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1"/>
  </p:notesMasterIdLst>
  <p:handoutMasterIdLst>
    <p:handoutMasterId r:id="rId32"/>
  </p:handoutMasterIdLst>
  <p:sldIdLst>
    <p:sldId id="1072" r:id="rId2"/>
    <p:sldId id="1005" r:id="rId3"/>
    <p:sldId id="1028" r:id="rId4"/>
    <p:sldId id="1029" r:id="rId5"/>
    <p:sldId id="1030" r:id="rId6"/>
    <p:sldId id="1034" r:id="rId7"/>
    <p:sldId id="1032" r:id="rId8"/>
    <p:sldId id="1007" r:id="rId9"/>
    <p:sldId id="1008" r:id="rId10"/>
    <p:sldId id="1009" r:id="rId11"/>
    <p:sldId id="1010" r:id="rId12"/>
    <p:sldId id="974" r:id="rId13"/>
    <p:sldId id="975" r:id="rId14"/>
    <p:sldId id="1011" r:id="rId15"/>
    <p:sldId id="1012" r:id="rId16"/>
    <p:sldId id="1020" r:id="rId17"/>
    <p:sldId id="1021" r:id="rId18"/>
    <p:sldId id="1059" r:id="rId19"/>
    <p:sldId id="1060" r:id="rId20"/>
    <p:sldId id="1064" r:id="rId21"/>
    <p:sldId id="680" r:id="rId22"/>
    <p:sldId id="1054" r:id="rId23"/>
    <p:sldId id="1057" r:id="rId24"/>
    <p:sldId id="721" r:id="rId25"/>
    <p:sldId id="1058" r:id="rId26"/>
    <p:sldId id="1073" r:id="rId27"/>
    <p:sldId id="1019" r:id="rId28"/>
    <p:sldId id="624" r:id="rId29"/>
    <p:sldId id="1074" r:id="rId30"/>
  </p:sldIdLst>
  <p:sldSz cx="12192000" cy="6858000"/>
  <p:notesSz cx="9144000" cy="6858000"/>
  <p:embeddedFontLst>
    <p:embeddedFont>
      <p:font typeface="Consolas" panose="020B0609020204030204" pitchFamily="49" charset="0"/>
      <p:regular r:id="rId33"/>
      <p:bold r:id="rId34"/>
      <p:italic r:id="rId35"/>
      <p:boldItalic r:id="rId36"/>
    </p:embeddedFont>
    <p:embeddedFont>
      <p:font typeface="Segoe Condensed" panose="020B0606040200020203" pitchFamily="34" charset="0"/>
      <p:regular r:id="rId37"/>
      <p:bold r:id="rId38"/>
    </p:embeddedFont>
    <p:embeddedFont>
      <p:font typeface="游ゴシック" panose="020B0400000000000000" pitchFamily="50" charset="-128"/>
      <p:regular r:id="rId39"/>
      <p:bold r:id="rId40"/>
    </p:embeddedFont>
  </p:embeddedFont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FF"/>
    <a:srgbClr val="FFCCFF"/>
    <a:srgbClr val="99FFCC"/>
    <a:srgbClr val="FFFFCC"/>
    <a:srgbClr val="0000FF"/>
    <a:srgbClr val="050505"/>
    <a:srgbClr val="1E2E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61" autoAdjust="0"/>
    <p:restoredTop sz="96314" autoAdjust="0"/>
  </p:normalViewPr>
  <p:slideViewPr>
    <p:cSldViewPr snapToGrid="0">
      <p:cViewPr varScale="1">
        <p:scale>
          <a:sx n="122" d="100"/>
          <a:sy n="122" d="100"/>
        </p:scale>
        <p:origin x="294" y="96"/>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varScale="1">
        <p:scale>
          <a:sx n="126" d="100"/>
          <a:sy n="126" d="100"/>
        </p:scale>
        <p:origin x="2112" y="13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2"/>
            <a:ext cx="3962400" cy="344091"/>
          </a:xfrm>
          <a:prstGeom prst="rect">
            <a:avLst/>
          </a:prstGeom>
        </p:spPr>
        <p:txBody>
          <a:bodyPr vert="horz" lIns="91440" tIns="45720" rIns="91440" bIns="45720" rtlCol="0"/>
          <a:lstStyle>
            <a:lvl1pPr algn="l">
              <a:defRPr sz="1200"/>
            </a:lvl1pPr>
          </a:lstStyle>
          <a:p>
            <a:endParaRPr kumimoji="1" lang="ja-JP" altLang="en-US" dirty="0"/>
          </a:p>
        </p:txBody>
      </p:sp>
      <p:sp>
        <p:nvSpPr>
          <p:cNvPr id="3" name="日付プレースホルダー 2"/>
          <p:cNvSpPr>
            <a:spLocks noGrp="1"/>
          </p:cNvSpPr>
          <p:nvPr>
            <p:ph type="dt" sz="quarter" idx="1"/>
          </p:nvPr>
        </p:nvSpPr>
        <p:spPr>
          <a:xfrm>
            <a:off x="5179484" y="2"/>
            <a:ext cx="3962400" cy="344091"/>
          </a:xfrm>
          <a:prstGeom prst="rect">
            <a:avLst/>
          </a:prstGeom>
        </p:spPr>
        <p:txBody>
          <a:bodyPr vert="horz" lIns="91440" tIns="45720" rIns="91440" bIns="45720" rtlCol="0"/>
          <a:lstStyle>
            <a:lvl1pPr algn="r">
              <a:defRPr sz="1200"/>
            </a:lvl1pPr>
          </a:lstStyle>
          <a:p>
            <a:fld id="{43004559-E693-417D-832F-282830CA0F2C}" type="datetimeFigureOut">
              <a:rPr kumimoji="1" lang="ja-JP" altLang="en-US" smtClean="0"/>
              <a:t>2026/7/21</a:t>
            </a:fld>
            <a:endParaRPr kumimoji="1" lang="ja-JP" altLang="en-US" dirty="0"/>
          </a:p>
        </p:txBody>
      </p:sp>
      <p:sp>
        <p:nvSpPr>
          <p:cNvPr id="4" name="フッター プレースホルダー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r>
              <a:rPr kumimoji="1" lang="en-US" altLang="ja-JP" dirty="0"/>
              <a:t>Confidential</a:t>
            </a:r>
            <a:endParaRPr kumimoji="1" lang="ja-JP" altLang="en-US" dirty="0"/>
          </a:p>
        </p:txBody>
      </p:sp>
      <p:sp>
        <p:nvSpPr>
          <p:cNvPr id="5" name="スライド番号プレースホルダー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CC0A583E-C166-4917-A0BF-D1BE5ACF047B}" type="slidenum">
              <a:rPr kumimoji="1" lang="ja-JP" altLang="en-US" smtClean="0"/>
              <a:t>‹#›</a:t>
            </a:fld>
            <a:endParaRPr kumimoji="1" lang="ja-JP" altLang="en-US" dirty="0"/>
          </a:p>
        </p:txBody>
      </p:sp>
    </p:spTree>
    <p:extLst>
      <p:ext uri="{BB962C8B-B14F-4D97-AF65-F5344CB8AC3E}">
        <p14:creationId xmlns:p14="http://schemas.microsoft.com/office/powerpoint/2010/main" val="191199790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2"/>
            <a:ext cx="3962400" cy="344091"/>
          </a:xfrm>
          <a:prstGeom prst="rect">
            <a:avLst/>
          </a:prstGeom>
        </p:spPr>
        <p:txBody>
          <a:bodyPr vert="horz" lIns="91440" tIns="45720" rIns="91440" bIns="45720" rtlCol="0"/>
          <a:lstStyle>
            <a:lvl1pPr algn="l">
              <a:defRPr sz="1200"/>
            </a:lvl1pPr>
          </a:lstStyle>
          <a:p>
            <a:endParaRPr kumimoji="1" lang="ja-JP" altLang="en-US" dirty="0"/>
          </a:p>
        </p:txBody>
      </p:sp>
      <p:sp>
        <p:nvSpPr>
          <p:cNvPr id="3" name="日付プレースホルダー 2"/>
          <p:cNvSpPr>
            <a:spLocks noGrp="1"/>
          </p:cNvSpPr>
          <p:nvPr>
            <p:ph type="dt" idx="1"/>
          </p:nvPr>
        </p:nvSpPr>
        <p:spPr>
          <a:xfrm>
            <a:off x="5179484" y="2"/>
            <a:ext cx="3962400" cy="344091"/>
          </a:xfrm>
          <a:prstGeom prst="rect">
            <a:avLst/>
          </a:prstGeom>
        </p:spPr>
        <p:txBody>
          <a:bodyPr vert="horz" lIns="91440" tIns="45720" rIns="91440" bIns="45720" rtlCol="0"/>
          <a:lstStyle>
            <a:lvl1pPr algn="r">
              <a:defRPr sz="1200"/>
            </a:lvl1pPr>
          </a:lstStyle>
          <a:p>
            <a:fld id="{2647D927-0592-4B54-A511-F775D23C7FAD}" type="datetimeFigureOut">
              <a:rPr kumimoji="1" lang="ja-JP" altLang="en-US" smtClean="0"/>
              <a:t>2026/7/21</a:t>
            </a:fld>
            <a:endParaRPr kumimoji="1" lang="ja-JP" altLang="en-US" dirty="0"/>
          </a:p>
        </p:txBody>
      </p:sp>
      <p:sp>
        <p:nvSpPr>
          <p:cNvPr id="4" name="スライド イメージ プレースホルダー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ja-JP" altLang="en-US" dirty="0"/>
          </a:p>
        </p:txBody>
      </p:sp>
      <p:sp>
        <p:nvSpPr>
          <p:cNvPr id="5" name="ノート プレースホルダー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r>
              <a:rPr kumimoji="1" lang="en-US" altLang="ja-JP" dirty="0"/>
              <a:t>Confidential</a:t>
            </a:r>
            <a:endParaRPr kumimoji="1" lang="ja-JP" altLang="en-US" dirty="0"/>
          </a:p>
        </p:txBody>
      </p:sp>
      <p:sp>
        <p:nvSpPr>
          <p:cNvPr id="7" name="スライド番号プレースホルダー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B8560A76-A9AA-40A3-B9BD-8A5068D5FB20}" type="slidenum">
              <a:rPr kumimoji="1" lang="ja-JP" altLang="en-US" smtClean="0"/>
              <a:t>‹#›</a:t>
            </a:fld>
            <a:endParaRPr kumimoji="1" lang="ja-JP" altLang="en-US" dirty="0"/>
          </a:p>
        </p:txBody>
      </p:sp>
    </p:spTree>
    <p:extLst>
      <p:ext uri="{BB962C8B-B14F-4D97-AF65-F5344CB8AC3E}">
        <p14:creationId xmlns:p14="http://schemas.microsoft.com/office/powerpoint/2010/main" val="1213132560"/>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FC76B12B-05AE-4C08-B2DB-0751F37B9E89}" type="datetime1">
              <a:rPr kumimoji="1" lang="ja-JP" altLang="en-US" smtClean="0"/>
              <a:t>2026/7/21</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63DCA85F-F225-44A4-AEA8-9083CAE61796}" type="slidenum">
              <a:rPr kumimoji="1" lang="ja-JP" altLang="en-US" smtClean="0"/>
              <a:t>‹#›</a:t>
            </a:fld>
            <a:endParaRPr kumimoji="1" lang="ja-JP" altLang="en-US" dirty="0"/>
          </a:p>
        </p:txBody>
      </p:sp>
    </p:spTree>
    <p:extLst>
      <p:ext uri="{BB962C8B-B14F-4D97-AF65-F5344CB8AC3E}">
        <p14:creationId xmlns:p14="http://schemas.microsoft.com/office/powerpoint/2010/main" val="4029469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76EE422A-7189-49E7-8DCC-CAC2D968BFCD}" type="datetime1">
              <a:rPr kumimoji="1" lang="ja-JP" altLang="en-US" smtClean="0"/>
              <a:t>2026/7/21</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63DCA85F-F225-44A4-AEA8-9083CAE61796}" type="slidenum">
              <a:rPr kumimoji="1" lang="ja-JP" altLang="en-US" smtClean="0"/>
              <a:t>‹#›</a:t>
            </a:fld>
            <a:endParaRPr kumimoji="1" lang="ja-JP" altLang="en-US" dirty="0"/>
          </a:p>
        </p:txBody>
      </p:sp>
    </p:spTree>
    <p:extLst>
      <p:ext uri="{BB962C8B-B14F-4D97-AF65-F5344CB8AC3E}">
        <p14:creationId xmlns:p14="http://schemas.microsoft.com/office/powerpoint/2010/main" val="3342797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CDE5988-4DE2-4EFC-A8DB-17FD59362483}" type="datetime1">
              <a:rPr kumimoji="1" lang="ja-JP" altLang="en-US" smtClean="0"/>
              <a:t>2026/7/21</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63DCA85F-F225-44A4-AEA8-9083CAE61796}" type="slidenum">
              <a:rPr kumimoji="1" lang="ja-JP" altLang="en-US" smtClean="0"/>
              <a:t>‹#›</a:t>
            </a:fld>
            <a:endParaRPr kumimoji="1" lang="ja-JP" altLang="en-US" dirty="0"/>
          </a:p>
        </p:txBody>
      </p:sp>
    </p:spTree>
    <p:extLst>
      <p:ext uri="{BB962C8B-B14F-4D97-AF65-F5344CB8AC3E}">
        <p14:creationId xmlns:p14="http://schemas.microsoft.com/office/powerpoint/2010/main" val="3779554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433F5D8-019C-4B4E-B06F-664B0E73F44C}" type="datetime1">
              <a:rPr kumimoji="1" lang="ja-JP" altLang="en-US" smtClean="0"/>
              <a:t>2026/7/21</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63DCA85F-F225-44A4-AEA8-9083CAE61796}" type="slidenum">
              <a:rPr kumimoji="1" lang="ja-JP" altLang="en-US" smtClean="0"/>
              <a:t>‹#›</a:t>
            </a:fld>
            <a:endParaRPr kumimoji="1" lang="ja-JP" altLang="en-US" dirty="0"/>
          </a:p>
        </p:txBody>
      </p:sp>
    </p:spTree>
    <p:extLst>
      <p:ext uri="{BB962C8B-B14F-4D97-AF65-F5344CB8AC3E}">
        <p14:creationId xmlns:p14="http://schemas.microsoft.com/office/powerpoint/2010/main" val="3522952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BE08DC06-71B5-4D82-9EC9-2CDCDFC7E949}" type="datetime1">
              <a:rPr kumimoji="1" lang="ja-JP" altLang="en-US" smtClean="0"/>
              <a:t>2026/7/21</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63DCA85F-F225-44A4-AEA8-9083CAE61796}" type="slidenum">
              <a:rPr kumimoji="1" lang="ja-JP" altLang="en-US" smtClean="0"/>
              <a:t>‹#›</a:t>
            </a:fld>
            <a:endParaRPr kumimoji="1" lang="ja-JP" altLang="en-US" dirty="0"/>
          </a:p>
        </p:txBody>
      </p:sp>
    </p:spTree>
    <p:extLst>
      <p:ext uri="{BB962C8B-B14F-4D97-AF65-F5344CB8AC3E}">
        <p14:creationId xmlns:p14="http://schemas.microsoft.com/office/powerpoint/2010/main" val="597332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DE955005-761B-4B23-9C6F-D86728326A39}" type="datetime1">
              <a:rPr kumimoji="1" lang="ja-JP" altLang="en-US" smtClean="0"/>
              <a:t>2026/7/21</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63DCA85F-F225-44A4-AEA8-9083CAE61796}" type="slidenum">
              <a:rPr kumimoji="1" lang="ja-JP" altLang="en-US" smtClean="0"/>
              <a:t>‹#›</a:t>
            </a:fld>
            <a:endParaRPr kumimoji="1" lang="ja-JP" altLang="en-US" dirty="0"/>
          </a:p>
        </p:txBody>
      </p:sp>
    </p:spTree>
    <p:extLst>
      <p:ext uri="{BB962C8B-B14F-4D97-AF65-F5344CB8AC3E}">
        <p14:creationId xmlns:p14="http://schemas.microsoft.com/office/powerpoint/2010/main" val="950647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9442547" cy="1325563"/>
          </a:xfrm>
        </p:spPr>
        <p:txBody>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85D497FD-40DA-48BD-8DD0-EB755C7D6238}" type="datetime1">
              <a:rPr kumimoji="1" lang="ja-JP" altLang="en-US" smtClean="0"/>
              <a:t>2026/7/21</a:t>
            </a:fld>
            <a:endParaRPr kumimoji="1" lang="ja-JP" altLang="en-US" dirty="0"/>
          </a:p>
        </p:txBody>
      </p:sp>
      <p:sp>
        <p:nvSpPr>
          <p:cNvPr id="8" name="フッター プレースホルダー 7"/>
          <p:cNvSpPr>
            <a:spLocks noGrp="1"/>
          </p:cNvSpPr>
          <p:nvPr>
            <p:ph type="ftr" sz="quarter" idx="11"/>
          </p:nvPr>
        </p:nvSpPr>
        <p:spPr/>
        <p:txBody>
          <a:bodyPr/>
          <a:lstStyle/>
          <a:p>
            <a:endParaRPr kumimoji="1" lang="ja-JP" altLang="en-US" dirty="0"/>
          </a:p>
        </p:txBody>
      </p:sp>
      <p:sp>
        <p:nvSpPr>
          <p:cNvPr id="9" name="スライド番号プレースホルダー 8"/>
          <p:cNvSpPr>
            <a:spLocks noGrp="1"/>
          </p:cNvSpPr>
          <p:nvPr>
            <p:ph type="sldNum" sz="quarter" idx="12"/>
          </p:nvPr>
        </p:nvSpPr>
        <p:spPr/>
        <p:txBody>
          <a:bodyPr/>
          <a:lstStyle/>
          <a:p>
            <a:fld id="{63DCA85F-F225-44A4-AEA8-9083CAE61796}" type="slidenum">
              <a:rPr kumimoji="1" lang="ja-JP" altLang="en-US" smtClean="0"/>
              <a:t>‹#›</a:t>
            </a:fld>
            <a:endParaRPr kumimoji="1" lang="ja-JP" altLang="en-US" dirty="0"/>
          </a:p>
        </p:txBody>
      </p:sp>
    </p:spTree>
    <p:extLst>
      <p:ext uri="{BB962C8B-B14F-4D97-AF65-F5344CB8AC3E}">
        <p14:creationId xmlns:p14="http://schemas.microsoft.com/office/powerpoint/2010/main" val="405621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F5101842-F394-43EE-B2A2-4C5CD8EF8ECB}" type="datetime1">
              <a:rPr kumimoji="1" lang="ja-JP" altLang="en-US" smtClean="0"/>
              <a:t>2026/7/21</a:t>
            </a:fld>
            <a:endParaRPr kumimoji="1" lang="ja-JP" altLang="en-US" dirty="0"/>
          </a:p>
        </p:txBody>
      </p:sp>
      <p:sp>
        <p:nvSpPr>
          <p:cNvPr id="4" name="フッター プレースホルダー 3"/>
          <p:cNvSpPr>
            <a:spLocks noGrp="1"/>
          </p:cNvSpPr>
          <p:nvPr>
            <p:ph type="ftr" sz="quarter" idx="11"/>
          </p:nvPr>
        </p:nvSpPr>
        <p:spPr/>
        <p:txBody>
          <a:bodyPr/>
          <a:lstStyle/>
          <a:p>
            <a:endParaRPr kumimoji="1" lang="ja-JP" altLang="en-US" dirty="0"/>
          </a:p>
        </p:txBody>
      </p:sp>
      <p:sp>
        <p:nvSpPr>
          <p:cNvPr id="5" name="スライド番号プレースホルダー 4"/>
          <p:cNvSpPr>
            <a:spLocks noGrp="1"/>
          </p:cNvSpPr>
          <p:nvPr>
            <p:ph type="sldNum" sz="quarter" idx="12"/>
          </p:nvPr>
        </p:nvSpPr>
        <p:spPr/>
        <p:txBody>
          <a:bodyPr/>
          <a:lstStyle/>
          <a:p>
            <a:fld id="{63DCA85F-F225-44A4-AEA8-9083CAE61796}" type="slidenum">
              <a:rPr kumimoji="1" lang="ja-JP" altLang="en-US" smtClean="0"/>
              <a:t>‹#›</a:t>
            </a:fld>
            <a:endParaRPr kumimoji="1" lang="ja-JP" altLang="en-US" dirty="0"/>
          </a:p>
        </p:txBody>
      </p:sp>
    </p:spTree>
    <p:extLst>
      <p:ext uri="{BB962C8B-B14F-4D97-AF65-F5344CB8AC3E}">
        <p14:creationId xmlns:p14="http://schemas.microsoft.com/office/powerpoint/2010/main" val="3751559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39F0FA9D-8531-4AA2-9DAB-F3E4DE0A77C4}" type="datetime1">
              <a:rPr kumimoji="1" lang="ja-JP" altLang="en-US" smtClean="0"/>
              <a:t>2026/7/21</a:t>
            </a:fld>
            <a:endParaRPr kumimoji="1" lang="ja-JP" altLang="en-US" dirty="0"/>
          </a:p>
        </p:txBody>
      </p:sp>
      <p:sp>
        <p:nvSpPr>
          <p:cNvPr id="3" name="フッター プレースホルダー 2"/>
          <p:cNvSpPr>
            <a:spLocks noGrp="1"/>
          </p:cNvSpPr>
          <p:nvPr>
            <p:ph type="ftr" sz="quarter" idx="11"/>
          </p:nvPr>
        </p:nvSpPr>
        <p:spPr/>
        <p:txBody>
          <a:bodyPr/>
          <a:lstStyle/>
          <a:p>
            <a:endParaRPr kumimoji="1" lang="ja-JP" altLang="en-US" dirty="0"/>
          </a:p>
        </p:txBody>
      </p:sp>
      <p:sp>
        <p:nvSpPr>
          <p:cNvPr id="4" name="スライド番号プレースホルダー 3"/>
          <p:cNvSpPr>
            <a:spLocks noGrp="1"/>
          </p:cNvSpPr>
          <p:nvPr>
            <p:ph type="sldNum" sz="quarter" idx="12"/>
          </p:nvPr>
        </p:nvSpPr>
        <p:spPr/>
        <p:txBody>
          <a:bodyPr/>
          <a:lstStyle/>
          <a:p>
            <a:fld id="{63DCA85F-F225-44A4-AEA8-9083CAE61796}" type="slidenum">
              <a:rPr kumimoji="1" lang="ja-JP" altLang="en-US" smtClean="0"/>
              <a:t>‹#›</a:t>
            </a:fld>
            <a:endParaRPr kumimoji="1" lang="ja-JP" altLang="en-US" dirty="0"/>
          </a:p>
        </p:txBody>
      </p:sp>
    </p:spTree>
    <p:extLst>
      <p:ext uri="{BB962C8B-B14F-4D97-AF65-F5344CB8AC3E}">
        <p14:creationId xmlns:p14="http://schemas.microsoft.com/office/powerpoint/2010/main" val="3622239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1819469"/>
            <a:ext cx="6172200" cy="404158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ACBB3051-103A-431A-A155-BC03D46EAC2E}" type="datetime1">
              <a:rPr kumimoji="1" lang="ja-JP" altLang="en-US" smtClean="0"/>
              <a:t>2026/7/21</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63DCA85F-F225-44A4-AEA8-9083CAE61796}" type="slidenum">
              <a:rPr kumimoji="1" lang="ja-JP" altLang="en-US" smtClean="0"/>
              <a:t>‹#›</a:t>
            </a:fld>
            <a:endParaRPr kumimoji="1" lang="ja-JP" altLang="en-US" dirty="0"/>
          </a:p>
        </p:txBody>
      </p:sp>
    </p:spTree>
    <p:extLst>
      <p:ext uri="{BB962C8B-B14F-4D97-AF65-F5344CB8AC3E}">
        <p14:creationId xmlns:p14="http://schemas.microsoft.com/office/powerpoint/2010/main" val="470643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dirty="0"/>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8619FE48-DA9A-4525-A7A6-03B3BAB20900}" type="datetime1">
              <a:rPr kumimoji="1" lang="ja-JP" altLang="en-US" smtClean="0"/>
              <a:t>2026/7/21</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63DCA85F-F225-44A4-AEA8-9083CAE61796}" type="slidenum">
              <a:rPr kumimoji="1" lang="ja-JP" altLang="en-US" smtClean="0"/>
              <a:t>‹#›</a:t>
            </a:fld>
            <a:endParaRPr kumimoji="1" lang="ja-JP" altLang="en-US" dirty="0"/>
          </a:p>
        </p:txBody>
      </p:sp>
    </p:spTree>
    <p:extLst>
      <p:ext uri="{BB962C8B-B14F-4D97-AF65-F5344CB8AC3E}">
        <p14:creationId xmlns:p14="http://schemas.microsoft.com/office/powerpoint/2010/main" val="4267435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9806940" cy="1325563"/>
          </a:xfrm>
          <a:prstGeom prst="rect">
            <a:avLst/>
          </a:prstGeom>
        </p:spPr>
        <p:txBody>
          <a:bodyPr vert="horz" lIns="91440" tIns="45720" rIns="91440" bIns="45720" rtlCol="0" anchor="ctr">
            <a:norm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2382E3-DAC9-4085-B802-61A979310D0F}" type="datetime1">
              <a:rPr kumimoji="1" lang="ja-JP" altLang="en-US" smtClean="0"/>
              <a:t>2026/7/21</a:t>
            </a:fld>
            <a:endParaRPr kumimoji="1" lang="ja-JP" altLang="en-US" dirty="0"/>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6" name="スライド番号プレースホルダー 5"/>
          <p:cNvSpPr>
            <a:spLocks noGrp="1"/>
          </p:cNvSpPr>
          <p:nvPr>
            <p:ph type="sldNum" sz="quarter" idx="4"/>
          </p:nvPr>
        </p:nvSpPr>
        <p:spPr>
          <a:xfrm>
            <a:off x="8610600" y="6356350"/>
            <a:ext cx="3425890" cy="365125"/>
          </a:xfrm>
          <a:prstGeom prst="rect">
            <a:avLst/>
          </a:prstGeom>
        </p:spPr>
        <p:txBody>
          <a:bodyPr vert="horz" lIns="91440" tIns="45720" rIns="91440" bIns="45720" rtlCol="0" anchor="ctr"/>
          <a:lstStyle>
            <a:lvl1pPr algn="r">
              <a:defRPr sz="2000">
                <a:solidFill>
                  <a:schemeClr val="tx1">
                    <a:tint val="75000"/>
                  </a:schemeClr>
                </a:solidFill>
                <a:latin typeface="Segoe Condensed" panose="020B0606040200020203" pitchFamily="34" charset="0"/>
                <a:cs typeface="Segoe UI Light" panose="020B0502040204020203" pitchFamily="34" charset="0"/>
              </a:defRPr>
            </a:lvl1pPr>
          </a:lstStyle>
          <a:p>
            <a:fld id="{63DCA85F-F225-44A4-AEA8-9083CAE61796}" type="slidenum">
              <a:rPr lang="ja-JP" altLang="en-US" smtClean="0"/>
              <a:pPr/>
              <a:t>‹#›</a:t>
            </a:fld>
            <a:endParaRPr lang="ja-JP" altLang="en-US" dirty="0"/>
          </a:p>
        </p:txBody>
      </p:sp>
      <p:pic>
        <p:nvPicPr>
          <p:cNvPr id="10" name="図 9"/>
          <p:cNvPicPr>
            <a:picLocks noChangeAspect="1"/>
          </p:cNvPicPr>
          <p:nvPr userDrawn="1"/>
        </p:nvPicPr>
        <p:blipFill>
          <a:blip r:embed="rId13"/>
          <a:stretch>
            <a:fillRect/>
          </a:stretch>
        </p:blipFill>
        <p:spPr>
          <a:xfrm>
            <a:off x="129616" y="5913151"/>
            <a:ext cx="652858" cy="779052"/>
          </a:xfrm>
          <a:prstGeom prst="rect">
            <a:avLst/>
          </a:prstGeom>
        </p:spPr>
      </p:pic>
    </p:spTree>
    <p:extLst>
      <p:ext uri="{BB962C8B-B14F-4D97-AF65-F5344CB8AC3E}">
        <p14:creationId xmlns:p14="http://schemas.microsoft.com/office/powerpoint/2010/main" val="34398441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wmf"/><Relationship Id="rId4" Type="http://schemas.openxmlformats.org/officeDocument/2006/relationships/image" Target="../media/image31.WMF"/></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WMF"/><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38.WMF"/><Relationship Id="rId1" Type="http://schemas.openxmlformats.org/officeDocument/2006/relationships/slideLayout" Target="../slideLayouts/slideLayout2.xml"/><Relationship Id="rId4" Type="http://schemas.openxmlformats.org/officeDocument/2006/relationships/image" Target="../media/image40.WMF"/></Relationships>
</file>

<file path=ppt/slides/_rels/slide13.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image" Target="../media/image41.WMF"/><Relationship Id="rId1" Type="http://schemas.openxmlformats.org/officeDocument/2006/relationships/slideLayout" Target="../slideLayouts/slideLayout2.xml"/><Relationship Id="rId4" Type="http://schemas.openxmlformats.org/officeDocument/2006/relationships/image" Target="../media/image43.WMF"/></Relationships>
</file>

<file path=ppt/slides/_rels/slide14.x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WMF"/><Relationship Id="rId4" Type="http://schemas.openxmlformats.org/officeDocument/2006/relationships/image" Target="../media/image47.WMF"/></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WMF"/></Relationships>
</file>

<file path=ppt/slides/_rels/slide17.x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WMF"/></Relationships>
</file>

<file path=ppt/slides/_rels/slide18.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WMF"/><Relationship Id="rId1" Type="http://schemas.openxmlformats.org/officeDocument/2006/relationships/slideLayout" Target="../slideLayouts/slideLayout2.xml"/><Relationship Id="rId6" Type="http://schemas.openxmlformats.org/officeDocument/2006/relationships/image" Target="../media/image57.WMF"/><Relationship Id="rId5" Type="http://schemas.openxmlformats.org/officeDocument/2006/relationships/image" Target="../media/image56.WMF"/><Relationship Id="rId4" Type="http://schemas.openxmlformats.org/officeDocument/2006/relationships/image" Target="../media/image55.W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WMF"/><Relationship Id="rId7" Type="http://schemas.openxmlformats.org/officeDocument/2006/relationships/image" Target="../media/image7.WMF"/><Relationship Id="rId2" Type="http://schemas.openxmlformats.org/officeDocument/2006/relationships/image" Target="../media/image2.WMF"/><Relationship Id="rId1" Type="http://schemas.openxmlformats.org/officeDocument/2006/relationships/slideLayout" Target="../slideLayouts/slideLayout2.xml"/><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W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jpeg"/><Relationship Id="rId4" Type="http://schemas.openxmlformats.org/officeDocument/2006/relationships/image" Target="../media/image71.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WMF"/><Relationship Id="rId1" Type="http://schemas.openxmlformats.org/officeDocument/2006/relationships/slideLayout" Target="../slideLayouts/slideLayout2.xml"/><Relationship Id="rId6" Type="http://schemas.openxmlformats.org/officeDocument/2006/relationships/image" Target="../media/image57.WMF"/><Relationship Id="rId5" Type="http://schemas.openxmlformats.org/officeDocument/2006/relationships/image" Target="../media/image56.WMF"/><Relationship Id="rId4" Type="http://schemas.openxmlformats.org/officeDocument/2006/relationships/image" Target="../media/image55.WMF"/></Relationships>
</file>

<file path=ppt/slides/_rels/slide27.xml.rels><?xml version="1.0" encoding="UTF-8" standalone="yes"?>
<Relationships xmlns="http://schemas.openxmlformats.org/package/2006/relationships"><Relationship Id="rId3" Type="http://schemas.openxmlformats.org/officeDocument/2006/relationships/image" Target="../media/image3.WMF"/><Relationship Id="rId7" Type="http://schemas.openxmlformats.org/officeDocument/2006/relationships/image" Target="../media/image77.png"/><Relationship Id="rId2" Type="http://schemas.openxmlformats.org/officeDocument/2006/relationships/image" Target="../media/image4.WMF"/><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3.WMF"/><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1.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7.WMF"/><Relationship Id="rId5" Type="http://schemas.openxmlformats.org/officeDocument/2006/relationships/image" Target="../media/image6.WMF"/><Relationship Id="rId4" Type="http://schemas.openxmlformats.org/officeDocument/2006/relationships/image" Target="../media/image3.WMF"/></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3.WMF"/><Relationship Id="rId5" Type="http://schemas.openxmlformats.org/officeDocument/2006/relationships/image" Target="../media/image4.WMF"/><Relationship Id="rId4" Type="http://schemas.openxmlformats.org/officeDocument/2006/relationships/image" Target="../media/image19.png"/><Relationship Id="rId9" Type="http://schemas.openxmlformats.org/officeDocument/2006/relationships/image" Target="../media/image22.WMF"/></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WMF"/><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WMF"/><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5415327-2D44-41BA-D0DB-3EC3E174BCE9}"/>
              </a:ext>
            </a:extLst>
          </p:cNvPr>
          <p:cNvSpPr>
            <a:spLocks noGrp="1"/>
          </p:cNvSpPr>
          <p:nvPr>
            <p:ph type="title"/>
          </p:nvPr>
        </p:nvSpPr>
        <p:spPr>
          <a:xfrm>
            <a:off x="900724" y="810590"/>
            <a:ext cx="9806940" cy="1870075"/>
          </a:xfrm>
        </p:spPr>
        <p:txBody>
          <a:bodyPr>
            <a:normAutofit/>
          </a:bodyPr>
          <a:lstStyle/>
          <a:p>
            <a:pPr algn="ctr"/>
            <a:r>
              <a:rPr kumimoji="1" lang="ja-JP" altLang="en-US" sz="5400" b="1" dirty="0"/>
              <a:t>大学等におけるガレージ的機能の</a:t>
            </a:r>
            <a:br>
              <a:rPr kumimoji="1" lang="ja-JP" altLang="en-US" sz="5400" b="1" dirty="0"/>
            </a:br>
            <a:r>
              <a:rPr kumimoji="1" lang="ja-JP" altLang="en-US" sz="5400" b="1" dirty="0"/>
              <a:t>重要性について</a:t>
            </a:r>
          </a:p>
        </p:txBody>
      </p:sp>
      <p:sp>
        <p:nvSpPr>
          <p:cNvPr id="4" name="スライド番号プレースホルダー 3">
            <a:extLst>
              <a:ext uri="{FF2B5EF4-FFF2-40B4-BE49-F238E27FC236}">
                <a16:creationId xmlns:a16="http://schemas.microsoft.com/office/drawing/2014/main" id="{5FDD0E2F-C828-C1FA-D22C-562765A946FB}"/>
              </a:ext>
            </a:extLst>
          </p:cNvPr>
          <p:cNvSpPr>
            <a:spLocks noGrp="1"/>
          </p:cNvSpPr>
          <p:nvPr>
            <p:ph type="sldNum" sz="quarter" idx="12"/>
          </p:nvPr>
        </p:nvSpPr>
        <p:spPr/>
        <p:txBody>
          <a:bodyPr/>
          <a:lstStyle/>
          <a:p>
            <a:fld id="{63DCA85F-F225-44A4-AEA8-9083CAE61796}" type="slidenum">
              <a:rPr kumimoji="1" lang="ja-JP" altLang="en-US" smtClean="0"/>
              <a:t>1</a:t>
            </a:fld>
            <a:endParaRPr kumimoji="1" lang="ja-JP" altLang="en-US" dirty="0"/>
          </a:p>
        </p:txBody>
      </p:sp>
      <p:sp>
        <p:nvSpPr>
          <p:cNvPr id="5" name="テキスト ボックス 4">
            <a:extLst>
              <a:ext uri="{FF2B5EF4-FFF2-40B4-BE49-F238E27FC236}">
                <a16:creationId xmlns:a16="http://schemas.microsoft.com/office/drawing/2014/main" id="{B5115101-BDEE-51D8-C78F-6EF1F8E133C5}"/>
              </a:ext>
            </a:extLst>
          </p:cNvPr>
          <p:cNvSpPr txBox="1"/>
          <p:nvPr/>
        </p:nvSpPr>
        <p:spPr>
          <a:xfrm>
            <a:off x="1312985" y="3429000"/>
            <a:ext cx="8323384" cy="523220"/>
          </a:xfrm>
          <a:prstGeom prst="rect">
            <a:avLst/>
          </a:prstGeom>
          <a:noFill/>
        </p:spPr>
        <p:txBody>
          <a:bodyPr wrap="square" rtlCol="0">
            <a:spAutoFit/>
          </a:bodyPr>
          <a:lstStyle/>
          <a:p>
            <a:r>
              <a:rPr kumimoji="1" lang="en-US" altLang="ja-JP" sz="2800" dirty="0"/>
              <a:t>2026/7/2</a:t>
            </a:r>
            <a:r>
              <a:rPr lang="en-US" altLang="ja-JP" sz="2800" dirty="0"/>
              <a:t>1</a:t>
            </a:r>
            <a:r>
              <a:rPr lang="ja-JP" altLang="en-US" sz="2800" dirty="0"/>
              <a:t> </a:t>
            </a:r>
            <a:r>
              <a:rPr lang="en-US" altLang="ja-JP" sz="2800" dirty="0"/>
              <a:t>Ultra-Coins</a:t>
            </a:r>
            <a:r>
              <a:rPr lang="ja-JP" altLang="en-US" sz="2800" dirty="0"/>
              <a:t> 総会 発表資料</a:t>
            </a:r>
            <a:endParaRPr kumimoji="1" lang="ja-JP" altLang="en-US" sz="2800" dirty="0"/>
          </a:p>
        </p:txBody>
      </p:sp>
      <p:sp>
        <p:nvSpPr>
          <p:cNvPr id="6" name="テキスト ボックス 5">
            <a:extLst>
              <a:ext uri="{FF2B5EF4-FFF2-40B4-BE49-F238E27FC236}">
                <a16:creationId xmlns:a16="http://schemas.microsoft.com/office/drawing/2014/main" id="{E3C11BF9-6AA3-ED22-307B-30C36C5B6451}"/>
              </a:ext>
            </a:extLst>
          </p:cNvPr>
          <p:cNvSpPr txBox="1"/>
          <p:nvPr/>
        </p:nvSpPr>
        <p:spPr>
          <a:xfrm>
            <a:off x="1312985" y="4817767"/>
            <a:ext cx="8323384" cy="892552"/>
          </a:xfrm>
          <a:prstGeom prst="rect">
            <a:avLst/>
          </a:prstGeom>
          <a:noFill/>
        </p:spPr>
        <p:txBody>
          <a:bodyPr wrap="square" rtlCol="0">
            <a:spAutoFit/>
          </a:bodyPr>
          <a:lstStyle/>
          <a:p>
            <a:r>
              <a:rPr kumimoji="1" lang="ja-JP" altLang="en-US" sz="3200" dirty="0"/>
              <a:t>登 大遊</a:t>
            </a:r>
            <a:endParaRPr kumimoji="1" lang="en-US" altLang="ja-JP" sz="3200" dirty="0"/>
          </a:p>
          <a:p>
            <a:r>
              <a:rPr kumimoji="1" lang="en-US" altLang="ja-JP" sz="2000" dirty="0"/>
              <a:t>2003/4 </a:t>
            </a:r>
            <a:r>
              <a:rPr kumimoji="1" lang="ja-JP" altLang="en-US" sz="2000" dirty="0"/>
              <a:t>情報学類入学</a:t>
            </a:r>
            <a:r>
              <a:rPr lang="en-US" altLang="ja-JP" sz="2000" dirty="0"/>
              <a:t>, 2007/3 </a:t>
            </a:r>
            <a:r>
              <a:rPr lang="ja-JP" altLang="en-US" sz="2000" dirty="0"/>
              <a:t>卒業</a:t>
            </a:r>
            <a:r>
              <a:rPr lang="en-US" altLang="ja-JP" sz="2000" dirty="0"/>
              <a:t>, 2017/3 </a:t>
            </a:r>
            <a:r>
              <a:rPr lang="ja-JP" altLang="en-US" sz="2000" dirty="0"/>
              <a:t>シス情博士後期課程修了</a:t>
            </a:r>
            <a:endParaRPr kumimoji="1" lang="ja-JP" altLang="en-US" sz="2000" dirty="0"/>
          </a:p>
        </p:txBody>
      </p:sp>
      <p:sp>
        <p:nvSpPr>
          <p:cNvPr id="8" name="テキスト ボックス 7">
            <a:extLst>
              <a:ext uri="{FF2B5EF4-FFF2-40B4-BE49-F238E27FC236}">
                <a16:creationId xmlns:a16="http://schemas.microsoft.com/office/drawing/2014/main" id="{155D5654-826B-8C56-808E-0576E9066F6F}"/>
              </a:ext>
            </a:extLst>
          </p:cNvPr>
          <p:cNvSpPr txBox="1"/>
          <p:nvPr/>
        </p:nvSpPr>
        <p:spPr>
          <a:xfrm>
            <a:off x="6488017" y="164559"/>
            <a:ext cx="5548473" cy="584775"/>
          </a:xfrm>
          <a:prstGeom prst="rect">
            <a:avLst/>
          </a:prstGeom>
          <a:solidFill>
            <a:schemeClr val="accent4">
              <a:lumMod val="20000"/>
              <a:lumOff val="80000"/>
            </a:schemeClr>
          </a:solidFill>
          <a:ln w="28575">
            <a:solidFill>
              <a:schemeClr val="accent5">
                <a:lumMod val="60000"/>
                <a:lumOff val="40000"/>
              </a:schemeClr>
            </a:solidFill>
            <a:prstDash val="sysDash"/>
          </a:ln>
        </p:spPr>
        <p:txBody>
          <a:bodyPr wrap="square" rtlCol="0">
            <a:spAutoFit/>
          </a:bodyPr>
          <a:lstStyle/>
          <a:p>
            <a:r>
              <a:rPr kumimoji="1" lang="ja-JP" altLang="en-US" sz="1200" b="1" dirty="0">
                <a:solidFill>
                  <a:srgbClr val="0000FF"/>
                </a:solidFill>
              </a:rPr>
              <a:t>本 </a:t>
            </a:r>
            <a:r>
              <a:rPr kumimoji="1" lang="en-US" altLang="ja-JP" sz="1200" b="1" dirty="0">
                <a:solidFill>
                  <a:srgbClr val="0000FF"/>
                </a:solidFill>
              </a:rPr>
              <a:t>PPT </a:t>
            </a:r>
            <a:r>
              <a:rPr kumimoji="1" lang="ja-JP" altLang="en-US" sz="1200" b="1" dirty="0">
                <a:solidFill>
                  <a:srgbClr val="0000FF"/>
                </a:solidFill>
              </a:rPr>
              <a:t>は以下の </a:t>
            </a:r>
            <a:r>
              <a:rPr kumimoji="1" lang="en-US" altLang="ja-JP" sz="1200" b="1" dirty="0">
                <a:solidFill>
                  <a:srgbClr val="0000FF"/>
                </a:solidFill>
              </a:rPr>
              <a:t>URL </a:t>
            </a:r>
            <a:r>
              <a:rPr kumimoji="1" lang="ja-JP" altLang="en-US" sz="1200" b="1" dirty="0">
                <a:solidFill>
                  <a:srgbClr val="0000FF"/>
                </a:solidFill>
              </a:rPr>
              <a:t>からダウンロード可能</a:t>
            </a:r>
            <a:r>
              <a:rPr kumimoji="1" lang="en-US" altLang="ja-JP" sz="2000" b="1" u="sng" dirty="0">
                <a:solidFill>
                  <a:srgbClr val="0000FF"/>
                </a:solidFill>
                <a:latin typeface="Consolas" panose="020B0609020204030204" pitchFamily="49" charset="0"/>
              </a:rPr>
              <a:t>https://dnobori.cyber.ipa.go.jp/</a:t>
            </a:r>
            <a:endParaRPr kumimoji="1" lang="en-US" altLang="ja-JP" sz="800" b="1" i="0" u="none" strike="noStrike" kern="1200" cap="none" spc="0" normalizeH="0" baseline="0" noProof="0" dirty="0">
              <a:ln>
                <a:noFill/>
              </a:ln>
              <a:solidFill>
                <a:schemeClr val="accent5">
                  <a:lumMod val="75000"/>
                </a:schemeClr>
              </a:solidFill>
              <a:effectLst/>
              <a:uLnTx/>
              <a:uFillTx/>
              <a:latin typeface="Calibri"/>
              <a:ea typeface="Meiryo UI"/>
              <a:cs typeface="+mn-cs"/>
            </a:endParaRPr>
          </a:p>
        </p:txBody>
      </p:sp>
    </p:spTree>
    <p:extLst>
      <p:ext uri="{BB962C8B-B14F-4D97-AF65-F5344CB8AC3E}">
        <p14:creationId xmlns:p14="http://schemas.microsoft.com/office/powerpoint/2010/main" val="5742084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1EA5C417-3256-4BBA-A2F4-14B15D66AD7B}"/>
              </a:ext>
            </a:extLst>
          </p:cNvPr>
          <p:cNvSpPr>
            <a:spLocks noGrp="1"/>
          </p:cNvSpPr>
          <p:nvPr>
            <p:ph type="sldNum" sz="quarter" idx="12"/>
          </p:nvPr>
        </p:nvSpPr>
        <p:spPr/>
        <p:txBody>
          <a:bodyPr/>
          <a:lstStyle/>
          <a:p>
            <a:fld id="{63DCA85F-F225-44A4-AEA8-9083CAE61796}" type="slidenum">
              <a:rPr kumimoji="1" lang="ja-JP" altLang="en-US" smtClean="0"/>
              <a:t>10</a:t>
            </a:fld>
            <a:endParaRPr kumimoji="1" lang="ja-JP" altLang="en-US" dirty="0"/>
          </a:p>
        </p:txBody>
      </p:sp>
      <p:sp>
        <p:nvSpPr>
          <p:cNvPr id="24" name="テキスト ボックス 23">
            <a:extLst>
              <a:ext uri="{FF2B5EF4-FFF2-40B4-BE49-F238E27FC236}">
                <a16:creationId xmlns:a16="http://schemas.microsoft.com/office/drawing/2014/main" id="{5B8315CF-D095-44EF-9AD1-C43EAE5D8E29}"/>
              </a:ext>
            </a:extLst>
          </p:cNvPr>
          <p:cNvSpPr txBox="1"/>
          <p:nvPr/>
        </p:nvSpPr>
        <p:spPr>
          <a:xfrm>
            <a:off x="335280" y="384043"/>
            <a:ext cx="5592822" cy="369332"/>
          </a:xfrm>
          <a:prstGeom prst="rect">
            <a:avLst/>
          </a:prstGeom>
          <a:noFill/>
        </p:spPr>
        <p:txBody>
          <a:bodyPr wrap="square" rtlCol="0">
            <a:spAutoFit/>
          </a:bodyPr>
          <a:lstStyle/>
          <a:p>
            <a:r>
              <a:rPr kumimoji="1" lang="ja-JP" altLang="en-US" b="1" dirty="0">
                <a:highlight>
                  <a:srgbClr val="FFCCFF"/>
                </a:highlight>
              </a:rPr>
              <a:t>例 </a:t>
            </a:r>
            <a:r>
              <a:rPr kumimoji="1" lang="en-US" altLang="ja-JP" b="1" dirty="0">
                <a:highlight>
                  <a:srgbClr val="FFCCFF"/>
                </a:highlight>
              </a:rPr>
              <a:t>5. </a:t>
            </a:r>
            <a:r>
              <a:rPr kumimoji="1" lang="ja-JP" altLang="en-US" b="1" dirty="0">
                <a:highlight>
                  <a:srgbClr val="FFCCFF"/>
                </a:highlight>
              </a:rPr>
              <a:t>「</a:t>
            </a:r>
            <a:r>
              <a:rPr kumimoji="1" lang="en-US" altLang="ja-JP" b="1" dirty="0">
                <a:highlight>
                  <a:srgbClr val="FFCCFF"/>
                </a:highlight>
              </a:rPr>
              <a:t>Azure</a:t>
            </a:r>
            <a:r>
              <a:rPr kumimoji="1" lang="ja-JP" altLang="en-US" b="1" dirty="0">
                <a:highlight>
                  <a:srgbClr val="FFCCFF"/>
                </a:highlight>
              </a:rPr>
              <a:t> クラウド基盤技術」</a:t>
            </a:r>
            <a:r>
              <a:rPr kumimoji="1" lang="en-US" altLang="ja-JP" b="1" dirty="0">
                <a:highlight>
                  <a:srgbClr val="FFCCFF"/>
                </a:highlight>
              </a:rPr>
              <a:t> - </a:t>
            </a:r>
            <a:r>
              <a:rPr kumimoji="1" lang="ja-JP" altLang="en-US" b="1" dirty="0">
                <a:highlight>
                  <a:srgbClr val="FFCCFF"/>
                </a:highlight>
              </a:rPr>
              <a:t>レドモンドの建物 </a:t>
            </a:r>
            <a:r>
              <a:rPr kumimoji="1" lang="en-US" altLang="ja-JP" b="1" dirty="0">
                <a:highlight>
                  <a:srgbClr val="FFCCFF"/>
                </a:highlight>
              </a:rPr>
              <a:t>(2006)</a:t>
            </a:r>
            <a:endParaRPr kumimoji="1" lang="ja-JP" altLang="en-US" b="1" dirty="0">
              <a:highlight>
                <a:srgbClr val="FFCCFF"/>
              </a:highlight>
            </a:endParaRPr>
          </a:p>
        </p:txBody>
      </p:sp>
      <p:sp>
        <p:nvSpPr>
          <p:cNvPr id="25" name="テキスト ボックス 24">
            <a:extLst>
              <a:ext uri="{FF2B5EF4-FFF2-40B4-BE49-F238E27FC236}">
                <a16:creationId xmlns:a16="http://schemas.microsoft.com/office/drawing/2014/main" id="{40321794-38C6-47B2-A59E-F370CFC37754}"/>
              </a:ext>
            </a:extLst>
          </p:cNvPr>
          <p:cNvSpPr txBox="1"/>
          <p:nvPr/>
        </p:nvSpPr>
        <p:spPr>
          <a:xfrm>
            <a:off x="449580" y="795583"/>
            <a:ext cx="5311140" cy="2308324"/>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sz="1600" dirty="0"/>
              <a:t>数名の </a:t>
            </a:r>
            <a:r>
              <a:rPr kumimoji="1" lang="en-US" altLang="ja-JP" sz="1600" dirty="0"/>
              <a:t>Microsoft </a:t>
            </a:r>
            <a:r>
              <a:rPr kumimoji="1" lang="ja-JP" altLang="en-US" sz="1600" dirty="0"/>
              <a:t>社員が、あえて経営者に知らせることなく、勝手に、シアトルの </a:t>
            </a:r>
            <a:r>
              <a:rPr kumimoji="1" lang="en-US" altLang="ja-JP" sz="1600" dirty="0"/>
              <a:t>Microsoft </a:t>
            </a:r>
            <a:r>
              <a:rPr kumimoji="1" lang="ja-JP" altLang="en-US" sz="1600" dirty="0"/>
              <a:t>本社建物群の </a:t>
            </a:r>
            <a:r>
              <a:rPr kumimoji="1" lang="en-US" altLang="ja-JP" sz="1600" dirty="0"/>
              <a:t>1 </a:t>
            </a:r>
            <a:r>
              <a:rPr kumimoji="1" lang="ja-JP" altLang="en-US" sz="1600" dirty="0"/>
              <a:t>つの建物に自作のサーバールームを作り、それを自ら運用することが、技術研究初期の重要な過程となった。</a:t>
            </a:r>
          </a:p>
          <a:p>
            <a:pPr marL="285750" indent="-285750">
              <a:buFont typeface="Arial" panose="020B0604020202020204" pitchFamily="34" charset="0"/>
              <a:buChar char="•"/>
            </a:pPr>
            <a:r>
              <a:rPr kumimoji="1" lang="ja-JP" altLang="en-US" sz="1600" dirty="0"/>
              <a:t>レドモンドの社屋内に </a:t>
            </a:r>
            <a:r>
              <a:rPr kumimoji="1" lang="en-US" altLang="ja-JP" sz="1600" dirty="0"/>
              <a:t>2006 </a:t>
            </a:r>
            <a:r>
              <a:rPr kumimoji="1" lang="ja-JP" altLang="en-US" sz="1600" dirty="0"/>
              <a:t>年に </a:t>
            </a:r>
            <a:r>
              <a:rPr kumimoji="1" lang="en-US" altLang="ja-JP" sz="1600" dirty="0"/>
              <a:t>MS </a:t>
            </a:r>
            <a:r>
              <a:rPr kumimoji="1" lang="ja-JP" altLang="en-US" sz="1600" dirty="0"/>
              <a:t>社員が経営陣に無断で自作した </a:t>
            </a:r>
            <a:r>
              <a:rPr kumimoji="1" lang="en-US" altLang="ja-JP" sz="1600" dirty="0"/>
              <a:t>1,000 </a:t>
            </a:r>
            <a:r>
              <a:rPr kumimoji="1" lang="ja-JP" altLang="en-US" sz="1600" dirty="0"/>
              <a:t>台程度の実験試作サーバー置き場環境で開発した。そのうち電気が足らなくなったので周辺の建物からコンセントを引いてきた。</a:t>
            </a:r>
          </a:p>
          <a:p>
            <a:pPr marL="285750" indent="-285750">
              <a:buFont typeface="Arial" panose="020B0604020202020204" pitchFamily="34" charset="0"/>
              <a:buChar char="•"/>
            </a:pPr>
            <a:endParaRPr kumimoji="1" lang="ja-JP" altLang="en-US" sz="1600" dirty="0"/>
          </a:p>
        </p:txBody>
      </p:sp>
      <p:sp>
        <p:nvSpPr>
          <p:cNvPr id="26" name="テキスト ボックス 25">
            <a:extLst>
              <a:ext uri="{FF2B5EF4-FFF2-40B4-BE49-F238E27FC236}">
                <a16:creationId xmlns:a16="http://schemas.microsoft.com/office/drawing/2014/main" id="{057AD7C2-2736-4D34-833F-205824146400}"/>
              </a:ext>
            </a:extLst>
          </p:cNvPr>
          <p:cNvSpPr txBox="1"/>
          <p:nvPr/>
        </p:nvSpPr>
        <p:spPr>
          <a:xfrm>
            <a:off x="826771" y="5867344"/>
            <a:ext cx="4983480" cy="830997"/>
          </a:xfrm>
          <a:prstGeom prst="rect">
            <a:avLst/>
          </a:prstGeom>
          <a:noFill/>
        </p:spPr>
        <p:txBody>
          <a:bodyPr wrap="square" rtlCol="0">
            <a:spAutoFit/>
          </a:bodyPr>
          <a:lstStyle/>
          <a:p>
            <a:pPr marL="0" indent="0">
              <a:buNone/>
            </a:pPr>
            <a:r>
              <a:rPr kumimoji="1" lang="ja-JP" altLang="en-US" sz="1200" dirty="0"/>
              <a:t>出典</a:t>
            </a:r>
            <a:r>
              <a:rPr kumimoji="1" lang="en-US" altLang="ja-JP" sz="1200" dirty="0"/>
              <a:t>:</a:t>
            </a:r>
            <a:r>
              <a:rPr kumimoji="1" lang="ja-JP" altLang="en-US" sz="1200" dirty="0"/>
              <a:t> は、少し古いが、</a:t>
            </a:r>
            <a:r>
              <a:rPr kumimoji="1" lang="en-US" altLang="ja-JP" sz="1200" dirty="0"/>
              <a:t>Microsoft Redmond </a:t>
            </a:r>
            <a:r>
              <a:rPr kumimoji="1" lang="ja-JP" altLang="en-US" sz="1200" dirty="0"/>
              <a:t>の </a:t>
            </a:r>
            <a:r>
              <a:rPr kumimoji="1" lang="en-US" altLang="ja-JP" sz="1200" dirty="0"/>
              <a:t>OS </a:t>
            </a:r>
            <a:r>
              <a:rPr kumimoji="1" lang="ja-JP" altLang="en-US" sz="1200" dirty="0"/>
              <a:t>開発環境の動画 </a:t>
            </a:r>
            <a:r>
              <a:rPr kumimoji="1" lang="en-US" altLang="ja-JP" sz="1200" dirty="0"/>
              <a:t>(2000 </a:t>
            </a:r>
            <a:r>
              <a:rPr kumimoji="1" lang="ja-JP" altLang="en-US" sz="1200" dirty="0"/>
              <a:t>年頃</a:t>
            </a:r>
            <a:r>
              <a:rPr kumimoji="1" lang="en-US" altLang="ja-JP" sz="1200" dirty="0"/>
              <a:t>) </a:t>
            </a:r>
            <a:r>
              <a:rPr kumimoji="1" lang="ja-JP" altLang="en-US" sz="1200" dirty="0"/>
              <a:t>から。引用元 </a:t>
            </a:r>
            <a:r>
              <a:rPr kumimoji="1" lang="en-US" altLang="ja-JP" sz="1200" dirty="0"/>
              <a:t>https://www.youtube.com/watch?v=DDqODDYR4Xk</a:t>
            </a:r>
          </a:p>
          <a:p>
            <a:pPr marL="0" indent="0">
              <a:buNone/>
            </a:pPr>
            <a:r>
              <a:rPr kumimoji="1" lang="ja-JP" altLang="en-US" sz="1200" dirty="0"/>
              <a:t>クラウド開発成功秘話 </a:t>
            </a:r>
            <a:r>
              <a:rPr kumimoji="1" lang="en-US" altLang="ja-JP" sz="1200" dirty="0"/>
              <a:t>(1): https://note.com/dnobori/n/nf9bbb3154984/</a:t>
            </a:r>
          </a:p>
          <a:p>
            <a:pPr marL="0" indent="0">
              <a:buNone/>
            </a:pPr>
            <a:r>
              <a:rPr kumimoji="1" lang="en-US" altLang="ja-JP" sz="1200" dirty="0"/>
              <a:t>https://www.wired.com/2008/11/ff-ozzie/</a:t>
            </a:r>
            <a:endParaRPr kumimoji="1" lang="ja-JP" altLang="en-US" sz="1200" dirty="0"/>
          </a:p>
        </p:txBody>
      </p:sp>
      <p:sp>
        <p:nvSpPr>
          <p:cNvPr id="27" name="テキスト ボックス 26">
            <a:extLst>
              <a:ext uri="{FF2B5EF4-FFF2-40B4-BE49-F238E27FC236}">
                <a16:creationId xmlns:a16="http://schemas.microsoft.com/office/drawing/2014/main" id="{F489FA55-B363-48EB-A3A1-D1015387672D}"/>
              </a:ext>
            </a:extLst>
          </p:cNvPr>
          <p:cNvSpPr txBox="1"/>
          <p:nvPr/>
        </p:nvSpPr>
        <p:spPr>
          <a:xfrm>
            <a:off x="204452" y="3103907"/>
            <a:ext cx="3133108" cy="2246769"/>
          </a:xfrm>
          <a:prstGeom prst="rect">
            <a:avLst/>
          </a:prstGeom>
          <a:solidFill>
            <a:srgbClr val="FFFFCC"/>
          </a:solidFill>
        </p:spPr>
        <p:txBody>
          <a:bodyPr wrap="square" rtlCol="0">
            <a:spAutoFit/>
          </a:bodyPr>
          <a:lstStyle/>
          <a:p>
            <a:r>
              <a:rPr kumimoji="1" lang="ja-JP" altLang="en-US" sz="1400" b="1" dirty="0"/>
              <a:t>「 </a:t>
            </a:r>
            <a:r>
              <a:rPr kumimoji="1" lang="en-US" altLang="ja-JP" sz="1400" b="1" dirty="0"/>
              <a:t>Microsoft </a:t>
            </a:r>
            <a:r>
              <a:rPr kumimoji="1" lang="ja-JP" altLang="en-US" sz="1400" b="1" dirty="0"/>
              <a:t>では通常見られない手法を用いて </a:t>
            </a:r>
            <a:r>
              <a:rPr kumimoji="1" lang="en-US" altLang="ja-JP" sz="1400" b="1" dirty="0"/>
              <a:t>Red Dog (※ Azure </a:t>
            </a:r>
            <a:r>
              <a:rPr kumimoji="1" lang="ja-JP" altLang="en-US" sz="1400" b="1" dirty="0"/>
              <a:t>のコードネーム</a:t>
            </a:r>
            <a:r>
              <a:rPr kumimoji="1" lang="en-US" altLang="ja-JP" sz="1400" b="1" dirty="0"/>
              <a:t>) </a:t>
            </a:r>
            <a:r>
              <a:rPr kumimoji="1" lang="ja-JP" altLang="en-US" sz="1400" b="1" dirty="0"/>
              <a:t>を自由に開発できた。彼は初期バージョンをテストするために、</a:t>
            </a:r>
            <a:r>
              <a:rPr kumimoji="1" lang="en-US" altLang="ja-JP" sz="1400" b="1" dirty="0"/>
              <a:t>Redmond </a:t>
            </a:r>
            <a:r>
              <a:rPr kumimoji="1" lang="ja-JP" altLang="en-US" sz="1400" b="1" dirty="0"/>
              <a:t>キャンパスの中央に </a:t>
            </a:r>
            <a:r>
              <a:rPr kumimoji="1" lang="en-US" altLang="ja-JP" sz="1400" b="1" dirty="0"/>
              <a:t>1,000 </a:t>
            </a:r>
            <a:r>
              <a:rPr kumimoji="1" lang="ja-JP" altLang="en-US" sz="1400" b="1" dirty="0"/>
              <a:t>台規模の独自データセンターを自作した。その運用に電力を供給するため、チームは近隣の </a:t>
            </a:r>
            <a:r>
              <a:rPr kumimoji="1" lang="en-US" altLang="ja-JP" sz="1400" b="1" dirty="0"/>
              <a:t>3 </a:t>
            </a:r>
            <a:r>
              <a:rPr kumimoji="1" lang="ja-JP" altLang="en-US" sz="1400" b="1" dirty="0"/>
              <a:t>棟から余剰の予備電力を </a:t>
            </a:r>
            <a:r>
              <a:rPr kumimoji="1" lang="en-US" altLang="ja-JP" sz="1400" b="1" dirty="0"/>
              <a:t>"</a:t>
            </a:r>
            <a:r>
              <a:rPr kumimoji="1" lang="ja-JP" altLang="en-US" sz="1400" b="1" dirty="0"/>
              <a:t>勝手に拝借</a:t>
            </a:r>
            <a:r>
              <a:rPr kumimoji="1" lang="en-US" altLang="ja-JP" sz="1400" b="1" dirty="0"/>
              <a:t>"</a:t>
            </a:r>
            <a:r>
              <a:rPr kumimoji="1" lang="ja-JP" altLang="en-US" sz="1400" b="1" dirty="0"/>
              <a:t>した。スティーブ・バルマーやビル・ゲイツに許可を求めることは一切なかった。」</a:t>
            </a:r>
          </a:p>
        </p:txBody>
      </p:sp>
      <p:pic>
        <p:nvPicPr>
          <p:cNvPr id="28" name="図 27">
            <a:extLst>
              <a:ext uri="{FF2B5EF4-FFF2-40B4-BE49-F238E27FC236}">
                <a16:creationId xmlns:a16="http://schemas.microsoft.com/office/drawing/2014/main" id="{3253E292-4DE2-4EE8-96B5-3ACCCE63D725}"/>
              </a:ext>
            </a:extLst>
          </p:cNvPr>
          <p:cNvPicPr>
            <a:picLocks noChangeAspect="1"/>
          </p:cNvPicPr>
          <p:nvPr/>
        </p:nvPicPr>
        <p:blipFill>
          <a:blip r:embed="rId2"/>
          <a:stretch>
            <a:fillRect/>
          </a:stretch>
        </p:blipFill>
        <p:spPr>
          <a:xfrm>
            <a:off x="3406714" y="3656539"/>
            <a:ext cx="2521388" cy="1880708"/>
          </a:xfrm>
          <a:prstGeom prst="rect">
            <a:avLst/>
          </a:prstGeom>
        </p:spPr>
      </p:pic>
      <p:sp>
        <p:nvSpPr>
          <p:cNvPr id="29" name="テキスト ボックス 28">
            <a:extLst>
              <a:ext uri="{FF2B5EF4-FFF2-40B4-BE49-F238E27FC236}">
                <a16:creationId xmlns:a16="http://schemas.microsoft.com/office/drawing/2014/main" id="{D9000E5F-5C4C-4EB6-88FF-F605A67E8166}"/>
              </a:ext>
            </a:extLst>
          </p:cNvPr>
          <p:cNvSpPr txBox="1"/>
          <p:nvPr/>
        </p:nvSpPr>
        <p:spPr>
          <a:xfrm>
            <a:off x="6321490" y="412082"/>
            <a:ext cx="5715000" cy="338554"/>
          </a:xfrm>
          <a:prstGeom prst="rect">
            <a:avLst/>
          </a:prstGeom>
          <a:noFill/>
        </p:spPr>
        <p:txBody>
          <a:bodyPr wrap="square" rtlCol="0">
            <a:spAutoFit/>
          </a:bodyPr>
          <a:lstStyle/>
          <a:p>
            <a:r>
              <a:rPr kumimoji="1" lang="ja-JP" altLang="en-US" sz="1600" b="1" dirty="0">
                <a:highlight>
                  <a:srgbClr val="FFFF00"/>
                </a:highlight>
              </a:rPr>
              <a:t>例 </a:t>
            </a:r>
            <a:r>
              <a:rPr kumimoji="1" lang="en-US" altLang="ja-JP" sz="1600" b="1" dirty="0">
                <a:highlight>
                  <a:srgbClr val="FFFF00"/>
                </a:highlight>
              </a:rPr>
              <a:t>6. </a:t>
            </a:r>
            <a:r>
              <a:rPr kumimoji="1" lang="ja-JP" altLang="en-US" sz="1600" b="1" dirty="0">
                <a:highlight>
                  <a:srgbClr val="FFFF00"/>
                </a:highlight>
              </a:rPr>
              <a:t>「</a:t>
            </a:r>
            <a:r>
              <a:rPr kumimoji="1" lang="en-US" altLang="ja-JP" sz="1600" b="1" dirty="0">
                <a:highlight>
                  <a:srgbClr val="FFFF00"/>
                </a:highlight>
              </a:rPr>
              <a:t>Microsoft</a:t>
            </a:r>
            <a:r>
              <a:rPr kumimoji="1" lang="ja-JP" altLang="en-US" sz="1600" b="1" dirty="0">
                <a:highlight>
                  <a:srgbClr val="FFFF00"/>
                </a:highlight>
              </a:rPr>
              <a:t>」 </a:t>
            </a:r>
            <a:r>
              <a:rPr lang="en-US" altLang="ja-JP" sz="1600" b="1" dirty="0">
                <a:highlight>
                  <a:srgbClr val="FFFF00"/>
                </a:highlight>
              </a:rPr>
              <a:t>- </a:t>
            </a:r>
            <a:r>
              <a:rPr lang="ja-JP" altLang="en-US" sz="1600" b="1" dirty="0">
                <a:highlight>
                  <a:srgbClr val="FFFF00"/>
                </a:highlight>
              </a:rPr>
              <a:t>レイクサイド高校コンピュータクラブ部室 </a:t>
            </a:r>
            <a:r>
              <a:rPr lang="en-US" altLang="ja-JP" sz="1600" b="1" dirty="0">
                <a:highlight>
                  <a:srgbClr val="FFFF00"/>
                </a:highlight>
              </a:rPr>
              <a:t>(1971)</a:t>
            </a:r>
            <a:endParaRPr kumimoji="1" lang="ja-JP" altLang="en-US" sz="1600" b="1" dirty="0">
              <a:highlight>
                <a:srgbClr val="FFFF00"/>
              </a:highlight>
            </a:endParaRPr>
          </a:p>
        </p:txBody>
      </p:sp>
      <p:sp>
        <p:nvSpPr>
          <p:cNvPr id="30" name="テキスト ボックス 29">
            <a:extLst>
              <a:ext uri="{FF2B5EF4-FFF2-40B4-BE49-F238E27FC236}">
                <a16:creationId xmlns:a16="http://schemas.microsoft.com/office/drawing/2014/main" id="{37077396-2EE8-45D7-882F-69BB6793D3CE}"/>
              </a:ext>
            </a:extLst>
          </p:cNvPr>
          <p:cNvSpPr txBox="1"/>
          <p:nvPr/>
        </p:nvSpPr>
        <p:spPr>
          <a:xfrm>
            <a:off x="6202680" y="783517"/>
            <a:ext cx="5928360" cy="2462213"/>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sz="1400" dirty="0"/>
              <a:t>ビル・ゲイツとポール・アレン </a:t>
            </a:r>
            <a:r>
              <a:rPr kumimoji="1" lang="en-US" altLang="ja-JP" sz="1400" dirty="0"/>
              <a:t>(</a:t>
            </a:r>
            <a:r>
              <a:rPr kumimoji="1" lang="ja-JP" altLang="en-US" sz="1400" dirty="0"/>
              <a:t>いずれも高校生</a:t>
            </a:r>
            <a:r>
              <a:rPr kumimoji="1" lang="en-US" altLang="ja-JP" sz="1400" dirty="0"/>
              <a:t>) </a:t>
            </a:r>
            <a:r>
              <a:rPr kumimoji="1" lang="ja-JP" altLang="en-US" sz="1400" dirty="0"/>
              <a:t>は、コンピュータ部室 </a:t>
            </a:r>
            <a:r>
              <a:rPr kumimoji="1" lang="en-US" altLang="ja-JP" sz="1400" dirty="0"/>
              <a:t>(</a:t>
            </a:r>
            <a:r>
              <a:rPr kumimoji="1" lang="ja-JP" altLang="en-US" sz="1400" dirty="0"/>
              <a:t>端末室</a:t>
            </a:r>
            <a:r>
              <a:rPr kumimoji="1" lang="en-US" altLang="ja-JP" sz="1400" dirty="0"/>
              <a:t>) </a:t>
            </a:r>
            <a:r>
              <a:rPr kumimoji="1" lang="ja-JP" altLang="en-US" sz="1400" dirty="0"/>
              <a:t>で、地元の </a:t>
            </a:r>
            <a:r>
              <a:rPr kumimoji="1" lang="en-US" altLang="ja-JP" sz="1400" dirty="0"/>
              <a:t>DEC PDP </a:t>
            </a:r>
            <a:r>
              <a:rPr kumimoji="1" lang="ja-JP" altLang="en-US" sz="1400" dirty="0"/>
              <a:t>ホストコンピュータ提供会社 </a:t>
            </a:r>
            <a:r>
              <a:rPr kumimoji="1" lang="en-US" altLang="ja-JP" sz="1400" dirty="0"/>
              <a:t>(</a:t>
            </a:r>
            <a:r>
              <a:rPr kumimoji="1" lang="ja-JP" altLang="en-US" sz="1400" dirty="0"/>
              <a:t>今でいう「クラウドプロバイダ」</a:t>
            </a:r>
            <a:r>
              <a:rPr kumimoji="1" lang="en-US" altLang="ja-JP" sz="1400" dirty="0"/>
              <a:t>) </a:t>
            </a:r>
            <a:r>
              <a:rPr kumimoji="1" lang="ja-JP" altLang="en-US" sz="1400" dirty="0"/>
              <a:t>に回線経由でログインして五目ならべプログラムなどを作り遊んでいる途中、確実に </a:t>
            </a:r>
            <a:r>
              <a:rPr kumimoji="1" lang="en-US" altLang="ja-JP" sz="1400" dirty="0"/>
              <a:t>OS </a:t>
            </a:r>
            <a:r>
              <a:rPr kumimoji="1" lang="ja-JP" altLang="en-US" sz="1400" dirty="0"/>
              <a:t>カーネルごとクラッシュさせるバグを発見した。これを修理する仕事を引受ける代わりに、地元のコンピュータ会社から、「空いているコンピュータ時間を自由に使って良い」と言われた </a:t>
            </a:r>
            <a:r>
              <a:rPr kumimoji="1" lang="en-US" altLang="ja-JP" sz="1400" dirty="0"/>
              <a:t>(</a:t>
            </a:r>
            <a:r>
              <a:rPr kumimoji="1" lang="ja-JP" altLang="en-US" sz="1400" dirty="0"/>
              <a:t>当時は、コンピュータ時間は、きわめて貴重な資源</a:t>
            </a:r>
            <a:r>
              <a:rPr kumimoji="1" lang="en-US" altLang="ja-JP" sz="1400" dirty="0"/>
              <a:t>)</a:t>
            </a:r>
            <a:r>
              <a:rPr kumimoji="1" lang="ja-JP" altLang="en-US" sz="1400" dirty="0"/>
              <a:t>。</a:t>
            </a:r>
          </a:p>
          <a:p>
            <a:pPr marL="285750" indent="-285750">
              <a:buFont typeface="Arial" panose="020B0604020202020204" pitchFamily="34" charset="0"/>
              <a:buChar char="•"/>
            </a:pPr>
            <a:r>
              <a:rPr kumimoji="1" lang="ja-JP" altLang="en-US" sz="1400" dirty="0"/>
              <a:t>これによりコンピュータを自由に使えるようになったので、ビル・ゲイツ </a:t>
            </a:r>
            <a:r>
              <a:rPr kumimoji="1" lang="en-US" altLang="ja-JP" sz="1400" dirty="0"/>
              <a:t>(</a:t>
            </a:r>
            <a:r>
              <a:rPr kumimoji="1" lang="ja-JP" altLang="en-US" sz="1400" dirty="0"/>
              <a:t>高校生</a:t>
            </a:r>
            <a:r>
              <a:rPr kumimoji="1" lang="en-US" altLang="ja-JP" sz="1400" dirty="0"/>
              <a:t>) </a:t>
            </a:r>
            <a:r>
              <a:rPr kumimoji="1" lang="ja-JP" altLang="en-US" sz="1400" dirty="0"/>
              <a:t>は同コンピュータを用いてプログラムを書き、ポール・アレン </a:t>
            </a:r>
            <a:r>
              <a:rPr kumimoji="1" lang="en-US" altLang="ja-JP" sz="1400" dirty="0"/>
              <a:t>(</a:t>
            </a:r>
            <a:r>
              <a:rPr kumimoji="1" lang="ja-JP" altLang="en-US" sz="1400" dirty="0"/>
              <a:t>大学に進学</a:t>
            </a:r>
            <a:r>
              <a:rPr kumimoji="1" lang="en-US" altLang="ja-JP" sz="1400" dirty="0"/>
              <a:t>) </a:t>
            </a:r>
            <a:r>
              <a:rPr kumimoji="1" lang="ja-JP" altLang="en-US" sz="1400" dirty="0"/>
              <a:t>とともに、「トラフォデータ社 </a:t>
            </a:r>
            <a:r>
              <a:rPr kumimoji="1" lang="en-US" altLang="ja-JP" sz="1400" dirty="0"/>
              <a:t>(※</a:t>
            </a:r>
            <a:r>
              <a:rPr kumimoji="1" lang="ja-JP" altLang="en-US" sz="1400" dirty="0"/>
              <a:t> 未登記</a:t>
            </a:r>
            <a:r>
              <a:rPr kumimoji="1" lang="en-US" altLang="ja-JP" sz="1400" dirty="0"/>
              <a:t>)</a:t>
            </a:r>
            <a:r>
              <a:rPr kumimoji="1" lang="ja-JP" altLang="en-US" sz="1400" dirty="0"/>
              <a:t>」を創業し、多数の自治体に交通信号機交通量自動集計プログラムを販売した。実質的にみて、この「トラフォデータ」共同事業体が、後に法人設立した </a:t>
            </a:r>
            <a:r>
              <a:rPr kumimoji="1" lang="en-US" altLang="ja-JP" sz="1400" dirty="0"/>
              <a:t>Microsoft </a:t>
            </a:r>
            <a:r>
              <a:rPr kumimoji="1" lang="ja-JP" altLang="en-US" sz="1400" dirty="0"/>
              <a:t>社の起源である。</a:t>
            </a:r>
          </a:p>
        </p:txBody>
      </p:sp>
      <p:sp>
        <p:nvSpPr>
          <p:cNvPr id="31" name="テキスト ボックス 30">
            <a:extLst>
              <a:ext uri="{FF2B5EF4-FFF2-40B4-BE49-F238E27FC236}">
                <a16:creationId xmlns:a16="http://schemas.microsoft.com/office/drawing/2014/main" id="{F9C11706-5675-4903-8156-CD2239209B2F}"/>
              </a:ext>
            </a:extLst>
          </p:cNvPr>
          <p:cNvSpPr txBox="1"/>
          <p:nvPr/>
        </p:nvSpPr>
        <p:spPr>
          <a:xfrm>
            <a:off x="6444615" y="6290588"/>
            <a:ext cx="5398770" cy="430887"/>
          </a:xfrm>
          <a:prstGeom prst="rect">
            <a:avLst/>
          </a:prstGeom>
          <a:noFill/>
        </p:spPr>
        <p:txBody>
          <a:bodyPr wrap="square" rtlCol="0">
            <a:spAutoFit/>
          </a:bodyPr>
          <a:lstStyle/>
          <a:p>
            <a:pPr marL="0" indent="0">
              <a:buNone/>
            </a:pPr>
            <a:r>
              <a:rPr kumimoji="1" lang="ja-JP" altLang="en-US" sz="1100" dirty="0"/>
              <a:t>出典</a:t>
            </a:r>
            <a:r>
              <a:rPr kumimoji="1" lang="en-US" altLang="ja-JP" sz="1100" dirty="0"/>
              <a:t>:</a:t>
            </a:r>
            <a:r>
              <a:rPr kumimoji="1" lang="ja-JP" altLang="en-US" sz="1100" dirty="0"/>
              <a:t> 「</a:t>
            </a:r>
            <a:r>
              <a:rPr kumimoji="1" lang="en-US" altLang="ja-JP" sz="1100" dirty="0"/>
              <a:t>Hard Drive: Bill Gates and the Making of the Microsoft Empire</a:t>
            </a:r>
            <a:r>
              <a:rPr kumimoji="1" lang="ja-JP" altLang="en-US" sz="1100" dirty="0"/>
              <a:t>」 </a:t>
            </a:r>
            <a:r>
              <a:rPr kumimoji="1" lang="en-US" altLang="ja-JP" sz="1100" dirty="0"/>
              <a:t>(James Wallace)</a:t>
            </a:r>
          </a:p>
          <a:p>
            <a:pPr marL="0" indent="0">
              <a:buNone/>
            </a:pPr>
            <a:endParaRPr kumimoji="1" lang="en-US" altLang="ja-JP" sz="1100" dirty="0"/>
          </a:p>
        </p:txBody>
      </p:sp>
      <p:pic>
        <p:nvPicPr>
          <p:cNvPr id="32" name="図 31">
            <a:extLst>
              <a:ext uri="{FF2B5EF4-FFF2-40B4-BE49-F238E27FC236}">
                <a16:creationId xmlns:a16="http://schemas.microsoft.com/office/drawing/2014/main" id="{453DC084-116E-4534-B149-28F27F29AAD6}"/>
              </a:ext>
            </a:extLst>
          </p:cNvPr>
          <p:cNvPicPr>
            <a:picLocks noChangeAspect="1"/>
          </p:cNvPicPr>
          <p:nvPr/>
        </p:nvPicPr>
        <p:blipFill>
          <a:blip r:embed="rId3"/>
          <a:stretch>
            <a:fillRect/>
          </a:stretch>
        </p:blipFill>
        <p:spPr>
          <a:xfrm>
            <a:off x="6900791" y="3464896"/>
            <a:ext cx="4008431" cy="2672287"/>
          </a:xfrm>
          <a:prstGeom prst="rect">
            <a:avLst/>
          </a:prstGeom>
        </p:spPr>
      </p:pic>
      <p:pic>
        <p:nvPicPr>
          <p:cNvPr id="12" name="図 11">
            <a:extLst>
              <a:ext uri="{FF2B5EF4-FFF2-40B4-BE49-F238E27FC236}">
                <a16:creationId xmlns:a16="http://schemas.microsoft.com/office/drawing/2014/main" id="{7BBA7565-5605-45CB-9628-21F1219AEC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01407" y="2593171"/>
            <a:ext cx="1137426" cy="1002340"/>
          </a:xfrm>
          <a:prstGeom prst="rect">
            <a:avLst/>
          </a:prstGeom>
        </p:spPr>
      </p:pic>
      <p:pic>
        <p:nvPicPr>
          <p:cNvPr id="13" name="Picture 15">
            <a:extLst>
              <a:ext uri="{FF2B5EF4-FFF2-40B4-BE49-F238E27FC236}">
                <a16:creationId xmlns:a16="http://schemas.microsoft.com/office/drawing/2014/main" id="{39417238-16B0-4028-B029-3115CE286D0C}"/>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70382" y="3458010"/>
            <a:ext cx="1011529" cy="687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95347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1EA5C417-3256-4BBA-A2F4-14B15D66AD7B}"/>
              </a:ext>
            </a:extLst>
          </p:cNvPr>
          <p:cNvSpPr>
            <a:spLocks noGrp="1"/>
          </p:cNvSpPr>
          <p:nvPr>
            <p:ph type="sldNum" sz="quarter" idx="12"/>
          </p:nvPr>
        </p:nvSpPr>
        <p:spPr/>
        <p:txBody>
          <a:bodyPr/>
          <a:lstStyle/>
          <a:p>
            <a:fld id="{63DCA85F-F225-44A4-AEA8-9083CAE61796}" type="slidenum">
              <a:rPr kumimoji="1" lang="ja-JP" altLang="en-US" smtClean="0"/>
              <a:t>11</a:t>
            </a:fld>
            <a:endParaRPr kumimoji="1" lang="ja-JP" altLang="en-US" dirty="0"/>
          </a:p>
        </p:txBody>
      </p:sp>
      <p:sp>
        <p:nvSpPr>
          <p:cNvPr id="5" name="テキスト ボックス 4">
            <a:extLst>
              <a:ext uri="{FF2B5EF4-FFF2-40B4-BE49-F238E27FC236}">
                <a16:creationId xmlns:a16="http://schemas.microsoft.com/office/drawing/2014/main" id="{BEC0A1D6-E387-4CD5-B224-EDA844820979}"/>
              </a:ext>
            </a:extLst>
          </p:cNvPr>
          <p:cNvSpPr txBox="1"/>
          <p:nvPr/>
        </p:nvSpPr>
        <p:spPr>
          <a:xfrm>
            <a:off x="403860" y="157197"/>
            <a:ext cx="5147116" cy="646331"/>
          </a:xfrm>
          <a:prstGeom prst="rect">
            <a:avLst/>
          </a:prstGeom>
          <a:noFill/>
        </p:spPr>
        <p:txBody>
          <a:bodyPr wrap="square" rtlCol="0">
            <a:spAutoFit/>
          </a:bodyPr>
          <a:lstStyle/>
          <a:p>
            <a:r>
              <a:rPr kumimoji="1" lang="ja-JP" altLang="en-US" b="1" dirty="0">
                <a:highlight>
                  <a:srgbClr val="99FFCC"/>
                </a:highlight>
              </a:rPr>
              <a:t>例 </a:t>
            </a:r>
            <a:r>
              <a:rPr lang="en-US" altLang="ja-JP" b="1" dirty="0">
                <a:highlight>
                  <a:srgbClr val="99FFCC"/>
                </a:highlight>
              </a:rPr>
              <a:t>7</a:t>
            </a:r>
            <a:r>
              <a:rPr kumimoji="1" lang="en-US" altLang="ja-JP" b="1" dirty="0">
                <a:highlight>
                  <a:srgbClr val="99FFCC"/>
                </a:highlight>
              </a:rPr>
              <a:t>. </a:t>
            </a:r>
            <a:r>
              <a:rPr kumimoji="1" lang="ja-JP" altLang="en-US" b="1" dirty="0">
                <a:highlight>
                  <a:srgbClr val="99FFCC"/>
                </a:highlight>
              </a:rPr>
              <a:t>「</a:t>
            </a:r>
            <a:r>
              <a:rPr kumimoji="1" lang="en-US" altLang="ja-JP" b="1" dirty="0">
                <a:highlight>
                  <a:srgbClr val="99FFCC"/>
                </a:highlight>
              </a:rPr>
              <a:t>UNIX</a:t>
            </a:r>
            <a:r>
              <a:rPr kumimoji="1" lang="ja-JP" altLang="en-US" b="1" dirty="0">
                <a:highlight>
                  <a:srgbClr val="99FFCC"/>
                </a:highlight>
              </a:rPr>
              <a:t>」</a:t>
            </a:r>
            <a:r>
              <a:rPr kumimoji="1" lang="en-US" altLang="ja-JP" b="1" dirty="0">
                <a:highlight>
                  <a:srgbClr val="99FFCC"/>
                </a:highlight>
              </a:rPr>
              <a:t> - AT&amp;T </a:t>
            </a:r>
            <a:r>
              <a:rPr kumimoji="1" lang="ja-JP" altLang="en-US" b="1" dirty="0">
                <a:highlight>
                  <a:srgbClr val="99FFCC"/>
                </a:highlight>
              </a:rPr>
              <a:t>電話会社のコンピュータ室でのゲーム自作 </a:t>
            </a:r>
            <a:r>
              <a:rPr kumimoji="1" lang="en-US" altLang="ja-JP" b="1" dirty="0">
                <a:highlight>
                  <a:srgbClr val="99FFCC"/>
                </a:highlight>
              </a:rPr>
              <a:t>(1969)</a:t>
            </a:r>
            <a:endParaRPr kumimoji="1" lang="ja-JP" altLang="en-US" b="1" dirty="0">
              <a:highlight>
                <a:srgbClr val="99FFCC"/>
              </a:highlight>
            </a:endParaRPr>
          </a:p>
        </p:txBody>
      </p:sp>
      <p:sp>
        <p:nvSpPr>
          <p:cNvPr id="6" name="テキスト ボックス 5">
            <a:extLst>
              <a:ext uri="{FF2B5EF4-FFF2-40B4-BE49-F238E27FC236}">
                <a16:creationId xmlns:a16="http://schemas.microsoft.com/office/drawing/2014/main" id="{CD26AF3E-BD28-4A5D-B52D-54EA88AB1F23}"/>
              </a:ext>
            </a:extLst>
          </p:cNvPr>
          <p:cNvSpPr txBox="1"/>
          <p:nvPr/>
        </p:nvSpPr>
        <p:spPr>
          <a:xfrm>
            <a:off x="403860" y="783517"/>
            <a:ext cx="5311140" cy="1538883"/>
          </a:xfrm>
          <a:prstGeom prst="rect">
            <a:avLst/>
          </a:prstGeom>
          <a:noFill/>
        </p:spPr>
        <p:txBody>
          <a:bodyPr wrap="square" rtlCol="0">
            <a:spAutoFit/>
          </a:bodyPr>
          <a:lstStyle/>
          <a:p>
            <a:pPr marL="285750" indent="-285750">
              <a:buFont typeface="Arial" panose="020B0604020202020204" pitchFamily="34" charset="0"/>
              <a:buChar char="•"/>
            </a:pPr>
            <a:r>
              <a:rPr kumimoji="1" lang="en-US" altLang="ja-JP" sz="1400" dirty="0"/>
              <a:t>Ken Thompson: </a:t>
            </a:r>
            <a:r>
              <a:rPr kumimoji="1" lang="ja-JP" altLang="en-US" sz="1400" dirty="0"/>
              <a:t>「いずれにせよ、それ </a:t>
            </a:r>
            <a:r>
              <a:rPr kumimoji="1" lang="en-US" altLang="ja-JP" sz="1400" dirty="0"/>
              <a:t>(</a:t>
            </a:r>
            <a:r>
              <a:rPr kumimoji="1" lang="ja-JP" altLang="en-US" sz="1400" dirty="0"/>
              <a:t>注</a:t>
            </a:r>
            <a:r>
              <a:rPr kumimoji="1" lang="en-US" altLang="ja-JP" sz="1400" dirty="0"/>
              <a:t>: Space Travel: PDP-7 </a:t>
            </a:r>
            <a:r>
              <a:rPr kumimoji="1" lang="ja-JP" altLang="en-US" sz="1400" dirty="0"/>
              <a:t>上の宇宙航行ゲーム</a:t>
            </a:r>
            <a:r>
              <a:rPr kumimoji="1" lang="en-US" altLang="ja-JP" sz="1400" dirty="0"/>
              <a:t>) </a:t>
            </a:r>
            <a:r>
              <a:rPr kumimoji="1" lang="ja-JP" altLang="en-US" sz="1400" dirty="0"/>
              <a:t>は楽しいゲーム だった。それで私たちは </a:t>
            </a:r>
            <a:r>
              <a:rPr kumimoji="1" lang="en-US" altLang="ja-JP" sz="1400" dirty="0"/>
              <a:t>PDP-7 </a:t>
            </a:r>
            <a:r>
              <a:rPr kumimoji="1" lang="ja-JP" altLang="en-US" sz="1400" dirty="0"/>
              <a:t>を本格的に動かすようになり、</a:t>
            </a:r>
            <a:r>
              <a:rPr kumimoji="1" lang="en-US" altLang="ja-JP" sz="1400" dirty="0"/>
              <a:t>PDP-7 </a:t>
            </a:r>
            <a:r>
              <a:rPr kumimoji="1" lang="ja-JP" altLang="en-US" sz="1400" dirty="0"/>
              <a:t>上で </a:t>
            </a:r>
            <a:r>
              <a:rPr kumimoji="1" lang="en-US" altLang="ja-JP" sz="1400" dirty="0"/>
              <a:t>UNIX </a:t>
            </a:r>
            <a:r>
              <a:rPr kumimoji="1" lang="ja-JP" altLang="en-US" sz="1400" dirty="0"/>
              <a:t>の最初の版を書いた。」</a:t>
            </a:r>
            <a:br>
              <a:rPr kumimoji="1" lang="en-US" altLang="ja-JP" sz="1400" dirty="0"/>
            </a:br>
            <a:r>
              <a:rPr kumimoji="1" lang="ja-JP" altLang="en-US" sz="1400" dirty="0"/>
              <a:t>「ええ。ですが </a:t>
            </a:r>
            <a:r>
              <a:rPr kumimoji="1" lang="en-US" altLang="ja-JP" sz="1400" dirty="0"/>
              <a:t>PDP-11 </a:t>
            </a:r>
            <a:r>
              <a:rPr kumimoji="1" lang="ja-JP" altLang="en-US" sz="1400" dirty="0"/>
              <a:t>を買った </a:t>
            </a:r>
            <a:r>
              <a:rPr kumimoji="1" lang="en-US" altLang="ja-JP" sz="1400" dirty="0"/>
              <a:t>-- </a:t>
            </a:r>
            <a:r>
              <a:rPr kumimoji="1" lang="ja-JP" altLang="en-US" sz="1400" dirty="0"/>
              <a:t>口実はテキスト処理、でも本当の理由はもっと</a:t>
            </a:r>
            <a:r>
              <a:rPr kumimoji="1" lang="en-US" altLang="ja-JP" sz="1400" dirty="0"/>
              <a:t>"</a:t>
            </a:r>
            <a:r>
              <a:rPr kumimoji="1" lang="ja-JP" altLang="en-US" sz="1400" dirty="0"/>
              <a:t>遊ぶ</a:t>
            </a:r>
            <a:r>
              <a:rPr kumimoji="1" lang="en-US" altLang="ja-JP" sz="1400" dirty="0"/>
              <a:t>"</a:t>
            </a:r>
            <a:r>
              <a:rPr kumimoji="1" lang="ja-JP" altLang="en-US" sz="1400" dirty="0"/>
              <a:t>ためでした。」</a:t>
            </a:r>
            <a:br>
              <a:rPr kumimoji="1" lang="en-US" altLang="ja-JP" sz="1400" dirty="0"/>
            </a:br>
            <a:r>
              <a:rPr kumimoji="1" lang="en-US" altLang="ja-JP" sz="1050" dirty="0"/>
              <a:t>https://archive.computerhistory.org/resources/text/Oral_History/Thompson_Ken/thompson.oral_history_transcript.2005.102657921.pdf</a:t>
            </a:r>
            <a:endParaRPr kumimoji="1" lang="ja-JP" altLang="en-US" sz="1400" dirty="0"/>
          </a:p>
        </p:txBody>
      </p:sp>
      <p:sp>
        <p:nvSpPr>
          <p:cNvPr id="17" name="テキスト ボックス 16">
            <a:extLst>
              <a:ext uri="{FF2B5EF4-FFF2-40B4-BE49-F238E27FC236}">
                <a16:creationId xmlns:a16="http://schemas.microsoft.com/office/drawing/2014/main" id="{CC636E40-476B-48CA-A105-EDB435062BB6}"/>
              </a:ext>
            </a:extLst>
          </p:cNvPr>
          <p:cNvSpPr txBox="1"/>
          <p:nvPr/>
        </p:nvSpPr>
        <p:spPr>
          <a:xfrm>
            <a:off x="568482" y="2391237"/>
            <a:ext cx="3191288" cy="1708160"/>
          </a:xfrm>
          <a:prstGeom prst="rect">
            <a:avLst/>
          </a:prstGeom>
          <a:solidFill>
            <a:schemeClr val="accent4">
              <a:lumMod val="20000"/>
              <a:lumOff val="80000"/>
            </a:schemeClr>
          </a:solidFill>
        </p:spPr>
        <p:txBody>
          <a:bodyPr wrap="square" rtlCol="0">
            <a:spAutoFit/>
          </a:bodyPr>
          <a:lstStyle/>
          <a:p>
            <a:r>
              <a:rPr lang="ja-JP" altLang="en-US" sz="1050" dirty="0"/>
              <a:t>ケン・トンプソン氏等の社員遊び仲間は、</a:t>
            </a:r>
            <a:endParaRPr lang="en-US" altLang="ja-JP" sz="1050" dirty="0"/>
          </a:p>
          <a:p>
            <a:r>
              <a:rPr lang="en-US" altLang="ja-JP" sz="1050" dirty="0"/>
              <a:t>AT&amp;T </a:t>
            </a:r>
            <a:r>
              <a:rPr lang="ja-JP" altLang="en-US" sz="1050" dirty="0"/>
              <a:t>電話会社の社内の </a:t>
            </a:r>
            <a:r>
              <a:rPr lang="en-US" altLang="ja-JP" sz="1050" dirty="0"/>
              <a:t>GE </a:t>
            </a:r>
            <a:r>
              <a:rPr lang="ja-JP" altLang="en-US" sz="1050" dirty="0"/>
              <a:t>コンピュータで、</a:t>
            </a:r>
            <a:r>
              <a:rPr lang="ja-JP" altLang="en-US" sz="1050" dirty="0">
                <a:highlight>
                  <a:srgbClr val="FFFF00"/>
                </a:highlight>
              </a:rPr>
              <a:t>勝手に</a:t>
            </a:r>
            <a:r>
              <a:rPr lang="ja-JP" altLang="en-US" sz="1050" b="1" dirty="0">
                <a:highlight>
                  <a:srgbClr val="FFFF00"/>
                </a:highlight>
              </a:rPr>
              <a:t>「スペース・トラベル」</a:t>
            </a:r>
            <a:r>
              <a:rPr lang="ja-JP" altLang="en-US" sz="1050" dirty="0">
                <a:highlight>
                  <a:srgbClr val="FFFF00"/>
                </a:highlight>
              </a:rPr>
              <a:t>という惑星間宇宙飛行ゲームを自作して遊んでいた</a:t>
            </a:r>
            <a:r>
              <a:rPr lang="ja-JP" altLang="en-US" sz="1050" dirty="0"/>
              <a:t>ところ、会社によって、コンピュータが撤去されそうになった。</a:t>
            </a:r>
          </a:p>
          <a:p>
            <a:r>
              <a:rPr lang="ja-JP" altLang="en-US" sz="1050" b="1" dirty="0">
                <a:highlight>
                  <a:srgbClr val="FFFF00"/>
                </a:highlight>
              </a:rPr>
              <a:t>会社でゲームができなくなるとイヤなので、ゲームを他の小型コンピュータに移植しようとした。</a:t>
            </a:r>
            <a:r>
              <a:rPr lang="ja-JP" altLang="en-US" sz="1050" dirty="0"/>
              <a:t>これがきっかけとなり、</a:t>
            </a:r>
            <a:r>
              <a:rPr lang="ja-JP" altLang="en-US" sz="1050" b="1" dirty="0">
                <a:highlight>
                  <a:srgbClr val="FFFF00"/>
                </a:highlight>
              </a:rPr>
              <a:t>「移植性のある </a:t>
            </a:r>
            <a:r>
              <a:rPr lang="en-US" altLang="ja-JP" sz="1050" b="1" dirty="0">
                <a:highlight>
                  <a:srgbClr val="FFFF00"/>
                </a:highlight>
              </a:rPr>
              <a:t>OS </a:t>
            </a:r>
            <a:r>
              <a:rPr lang="ja-JP" altLang="en-US" sz="1050" b="1" dirty="0">
                <a:highlight>
                  <a:srgbClr val="FFFF00"/>
                </a:highlight>
              </a:rPr>
              <a:t>とプログラミング言語」を一から開発してしまった。</a:t>
            </a:r>
            <a:endParaRPr lang="en-US" altLang="ja-JP" sz="1050" b="1" dirty="0">
              <a:highlight>
                <a:srgbClr val="FFFF00"/>
              </a:highlight>
            </a:endParaRPr>
          </a:p>
          <a:p>
            <a:r>
              <a:rPr lang="ja-JP" altLang="en-US" sz="1050" b="1" dirty="0">
                <a:highlight>
                  <a:srgbClr val="FFFF00"/>
                </a:highlight>
              </a:rPr>
              <a:t>これが、「</a:t>
            </a:r>
            <a:r>
              <a:rPr lang="en-US" altLang="ja-JP" sz="1050" b="1" dirty="0">
                <a:highlight>
                  <a:srgbClr val="FFFF00"/>
                </a:highlight>
              </a:rPr>
              <a:t>UNIX</a:t>
            </a:r>
            <a:r>
              <a:rPr lang="ja-JP" altLang="en-US" sz="1050" b="1" dirty="0">
                <a:highlight>
                  <a:srgbClr val="FFFF00"/>
                </a:highlight>
              </a:rPr>
              <a:t>」と「</a:t>
            </a:r>
            <a:r>
              <a:rPr lang="en-US" altLang="ja-JP" sz="1050" b="1" dirty="0">
                <a:highlight>
                  <a:srgbClr val="FFFF00"/>
                </a:highlight>
              </a:rPr>
              <a:t>C </a:t>
            </a:r>
            <a:r>
              <a:rPr lang="ja-JP" altLang="en-US" sz="1050" b="1" dirty="0">
                <a:highlight>
                  <a:srgbClr val="FFFF00"/>
                </a:highlight>
              </a:rPr>
              <a:t>言語</a:t>
            </a:r>
            <a:r>
              <a:rPr lang="ja-JP" altLang="en-US" sz="1050" dirty="0">
                <a:highlight>
                  <a:srgbClr val="FFFF00"/>
                </a:highlight>
              </a:rPr>
              <a:t>」</a:t>
            </a:r>
            <a:r>
              <a:rPr lang="ja-JP" altLang="en-US" sz="1050" dirty="0"/>
              <a:t>である。</a:t>
            </a:r>
            <a:endParaRPr kumimoji="1" lang="ja-JP" altLang="en-US" sz="1050" dirty="0"/>
          </a:p>
        </p:txBody>
      </p:sp>
      <p:pic>
        <p:nvPicPr>
          <p:cNvPr id="19" name="図 18">
            <a:extLst>
              <a:ext uri="{FF2B5EF4-FFF2-40B4-BE49-F238E27FC236}">
                <a16:creationId xmlns:a16="http://schemas.microsoft.com/office/drawing/2014/main" id="{1EA2839D-280E-4481-9C22-26D20C6468E6}"/>
              </a:ext>
            </a:extLst>
          </p:cNvPr>
          <p:cNvPicPr>
            <a:picLocks noChangeAspect="1"/>
          </p:cNvPicPr>
          <p:nvPr/>
        </p:nvPicPr>
        <p:blipFill>
          <a:blip r:embed="rId2"/>
          <a:stretch>
            <a:fillRect/>
          </a:stretch>
        </p:blipFill>
        <p:spPr>
          <a:xfrm>
            <a:off x="3002280" y="3723323"/>
            <a:ext cx="866825" cy="1131159"/>
          </a:xfrm>
          <a:prstGeom prst="rect">
            <a:avLst/>
          </a:prstGeom>
        </p:spPr>
      </p:pic>
      <p:pic>
        <p:nvPicPr>
          <p:cNvPr id="20" name="図 19">
            <a:extLst>
              <a:ext uri="{FF2B5EF4-FFF2-40B4-BE49-F238E27FC236}">
                <a16:creationId xmlns:a16="http://schemas.microsoft.com/office/drawing/2014/main" id="{85730704-8F6A-4B65-84E7-4C831FAC835D}"/>
              </a:ext>
            </a:extLst>
          </p:cNvPr>
          <p:cNvPicPr>
            <a:picLocks noChangeAspect="1"/>
          </p:cNvPicPr>
          <p:nvPr/>
        </p:nvPicPr>
        <p:blipFill>
          <a:blip r:embed="rId3"/>
          <a:stretch>
            <a:fillRect/>
          </a:stretch>
        </p:blipFill>
        <p:spPr>
          <a:xfrm>
            <a:off x="3986515" y="2149308"/>
            <a:ext cx="1588583" cy="2559383"/>
          </a:xfrm>
          <a:prstGeom prst="rect">
            <a:avLst/>
          </a:prstGeom>
        </p:spPr>
      </p:pic>
      <p:sp>
        <p:nvSpPr>
          <p:cNvPr id="21" name="テキスト ボックス 20">
            <a:extLst>
              <a:ext uri="{FF2B5EF4-FFF2-40B4-BE49-F238E27FC236}">
                <a16:creationId xmlns:a16="http://schemas.microsoft.com/office/drawing/2014/main" id="{10C3FBC2-418F-4E6A-983A-DFD45A09E803}"/>
              </a:ext>
            </a:extLst>
          </p:cNvPr>
          <p:cNvSpPr txBox="1"/>
          <p:nvPr/>
        </p:nvSpPr>
        <p:spPr>
          <a:xfrm>
            <a:off x="873425" y="5258960"/>
            <a:ext cx="2346056" cy="1538883"/>
          </a:xfrm>
          <a:prstGeom prst="rect">
            <a:avLst/>
          </a:prstGeom>
          <a:solidFill>
            <a:srgbClr val="FFFFCC"/>
          </a:solidFill>
          <a:ln w="19050">
            <a:solidFill>
              <a:schemeClr val="tx1"/>
            </a:solidFill>
          </a:ln>
        </p:spPr>
        <p:txBody>
          <a:bodyPr wrap="square" rtlCol="0">
            <a:spAutoFit/>
          </a:bodyPr>
          <a:lstStyle/>
          <a:p>
            <a:r>
              <a:rPr kumimoji="1" lang="en-US" altLang="ja-JP" sz="200" dirty="0"/>
              <a:t>[A] </a:t>
            </a:r>
            <a:r>
              <a:rPr kumimoji="1" lang="ja-JP" altLang="en-US" sz="200" dirty="0"/>
              <a:t>砂原秀樹</a:t>
            </a:r>
            <a:r>
              <a:rPr kumimoji="1" lang="en-US" altLang="ja-JP" sz="200" dirty="0"/>
              <a:t>, </a:t>
            </a:r>
            <a:r>
              <a:rPr kumimoji="1" lang="ja-JP" altLang="en-US" sz="200" dirty="0"/>
              <a:t>村井純</a:t>
            </a:r>
            <a:r>
              <a:rPr kumimoji="1" lang="en-US" altLang="ja-JP" sz="200" dirty="0"/>
              <a:t>: </a:t>
            </a:r>
            <a:r>
              <a:rPr kumimoji="1" lang="ja-JP" altLang="en-US" sz="200" dirty="0"/>
              <a:t>「石田先生から受け継いだもの」</a:t>
            </a:r>
            <a:r>
              <a:rPr kumimoji="1" lang="en-US" altLang="ja-JP" sz="200" dirty="0"/>
              <a:t>, </a:t>
            </a:r>
            <a:r>
              <a:rPr kumimoji="1" lang="ja-JP" altLang="en-US" sz="200" dirty="0"/>
              <a:t>情報処理学会 情報処理</a:t>
            </a:r>
            <a:r>
              <a:rPr kumimoji="1" lang="en-US" altLang="ja-JP" sz="200" dirty="0"/>
              <a:t>, Vol.50, No.7, pp.657-658, 2009 </a:t>
            </a:r>
            <a:r>
              <a:rPr kumimoji="1" lang="ja-JP" altLang="en-US" sz="200" dirty="0"/>
              <a:t>年 </a:t>
            </a:r>
            <a:r>
              <a:rPr kumimoji="1" lang="en-US" altLang="ja-JP" sz="200" dirty="0"/>
              <a:t>7 </a:t>
            </a:r>
            <a:r>
              <a:rPr kumimoji="1" lang="ja-JP" altLang="en-US" sz="200" dirty="0"/>
              <a:t>月</a:t>
            </a:r>
            <a:r>
              <a:rPr kumimoji="1" lang="en-US" altLang="ja-JP" sz="200" dirty="0"/>
              <a:t>.</a:t>
            </a:r>
          </a:p>
          <a:p>
            <a:r>
              <a:rPr kumimoji="1" lang="en-US" altLang="ja-JP" sz="200" dirty="0"/>
              <a:t>https://ipsj.ixsq.nii.ac.jp/ej/?action=repository_uri&amp;item_id=60808&amp;file_id=1&amp;file_no=1</a:t>
            </a:r>
          </a:p>
          <a:p>
            <a:r>
              <a:rPr kumimoji="1" lang="en-US" altLang="ja-JP" sz="200" dirty="0"/>
              <a:t>[B] Dennis M. Ritchie: "BTL leaves Multics (</a:t>
            </a:r>
            <a:r>
              <a:rPr kumimoji="1" lang="ja-JP" altLang="en-US" sz="200" dirty="0"/>
              <a:t>ベル研究所の </a:t>
            </a:r>
            <a:r>
              <a:rPr kumimoji="1" lang="en-US" altLang="ja-JP" sz="200" dirty="0"/>
              <a:t>Multics </a:t>
            </a:r>
            <a:r>
              <a:rPr kumimoji="1" lang="ja-JP" altLang="en-US" sz="200" dirty="0"/>
              <a:t>からの撤退について</a:t>
            </a:r>
            <a:r>
              <a:rPr kumimoji="1" lang="en-US" altLang="ja-JP" sz="200" dirty="0"/>
              <a:t>)", </a:t>
            </a:r>
            <a:r>
              <a:rPr kumimoji="1" lang="ja-JP" altLang="en-US" sz="200" dirty="0"/>
              <a:t>ニュースグループ </a:t>
            </a:r>
            <a:r>
              <a:rPr kumimoji="1" lang="en-US" altLang="ja-JP" sz="200" dirty="0"/>
              <a:t>"</a:t>
            </a:r>
            <a:r>
              <a:rPr kumimoji="1" lang="en-US" altLang="ja-JP" sz="200" dirty="0" err="1"/>
              <a:t>alt.os.multics</a:t>
            </a:r>
            <a:r>
              <a:rPr kumimoji="1" lang="en-US" altLang="ja-JP" sz="200" dirty="0"/>
              <a:t>" </a:t>
            </a:r>
            <a:r>
              <a:rPr kumimoji="1" lang="ja-JP" altLang="en-US" sz="200" dirty="0"/>
              <a:t>への投稿</a:t>
            </a:r>
            <a:r>
              <a:rPr kumimoji="1" lang="en-US" altLang="ja-JP" sz="200" dirty="0"/>
              <a:t>, 1994 </a:t>
            </a:r>
            <a:r>
              <a:rPr kumimoji="1" lang="ja-JP" altLang="en-US" sz="200" dirty="0"/>
              <a:t>年 </a:t>
            </a:r>
            <a:r>
              <a:rPr kumimoji="1" lang="en-US" altLang="ja-JP" sz="200" dirty="0"/>
              <a:t>1 </a:t>
            </a:r>
            <a:r>
              <a:rPr kumimoji="1" lang="ja-JP" altLang="en-US" sz="200" dirty="0"/>
              <a:t>月 </a:t>
            </a:r>
            <a:r>
              <a:rPr kumimoji="1" lang="en-US" altLang="ja-JP" sz="200" dirty="0"/>
              <a:t>7 </a:t>
            </a:r>
            <a:r>
              <a:rPr kumimoji="1" lang="ja-JP" altLang="en-US" sz="200" dirty="0"/>
              <a:t>日</a:t>
            </a:r>
            <a:r>
              <a:rPr kumimoji="1" lang="en-US" altLang="ja-JP" sz="200" dirty="0"/>
              <a:t>.</a:t>
            </a:r>
          </a:p>
          <a:p>
            <a:r>
              <a:rPr kumimoji="1" lang="en-US" altLang="ja-JP" sz="200" dirty="0"/>
              <a:t>https://groups.google.com/g/alt.os.multics/c/1iHfrDJkyyE?pli=1</a:t>
            </a:r>
          </a:p>
          <a:p>
            <a:r>
              <a:rPr kumimoji="1" lang="en-US" altLang="ja-JP" sz="200" dirty="0"/>
              <a:t>[C] Michael S. Mahoney: "Interview with Ken Thompson, 9-6-89" (</a:t>
            </a:r>
            <a:r>
              <a:rPr kumimoji="1" lang="ja-JP" altLang="en-US" sz="200" dirty="0"/>
              <a:t>ケン・トンプソンへの </a:t>
            </a:r>
            <a:r>
              <a:rPr kumimoji="1" lang="en-US" altLang="ja-JP" sz="200" dirty="0"/>
              <a:t>1989 </a:t>
            </a:r>
            <a:r>
              <a:rPr kumimoji="1" lang="ja-JP" altLang="en-US" sz="200" dirty="0"/>
              <a:t>年 </a:t>
            </a:r>
            <a:r>
              <a:rPr kumimoji="1" lang="en-US" altLang="ja-JP" sz="200" dirty="0"/>
              <a:t>9 </a:t>
            </a:r>
            <a:r>
              <a:rPr kumimoji="1" lang="ja-JP" altLang="en-US" sz="200" dirty="0"/>
              <a:t>月 </a:t>
            </a:r>
            <a:r>
              <a:rPr kumimoji="1" lang="en-US" altLang="ja-JP" sz="200" dirty="0"/>
              <a:t>6 </a:t>
            </a:r>
            <a:r>
              <a:rPr kumimoji="1" lang="ja-JP" altLang="en-US" sz="200" dirty="0"/>
              <a:t>日の取材</a:t>
            </a:r>
            <a:r>
              <a:rPr kumimoji="1" lang="en-US" altLang="ja-JP" sz="200" dirty="0"/>
              <a:t>), An Oral History of Unix.</a:t>
            </a:r>
          </a:p>
          <a:p>
            <a:r>
              <a:rPr kumimoji="1" lang="en-US" altLang="ja-JP" sz="200" dirty="0"/>
              <a:t>https://web.archive.org/web/20100409080640/https://www.princeton.edu/~hos/mike/transcripts/thompson.htm</a:t>
            </a:r>
          </a:p>
          <a:p>
            <a:r>
              <a:rPr kumimoji="1" lang="en-US" altLang="ja-JP" sz="200" dirty="0"/>
              <a:t>[D] Michael S. Mahoney: "Interview with Sam Morgan" (AT&amp;T </a:t>
            </a:r>
            <a:r>
              <a:rPr kumimoji="1" lang="ja-JP" altLang="en-US" sz="200" dirty="0"/>
              <a:t>ベル研究所の </a:t>
            </a:r>
            <a:r>
              <a:rPr kumimoji="1" lang="en-US" altLang="ja-JP" sz="200" dirty="0"/>
              <a:t>MULTICS </a:t>
            </a:r>
            <a:r>
              <a:rPr kumimoji="1" lang="ja-JP" altLang="en-US" sz="200" dirty="0"/>
              <a:t>管理者であるサム・モーガンへの取材</a:t>
            </a:r>
            <a:r>
              <a:rPr kumimoji="1" lang="en-US" altLang="ja-JP" sz="200" dirty="0"/>
              <a:t>), An Oral History of Unix.</a:t>
            </a:r>
          </a:p>
          <a:p>
            <a:r>
              <a:rPr kumimoji="1" lang="en-US" altLang="ja-JP" sz="200" dirty="0"/>
              <a:t>https://web.archive.org/web/20100410230050/http://www.princeton.edu/~hos/mike/transcripts/morgan.htm</a:t>
            </a:r>
          </a:p>
          <a:p>
            <a:r>
              <a:rPr kumimoji="1" lang="en-US" altLang="ja-JP" sz="200" dirty="0"/>
              <a:t>[E] multicians.org: "Multics History", 2024 </a:t>
            </a:r>
            <a:r>
              <a:rPr kumimoji="1" lang="ja-JP" altLang="en-US" sz="200" dirty="0"/>
              <a:t>年 </a:t>
            </a:r>
            <a:r>
              <a:rPr kumimoji="1" lang="en-US" altLang="ja-JP" sz="200" dirty="0"/>
              <a:t>9 </a:t>
            </a:r>
            <a:r>
              <a:rPr kumimoji="1" lang="ja-JP" altLang="en-US" sz="200" dirty="0"/>
              <a:t>月 </a:t>
            </a:r>
            <a:r>
              <a:rPr kumimoji="1" lang="en-US" altLang="ja-JP" sz="200" dirty="0"/>
              <a:t>24 </a:t>
            </a:r>
            <a:r>
              <a:rPr kumimoji="1" lang="ja-JP" altLang="en-US" sz="200" dirty="0"/>
              <a:t>日閲覧</a:t>
            </a:r>
            <a:r>
              <a:rPr kumimoji="1" lang="en-US" altLang="ja-JP" sz="200" dirty="0"/>
              <a:t>.</a:t>
            </a:r>
          </a:p>
          <a:p>
            <a:r>
              <a:rPr kumimoji="1" lang="en-US" altLang="ja-JP" sz="200" dirty="0"/>
              <a:t>https://www.multicians.org/history.html</a:t>
            </a:r>
          </a:p>
          <a:p>
            <a:r>
              <a:rPr kumimoji="1" lang="en-US" altLang="ja-JP" sz="200" dirty="0"/>
              <a:t>[F] Dennis M. Ritchie: "The Evolution of the Unix Time-sharing System", AT&amp;T Bell Laboratories Technical Journal, Volume 63, Issue 8, pp. 1577-1593, 1984 </a:t>
            </a:r>
            <a:r>
              <a:rPr kumimoji="1" lang="ja-JP" altLang="en-US" sz="200" dirty="0"/>
              <a:t>年 </a:t>
            </a:r>
            <a:r>
              <a:rPr kumimoji="1" lang="en-US" altLang="ja-JP" sz="200" dirty="0"/>
              <a:t>10 </a:t>
            </a:r>
            <a:r>
              <a:rPr kumimoji="1" lang="ja-JP" altLang="en-US" sz="200" dirty="0"/>
              <a:t>月</a:t>
            </a:r>
            <a:r>
              <a:rPr kumimoji="1" lang="en-US" altLang="ja-JP" sz="200" dirty="0"/>
              <a:t>.</a:t>
            </a:r>
          </a:p>
          <a:p>
            <a:r>
              <a:rPr kumimoji="1" lang="en-US" altLang="ja-JP" sz="200" dirty="0"/>
              <a:t>https://www.bell-labs.com/usr/dmr/www/hist.pdf</a:t>
            </a:r>
          </a:p>
          <a:p>
            <a:r>
              <a:rPr kumimoji="1" lang="en-US" altLang="ja-JP" sz="200" dirty="0"/>
              <a:t>[G] Phil Hirsch: "Bell labs backs out of Multics", Washington Report, </a:t>
            </a:r>
            <a:r>
              <a:rPr kumimoji="1" lang="ja-JP" altLang="en-US" sz="200" dirty="0"/>
              <a:t>コンピュータ雑誌 </a:t>
            </a:r>
            <a:r>
              <a:rPr kumimoji="1" lang="en-US" altLang="ja-JP" sz="200" dirty="0"/>
              <a:t>"</a:t>
            </a:r>
            <a:r>
              <a:rPr kumimoji="1" lang="en-US" altLang="ja-JP" sz="200" dirty="0" err="1"/>
              <a:t>Datamation</a:t>
            </a:r>
            <a:r>
              <a:rPr kumimoji="1" lang="en-US" altLang="ja-JP" sz="200" dirty="0"/>
              <a:t>", </a:t>
            </a:r>
            <a:r>
              <a:rPr kumimoji="1" lang="en-US" altLang="ja-JP" sz="200" dirty="0" err="1"/>
              <a:t>Volmne</a:t>
            </a:r>
            <a:r>
              <a:rPr kumimoji="1" lang="en-US" altLang="ja-JP" sz="200" dirty="0"/>
              <a:t> 15, Number 7, pp. 203, 1969 </a:t>
            </a:r>
            <a:r>
              <a:rPr kumimoji="1" lang="ja-JP" altLang="en-US" sz="200" dirty="0"/>
              <a:t>年 </a:t>
            </a:r>
            <a:r>
              <a:rPr kumimoji="1" lang="en-US" altLang="ja-JP" sz="200" dirty="0"/>
              <a:t>7 </a:t>
            </a:r>
            <a:r>
              <a:rPr kumimoji="1" lang="ja-JP" altLang="en-US" sz="200" dirty="0"/>
              <a:t>月号</a:t>
            </a:r>
            <a:r>
              <a:rPr kumimoji="1" lang="en-US" altLang="ja-JP" sz="200" dirty="0"/>
              <a:t>.</a:t>
            </a:r>
          </a:p>
          <a:p>
            <a:r>
              <a:rPr kumimoji="1" lang="en-US" altLang="ja-JP" sz="200" dirty="0"/>
              <a:t>http://www.bitsavers.org/magazines/Datamation/196907.pdf</a:t>
            </a:r>
          </a:p>
          <a:p>
            <a:r>
              <a:rPr kumimoji="1" lang="en-US" altLang="ja-JP" sz="200" dirty="0"/>
              <a:t>[H] Dennis M. Ritchie: "Space Travel: Exploring the solar system and the PDP-7", Bell Labs web page, 2001 </a:t>
            </a:r>
            <a:r>
              <a:rPr kumimoji="1" lang="ja-JP" altLang="en-US" sz="200" dirty="0"/>
              <a:t>年</a:t>
            </a:r>
            <a:r>
              <a:rPr kumimoji="1" lang="en-US" altLang="ja-JP" sz="200" dirty="0"/>
              <a:t>.</a:t>
            </a:r>
          </a:p>
          <a:p>
            <a:r>
              <a:rPr kumimoji="1" lang="en-US" altLang="ja-JP" sz="200" dirty="0"/>
              <a:t>https://web.archive.org/web/20030224185257/http://www.cs.bell-labs.com/who/dmr/spacetravel.html</a:t>
            </a:r>
          </a:p>
          <a:p>
            <a:r>
              <a:rPr kumimoji="1" lang="en-US" altLang="ja-JP" sz="200" dirty="0"/>
              <a:t>[I] David C. Brock: "The Earliest Unix Code: An Anniversary Source Code Release", </a:t>
            </a:r>
            <a:r>
              <a:rPr kumimoji="1" lang="en-US" altLang="ja-JP" sz="200" dirty="0" err="1"/>
              <a:t>Compuer</a:t>
            </a:r>
            <a:r>
              <a:rPr kumimoji="1" lang="en-US" altLang="ja-JP" sz="200" dirty="0"/>
              <a:t> History Museum web site, 2019 </a:t>
            </a:r>
            <a:r>
              <a:rPr kumimoji="1" lang="ja-JP" altLang="en-US" sz="200" dirty="0"/>
              <a:t>年 </a:t>
            </a:r>
            <a:r>
              <a:rPr kumimoji="1" lang="en-US" altLang="ja-JP" sz="200" dirty="0"/>
              <a:t>10 </a:t>
            </a:r>
            <a:r>
              <a:rPr kumimoji="1" lang="ja-JP" altLang="en-US" sz="200" dirty="0"/>
              <a:t>月 </a:t>
            </a:r>
            <a:r>
              <a:rPr kumimoji="1" lang="en-US" altLang="ja-JP" sz="200" dirty="0"/>
              <a:t>17 </a:t>
            </a:r>
            <a:r>
              <a:rPr kumimoji="1" lang="ja-JP" altLang="en-US" sz="200" dirty="0"/>
              <a:t>日</a:t>
            </a:r>
            <a:r>
              <a:rPr kumimoji="1" lang="en-US" altLang="ja-JP" sz="200" dirty="0"/>
              <a:t>.</a:t>
            </a:r>
          </a:p>
          <a:p>
            <a:r>
              <a:rPr kumimoji="1" lang="en-US" altLang="ja-JP" sz="200" dirty="0"/>
              <a:t>https://computerhistory.org/blog/the-earliest-unix-code-an-anniversary-source-code-release/</a:t>
            </a:r>
          </a:p>
          <a:p>
            <a:r>
              <a:rPr kumimoji="1" lang="en-US" altLang="ja-JP" sz="200" dirty="0"/>
              <a:t>[J] Dennis M. Ritchie: "KEN, UNIX, AND GAMES", ICGA Journal 24 No. 2, 2001 </a:t>
            </a:r>
            <a:r>
              <a:rPr kumimoji="1" lang="ja-JP" altLang="en-US" sz="200" dirty="0"/>
              <a:t>年 </a:t>
            </a:r>
            <a:r>
              <a:rPr kumimoji="1" lang="en-US" altLang="ja-JP" sz="200" dirty="0"/>
              <a:t>6 </a:t>
            </a:r>
            <a:r>
              <a:rPr kumimoji="1" lang="ja-JP" altLang="en-US" sz="200" dirty="0"/>
              <a:t>月</a:t>
            </a:r>
            <a:r>
              <a:rPr kumimoji="1" lang="en-US" altLang="ja-JP" sz="200" dirty="0"/>
              <a:t>.</a:t>
            </a:r>
          </a:p>
          <a:p>
            <a:r>
              <a:rPr kumimoji="1" lang="en-US" altLang="ja-JP" sz="200" dirty="0"/>
              <a:t>https://www.bell-labs.com/usr/dmr/www/ken-games.html</a:t>
            </a:r>
          </a:p>
          <a:p>
            <a:r>
              <a:rPr kumimoji="1" lang="en-US" altLang="ja-JP" sz="200" dirty="0"/>
              <a:t>[K] Eric Raymond: "The Art of UNIX Programming", ISBN: 0131429019, 2003 </a:t>
            </a:r>
            <a:r>
              <a:rPr kumimoji="1" lang="ja-JP" altLang="en-US" sz="200" dirty="0"/>
              <a:t>年 </a:t>
            </a:r>
            <a:r>
              <a:rPr kumimoji="1" lang="en-US" altLang="ja-JP" sz="200" dirty="0"/>
              <a:t>9 </a:t>
            </a:r>
            <a:r>
              <a:rPr kumimoji="1" lang="ja-JP" altLang="en-US" sz="200" dirty="0"/>
              <a:t>月 </a:t>
            </a:r>
            <a:r>
              <a:rPr kumimoji="1" lang="en-US" altLang="ja-JP" sz="200" dirty="0"/>
              <a:t>23 </a:t>
            </a:r>
            <a:r>
              <a:rPr kumimoji="1" lang="ja-JP" altLang="en-US" sz="200" dirty="0"/>
              <a:t>日</a:t>
            </a:r>
            <a:r>
              <a:rPr kumimoji="1" lang="en-US" altLang="ja-JP" sz="200" dirty="0"/>
              <a:t>.</a:t>
            </a:r>
          </a:p>
          <a:p>
            <a:r>
              <a:rPr kumimoji="1" lang="en-US" altLang="ja-JP" sz="200" dirty="0"/>
              <a:t>[L] Mike </a:t>
            </a:r>
            <a:r>
              <a:rPr kumimoji="1" lang="en-US" altLang="ja-JP" sz="200" dirty="0" err="1"/>
              <a:t>Gancarz</a:t>
            </a:r>
            <a:r>
              <a:rPr kumimoji="1" lang="en-US" altLang="ja-JP" sz="200" dirty="0"/>
              <a:t>: "Linux and the Unix Philosophy", ISBN: 978-1555582739, 2003 </a:t>
            </a:r>
            <a:r>
              <a:rPr kumimoji="1" lang="ja-JP" altLang="en-US" sz="200" dirty="0"/>
              <a:t>年 </a:t>
            </a:r>
            <a:r>
              <a:rPr kumimoji="1" lang="en-US" altLang="ja-JP" sz="200" dirty="0"/>
              <a:t>8 </a:t>
            </a:r>
            <a:r>
              <a:rPr kumimoji="1" lang="ja-JP" altLang="en-US" sz="200" dirty="0"/>
              <a:t>月 </a:t>
            </a:r>
            <a:r>
              <a:rPr kumimoji="1" lang="en-US" altLang="ja-JP" sz="200" dirty="0"/>
              <a:t>15 </a:t>
            </a:r>
            <a:r>
              <a:rPr kumimoji="1" lang="ja-JP" altLang="en-US" sz="200" dirty="0"/>
              <a:t>日</a:t>
            </a:r>
            <a:r>
              <a:rPr kumimoji="1" lang="en-US" altLang="ja-JP" sz="200" dirty="0"/>
              <a:t>.</a:t>
            </a:r>
          </a:p>
          <a:p>
            <a:r>
              <a:rPr kumimoji="1" lang="en-US" altLang="ja-JP" sz="200" dirty="0"/>
              <a:t>[M] Don </a:t>
            </a:r>
            <a:r>
              <a:rPr kumimoji="1" lang="en-US" altLang="ja-JP" sz="200" dirty="0" err="1"/>
              <a:t>Libes</a:t>
            </a:r>
            <a:r>
              <a:rPr kumimoji="1" lang="en-US" altLang="ja-JP" sz="200" dirty="0"/>
              <a:t> &amp; Sandy Ressler (</a:t>
            </a:r>
            <a:r>
              <a:rPr kumimoji="1" lang="ja-JP" altLang="en-US" sz="200" dirty="0"/>
              <a:t>著</a:t>
            </a:r>
            <a:r>
              <a:rPr kumimoji="1" lang="en-US" altLang="ja-JP" sz="200" dirty="0"/>
              <a:t>), </a:t>
            </a:r>
            <a:r>
              <a:rPr kumimoji="1" lang="ja-JP" altLang="en-US" sz="200" dirty="0"/>
              <a:t>福崎 俊博 </a:t>
            </a:r>
            <a:r>
              <a:rPr kumimoji="1" lang="en-US" altLang="ja-JP" sz="200" dirty="0"/>
              <a:t>(</a:t>
            </a:r>
            <a:r>
              <a:rPr kumimoji="1" lang="ja-JP" altLang="en-US" sz="200" dirty="0"/>
              <a:t>訳</a:t>
            </a:r>
            <a:r>
              <a:rPr kumimoji="1" lang="en-US" altLang="ja-JP" sz="200" dirty="0"/>
              <a:t>), </a:t>
            </a:r>
            <a:r>
              <a:rPr kumimoji="1" lang="ja-JP" altLang="en-US" sz="200" dirty="0"/>
              <a:t>坂本 文 </a:t>
            </a:r>
            <a:r>
              <a:rPr kumimoji="1" lang="en-US" altLang="ja-JP" sz="200" dirty="0"/>
              <a:t>(</a:t>
            </a:r>
            <a:r>
              <a:rPr kumimoji="1" lang="ja-JP" altLang="en-US" sz="200" dirty="0"/>
              <a:t>監訳</a:t>
            </a:r>
            <a:r>
              <a:rPr kumimoji="1" lang="en-US" altLang="ja-JP" sz="200" dirty="0"/>
              <a:t>) : "Life with UNIX - UNIX </a:t>
            </a:r>
            <a:r>
              <a:rPr kumimoji="1" lang="ja-JP" altLang="en-US" sz="200" dirty="0"/>
              <a:t>を愛するすべての人に</a:t>
            </a:r>
            <a:r>
              <a:rPr kumimoji="1" lang="en-US" altLang="ja-JP" sz="200" dirty="0"/>
              <a:t>", ISBN: 4756107834, </a:t>
            </a:r>
            <a:r>
              <a:rPr kumimoji="1" lang="ja-JP" altLang="en-US" sz="200" dirty="0"/>
              <a:t>アスキー出版局</a:t>
            </a:r>
            <a:r>
              <a:rPr kumimoji="1" lang="en-US" altLang="ja-JP" sz="200" dirty="0"/>
              <a:t>, 1990 </a:t>
            </a:r>
            <a:r>
              <a:rPr kumimoji="1" lang="ja-JP" altLang="en-US" sz="200" dirty="0"/>
              <a:t>年 </a:t>
            </a:r>
            <a:r>
              <a:rPr kumimoji="1" lang="en-US" altLang="ja-JP" sz="200" dirty="0"/>
              <a:t>7 </a:t>
            </a:r>
            <a:r>
              <a:rPr kumimoji="1" lang="ja-JP" altLang="en-US" sz="200" dirty="0"/>
              <a:t>月 </a:t>
            </a:r>
            <a:r>
              <a:rPr kumimoji="1" lang="en-US" altLang="ja-JP" sz="200" dirty="0"/>
              <a:t>13 </a:t>
            </a:r>
            <a:r>
              <a:rPr kumimoji="1" lang="ja-JP" altLang="en-US" sz="200" dirty="0"/>
              <a:t>日</a:t>
            </a:r>
            <a:r>
              <a:rPr kumimoji="1" lang="en-US" altLang="ja-JP" sz="200" dirty="0"/>
              <a:t>.</a:t>
            </a:r>
          </a:p>
          <a:p>
            <a:r>
              <a:rPr kumimoji="1" lang="en-US" altLang="ja-JP" sz="200" dirty="0"/>
              <a:t>[N] </a:t>
            </a:r>
            <a:r>
              <a:rPr kumimoji="1" lang="ja-JP" altLang="en-US" sz="200" dirty="0"/>
              <a:t>石田 晴久</a:t>
            </a:r>
            <a:r>
              <a:rPr kumimoji="1" lang="en-US" altLang="ja-JP" sz="200" dirty="0"/>
              <a:t>: "UNIX </a:t>
            </a:r>
            <a:r>
              <a:rPr kumimoji="1" lang="ja-JP" altLang="en-US" sz="200" dirty="0"/>
              <a:t>最前線 </a:t>
            </a:r>
            <a:r>
              <a:rPr kumimoji="1" lang="en-US" altLang="ja-JP" sz="200" dirty="0"/>
              <a:t>(</a:t>
            </a:r>
            <a:r>
              <a:rPr kumimoji="1" lang="ja-JP" altLang="en-US" sz="200" dirty="0"/>
              <a:t>情報フロンティアシリーズ </a:t>
            </a:r>
            <a:r>
              <a:rPr kumimoji="1" lang="en-US" altLang="ja-JP" sz="200" dirty="0"/>
              <a:t>1)", ISBN: 4320026764, </a:t>
            </a:r>
            <a:r>
              <a:rPr kumimoji="1" lang="ja-JP" altLang="en-US" sz="200" dirty="0"/>
              <a:t>共立出版</a:t>
            </a:r>
            <a:r>
              <a:rPr kumimoji="1" lang="en-US" altLang="ja-JP" sz="200" dirty="0"/>
              <a:t>, 1993 </a:t>
            </a:r>
            <a:r>
              <a:rPr kumimoji="1" lang="ja-JP" altLang="en-US" sz="200" dirty="0"/>
              <a:t>年 </a:t>
            </a:r>
            <a:r>
              <a:rPr kumimoji="1" lang="en-US" altLang="ja-JP" sz="200" dirty="0"/>
              <a:t>12 </a:t>
            </a:r>
            <a:r>
              <a:rPr kumimoji="1" lang="ja-JP" altLang="en-US" sz="200" dirty="0"/>
              <a:t>月 </a:t>
            </a:r>
            <a:r>
              <a:rPr kumimoji="1" lang="en-US" altLang="ja-JP" sz="200" dirty="0"/>
              <a:t>15 </a:t>
            </a:r>
            <a:r>
              <a:rPr kumimoji="1" lang="ja-JP" altLang="en-US" sz="200" dirty="0"/>
              <a:t>日</a:t>
            </a:r>
            <a:r>
              <a:rPr kumimoji="1" lang="en-US" altLang="ja-JP" sz="200" dirty="0"/>
              <a:t>.</a:t>
            </a:r>
          </a:p>
          <a:p>
            <a:r>
              <a:rPr kumimoji="1" lang="en-US" altLang="ja-JP" sz="200" dirty="0"/>
              <a:t>[O] </a:t>
            </a:r>
            <a:r>
              <a:rPr kumimoji="1" lang="ja-JP" altLang="en-US" sz="200" dirty="0"/>
              <a:t>石田 晴久</a:t>
            </a:r>
            <a:r>
              <a:rPr kumimoji="1" lang="en-US" altLang="ja-JP" sz="200" dirty="0"/>
              <a:t>: "UNIX </a:t>
            </a:r>
            <a:r>
              <a:rPr kumimoji="1" lang="ja-JP" altLang="en-US" sz="200" dirty="0"/>
              <a:t>システムの歴史と最近の動向</a:t>
            </a:r>
            <a:r>
              <a:rPr kumimoji="1" lang="en-US" altLang="ja-JP" sz="200" dirty="0"/>
              <a:t>", </a:t>
            </a:r>
            <a:r>
              <a:rPr kumimoji="1" lang="ja-JP" altLang="en-US" sz="200" dirty="0"/>
              <a:t>情報処理学会 情報処理</a:t>
            </a:r>
            <a:r>
              <a:rPr kumimoji="1" lang="en-US" altLang="ja-JP" sz="200" dirty="0"/>
              <a:t>, Vol. 27, No. 12, pp. 1341-1348, 1986 </a:t>
            </a:r>
            <a:r>
              <a:rPr kumimoji="1" lang="ja-JP" altLang="en-US" sz="200" dirty="0"/>
              <a:t>年 </a:t>
            </a:r>
            <a:r>
              <a:rPr kumimoji="1" lang="en-US" altLang="ja-JP" sz="200" dirty="0"/>
              <a:t>12 </a:t>
            </a:r>
            <a:r>
              <a:rPr kumimoji="1" lang="ja-JP" altLang="en-US" sz="200" dirty="0"/>
              <a:t>日</a:t>
            </a:r>
            <a:r>
              <a:rPr kumimoji="1" lang="en-US" altLang="ja-JP" sz="200" dirty="0"/>
              <a:t>.</a:t>
            </a:r>
          </a:p>
          <a:p>
            <a:r>
              <a:rPr kumimoji="1" lang="en-US" altLang="ja-JP" sz="200" dirty="0"/>
              <a:t>[P] Michael Swaine: "The birth and development of UNIX - Ma Bell's software baby", InfoWorld </a:t>
            </a:r>
            <a:r>
              <a:rPr kumimoji="1" lang="ja-JP" altLang="en-US" sz="200" dirty="0"/>
              <a:t>誌</a:t>
            </a:r>
            <a:r>
              <a:rPr kumimoji="1" lang="en-US" altLang="ja-JP" sz="200" dirty="0"/>
              <a:t>, Volume 4, Number 12, pp. 11, 1982/05/28.</a:t>
            </a:r>
          </a:p>
          <a:p>
            <a:r>
              <a:rPr kumimoji="1" lang="en-US" altLang="ja-JP" sz="200" dirty="0"/>
              <a:t>[Q] Steve </a:t>
            </a:r>
            <a:r>
              <a:rPr kumimoji="1" lang="en-US" altLang="ja-JP" sz="200" dirty="0" err="1"/>
              <a:t>Lohr</a:t>
            </a:r>
            <a:r>
              <a:rPr kumimoji="1" lang="en-US" altLang="ja-JP" sz="200" dirty="0"/>
              <a:t>: "Go To: The Programmers Who Created The Software Revolution", ISBN: 0465042252, 2001 </a:t>
            </a:r>
            <a:r>
              <a:rPr kumimoji="1" lang="ja-JP" altLang="en-US" sz="200" dirty="0"/>
              <a:t>年 </a:t>
            </a:r>
            <a:r>
              <a:rPr kumimoji="1" lang="en-US" altLang="ja-JP" sz="200" dirty="0"/>
              <a:t>10 </a:t>
            </a:r>
            <a:r>
              <a:rPr kumimoji="1" lang="ja-JP" altLang="en-US" sz="200" dirty="0"/>
              <a:t>月 </a:t>
            </a:r>
            <a:r>
              <a:rPr kumimoji="1" lang="en-US" altLang="ja-JP" sz="200" dirty="0"/>
              <a:t>17 </a:t>
            </a:r>
            <a:r>
              <a:rPr kumimoji="1" lang="ja-JP" altLang="en-US" sz="200" dirty="0"/>
              <a:t>日</a:t>
            </a:r>
            <a:r>
              <a:rPr kumimoji="1" lang="en-US" altLang="ja-JP" sz="200" dirty="0"/>
              <a:t>.</a:t>
            </a:r>
          </a:p>
          <a:p>
            <a:r>
              <a:rPr kumimoji="1" lang="en-US" altLang="ja-JP" sz="200" dirty="0"/>
              <a:t>[R] Bill McCarty: "Learning Red Hat Linux", O'Reilly Media, ISBN: 1565926277, 1999 </a:t>
            </a:r>
            <a:r>
              <a:rPr kumimoji="1" lang="ja-JP" altLang="en-US" sz="200" dirty="0"/>
              <a:t>年 </a:t>
            </a:r>
            <a:r>
              <a:rPr kumimoji="1" lang="en-US" altLang="ja-JP" sz="200" dirty="0"/>
              <a:t>9 </a:t>
            </a:r>
            <a:r>
              <a:rPr kumimoji="1" lang="ja-JP" altLang="en-US" sz="200" dirty="0"/>
              <a:t>月 </a:t>
            </a:r>
            <a:r>
              <a:rPr kumimoji="1" lang="en-US" altLang="ja-JP" sz="200" dirty="0"/>
              <a:t>11 </a:t>
            </a:r>
            <a:r>
              <a:rPr kumimoji="1" lang="ja-JP" altLang="en-US" sz="200" dirty="0"/>
              <a:t>日</a:t>
            </a:r>
            <a:r>
              <a:rPr kumimoji="1" lang="en-US" altLang="ja-JP" sz="200" dirty="0"/>
              <a:t>.</a:t>
            </a:r>
          </a:p>
          <a:p>
            <a:r>
              <a:rPr kumimoji="1" lang="en-US" altLang="ja-JP" sz="200" dirty="0"/>
              <a:t>[S] </a:t>
            </a:r>
            <a:r>
              <a:rPr kumimoji="1" lang="ja-JP" altLang="en-US" sz="200" dirty="0"/>
              <a:t>東京電機大学出版局</a:t>
            </a:r>
            <a:r>
              <a:rPr kumimoji="1" lang="en-US" altLang="ja-JP" sz="200" dirty="0"/>
              <a:t>: "</a:t>
            </a:r>
            <a:r>
              <a:rPr kumimoji="1" lang="ja-JP" altLang="en-US" sz="200" dirty="0"/>
              <a:t>パソコン力養成ゼミ ゼロからわかる基本用語 </a:t>
            </a:r>
            <a:r>
              <a:rPr kumimoji="1" lang="en-US" altLang="ja-JP" sz="200" dirty="0"/>
              <a:t>150", ISBN: 4501530006, 1999 </a:t>
            </a:r>
            <a:r>
              <a:rPr kumimoji="1" lang="ja-JP" altLang="en-US" sz="200" dirty="0"/>
              <a:t>年 </a:t>
            </a:r>
            <a:r>
              <a:rPr kumimoji="1" lang="en-US" altLang="ja-JP" sz="200" dirty="0"/>
              <a:t>5 </a:t>
            </a:r>
            <a:r>
              <a:rPr kumimoji="1" lang="ja-JP" altLang="en-US" sz="200" dirty="0"/>
              <a:t>月 </a:t>
            </a:r>
            <a:r>
              <a:rPr kumimoji="1" lang="en-US" altLang="ja-JP" sz="200" dirty="0"/>
              <a:t>20 </a:t>
            </a:r>
            <a:r>
              <a:rPr kumimoji="1" lang="ja-JP" altLang="en-US" sz="200" dirty="0"/>
              <a:t>日</a:t>
            </a:r>
            <a:r>
              <a:rPr kumimoji="1" lang="en-US" altLang="ja-JP" sz="200" dirty="0"/>
              <a:t>.</a:t>
            </a:r>
          </a:p>
          <a:p>
            <a:r>
              <a:rPr kumimoji="1" lang="en-US" altLang="ja-JP" sz="200" dirty="0"/>
              <a:t>[T] Kenneth H. Rosen, Douglas A. Host, Rachel Klee and Richard R. Rosinski: "UNIX: The Complete Reference, Second Edition", ISBN: 978-0072263367, 2007 </a:t>
            </a:r>
            <a:r>
              <a:rPr kumimoji="1" lang="ja-JP" altLang="en-US" sz="200" dirty="0"/>
              <a:t>年 </a:t>
            </a:r>
            <a:r>
              <a:rPr kumimoji="1" lang="en-US" altLang="ja-JP" sz="200" dirty="0"/>
              <a:t>1 </a:t>
            </a:r>
            <a:r>
              <a:rPr kumimoji="1" lang="ja-JP" altLang="en-US" sz="200" dirty="0"/>
              <a:t>月 </a:t>
            </a:r>
            <a:r>
              <a:rPr kumimoji="1" lang="en-US" altLang="ja-JP" sz="200" dirty="0"/>
              <a:t>9 </a:t>
            </a:r>
            <a:r>
              <a:rPr kumimoji="1" lang="ja-JP" altLang="en-US" sz="200" dirty="0"/>
              <a:t>日</a:t>
            </a:r>
            <a:r>
              <a:rPr kumimoji="1" lang="en-US" altLang="ja-JP" sz="200" dirty="0"/>
              <a:t>.</a:t>
            </a:r>
          </a:p>
          <a:p>
            <a:r>
              <a:rPr kumimoji="1" lang="en-US" altLang="ja-JP" sz="200" dirty="0"/>
              <a:t>[U] Robert D. </a:t>
            </a:r>
            <a:r>
              <a:rPr kumimoji="1" lang="en-US" altLang="ja-JP" sz="200" dirty="0" err="1"/>
              <a:t>Luken</a:t>
            </a:r>
            <a:r>
              <a:rPr kumimoji="1" lang="en-US" altLang="ja-JP" sz="200" dirty="0"/>
              <a:t> and Peter C. Simons: "THE USE OF UNIX IN A REAL-TIME ENVIRONMENT", 1986 (23rd) Developing Space for Tomorrow's Society, pp. 2-59 to 2-63, 1986 </a:t>
            </a:r>
            <a:r>
              <a:rPr kumimoji="1" lang="ja-JP" altLang="en-US" sz="200" dirty="0"/>
              <a:t>年 </a:t>
            </a:r>
            <a:r>
              <a:rPr kumimoji="1" lang="en-US" altLang="ja-JP" sz="200" dirty="0"/>
              <a:t>4 </a:t>
            </a:r>
            <a:r>
              <a:rPr kumimoji="1" lang="ja-JP" altLang="en-US" sz="200" dirty="0"/>
              <a:t>月 </a:t>
            </a:r>
            <a:r>
              <a:rPr kumimoji="1" lang="en-US" altLang="ja-JP" sz="200" dirty="0"/>
              <a:t>1 </a:t>
            </a:r>
            <a:r>
              <a:rPr kumimoji="1" lang="ja-JP" altLang="en-US" sz="200" dirty="0"/>
              <a:t>日</a:t>
            </a:r>
            <a:r>
              <a:rPr kumimoji="1" lang="en-US" altLang="ja-JP" sz="200" dirty="0"/>
              <a:t>.</a:t>
            </a:r>
          </a:p>
          <a:p>
            <a:r>
              <a:rPr kumimoji="1" lang="en-US" altLang="ja-JP" sz="200" dirty="0"/>
              <a:t>[V] David Fiedler: "The History of Unix", BYTE Magazine, Vol. 8, No. 8, pp. 188, 1983 </a:t>
            </a:r>
            <a:r>
              <a:rPr kumimoji="1" lang="ja-JP" altLang="en-US" sz="200" dirty="0"/>
              <a:t>年 </a:t>
            </a:r>
            <a:r>
              <a:rPr kumimoji="1" lang="en-US" altLang="ja-JP" sz="200" dirty="0"/>
              <a:t>8 </a:t>
            </a:r>
            <a:r>
              <a:rPr kumimoji="1" lang="ja-JP" altLang="en-US" sz="200" dirty="0"/>
              <a:t>月</a:t>
            </a:r>
            <a:r>
              <a:rPr kumimoji="1" lang="en-US" altLang="ja-JP" sz="200" dirty="0"/>
              <a:t>.</a:t>
            </a:r>
          </a:p>
          <a:p>
            <a:r>
              <a:rPr kumimoji="1" lang="en-US" altLang="ja-JP" sz="200" dirty="0"/>
              <a:t>[W] Electrical Electronic Press: "Operating systems: Unix - The octopus in your tank", Practical Computing Magazine, Volume 7, Issue 4, pp. 107, 1984 </a:t>
            </a:r>
            <a:r>
              <a:rPr kumimoji="1" lang="ja-JP" altLang="en-US" sz="200" dirty="0"/>
              <a:t>年 </a:t>
            </a:r>
            <a:r>
              <a:rPr kumimoji="1" lang="en-US" altLang="ja-JP" sz="200" dirty="0"/>
              <a:t>4 </a:t>
            </a:r>
            <a:r>
              <a:rPr kumimoji="1" lang="ja-JP" altLang="en-US" sz="200" dirty="0"/>
              <a:t>月</a:t>
            </a:r>
            <a:r>
              <a:rPr kumimoji="1" lang="en-US" altLang="ja-JP" sz="200" dirty="0"/>
              <a:t>.</a:t>
            </a:r>
          </a:p>
          <a:p>
            <a:r>
              <a:rPr kumimoji="1" lang="en-US" altLang="ja-JP" sz="200" dirty="0"/>
              <a:t>[X] Glyn Moody: "UNIX", Practical Computing Magazine, </a:t>
            </a:r>
            <a:r>
              <a:rPr kumimoji="1" lang="en-US" altLang="ja-JP" sz="200" dirty="0" err="1"/>
              <a:t>Volmnt</a:t>
            </a:r>
            <a:r>
              <a:rPr kumimoji="1" lang="en-US" altLang="ja-JP" sz="200" dirty="0"/>
              <a:t> 9, Issue 2, pp. 54, 1986 </a:t>
            </a:r>
            <a:r>
              <a:rPr kumimoji="1" lang="ja-JP" altLang="en-US" sz="200" dirty="0"/>
              <a:t>年 </a:t>
            </a:r>
            <a:r>
              <a:rPr kumimoji="1" lang="en-US" altLang="ja-JP" sz="200" dirty="0"/>
              <a:t>2 </a:t>
            </a:r>
            <a:r>
              <a:rPr kumimoji="1" lang="ja-JP" altLang="en-US" sz="200" dirty="0"/>
              <a:t>月</a:t>
            </a:r>
            <a:r>
              <a:rPr kumimoji="1" lang="en-US" altLang="ja-JP" sz="200" dirty="0"/>
              <a:t>.</a:t>
            </a:r>
          </a:p>
          <a:p>
            <a:r>
              <a:rPr lang="en-US" altLang="ja-JP" sz="200" dirty="0"/>
              <a:t>[Y] Christopher </a:t>
            </a:r>
            <a:r>
              <a:rPr lang="en-US" altLang="ja-JP" sz="200" dirty="0" err="1"/>
              <a:t>Tozzi</a:t>
            </a:r>
            <a:r>
              <a:rPr lang="en-US" altLang="ja-JP" sz="200" dirty="0"/>
              <a:t>: "For Fun and Profit: A History of the Free and Open Source Software Revolution", The MIT Press, ISBN 0262036479, 2017 </a:t>
            </a:r>
            <a:r>
              <a:rPr lang="ja-JP" altLang="en-US" sz="200" dirty="0"/>
              <a:t>年 </a:t>
            </a:r>
            <a:r>
              <a:rPr lang="en-US" altLang="ja-JP" sz="200" dirty="0"/>
              <a:t>8 </a:t>
            </a:r>
            <a:r>
              <a:rPr lang="ja-JP" altLang="en-US" sz="200" dirty="0"/>
              <a:t>月 </a:t>
            </a:r>
            <a:r>
              <a:rPr lang="en-US" altLang="ja-JP" sz="200" dirty="0"/>
              <a:t>11 </a:t>
            </a:r>
            <a:r>
              <a:rPr lang="ja-JP" altLang="en-US" sz="200" dirty="0"/>
              <a:t>日</a:t>
            </a:r>
            <a:r>
              <a:rPr lang="en-US" altLang="ja-JP" sz="200" dirty="0"/>
              <a:t>.</a:t>
            </a:r>
          </a:p>
          <a:p>
            <a:r>
              <a:rPr lang="en-US" altLang="ja-JP" sz="200" dirty="0"/>
              <a:t>[ZA] Groff, James R: "Understanding UNIX: A Conceptual Guide", ISBN: 0880226412, pp. 17, 1983 </a:t>
            </a:r>
            <a:r>
              <a:rPr lang="ja-JP" altLang="en-US" sz="200" dirty="0"/>
              <a:t>年</a:t>
            </a:r>
            <a:r>
              <a:rPr lang="en-US" altLang="ja-JP" sz="200" dirty="0"/>
              <a:t>.</a:t>
            </a:r>
          </a:p>
          <a:p>
            <a:r>
              <a:rPr lang="en-US" altLang="ja-JP" sz="200" dirty="0"/>
              <a:t>[ZB] Michael Waite, Waite Group and Donald Martin: "UNIX Primer Plus", ISBN: 0672220288, pp. 19, 1983 </a:t>
            </a:r>
            <a:r>
              <a:rPr lang="ja-JP" altLang="en-US" sz="200" dirty="0"/>
              <a:t>年</a:t>
            </a:r>
            <a:r>
              <a:rPr lang="en-US" altLang="ja-JP" sz="200" dirty="0"/>
              <a:t>.</a:t>
            </a:r>
          </a:p>
          <a:p>
            <a:r>
              <a:rPr lang="en-US" altLang="ja-JP" sz="200" dirty="0"/>
              <a:t>[ZC] William </a:t>
            </a:r>
            <a:r>
              <a:rPr lang="en-US" altLang="ja-JP" sz="200" dirty="0" err="1"/>
              <a:t>Roetzheim</a:t>
            </a:r>
            <a:r>
              <a:rPr lang="en-US" altLang="ja-JP" sz="200" dirty="0"/>
              <a:t>: "What's the Big Deal About UNIX?", Microcomputing Magazine, 1984 </a:t>
            </a:r>
            <a:r>
              <a:rPr lang="ja-JP" altLang="en-US" sz="200" dirty="0"/>
              <a:t>年 </a:t>
            </a:r>
            <a:r>
              <a:rPr lang="en-US" altLang="ja-JP" sz="200" dirty="0"/>
              <a:t>5 </a:t>
            </a:r>
            <a:r>
              <a:rPr lang="ja-JP" altLang="en-US" sz="200" dirty="0"/>
              <a:t>月号</a:t>
            </a:r>
            <a:r>
              <a:rPr lang="en-US" altLang="ja-JP" sz="200" dirty="0"/>
              <a:t>, pp. 63, 1984 </a:t>
            </a:r>
            <a:r>
              <a:rPr lang="ja-JP" altLang="en-US" sz="200" dirty="0"/>
              <a:t>年 </a:t>
            </a:r>
            <a:r>
              <a:rPr lang="en-US" altLang="ja-JP" sz="200" dirty="0"/>
              <a:t>5 </a:t>
            </a:r>
            <a:r>
              <a:rPr lang="ja-JP" altLang="en-US" sz="200" dirty="0"/>
              <a:t>月</a:t>
            </a:r>
            <a:r>
              <a:rPr lang="en-US" altLang="ja-JP" sz="200" dirty="0"/>
              <a:t>.</a:t>
            </a:r>
          </a:p>
          <a:p>
            <a:r>
              <a:rPr lang="en-US" altLang="ja-JP" sz="200" dirty="0"/>
              <a:t>[ZD] Digital Equipment Corp (DEC) </a:t>
            </a:r>
            <a:r>
              <a:rPr lang="ja-JP" altLang="en-US" sz="200" dirty="0"/>
              <a:t>社による寄稿</a:t>
            </a:r>
            <a:r>
              <a:rPr lang="en-US" altLang="ja-JP" sz="200" dirty="0"/>
              <a:t>: "Irony: Unix Started Life As On Orphan" (</a:t>
            </a:r>
            <a:r>
              <a:rPr lang="ja-JP" altLang="en-US" sz="200" dirty="0"/>
              <a:t>ダラスの </a:t>
            </a:r>
            <a:r>
              <a:rPr lang="en-US" altLang="ja-JP" sz="200" dirty="0" err="1"/>
              <a:t>UniForum</a:t>
            </a:r>
            <a:r>
              <a:rPr lang="en-US" altLang="ja-JP" sz="200" dirty="0"/>
              <a:t> </a:t>
            </a:r>
            <a:r>
              <a:rPr lang="ja-JP" altLang="en-US" sz="200" dirty="0"/>
              <a:t>会議で配布された文章より</a:t>
            </a:r>
            <a:r>
              <a:rPr lang="en-US" altLang="ja-JP" sz="200" dirty="0"/>
              <a:t>), MIS Week, Volume 6, Issue 7, pp. 43, 1985 </a:t>
            </a:r>
            <a:r>
              <a:rPr lang="ja-JP" altLang="en-US" sz="200" dirty="0"/>
              <a:t>年 </a:t>
            </a:r>
            <a:r>
              <a:rPr lang="en-US" altLang="ja-JP" sz="200" dirty="0"/>
              <a:t>2 </a:t>
            </a:r>
            <a:r>
              <a:rPr lang="ja-JP" altLang="en-US" sz="200" dirty="0"/>
              <a:t>月 </a:t>
            </a:r>
            <a:r>
              <a:rPr lang="en-US" altLang="ja-JP" sz="200" dirty="0"/>
              <a:t>12 </a:t>
            </a:r>
            <a:r>
              <a:rPr lang="ja-JP" altLang="en-US" sz="200" dirty="0"/>
              <a:t>日</a:t>
            </a:r>
            <a:r>
              <a:rPr lang="en-US" altLang="ja-JP" sz="200" dirty="0"/>
              <a:t>.</a:t>
            </a:r>
          </a:p>
          <a:p>
            <a:r>
              <a:rPr lang="en-US" altLang="ja-JP" sz="200" dirty="0"/>
              <a:t>[ZE] Federal Publishing Company: "UNIX IN A NUTSHELL", Your Computer Magazine, pp. 29, 1985 </a:t>
            </a:r>
            <a:r>
              <a:rPr lang="ja-JP" altLang="en-US" sz="200" dirty="0"/>
              <a:t>年 </a:t>
            </a:r>
            <a:r>
              <a:rPr lang="en-US" altLang="ja-JP" sz="200" dirty="0"/>
              <a:t>7 </a:t>
            </a:r>
            <a:r>
              <a:rPr lang="ja-JP" altLang="en-US" sz="200" dirty="0"/>
              <a:t>月</a:t>
            </a:r>
            <a:r>
              <a:rPr lang="en-US" altLang="ja-JP" sz="200" dirty="0"/>
              <a:t>.</a:t>
            </a:r>
          </a:p>
          <a:p>
            <a:r>
              <a:rPr lang="en-US" altLang="ja-JP" sz="200" dirty="0"/>
              <a:t>[ZF] Martin D. Seyer: "Dos/Unix Systems: Becoming a Super User", pp. 3-4, ISBN: 0132186454, 1986 </a:t>
            </a:r>
            <a:r>
              <a:rPr lang="ja-JP" altLang="en-US" sz="200" dirty="0"/>
              <a:t>年</a:t>
            </a:r>
            <a:r>
              <a:rPr lang="en-US" altLang="ja-JP" sz="200" dirty="0"/>
              <a:t>.</a:t>
            </a:r>
          </a:p>
          <a:p>
            <a:r>
              <a:rPr lang="en-US" altLang="ja-JP" sz="200" dirty="0"/>
              <a:t>[ZG] Intel: "Overview of the XENIX 286 Operating System", pp."1-10", 1986 </a:t>
            </a:r>
            <a:r>
              <a:rPr lang="ja-JP" altLang="en-US" sz="200" dirty="0"/>
              <a:t>年</a:t>
            </a:r>
            <a:r>
              <a:rPr lang="en-US" altLang="ja-JP" sz="200" dirty="0"/>
              <a:t>.</a:t>
            </a:r>
          </a:p>
          <a:p>
            <a:r>
              <a:rPr lang="en-US" altLang="ja-JP" sz="200" dirty="0"/>
              <a:t>[ZH] David S. Linthicum: "Unix's Non-Intel Heritage", PC Magazine 1993 </a:t>
            </a:r>
            <a:r>
              <a:rPr lang="ja-JP" altLang="en-US" sz="200" dirty="0"/>
              <a:t>年 </a:t>
            </a:r>
            <a:r>
              <a:rPr lang="en-US" altLang="ja-JP" sz="200" dirty="0"/>
              <a:t>6 </a:t>
            </a:r>
            <a:r>
              <a:rPr lang="ja-JP" altLang="en-US" sz="200" dirty="0"/>
              <a:t>月 </a:t>
            </a:r>
            <a:r>
              <a:rPr lang="en-US" altLang="ja-JP" sz="200" dirty="0"/>
              <a:t>15 </a:t>
            </a:r>
            <a:r>
              <a:rPr lang="ja-JP" altLang="en-US" sz="200" dirty="0"/>
              <a:t>号</a:t>
            </a:r>
            <a:r>
              <a:rPr lang="en-US" altLang="ja-JP" sz="200" dirty="0"/>
              <a:t>, pp. 224, 1993 </a:t>
            </a:r>
            <a:r>
              <a:rPr lang="ja-JP" altLang="en-US" sz="200" dirty="0"/>
              <a:t>年 </a:t>
            </a:r>
            <a:r>
              <a:rPr lang="en-US" altLang="ja-JP" sz="200" dirty="0"/>
              <a:t>6 </a:t>
            </a:r>
            <a:r>
              <a:rPr lang="ja-JP" altLang="en-US" sz="200" dirty="0"/>
              <a:t>月 </a:t>
            </a:r>
            <a:r>
              <a:rPr lang="en-US" altLang="ja-JP" sz="200" dirty="0"/>
              <a:t>15 </a:t>
            </a:r>
            <a:r>
              <a:rPr lang="ja-JP" altLang="en-US" sz="200" dirty="0"/>
              <a:t>日</a:t>
            </a:r>
            <a:r>
              <a:rPr lang="en-US" altLang="ja-JP" sz="200" dirty="0"/>
              <a:t>.</a:t>
            </a:r>
          </a:p>
          <a:p>
            <a:r>
              <a:rPr lang="en-US" altLang="ja-JP" sz="200" dirty="0"/>
              <a:t>[ZI] David I. Schwartz: "Introduction to UNIX", ISBN: 0130951358, pp. 5, 1999 </a:t>
            </a:r>
            <a:r>
              <a:rPr lang="ja-JP" altLang="en-US" sz="200" dirty="0"/>
              <a:t>年</a:t>
            </a:r>
            <a:r>
              <a:rPr lang="en-US" altLang="ja-JP" sz="200" dirty="0"/>
              <a:t>.</a:t>
            </a:r>
          </a:p>
          <a:p>
            <a:r>
              <a:rPr lang="en-US" altLang="ja-JP" sz="200" dirty="0"/>
              <a:t>[ZJ] Simson Garfinkel, Daniel Weise and Steven </a:t>
            </a:r>
            <a:r>
              <a:rPr lang="en-US" altLang="ja-JP" sz="200" dirty="0" err="1"/>
              <a:t>Strassmann</a:t>
            </a:r>
            <a:r>
              <a:rPr lang="en-US" altLang="ja-JP" sz="200" dirty="0"/>
              <a:t>: "The UNIX-HATERS Handbook", ISBN: 1568842031, pp. 44, 1994 </a:t>
            </a:r>
            <a:r>
              <a:rPr lang="ja-JP" altLang="en-US" sz="200" dirty="0"/>
              <a:t>年</a:t>
            </a:r>
            <a:r>
              <a:rPr lang="en-US" altLang="ja-JP" sz="200" dirty="0"/>
              <a:t>.</a:t>
            </a:r>
          </a:p>
          <a:p>
            <a:r>
              <a:rPr lang="en-US" altLang="ja-JP" sz="200" dirty="0"/>
              <a:t>[ZK] Martin C. </a:t>
            </a:r>
            <a:r>
              <a:rPr lang="en-US" altLang="ja-JP" sz="200" dirty="0" err="1"/>
              <a:t>Libicki</a:t>
            </a:r>
            <a:r>
              <a:rPr lang="en-US" altLang="ja-JP" sz="200" dirty="0"/>
              <a:t>: "Information Technology Standards: Quest for the Common Byte", ISBN: 1555581315, pp. 48, 1995 </a:t>
            </a:r>
            <a:r>
              <a:rPr lang="ja-JP" altLang="en-US" sz="200" dirty="0"/>
              <a:t>年</a:t>
            </a:r>
            <a:r>
              <a:rPr lang="en-US" altLang="ja-JP" sz="200" dirty="0"/>
              <a:t>.</a:t>
            </a:r>
          </a:p>
          <a:p>
            <a:r>
              <a:rPr lang="en-US" altLang="ja-JP" sz="200" dirty="0"/>
              <a:t>[ZL] Mark </a:t>
            </a:r>
            <a:r>
              <a:rPr lang="en-US" altLang="ja-JP" sz="200" dirty="0" err="1"/>
              <a:t>Shacklette</a:t>
            </a:r>
            <a:r>
              <a:rPr lang="en-US" altLang="ja-JP" sz="200" dirty="0"/>
              <a:t>: "Unix Operating System", The Internet Encyclopedia, Volume 3 (P - Z), ISBN: 0471222038, pp. 495, 2003 </a:t>
            </a:r>
            <a:r>
              <a:rPr lang="ja-JP" altLang="en-US" sz="200" dirty="0"/>
              <a:t>年 </a:t>
            </a:r>
            <a:r>
              <a:rPr lang="en-US" altLang="ja-JP" sz="200" dirty="0"/>
              <a:t>12 </a:t>
            </a:r>
            <a:r>
              <a:rPr lang="ja-JP" altLang="en-US" sz="200" dirty="0"/>
              <a:t>月 </a:t>
            </a:r>
            <a:r>
              <a:rPr lang="en-US" altLang="ja-JP" sz="200" dirty="0"/>
              <a:t>26 </a:t>
            </a:r>
            <a:r>
              <a:rPr lang="ja-JP" altLang="en-US" sz="200" dirty="0"/>
              <a:t>日</a:t>
            </a:r>
            <a:r>
              <a:rPr lang="en-US" altLang="ja-JP" sz="200" dirty="0"/>
              <a:t>.</a:t>
            </a:r>
          </a:p>
        </p:txBody>
      </p:sp>
      <p:sp>
        <p:nvSpPr>
          <p:cNvPr id="7" name="テキスト ボックス 6">
            <a:extLst>
              <a:ext uri="{FF2B5EF4-FFF2-40B4-BE49-F238E27FC236}">
                <a16:creationId xmlns:a16="http://schemas.microsoft.com/office/drawing/2014/main" id="{A564A632-78DC-4C03-A029-A9924113DA4F}"/>
              </a:ext>
            </a:extLst>
          </p:cNvPr>
          <p:cNvSpPr txBox="1"/>
          <p:nvPr/>
        </p:nvSpPr>
        <p:spPr>
          <a:xfrm>
            <a:off x="771641" y="4868692"/>
            <a:ext cx="4009165" cy="400110"/>
          </a:xfrm>
          <a:prstGeom prst="rect">
            <a:avLst/>
          </a:prstGeom>
          <a:noFill/>
        </p:spPr>
        <p:txBody>
          <a:bodyPr wrap="square" rtlCol="0">
            <a:spAutoFit/>
          </a:bodyPr>
          <a:lstStyle/>
          <a:p>
            <a:r>
              <a:rPr kumimoji="1" lang="ja-JP" altLang="en-US" sz="1000" dirty="0"/>
              <a:t>「</a:t>
            </a:r>
            <a:r>
              <a:rPr kumimoji="1" lang="en-US" altLang="ja-JP" sz="1000" dirty="0"/>
              <a:t>UNIX </a:t>
            </a:r>
            <a:r>
              <a:rPr kumimoji="1" lang="ja-JP" altLang="en-US" sz="1000" dirty="0"/>
              <a:t>は、</a:t>
            </a:r>
            <a:r>
              <a:rPr kumimoji="1" lang="en-US" altLang="ja-JP" sz="1000" dirty="0"/>
              <a:t>1969 </a:t>
            </a:r>
            <a:r>
              <a:rPr kumimoji="1" lang="ja-JP" altLang="en-US" sz="1000" dirty="0"/>
              <a:t>年に、</a:t>
            </a:r>
            <a:r>
              <a:rPr kumimoji="1" lang="en-US" altLang="ja-JP" sz="1000" dirty="0"/>
              <a:t>A&amp;T </a:t>
            </a:r>
            <a:r>
              <a:rPr kumimoji="1" lang="ja-JP" altLang="en-US" sz="1000" dirty="0"/>
              <a:t>ベル研究所社員のゲーム自作遊びと、会社によるコンピュータ撤去事件から生まれたこと」 を示す信頼できる</a:t>
            </a:r>
            <a:r>
              <a:rPr kumimoji="1" lang="ja-JP" altLang="en-US" sz="1000" b="1" u="sng" dirty="0"/>
              <a:t>参考文献 </a:t>
            </a:r>
            <a:r>
              <a:rPr kumimoji="1" lang="en-US" altLang="ja-JP" sz="1000" b="1" u="sng" dirty="0"/>
              <a:t>38 </a:t>
            </a:r>
            <a:r>
              <a:rPr kumimoji="1" lang="ja-JP" altLang="en-US" sz="1000" b="1" u="sng" dirty="0"/>
              <a:t>選</a:t>
            </a:r>
            <a:r>
              <a:rPr kumimoji="1" lang="en-US" altLang="ja-JP" sz="1000" dirty="0"/>
              <a:t>:</a:t>
            </a:r>
            <a:endParaRPr kumimoji="1" lang="ja-JP" altLang="en-US" sz="1000" dirty="0"/>
          </a:p>
        </p:txBody>
      </p:sp>
      <p:sp>
        <p:nvSpPr>
          <p:cNvPr id="24" name="テキスト ボックス 23">
            <a:extLst>
              <a:ext uri="{FF2B5EF4-FFF2-40B4-BE49-F238E27FC236}">
                <a16:creationId xmlns:a16="http://schemas.microsoft.com/office/drawing/2014/main" id="{CB99A583-184C-46A1-B1EF-3E980E21C178}"/>
              </a:ext>
            </a:extLst>
          </p:cNvPr>
          <p:cNvSpPr txBox="1"/>
          <p:nvPr/>
        </p:nvSpPr>
        <p:spPr>
          <a:xfrm>
            <a:off x="6213409" y="398882"/>
            <a:ext cx="6107743" cy="338554"/>
          </a:xfrm>
          <a:prstGeom prst="rect">
            <a:avLst/>
          </a:prstGeom>
          <a:noFill/>
        </p:spPr>
        <p:txBody>
          <a:bodyPr wrap="square" rtlCol="0">
            <a:spAutoFit/>
          </a:bodyPr>
          <a:lstStyle/>
          <a:p>
            <a:r>
              <a:rPr kumimoji="1" lang="ja-JP" altLang="en-US" sz="1600" b="1" dirty="0">
                <a:highlight>
                  <a:srgbClr val="FFFF00"/>
                </a:highlight>
              </a:rPr>
              <a:t>例 </a:t>
            </a:r>
            <a:r>
              <a:rPr kumimoji="1" lang="en-US" altLang="ja-JP" sz="1600" b="1" dirty="0">
                <a:highlight>
                  <a:srgbClr val="FFFF00"/>
                </a:highlight>
              </a:rPr>
              <a:t>8. (</a:t>
            </a:r>
            <a:r>
              <a:rPr kumimoji="1" lang="ja-JP" altLang="en-US" sz="1600" b="1" dirty="0">
                <a:highlight>
                  <a:srgbClr val="FFFF00"/>
                </a:highlight>
              </a:rPr>
              <a:t>日本</a:t>
            </a:r>
            <a:r>
              <a:rPr kumimoji="1" lang="en-US" altLang="ja-JP" sz="1600" b="1" dirty="0">
                <a:highlight>
                  <a:srgbClr val="FFFF00"/>
                </a:highlight>
              </a:rPr>
              <a:t>) </a:t>
            </a:r>
            <a:r>
              <a:rPr kumimoji="1" lang="ja-JP" altLang="en-US" sz="1600" b="1" dirty="0">
                <a:highlight>
                  <a:srgbClr val="FFFF00"/>
                </a:highlight>
              </a:rPr>
              <a:t>「さくらインターネット」 </a:t>
            </a:r>
            <a:r>
              <a:rPr kumimoji="1" lang="en-US" altLang="ja-JP" sz="1600" b="1" dirty="0">
                <a:highlight>
                  <a:srgbClr val="FFFF00"/>
                </a:highlight>
              </a:rPr>
              <a:t>- </a:t>
            </a:r>
            <a:r>
              <a:rPr kumimoji="1" lang="ja-JP" altLang="en-US" sz="1600" b="1" dirty="0">
                <a:highlight>
                  <a:srgbClr val="FFFF00"/>
                </a:highlight>
              </a:rPr>
              <a:t>舞鶴高専のサーバー置き場 </a:t>
            </a:r>
            <a:r>
              <a:rPr kumimoji="1" lang="en-US" altLang="ja-JP" sz="1600" b="1" dirty="0">
                <a:highlight>
                  <a:srgbClr val="FFFF00"/>
                </a:highlight>
              </a:rPr>
              <a:t>(1993)</a:t>
            </a:r>
            <a:endParaRPr kumimoji="1" lang="ja-JP" altLang="en-US" sz="1600" b="1" dirty="0">
              <a:highlight>
                <a:srgbClr val="FFFF00"/>
              </a:highlight>
            </a:endParaRPr>
          </a:p>
        </p:txBody>
      </p:sp>
      <p:sp>
        <p:nvSpPr>
          <p:cNvPr id="25" name="テキスト ボックス 24">
            <a:extLst>
              <a:ext uri="{FF2B5EF4-FFF2-40B4-BE49-F238E27FC236}">
                <a16:creationId xmlns:a16="http://schemas.microsoft.com/office/drawing/2014/main" id="{F9BAF1C0-E7D7-4ED5-A8CE-E0396BC60EB6}"/>
              </a:ext>
            </a:extLst>
          </p:cNvPr>
          <p:cNvSpPr txBox="1"/>
          <p:nvPr/>
        </p:nvSpPr>
        <p:spPr>
          <a:xfrm>
            <a:off x="6129590" y="737436"/>
            <a:ext cx="5311140" cy="2062103"/>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sz="1600" dirty="0"/>
              <a:t>田中邦裕社長 「趣味でやっていたサーバーの貸し出しがビジネスにつながった自分のサーバーは、</a:t>
            </a:r>
            <a:r>
              <a:rPr kumimoji="1" lang="en-US" altLang="ja-JP" sz="1600" dirty="0"/>
              <a:t>Web </a:t>
            </a:r>
            <a:r>
              <a:rPr kumimoji="1" lang="ja-JP" altLang="en-US" sz="1600" dirty="0"/>
              <a:t>サーバーを立ち上げて、学内専用で友だちに貸していたんです。</a:t>
            </a:r>
            <a:r>
              <a:rPr kumimoji="1" lang="en-US" altLang="ja-JP" sz="1600" dirty="0"/>
              <a:t>… </a:t>
            </a:r>
            <a:r>
              <a:rPr kumimoji="1" lang="ja-JP" altLang="en-US" sz="1600" dirty="0"/>
              <a:t>学内の友だちにしか貸していなかったサーバーを、ネットで知り合った人にも貸していくと、どんどんサーバー使う人が増えていきました。」</a:t>
            </a:r>
            <a:endParaRPr kumimoji="1" lang="en-US" altLang="ja-JP" sz="1600" dirty="0"/>
          </a:p>
          <a:p>
            <a:pPr marL="285750" indent="-285750">
              <a:buFont typeface="Arial" panose="020B0604020202020204" pitchFamily="34" charset="0"/>
              <a:buChar char="•"/>
            </a:pPr>
            <a:r>
              <a:rPr kumimoji="1" lang="ja-JP" altLang="en-US" sz="1600" dirty="0"/>
              <a:t>「コンピュータネットワークに非常に興味があったので、自分で学内ネットワークを構築し、サーバーを立ち上げたところ、学内を中心に広く利用されるようになりました。」</a:t>
            </a:r>
          </a:p>
        </p:txBody>
      </p:sp>
      <p:sp>
        <p:nvSpPr>
          <p:cNvPr id="26" name="テキスト ボックス 25">
            <a:extLst>
              <a:ext uri="{FF2B5EF4-FFF2-40B4-BE49-F238E27FC236}">
                <a16:creationId xmlns:a16="http://schemas.microsoft.com/office/drawing/2014/main" id="{C459BB8E-CACB-47FB-B098-9E8C291E2EB4}"/>
              </a:ext>
            </a:extLst>
          </p:cNvPr>
          <p:cNvSpPr txBox="1"/>
          <p:nvPr/>
        </p:nvSpPr>
        <p:spPr>
          <a:xfrm>
            <a:off x="6308660" y="6028402"/>
            <a:ext cx="5398770" cy="769441"/>
          </a:xfrm>
          <a:prstGeom prst="rect">
            <a:avLst/>
          </a:prstGeom>
          <a:noFill/>
        </p:spPr>
        <p:txBody>
          <a:bodyPr wrap="square" rtlCol="0">
            <a:spAutoFit/>
          </a:bodyPr>
          <a:lstStyle/>
          <a:p>
            <a:pPr marL="0" indent="0">
              <a:buNone/>
            </a:pPr>
            <a:r>
              <a:rPr kumimoji="1" lang="ja-JP" altLang="en-US" sz="1100" dirty="0"/>
              <a:t>出典</a:t>
            </a:r>
            <a:r>
              <a:rPr kumimoji="1" lang="en-US" altLang="ja-JP" sz="1100" dirty="0"/>
              <a:t>:</a:t>
            </a:r>
            <a:r>
              <a:rPr kumimoji="1" lang="ja-JP" altLang="en-US" sz="1100" dirty="0"/>
              <a:t> </a:t>
            </a:r>
            <a:r>
              <a:rPr kumimoji="1" lang="en-US" altLang="ja-JP" sz="1100" dirty="0"/>
              <a:t>[1] https://www.nikkei.com/article/DGKKZO53154110Q9A211C1EAC000/</a:t>
            </a:r>
          </a:p>
          <a:p>
            <a:pPr marL="0" indent="0">
              <a:buNone/>
            </a:pPr>
            <a:r>
              <a:rPr lang="en-US" altLang="ja-JP" sz="1100" dirty="0"/>
              <a:t>[2] https://www.slideshare.net/slideshow/2028-20/57817744#16</a:t>
            </a:r>
          </a:p>
          <a:p>
            <a:pPr marL="0" indent="0">
              <a:buNone/>
            </a:pPr>
            <a:r>
              <a:rPr kumimoji="1" lang="en-US" altLang="ja-JP" sz="1100" dirty="0"/>
              <a:t>[3] https://logmi.jp/main/technology/325538/</a:t>
            </a:r>
          </a:p>
          <a:p>
            <a:pPr marL="0" indent="0">
              <a:buNone/>
            </a:pPr>
            <a:r>
              <a:rPr lang="en-US" altLang="ja-JP" sz="1100" dirty="0"/>
              <a:t>[4] https://www.kosen-k.go.jp/Portals/0/60th/interview/12/</a:t>
            </a:r>
            <a:endParaRPr kumimoji="1" lang="en-US" altLang="ja-JP" sz="1100" dirty="0"/>
          </a:p>
        </p:txBody>
      </p:sp>
      <p:pic>
        <p:nvPicPr>
          <p:cNvPr id="27" name="図 26">
            <a:extLst>
              <a:ext uri="{FF2B5EF4-FFF2-40B4-BE49-F238E27FC236}">
                <a16:creationId xmlns:a16="http://schemas.microsoft.com/office/drawing/2014/main" id="{2AE58037-B441-40F4-98DB-1E5457302A82}"/>
              </a:ext>
            </a:extLst>
          </p:cNvPr>
          <p:cNvPicPr>
            <a:picLocks noChangeAspect="1"/>
          </p:cNvPicPr>
          <p:nvPr/>
        </p:nvPicPr>
        <p:blipFill>
          <a:blip r:embed="rId4"/>
          <a:stretch>
            <a:fillRect/>
          </a:stretch>
        </p:blipFill>
        <p:spPr>
          <a:xfrm>
            <a:off x="6572078" y="3086334"/>
            <a:ext cx="2590272" cy="1535875"/>
          </a:xfrm>
          <a:prstGeom prst="rect">
            <a:avLst/>
          </a:prstGeom>
        </p:spPr>
      </p:pic>
      <p:pic>
        <p:nvPicPr>
          <p:cNvPr id="28" name="図 27">
            <a:extLst>
              <a:ext uri="{FF2B5EF4-FFF2-40B4-BE49-F238E27FC236}">
                <a16:creationId xmlns:a16="http://schemas.microsoft.com/office/drawing/2014/main" id="{61F03E29-BC84-4644-BB89-A34E8AFEB49D}"/>
              </a:ext>
            </a:extLst>
          </p:cNvPr>
          <p:cNvPicPr>
            <a:picLocks noChangeAspect="1"/>
          </p:cNvPicPr>
          <p:nvPr/>
        </p:nvPicPr>
        <p:blipFill>
          <a:blip r:embed="rId5"/>
          <a:stretch>
            <a:fillRect/>
          </a:stretch>
        </p:blipFill>
        <p:spPr>
          <a:xfrm>
            <a:off x="8697530" y="3926715"/>
            <a:ext cx="2907730" cy="1824688"/>
          </a:xfrm>
          <a:prstGeom prst="rect">
            <a:avLst/>
          </a:prstGeom>
        </p:spPr>
      </p:pic>
      <p:sp>
        <p:nvSpPr>
          <p:cNvPr id="29" name="テキスト ボックス 28">
            <a:extLst>
              <a:ext uri="{FF2B5EF4-FFF2-40B4-BE49-F238E27FC236}">
                <a16:creationId xmlns:a16="http://schemas.microsoft.com/office/drawing/2014/main" id="{EDA1FA0E-5FA9-48FD-8518-11039DFAB9D8}"/>
              </a:ext>
            </a:extLst>
          </p:cNvPr>
          <p:cNvSpPr txBox="1"/>
          <p:nvPr/>
        </p:nvSpPr>
        <p:spPr>
          <a:xfrm>
            <a:off x="8785160" y="5751403"/>
            <a:ext cx="3178240" cy="276999"/>
          </a:xfrm>
          <a:prstGeom prst="rect">
            <a:avLst/>
          </a:prstGeom>
          <a:noFill/>
        </p:spPr>
        <p:txBody>
          <a:bodyPr wrap="square" rtlCol="0">
            <a:spAutoFit/>
          </a:bodyPr>
          <a:lstStyle/>
          <a:p>
            <a:r>
              <a:rPr kumimoji="1" lang="ja-JP" altLang="en-US" sz="1200" dirty="0"/>
              <a:t>↑ </a:t>
            </a:r>
            <a:r>
              <a:rPr kumimoji="1" lang="en-US" altLang="ja-JP" sz="1200" dirty="0"/>
              <a:t>1998 </a:t>
            </a:r>
            <a:r>
              <a:rPr kumimoji="1" lang="ja-JP" altLang="en-US" sz="1200" dirty="0"/>
              <a:t>年ごろのさくらインターネットのサーバー </a:t>
            </a:r>
            <a:r>
              <a:rPr kumimoji="1" lang="en-US" altLang="ja-JP" sz="1200" dirty="0"/>
              <a:t>[2]</a:t>
            </a:r>
            <a:endParaRPr kumimoji="1" lang="ja-JP" altLang="en-US" sz="1200" dirty="0"/>
          </a:p>
        </p:txBody>
      </p:sp>
      <p:sp>
        <p:nvSpPr>
          <p:cNvPr id="30" name="テキスト ボックス 29">
            <a:extLst>
              <a:ext uri="{FF2B5EF4-FFF2-40B4-BE49-F238E27FC236}">
                <a16:creationId xmlns:a16="http://schemas.microsoft.com/office/drawing/2014/main" id="{1D253BC8-FD95-4F21-A95C-FBE3EDB958EA}"/>
              </a:ext>
            </a:extLst>
          </p:cNvPr>
          <p:cNvSpPr txBox="1"/>
          <p:nvPr/>
        </p:nvSpPr>
        <p:spPr>
          <a:xfrm>
            <a:off x="6466825" y="4700560"/>
            <a:ext cx="2922270" cy="461665"/>
          </a:xfrm>
          <a:prstGeom prst="rect">
            <a:avLst/>
          </a:prstGeom>
          <a:noFill/>
        </p:spPr>
        <p:txBody>
          <a:bodyPr wrap="square" rtlCol="0">
            <a:spAutoFit/>
          </a:bodyPr>
          <a:lstStyle/>
          <a:p>
            <a:r>
              <a:rPr kumimoji="1" lang="ja-JP" altLang="en-US" sz="1200" dirty="0"/>
              <a:t>↑ 舞鶴高専の作業部屋の写真</a:t>
            </a:r>
            <a:endParaRPr kumimoji="1" lang="en-US" altLang="ja-JP" sz="1200" dirty="0"/>
          </a:p>
          <a:p>
            <a:r>
              <a:rPr lang="en-US" altLang="ja-JP" sz="1200" dirty="0"/>
              <a:t>1993 </a:t>
            </a:r>
            <a:r>
              <a:rPr lang="ja-JP" altLang="en-US" sz="1200" dirty="0"/>
              <a:t>年頃 </a:t>
            </a:r>
            <a:r>
              <a:rPr lang="en-US" altLang="ja-JP" sz="1200" dirty="0"/>
              <a:t>(</a:t>
            </a:r>
            <a:r>
              <a:rPr lang="ja-JP" altLang="en-US" sz="1200" dirty="0"/>
              <a:t>右が田中氏</a:t>
            </a:r>
            <a:r>
              <a:rPr lang="en-US" altLang="ja-JP" sz="1200" dirty="0"/>
              <a:t>) [1]</a:t>
            </a:r>
            <a:endParaRPr kumimoji="1" lang="ja-JP" altLang="en-US" sz="1200" dirty="0"/>
          </a:p>
        </p:txBody>
      </p:sp>
      <p:pic>
        <p:nvPicPr>
          <p:cNvPr id="18" name="図 17">
            <a:extLst>
              <a:ext uri="{FF2B5EF4-FFF2-40B4-BE49-F238E27FC236}">
                <a16:creationId xmlns:a16="http://schemas.microsoft.com/office/drawing/2014/main" id="{240AEACE-EA4A-4B17-9F19-DFE238F5D8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98481" y="2656645"/>
            <a:ext cx="1008950" cy="966909"/>
          </a:xfrm>
          <a:prstGeom prst="rect">
            <a:avLst/>
          </a:prstGeom>
        </p:spPr>
      </p:pic>
    </p:spTree>
    <p:extLst>
      <p:ext uri="{BB962C8B-B14F-4D97-AF65-F5344CB8AC3E}">
        <p14:creationId xmlns:p14="http://schemas.microsoft.com/office/powerpoint/2010/main" val="80403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ECC49A5A-92E7-4248-973B-7B241E35E3E6}"/>
              </a:ext>
            </a:extLst>
          </p:cNvPr>
          <p:cNvSpPr>
            <a:spLocks noGrp="1"/>
          </p:cNvSpPr>
          <p:nvPr>
            <p:ph type="sldNum" sz="quarter" idx="12"/>
          </p:nvPr>
        </p:nvSpPr>
        <p:spPr/>
        <p:txBody>
          <a:bodyPr/>
          <a:lstStyle/>
          <a:p>
            <a:fld id="{63DCA85F-F225-44A4-AEA8-9083CAE61796}" type="slidenum">
              <a:rPr kumimoji="1" lang="ja-JP" altLang="en-US" smtClean="0"/>
              <a:t>12</a:t>
            </a:fld>
            <a:endParaRPr kumimoji="1" lang="ja-JP" altLang="en-US" dirty="0"/>
          </a:p>
        </p:txBody>
      </p:sp>
      <p:sp>
        <p:nvSpPr>
          <p:cNvPr id="5" name="テキスト ボックス 4">
            <a:extLst>
              <a:ext uri="{FF2B5EF4-FFF2-40B4-BE49-F238E27FC236}">
                <a16:creationId xmlns:a16="http://schemas.microsoft.com/office/drawing/2014/main" id="{DD031B07-34DE-4FA1-BB13-9AA3B98C4B9E}"/>
              </a:ext>
            </a:extLst>
          </p:cNvPr>
          <p:cNvSpPr txBox="1"/>
          <p:nvPr/>
        </p:nvSpPr>
        <p:spPr>
          <a:xfrm>
            <a:off x="895388" y="1093371"/>
            <a:ext cx="9917317" cy="5262979"/>
          </a:xfrm>
          <a:prstGeom prst="rect">
            <a:avLst/>
          </a:prstGeom>
          <a:noFill/>
        </p:spPr>
        <p:txBody>
          <a:bodyPr wrap="square" rtlCol="0">
            <a:spAutoFit/>
          </a:bodyPr>
          <a:lstStyle/>
          <a:p>
            <a:r>
              <a:rPr kumimoji="1" lang="en-US" altLang="ja-JP" sz="2400" b="1" dirty="0">
                <a:highlight>
                  <a:srgbClr val="99FFCC"/>
                </a:highlight>
              </a:rPr>
              <a:t>(1) </a:t>
            </a:r>
            <a:r>
              <a:rPr kumimoji="1" lang="ja-JP" altLang="en-US" sz="2400" b="1" dirty="0">
                <a:highlight>
                  <a:srgbClr val="99FFCC"/>
                </a:highlight>
              </a:rPr>
              <a:t>学内の学生や教員が新たな </a:t>
            </a:r>
            <a:r>
              <a:rPr kumimoji="1" lang="en-US" altLang="ja-JP" sz="2400" b="1" dirty="0">
                <a:highlight>
                  <a:srgbClr val="99FFCC"/>
                </a:highlight>
              </a:rPr>
              <a:t>OS </a:t>
            </a:r>
            <a:r>
              <a:rPr kumimoji="1" lang="ja-JP" altLang="en-US" sz="2400" b="1" dirty="0">
                <a:highlight>
                  <a:srgbClr val="99FFCC"/>
                </a:highlight>
              </a:rPr>
              <a:t>とコンピュータを試作 </a:t>
            </a:r>
            <a:r>
              <a:rPr kumimoji="1" lang="en-US" altLang="ja-JP" sz="2400" b="1" dirty="0">
                <a:highlight>
                  <a:srgbClr val="FFFFCC"/>
                </a:highlight>
              </a:rPr>
              <a:t>(</a:t>
            </a:r>
            <a:r>
              <a:rPr kumimoji="1" lang="ja-JP" altLang="en-US" sz="2400" b="1" dirty="0">
                <a:highlight>
                  <a:srgbClr val="FFFFCC"/>
                </a:highlight>
              </a:rPr>
              <a:t>スタンフォード大</a:t>
            </a:r>
            <a:r>
              <a:rPr kumimoji="1" lang="en-US" altLang="ja-JP" sz="2400" b="1" dirty="0">
                <a:highlight>
                  <a:srgbClr val="FFFFCC"/>
                </a:highlight>
              </a:rPr>
              <a:t>)</a:t>
            </a:r>
          </a:p>
          <a:p>
            <a:r>
              <a:rPr kumimoji="1" lang="en-US" altLang="ja-JP" sz="2400" dirty="0"/>
              <a:t>   </a:t>
            </a:r>
            <a:r>
              <a:rPr kumimoji="1" lang="ja-JP" altLang="en-US" sz="2400" dirty="0"/>
              <a:t>アンディ・ベクトルシャイム </a:t>
            </a:r>
            <a:r>
              <a:rPr kumimoji="1" lang="en-US" altLang="ja-JP" sz="2400" dirty="0"/>
              <a:t>(Andy </a:t>
            </a:r>
            <a:r>
              <a:rPr kumimoji="1" lang="en-US" altLang="ja-JP" sz="2400" dirty="0" err="1"/>
              <a:t>Bechtolsheim</a:t>
            </a:r>
            <a:r>
              <a:rPr kumimoji="1" lang="en-US" altLang="ja-JP" sz="2400" dirty="0"/>
              <a:t>) </a:t>
            </a:r>
            <a:r>
              <a:rPr kumimoji="1" lang="ja-JP" altLang="en-US" sz="2400" dirty="0"/>
              <a:t>他</a:t>
            </a:r>
          </a:p>
          <a:p>
            <a:r>
              <a:rPr kumimoji="1" lang="ja-JP" altLang="en-US" sz="2400" dirty="0"/>
              <a:t>  → </a:t>
            </a:r>
            <a:r>
              <a:rPr kumimoji="1" lang="en-US" altLang="ja-JP" sz="2400" dirty="0">
                <a:highlight>
                  <a:srgbClr val="FFCCFF"/>
                </a:highlight>
              </a:rPr>
              <a:t>Sun Microsystems </a:t>
            </a:r>
            <a:r>
              <a:rPr kumimoji="1" lang="ja-JP" altLang="en-US" sz="2400" dirty="0">
                <a:highlight>
                  <a:srgbClr val="FFCCFF"/>
                </a:highlight>
              </a:rPr>
              <a:t>社 </a:t>
            </a:r>
            <a:r>
              <a:rPr kumimoji="1" lang="en-US" altLang="ja-JP" sz="2400" dirty="0">
                <a:highlight>
                  <a:srgbClr val="FFCCFF"/>
                </a:highlight>
              </a:rPr>
              <a:t>(Java </a:t>
            </a:r>
            <a:r>
              <a:rPr kumimoji="1" lang="ja-JP" altLang="en-US" sz="2400" dirty="0">
                <a:highlight>
                  <a:srgbClr val="FFCCFF"/>
                </a:highlight>
              </a:rPr>
              <a:t>等を発明した会社</a:t>
            </a:r>
            <a:r>
              <a:rPr kumimoji="1" lang="en-US" altLang="ja-JP" sz="2400" dirty="0">
                <a:highlight>
                  <a:srgbClr val="FFCCFF"/>
                </a:highlight>
              </a:rPr>
              <a:t>)</a:t>
            </a:r>
          </a:p>
          <a:p>
            <a:endParaRPr kumimoji="1" lang="en-US" altLang="ja-JP" sz="2400" dirty="0"/>
          </a:p>
          <a:p>
            <a:r>
              <a:rPr kumimoji="1" lang="en-US" altLang="ja-JP" sz="2400" b="1" dirty="0">
                <a:highlight>
                  <a:srgbClr val="99FFCC"/>
                </a:highlight>
              </a:rPr>
              <a:t>(2) </a:t>
            </a:r>
            <a:r>
              <a:rPr kumimoji="1" lang="ja-JP" altLang="en-US" sz="2400" b="1" dirty="0">
                <a:highlight>
                  <a:srgbClr val="99FFCC"/>
                </a:highlight>
              </a:rPr>
              <a:t>学内プロジェクト </a:t>
            </a:r>
            <a:r>
              <a:rPr kumimoji="1" lang="en-US" altLang="ja-JP" sz="2400" b="1" dirty="0">
                <a:highlight>
                  <a:srgbClr val="99FFCC"/>
                </a:highlight>
              </a:rPr>
              <a:t>Athena </a:t>
            </a:r>
            <a:r>
              <a:rPr kumimoji="1" lang="ja-JP" altLang="en-US" sz="2400" b="1" dirty="0">
                <a:highlight>
                  <a:srgbClr val="99FFCC"/>
                </a:highlight>
              </a:rPr>
              <a:t>の試作、全世界的に利用されるウインドウシステム</a:t>
            </a:r>
          </a:p>
          <a:p>
            <a:r>
              <a:rPr kumimoji="1" lang="ja-JP" altLang="en-US" sz="2400" dirty="0"/>
              <a:t>   </a:t>
            </a:r>
            <a:r>
              <a:rPr kumimoji="1" lang="en-US" altLang="ja-JP" sz="2400" b="1" dirty="0">
                <a:highlight>
                  <a:srgbClr val="FFFFCC"/>
                </a:highlight>
              </a:rPr>
              <a:t>(MIT </a:t>
            </a:r>
            <a:r>
              <a:rPr kumimoji="1" lang="ja-JP" altLang="en-US" sz="2400" b="1" dirty="0">
                <a:highlight>
                  <a:srgbClr val="FFFFCC"/>
                </a:highlight>
              </a:rPr>
              <a:t>大</a:t>
            </a:r>
            <a:r>
              <a:rPr kumimoji="1" lang="en-US" altLang="ja-JP" sz="2400" b="1" dirty="0">
                <a:highlight>
                  <a:srgbClr val="FFFFCC"/>
                </a:highlight>
              </a:rPr>
              <a:t>) </a:t>
            </a:r>
            <a:r>
              <a:rPr kumimoji="1" lang="en-US" altLang="ja-JP" sz="2400" dirty="0"/>
              <a:t>→ </a:t>
            </a:r>
            <a:r>
              <a:rPr kumimoji="1" lang="en-US" altLang="ja-JP" sz="2400" dirty="0">
                <a:highlight>
                  <a:srgbClr val="FFCCFF"/>
                </a:highlight>
              </a:rPr>
              <a:t>X Window System</a:t>
            </a:r>
          </a:p>
          <a:p>
            <a:endParaRPr lang="en-US" altLang="ja-JP" sz="2400" dirty="0"/>
          </a:p>
          <a:p>
            <a:r>
              <a:rPr kumimoji="1" lang="en-US" altLang="ja-JP" sz="2400" b="1" dirty="0">
                <a:highlight>
                  <a:srgbClr val="99FFCC"/>
                </a:highlight>
              </a:rPr>
              <a:t>(3) </a:t>
            </a:r>
            <a:r>
              <a:rPr kumimoji="1" lang="ja-JP" altLang="en-US" sz="2400" b="1" dirty="0">
                <a:highlight>
                  <a:srgbClr val="99FFCC"/>
                </a:highlight>
              </a:rPr>
              <a:t>学部生たちが </a:t>
            </a:r>
            <a:r>
              <a:rPr kumimoji="1" lang="en-US" altLang="ja-JP" sz="2400" b="1" dirty="0">
                <a:highlight>
                  <a:srgbClr val="99FFCC"/>
                </a:highlight>
              </a:rPr>
              <a:t>Web </a:t>
            </a:r>
            <a:r>
              <a:rPr kumimoji="1" lang="ja-JP" altLang="en-US" sz="2400" b="1" dirty="0">
                <a:highlight>
                  <a:srgbClr val="99FFCC"/>
                </a:highlight>
              </a:rPr>
              <a:t>ブラウザと </a:t>
            </a:r>
            <a:r>
              <a:rPr kumimoji="1" lang="en-US" altLang="ja-JP" sz="2400" b="1" dirty="0">
                <a:highlight>
                  <a:srgbClr val="99FFCC"/>
                </a:highlight>
              </a:rPr>
              <a:t>Web </a:t>
            </a:r>
            <a:r>
              <a:rPr kumimoji="1" lang="ja-JP" altLang="en-US" sz="2400" b="1" dirty="0">
                <a:highlight>
                  <a:srgbClr val="99FFCC"/>
                </a:highlight>
              </a:rPr>
              <a:t>サーバーを試作 </a:t>
            </a:r>
            <a:r>
              <a:rPr kumimoji="1" lang="en-US" altLang="ja-JP" sz="2400" b="1" dirty="0">
                <a:highlight>
                  <a:srgbClr val="FFFFCC"/>
                </a:highlight>
              </a:rPr>
              <a:t>(</a:t>
            </a:r>
            <a:r>
              <a:rPr kumimoji="1" lang="ja-JP" altLang="en-US" sz="2400" b="1" dirty="0">
                <a:highlight>
                  <a:srgbClr val="FFFFCC"/>
                </a:highlight>
              </a:rPr>
              <a:t>イリノイ大学</a:t>
            </a:r>
            <a:r>
              <a:rPr kumimoji="1" lang="en-US" altLang="ja-JP" sz="2400" b="1" dirty="0">
                <a:highlight>
                  <a:srgbClr val="FFFFCC"/>
                </a:highlight>
              </a:rPr>
              <a:t>)</a:t>
            </a:r>
          </a:p>
          <a:p>
            <a:r>
              <a:rPr kumimoji="1" lang="en-US" altLang="ja-JP" sz="2400" dirty="0"/>
              <a:t>   </a:t>
            </a:r>
            <a:r>
              <a:rPr kumimoji="1" lang="ja-JP" altLang="en-US" sz="2400" dirty="0"/>
              <a:t>マーク・アンドリーセン、エリック・ビナ、ロバート・マクック他</a:t>
            </a:r>
          </a:p>
          <a:p>
            <a:r>
              <a:rPr kumimoji="1" lang="ja-JP" altLang="en-US" sz="2400" dirty="0"/>
              <a:t>   → </a:t>
            </a:r>
            <a:r>
              <a:rPr kumimoji="1" lang="en-US" altLang="ja-JP" sz="2400" dirty="0">
                <a:highlight>
                  <a:srgbClr val="FFCCFF"/>
                </a:highlight>
              </a:rPr>
              <a:t>Apache HTTP </a:t>
            </a:r>
            <a:r>
              <a:rPr kumimoji="1" lang="ja-JP" altLang="en-US" sz="2400" dirty="0">
                <a:highlight>
                  <a:srgbClr val="FFCCFF"/>
                </a:highlight>
              </a:rPr>
              <a:t>サーバーと </a:t>
            </a:r>
            <a:r>
              <a:rPr kumimoji="1" lang="en-US" altLang="ja-JP" sz="2400" dirty="0">
                <a:highlight>
                  <a:srgbClr val="FFCCFF"/>
                </a:highlight>
              </a:rPr>
              <a:t>NCSA Mosaic (</a:t>
            </a:r>
            <a:r>
              <a:rPr kumimoji="1" lang="ja-JP" altLang="en-US" sz="2400" dirty="0">
                <a:highlight>
                  <a:srgbClr val="FFCCFF"/>
                </a:highlight>
              </a:rPr>
              <a:t>現代の各種ブラウザの原型</a:t>
            </a:r>
            <a:r>
              <a:rPr kumimoji="1" lang="en-US" altLang="ja-JP" sz="2400" dirty="0">
                <a:highlight>
                  <a:srgbClr val="FFCCFF"/>
                </a:highlight>
              </a:rPr>
              <a:t>)</a:t>
            </a:r>
          </a:p>
          <a:p>
            <a:endParaRPr lang="en-US" altLang="ja-JP" sz="2400" dirty="0"/>
          </a:p>
          <a:p>
            <a:r>
              <a:rPr kumimoji="1" lang="en-US" altLang="ja-JP" sz="2400" b="1" dirty="0">
                <a:highlight>
                  <a:srgbClr val="99FFCC"/>
                </a:highlight>
              </a:rPr>
              <a:t>(4) </a:t>
            </a:r>
            <a:r>
              <a:rPr kumimoji="1" lang="ja-JP" altLang="en-US" sz="2400" b="1" dirty="0">
                <a:highlight>
                  <a:srgbClr val="99FFCC"/>
                </a:highlight>
              </a:rPr>
              <a:t>大学院生たちが名前解決ソフトウェアを試作 </a:t>
            </a:r>
            <a:r>
              <a:rPr kumimoji="1" lang="en-US" altLang="ja-JP" sz="2400" b="1" dirty="0">
                <a:highlight>
                  <a:srgbClr val="FFFFCC"/>
                </a:highlight>
              </a:rPr>
              <a:t>(</a:t>
            </a:r>
            <a:r>
              <a:rPr kumimoji="1" lang="ja-JP" altLang="en-US" sz="2400" b="1" dirty="0">
                <a:highlight>
                  <a:srgbClr val="FFFFCC"/>
                </a:highlight>
              </a:rPr>
              <a:t>カリフォルニア大バークレイ校</a:t>
            </a:r>
            <a:r>
              <a:rPr kumimoji="1" lang="en-US" altLang="ja-JP" sz="2400" b="1" dirty="0">
                <a:highlight>
                  <a:srgbClr val="FFFFCC"/>
                </a:highlight>
              </a:rPr>
              <a:t>)</a:t>
            </a:r>
          </a:p>
          <a:p>
            <a:r>
              <a:rPr kumimoji="1" lang="en-US" altLang="ja-JP" sz="2400" dirty="0"/>
              <a:t>   → </a:t>
            </a:r>
            <a:r>
              <a:rPr kumimoji="1" lang="en-US" altLang="ja-JP" sz="2400" dirty="0">
                <a:highlight>
                  <a:srgbClr val="FFCCFF"/>
                </a:highlight>
              </a:rPr>
              <a:t>BIND DNS (</a:t>
            </a:r>
            <a:r>
              <a:rPr kumimoji="1" lang="ja-JP" altLang="en-US" sz="2400" dirty="0">
                <a:highlight>
                  <a:srgbClr val="FFCCFF"/>
                </a:highlight>
              </a:rPr>
              <a:t>現代のインターネットの </a:t>
            </a:r>
            <a:r>
              <a:rPr kumimoji="1" lang="en-US" altLang="ja-JP" sz="2400" dirty="0">
                <a:highlight>
                  <a:srgbClr val="FFCCFF"/>
                </a:highlight>
              </a:rPr>
              <a:t>DNS = </a:t>
            </a:r>
            <a:r>
              <a:rPr kumimoji="1" lang="ja-JP" altLang="en-US" sz="2400" dirty="0">
                <a:highlight>
                  <a:srgbClr val="FFCCFF"/>
                </a:highlight>
              </a:rPr>
              <a:t>ドメイン名前解決実装の標準</a:t>
            </a:r>
            <a:r>
              <a:rPr kumimoji="1" lang="en-US" altLang="ja-JP" sz="2400" dirty="0">
                <a:highlight>
                  <a:srgbClr val="FFCCFF"/>
                </a:highlight>
              </a:rPr>
              <a:t>)</a:t>
            </a:r>
          </a:p>
          <a:p>
            <a:endParaRPr kumimoji="1" lang="ja-JP" altLang="en-US" sz="2400" dirty="0"/>
          </a:p>
        </p:txBody>
      </p:sp>
      <p:sp>
        <p:nvSpPr>
          <p:cNvPr id="6" name="テキスト ボックス 5">
            <a:extLst>
              <a:ext uri="{FF2B5EF4-FFF2-40B4-BE49-F238E27FC236}">
                <a16:creationId xmlns:a16="http://schemas.microsoft.com/office/drawing/2014/main" id="{BC5236B9-DB98-404F-BDFB-D142B2A9F941}"/>
              </a:ext>
            </a:extLst>
          </p:cNvPr>
          <p:cNvSpPr txBox="1"/>
          <p:nvPr/>
        </p:nvSpPr>
        <p:spPr>
          <a:xfrm>
            <a:off x="75445" y="243840"/>
            <a:ext cx="12041109" cy="400110"/>
          </a:xfrm>
          <a:prstGeom prst="rect">
            <a:avLst/>
          </a:prstGeom>
          <a:noFill/>
        </p:spPr>
        <p:txBody>
          <a:bodyPr wrap="square" rtlCol="0">
            <a:spAutoFit/>
          </a:bodyPr>
          <a:lstStyle/>
          <a:p>
            <a:r>
              <a:rPr kumimoji="1" lang="ja-JP" altLang="en-US" sz="2000" b="1" dirty="0">
                <a:highlight>
                  <a:srgbClr val="FFFFCC"/>
                </a:highlight>
              </a:rPr>
              <a:t>その他 大学内ガレージが、全世界で使われる基盤的デジタル技術形成につながった例 </a:t>
            </a:r>
            <a:r>
              <a:rPr kumimoji="1" lang="en-US" altLang="ja-JP" sz="2000" b="1" dirty="0">
                <a:highlight>
                  <a:srgbClr val="FFFFCC"/>
                </a:highlight>
              </a:rPr>
              <a:t>(1/2)</a:t>
            </a:r>
            <a:endParaRPr kumimoji="1" lang="ja-JP" altLang="en-US" sz="2000" b="1" dirty="0">
              <a:highlight>
                <a:srgbClr val="FFFFCC"/>
              </a:highlight>
            </a:endParaRPr>
          </a:p>
        </p:txBody>
      </p:sp>
      <p:pic>
        <p:nvPicPr>
          <p:cNvPr id="7" name="図 6">
            <a:extLst>
              <a:ext uri="{FF2B5EF4-FFF2-40B4-BE49-F238E27FC236}">
                <a16:creationId xmlns:a16="http://schemas.microsoft.com/office/drawing/2014/main" id="{C0B014D4-56D6-4865-AFCF-FD5262D292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8084" y="1390381"/>
            <a:ext cx="1115926" cy="819419"/>
          </a:xfrm>
          <a:prstGeom prst="rect">
            <a:avLst/>
          </a:prstGeom>
        </p:spPr>
      </p:pic>
      <p:pic>
        <p:nvPicPr>
          <p:cNvPr id="8" name="図 7">
            <a:extLst>
              <a:ext uri="{FF2B5EF4-FFF2-40B4-BE49-F238E27FC236}">
                <a16:creationId xmlns:a16="http://schemas.microsoft.com/office/drawing/2014/main" id="{8EDFE531-A059-4F19-B62E-7EA7BB818C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77899" y="3520951"/>
            <a:ext cx="891292" cy="1011241"/>
          </a:xfrm>
          <a:prstGeom prst="rect">
            <a:avLst/>
          </a:prstGeom>
        </p:spPr>
      </p:pic>
      <p:pic>
        <p:nvPicPr>
          <p:cNvPr id="9" name="図 8">
            <a:extLst>
              <a:ext uri="{FF2B5EF4-FFF2-40B4-BE49-F238E27FC236}">
                <a16:creationId xmlns:a16="http://schemas.microsoft.com/office/drawing/2014/main" id="{4CF58B6A-49B8-4B08-AB9C-DF47B120C9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88084" y="4996050"/>
            <a:ext cx="839282" cy="1264438"/>
          </a:xfrm>
          <a:prstGeom prst="rect">
            <a:avLst/>
          </a:prstGeom>
        </p:spPr>
      </p:pic>
    </p:spTree>
    <p:extLst>
      <p:ext uri="{BB962C8B-B14F-4D97-AF65-F5344CB8AC3E}">
        <p14:creationId xmlns:p14="http://schemas.microsoft.com/office/powerpoint/2010/main" val="20049885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ECC49A5A-92E7-4248-973B-7B241E35E3E6}"/>
              </a:ext>
            </a:extLst>
          </p:cNvPr>
          <p:cNvSpPr>
            <a:spLocks noGrp="1"/>
          </p:cNvSpPr>
          <p:nvPr>
            <p:ph type="sldNum" sz="quarter" idx="12"/>
          </p:nvPr>
        </p:nvSpPr>
        <p:spPr/>
        <p:txBody>
          <a:bodyPr/>
          <a:lstStyle/>
          <a:p>
            <a:fld id="{63DCA85F-F225-44A4-AEA8-9083CAE61796}" type="slidenum">
              <a:rPr kumimoji="1" lang="ja-JP" altLang="en-US" smtClean="0"/>
              <a:t>13</a:t>
            </a:fld>
            <a:endParaRPr kumimoji="1" lang="ja-JP" altLang="en-US" dirty="0"/>
          </a:p>
        </p:txBody>
      </p:sp>
      <p:sp>
        <p:nvSpPr>
          <p:cNvPr id="5" name="テキスト ボックス 4">
            <a:extLst>
              <a:ext uri="{FF2B5EF4-FFF2-40B4-BE49-F238E27FC236}">
                <a16:creationId xmlns:a16="http://schemas.microsoft.com/office/drawing/2014/main" id="{DD031B07-34DE-4FA1-BB13-9AA3B98C4B9E}"/>
              </a:ext>
            </a:extLst>
          </p:cNvPr>
          <p:cNvSpPr txBox="1"/>
          <p:nvPr/>
        </p:nvSpPr>
        <p:spPr>
          <a:xfrm>
            <a:off x="742385" y="344755"/>
            <a:ext cx="11512990" cy="6863417"/>
          </a:xfrm>
          <a:prstGeom prst="rect">
            <a:avLst/>
          </a:prstGeom>
          <a:noFill/>
        </p:spPr>
        <p:txBody>
          <a:bodyPr wrap="square" rtlCol="0">
            <a:spAutoFit/>
          </a:bodyPr>
          <a:lstStyle/>
          <a:p>
            <a:r>
              <a:rPr kumimoji="1" lang="en-US" altLang="ja-JP" sz="2200" b="1" dirty="0">
                <a:highlight>
                  <a:srgbClr val="99FFCC"/>
                </a:highlight>
              </a:rPr>
              <a:t>(5) </a:t>
            </a:r>
            <a:r>
              <a:rPr kumimoji="1" lang="ja-JP" altLang="en-US" sz="2200" b="1" dirty="0">
                <a:highlight>
                  <a:srgbClr val="99FFCC"/>
                </a:highlight>
              </a:rPr>
              <a:t>研究員がパスワード盗難事件への対処のため安全な </a:t>
            </a:r>
            <a:r>
              <a:rPr kumimoji="1" lang="en-US" altLang="ja-JP" sz="2200" b="1" dirty="0">
                <a:highlight>
                  <a:srgbClr val="99FFCC"/>
                </a:highlight>
              </a:rPr>
              <a:t>Telnet </a:t>
            </a:r>
            <a:r>
              <a:rPr kumimoji="1" lang="ja-JP" altLang="en-US" sz="2200" b="1" dirty="0">
                <a:highlight>
                  <a:srgbClr val="99FFCC"/>
                </a:highlight>
              </a:rPr>
              <a:t>を作成   </a:t>
            </a:r>
            <a:r>
              <a:rPr kumimoji="1" lang="ja-JP" altLang="en-US" sz="2200" dirty="0"/>
              <a:t>タトゥ・ユロネン </a:t>
            </a:r>
            <a:br>
              <a:rPr kumimoji="1" lang="en-US" altLang="ja-JP" sz="2200" dirty="0"/>
            </a:br>
            <a:r>
              <a:rPr kumimoji="1" lang="en-US" altLang="ja-JP" sz="2200" b="1" dirty="0">
                <a:highlight>
                  <a:srgbClr val="FFFFCC"/>
                </a:highlight>
              </a:rPr>
              <a:t>(</a:t>
            </a:r>
            <a:r>
              <a:rPr kumimoji="1" lang="ja-JP" altLang="en-US" sz="2200" b="1" dirty="0">
                <a:highlight>
                  <a:srgbClr val="FFFFCC"/>
                </a:highlight>
              </a:rPr>
              <a:t>フィンランドのヘルシンキ工科大学</a:t>
            </a:r>
            <a:r>
              <a:rPr kumimoji="1" lang="en-US" altLang="ja-JP" sz="2200" b="1" dirty="0">
                <a:highlight>
                  <a:srgbClr val="FFFFCC"/>
                </a:highlight>
              </a:rPr>
              <a:t>)</a:t>
            </a:r>
          </a:p>
          <a:p>
            <a:r>
              <a:rPr kumimoji="1" lang="en-US" altLang="ja-JP" sz="2200" dirty="0"/>
              <a:t>   → </a:t>
            </a:r>
            <a:r>
              <a:rPr kumimoji="1" lang="en-US" altLang="ja-JP" sz="2200" dirty="0">
                <a:highlight>
                  <a:srgbClr val="FFCCFF"/>
                </a:highlight>
              </a:rPr>
              <a:t>SSH (</a:t>
            </a:r>
            <a:r>
              <a:rPr kumimoji="1" lang="ja-JP" altLang="en-US" sz="2200" dirty="0">
                <a:highlight>
                  <a:srgbClr val="FFCCFF"/>
                </a:highlight>
              </a:rPr>
              <a:t>現代のクラウドや </a:t>
            </a:r>
            <a:r>
              <a:rPr kumimoji="1" lang="en-US" altLang="ja-JP" sz="2200" dirty="0">
                <a:highlight>
                  <a:srgbClr val="FFCCFF"/>
                </a:highlight>
              </a:rPr>
              <a:t>AI </a:t>
            </a:r>
            <a:r>
              <a:rPr kumimoji="1" lang="ja-JP" altLang="en-US" sz="2200" dirty="0">
                <a:highlight>
                  <a:srgbClr val="FFCCFF"/>
                </a:highlight>
              </a:rPr>
              <a:t>システムの基礎管理プロトコルの中核</a:t>
            </a:r>
            <a:r>
              <a:rPr kumimoji="1" lang="en-US" altLang="ja-JP" sz="2200" dirty="0">
                <a:highlight>
                  <a:srgbClr val="FFCCFF"/>
                </a:highlight>
              </a:rPr>
              <a:t>)</a:t>
            </a:r>
          </a:p>
          <a:p>
            <a:endParaRPr kumimoji="1" lang="en-US" altLang="ja-JP" sz="2200" dirty="0"/>
          </a:p>
          <a:p>
            <a:r>
              <a:rPr kumimoji="1" lang="en-US" altLang="ja-JP" sz="2200" b="1" dirty="0">
                <a:highlight>
                  <a:srgbClr val="99FFCC"/>
                </a:highlight>
              </a:rPr>
              <a:t>(6) </a:t>
            </a:r>
            <a:r>
              <a:rPr kumimoji="1" lang="ja-JP" altLang="en-US" sz="2200" b="1" dirty="0">
                <a:highlight>
                  <a:srgbClr val="99FFCC"/>
                </a:highlight>
              </a:rPr>
              <a:t>大学院生が </a:t>
            </a:r>
            <a:r>
              <a:rPr kumimoji="1" lang="en-US" altLang="ja-JP" sz="2200" b="1" dirty="0">
                <a:highlight>
                  <a:srgbClr val="99FFCC"/>
                </a:highlight>
              </a:rPr>
              <a:t>UNIX </a:t>
            </a:r>
            <a:r>
              <a:rPr kumimoji="1" lang="ja-JP" altLang="en-US" sz="2200" b="1" dirty="0">
                <a:highlight>
                  <a:srgbClr val="99FFCC"/>
                </a:highlight>
              </a:rPr>
              <a:t>から学生の </a:t>
            </a:r>
            <a:r>
              <a:rPr kumimoji="1" lang="en-US" altLang="ja-JP" sz="2200" b="1" dirty="0">
                <a:highlight>
                  <a:srgbClr val="99FFCC"/>
                </a:highlight>
              </a:rPr>
              <a:t>Window </a:t>
            </a:r>
            <a:r>
              <a:rPr kumimoji="1" lang="ja-JP" altLang="en-US" sz="2200" b="1" dirty="0">
                <a:highlight>
                  <a:srgbClr val="99FFCC"/>
                </a:highlight>
              </a:rPr>
              <a:t>と接続するためのプログラムを試作   </a:t>
            </a:r>
            <a:r>
              <a:rPr kumimoji="1" lang="ja-JP" altLang="en-US" sz="2200" dirty="0"/>
              <a:t>アンドリュー・トリッジェル </a:t>
            </a:r>
            <a:r>
              <a:rPr kumimoji="1" lang="en-US" altLang="ja-JP" sz="2200" b="1" dirty="0">
                <a:highlight>
                  <a:srgbClr val="FFFFCC"/>
                </a:highlight>
              </a:rPr>
              <a:t>(</a:t>
            </a:r>
            <a:r>
              <a:rPr kumimoji="1" lang="ja-JP" altLang="en-US" sz="2200" b="1" dirty="0">
                <a:highlight>
                  <a:srgbClr val="FFFFCC"/>
                </a:highlight>
              </a:rPr>
              <a:t>オーストラリア国立大</a:t>
            </a:r>
            <a:r>
              <a:rPr kumimoji="1" lang="en-US" altLang="ja-JP" sz="2200" b="1" dirty="0">
                <a:highlight>
                  <a:srgbClr val="FFFFCC"/>
                </a:highlight>
              </a:rPr>
              <a:t>)</a:t>
            </a:r>
          </a:p>
          <a:p>
            <a:r>
              <a:rPr kumimoji="1" lang="en-US" altLang="ja-JP" sz="2200" dirty="0"/>
              <a:t>   → </a:t>
            </a:r>
            <a:r>
              <a:rPr kumimoji="1" lang="en-US" altLang="ja-JP" sz="2200" dirty="0">
                <a:highlight>
                  <a:srgbClr val="FFCCFF"/>
                </a:highlight>
              </a:rPr>
              <a:t>Samba (</a:t>
            </a:r>
            <a:r>
              <a:rPr kumimoji="1" lang="ja-JP" altLang="en-US" sz="2200" dirty="0">
                <a:highlight>
                  <a:srgbClr val="FFCCFF"/>
                </a:highlight>
              </a:rPr>
              <a:t>現代の </a:t>
            </a:r>
            <a:r>
              <a:rPr kumimoji="1" lang="en-US" altLang="ja-JP" sz="2200" dirty="0">
                <a:highlight>
                  <a:srgbClr val="FFCCFF"/>
                </a:highlight>
              </a:rPr>
              <a:t>NAS </a:t>
            </a:r>
            <a:r>
              <a:rPr kumimoji="1" lang="ja-JP" altLang="en-US" sz="2200" dirty="0">
                <a:highlight>
                  <a:srgbClr val="FFCCFF"/>
                </a:highlight>
              </a:rPr>
              <a:t>やファイルサーバ等のストレージ装置の中核</a:t>
            </a:r>
            <a:r>
              <a:rPr kumimoji="1" lang="en-US" altLang="ja-JP" sz="2200" dirty="0">
                <a:highlight>
                  <a:srgbClr val="FFCCFF"/>
                </a:highlight>
              </a:rPr>
              <a:t>)</a:t>
            </a:r>
          </a:p>
          <a:p>
            <a:endParaRPr kumimoji="1" lang="en-US" altLang="ja-JP" sz="2200" dirty="0"/>
          </a:p>
          <a:p>
            <a:r>
              <a:rPr kumimoji="1" lang="en-US" altLang="ja-JP" sz="2200" b="1" dirty="0">
                <a:highlight>
                  <a:srgbClr val="99FFCC"/>
                </a:highlight>
              </a:rPr>
              <a:t>(7) </a:t>
            </a:r>
            <a:r>
              <a:rPr kumimoji="1" lang="ja-JP" altLang="en-US" sz="2200" b="1" dirty="0">
                <a:highlight>
                  <a:srgbClr val="99FFCC"/>
                </a:highlight>
              </a:rPr>
              <a:t>大学教授が </a:t>
            </a:r>
            <a:r>
              <a:rPr kumimoji="1" lang="en-US" altLang="ja-JP" sz="2200" b="1" dirty="0">
                <a:highlight>
                  <a:srgbClr val="99FFCC"/>
                </a:highlight>
              </a:rPr>
              <a:t>"</a:t>
            </a:r>
            <a:r>
              <a:rPr kumimoji="1" lang="ja-JP" altLang="en-US" sz="2200" b="1" dirty="0">
                <a:highlight>
                  <a:srgbClr val="99FFCC"/>
                </a:highlight>
              </a:rPr>
              <a:t>マイクロカーネル</a:t>
            </a:r>
            <a:r>
              <a:rPr kumimoji="1" lang="en-US" altLang="ja-JP" sz="2200" b="1" dirty="0">
                <a:highlight>
                  <a:srgbClr val="99FFCC"/>
                </a:highlight>
              </a:rPr>
              <a:t>" </a:t>
            </a:r>
            <a:r>
              <a:rPr kumimoji="1" lang="ja-JP" altLang="en-US" sz="2200" b="1" dirty="0">
                <a:highlight>
                  <a:srgbClr val="99FFCC"/>
                </a:highlight>
              </a:rPr>
              <a:t>型の新しい </a:t>
            </a:r>
            <a:r>
              <a:rPr kumimoji="1" lang="en-US" altLang="ja-JP" sz="2200" b="1" dirty="0">
                <a:highlight>
                  <a:srgbClr val="99FFCC"/>
                </a:highlight>
              </a:rPr>
              <a:t>OS "Mach" </a:t>
            </a:r>
            <a:r>
              <a:rPr kumimoji="1" lang="ja-JP" altLang="en-US" sz="2200" b="1" dirty="0">
                <a:highlight>
                  <a:srgbClr val="99FFCC"/>
                </a:highlight>
              </a:rPr>
              <a:t>を自作   </a:t>
            </a:r>
            <a:r>
              <a:rPr kumimoji="1" lang="ja-JP" altLang="en-US" sz="2200" dirty="0"/>
              <a:t>リチャード・ラシッド </a:t>
            </a:r>
            <a:br>
              <a:rPr kumimoji="1" lang="en-US" altLang="ja-JP" sz="2200" dirty="0"/>
            </a:br>
            <a:r>
              <a:rPr kumimoji="1" lang="en-US" altLang="ja-JP" sz="2200" b="1" dirty="0">
                <a:highlight>
                  <a:srgbClr val="FFFFCC"/>
                </a:highlight>
              </a:rPr>
              <a:t>(</a:t>
            </a:r>
            <a:r>
              <a:rPr kumimoji="1" lang="ja-JP" altLang="en-US" sz="2200" b="1" dirty="0">
                <a:highlight>
                  <a:srgbClr val="FFFFCC"/>
                </a:highlight>
              </a:rPr>
              <a:t>カーネギーメロン大</a:t>
            </a:r>
            <a:r>
              <a:rPr kumimoji="1" lang="en-US" altLang="ja-JP" sz="2200" b="1" dirty="0">
                <a:highlight>
                  <a:srgbClr val="FFFFCC"/>
                </a:highlight>
              </a:rPr>
              <a:t>)</a:t>
            </a:r>
          </a:p>
          <a:p>
            <a:r>
              <a:rPr kumimoji="1" lang="en-US" altLang="ja-JP" sz="2200" dirty="0"/>
              <a:t>   → </a:t>
            </a:r>
            <a:r>
              <a:rPr kumimoji="1" lang="en-US" altLang="ja-JP" sz="2200" dirty="0">
                <a:highlight>
                  <a:srgbClr val="FFCCFF"/>
                </a:highlight>
              </a:rPr>
              <a:t>Apple </a:t>
            </a:r>
            <a:r>
              <a:rPr kumimoji="1" lang="ja-JP" altLang="en-US" sz="2200" dirty="0">
                <a:highlight>
                  <a:srgbClr val="FFCCFF"/>
                </a:highlight>
              </a:rPr>
              <a:t>社の </a:t>
            </a:r>
            <a:r>
              <a:rPr kumimoji="1" lang="en-US" altLang="ja-JP" sz="2200" dirty="0">
                <a:highlight>
                  <a:srgbClr val="FFCCFF"/>
                </a:highlight>
              </a:rPr>
              <a:t>Mac OS X, iOS </a:t>
            </a:r>
            <a:r>
              <a:rPr kumimoji="1" lang="ja-JP" altLang="en-US" sz="2200" dirty="0">
                <a:highlight>
                  <a:srgbClr val="FFCCFF"/>
                </a:highlight>
              </a:rPr>
              <a:t>に発展。</a:t>
            </a:r>
          </a:p>
          <a:p>
            <a:endParaRPr kumimoji="1" lang="ja-JP" altLang="en-US" sz="2200" dirty="0"/>
          </a:p>
          <a:p>
            <a:r>
              <a:rPr kumimoji="1" lang="en-US" altLang="ja-JP" sz="2200" b="1" dirty="0">
                <a:highlight>
                  <a:srgbClr val="99FFCC"/>
                </a:highlight>
              </a:rPr>
              <a:t>(8) </a:t>
            </a:r>
            <a:r>
              <a:rPr kumimoji="1" lang="ja-JP" altLang="en-US" sz="2200" b="1" dirty="0">
                <a:highlight>
                  <a:srgbClr val="99FFCC"/>
                </a:highlight>
              </a:rPr>
              <a:t>教授と大学院生が </a:t>
            </a:r>
            <a:r>
              <a:rPr kumimoji="1" lang="en-US" altLang="ja-JP" sz="2200" b="1" dirty="0">
                <a:highlight>
                  <a:srgbClr val="99FFCC"/>
                </a:highlight>
              </a:rPr>
              <a:t>Intel CPU </a:t>
            </a:r>
            <a:r>
              <a:rPr kumimoji="1" lang="ja-JP" altLang="en-US" sz="2200" b="1" dirty="0">
                <a:highlight>
                  <a:srgbClr val="99FFCC"/>
                </a:highlight>
              </a:rPr>
              <a:t>用のハイパバイザ </a:t>
            </a:r>
            <a:r>
              <a:rPr kumimoji="1" lang="en-US" altLang="ja-JP" sz="2200" b="1" dirty="0">
                <a:highlight>
                  <a:srgbClr val="99FFCC"/>
                </a:highlight>
              </a:rPr>
              <a:t>"Xen" </a:t>
            </a:r>
            <a:r>
              <a:rPr kumimoji="1" lang="ja-JP" altLang="en-US" sz="2200" b="1" dirty="0">
                <a:highlight>
                  <a:srgbClr val="99FFCC"/>
                </a:highlight>
              </a:rPr>
              <a:t>を試作   </a:t>
            </a:r>
            <a:r>
              <a:rPr kumimoji="1" lang="en-US" altLang="ja-JP" sz="2200" dirty="0"/>
              <a:t>Ian Pratt, Keir Fraser </a:t>
            </a:r>
            <a:br>
              <a:rPr kumimoji="1" lang="en-US" altLang="ja-JP" sz="2200" dirty="0"/>
            </a:br>
            <a:r>
              <a:rPr kumimoji="1" lang="en-US" altLang="ja-JP" sz="2200" b="1" dirty="0">
                <a:highlight>
                  <a:srgbClr val="FFFFCC"/>
                </a:highlight>
              </a:rPr>
              <a:t>(</a:t>
            </a:r>
            <a:r>
              <a:rPr kumimoji="1" lang="ja-JP" altLang="en-US" sz="2200" b="1" dirty="0">
                <a:highlight>
                  <a:srgbClr val="FFFFCC"/>
                </a:highlight>
              </a:rPr>
              <a:t>英ケンブリッジ大</a:t>
            </a:r>
            <a:r>
              <a:rPr kumimoji="1" lang="en-US" altLang="ja-JP" sz="2200" b="1" dirty="0">
                <a:highlight>
                  <a:srgbClr val="FFFFCC"/>
                </a:highlight>
              </a:rPr>
              <a:t>)</a:t>
            </a:r>
          </a:p>
          <a:p>
            <a:r>
              <a:rPr kumimoji="1" lang="en-US" altLang="ja-JP" sz="2200" dirty="0"/>
              <a:t>   → </a:t>
            </a:r>
            <a:r>
              <a:rPr kumimoji="1" lang="en-US" altLang="ja-JP" sz="2200" dirty="0">
                <a:highlight>
                  <a:srgbClr val="FFCCFF"/>
                </a:highlight>
              </a:rPr>
              <a:t>Amazon AWS (EC2) </a:t>
            </a:r>
            <a:r>
              <a:rPr kumimoji="1" lang="ja-JP" altLang="en-US" sz="2200" dirty="0">
                <a:highlight>
                  <a:srgbClr val="FFCCFF"/>
                </a:highlight>
              </a:rPr>
              <a:t>に発展。</a:t>
            </a:r>
          </a:p>
          <a:p>
            <a:endParaRPr kumimoji="1" lang="ja-JP" altLang="en-US" sz="2200" dirty="0"/>
          </a:p>
          <a:p>
            <a:r>
              <a:rPr kumimoji="1" lang="en-US" altLang="ja-JP" sz="2200" b="1" dirty="0">
                <a:highlight>
                  <a:srgbClr val="99FFCC"/>
                </a:highlight>
              </a:rPr>
              <a:t>(9) </a:t>
            </a:r>
            <a:r>
              <a:rPr kumimoji="1" lang="ja-JP" altLang="en-US" sz="2200" b="1" dirty="0">
                <a:highlight>
                  <a:srgbClr val="99FFCC"/>
                </a:highlight>
              </a:rPr>
              <a:t>大学院生が分散ストレージシステム </a:t>
            </a:r>
            <a:r>
              <a:rPr kumimoji="1" lang="en-US" altLang="ja-JP" sz="2200" b="1" dirty="0">
                <a:highlight>
                  <a:srgbClr val="99FFCC"/>
                </a:highlight>
              </a:rPr>
              <a:t>"</a:t>
            </a:r>
            <a:r>
              <a:rPr kumimoji="1" lang="en-US" altLang="ja-JP" sz="2200" b="1" dirty="0" err="1">
                <a:highlight>
                  <a:srgbClr val="99FFCC"/>
                </a:highlight>
              </a:rPr>
              <a:t>Ceph</a:t>
            </a:r>
            <a:r>
              <a:rPr kumimoji="1" lang="en-US" altLang="ja-JP" sz="2200" b="1" dirty="0">
                <a:highlight>
                  <a:srgbClr val="99FFCC"/>
                </a:highlight>
              </a:rPr>
              <a:t>" </a:t>
            </a:r>
            <a:r>
              <a:rPr kumimoji="1" lang="ja-JP" altLang="en-US" sz="2200" b="1" dirty="0">
                <a:highlight>
                  <a:srgbClr val="99FFCC"/>
                </a:highlight>
              </a:rPr>
              <a:t>を試作   </a:t>
            </a:r>
            <a:r>
              <a:rPr kumimoji="1" lang="en-US" altLang="ja-JP" sz="2200" dirty="0"/>
              <a:t>Sage Weil </a:t>
            </a:r>
            <a:br>
              <a:rPr kumimoji="1" lang="en-US" altLang="ja-JP" sz="2200" dirty="0"/>
            </a:br>
            <a:r>
              <a:rPr kumimoji="1" lang="en-US" altLang="ja-JP" sz="2200" b="1" dirty="0">
                <a:highlight>
                  <a:srgbClr val="FFFFCC"/>
                </a:highlight>
              </a:rPr>
              <a:t>(</a:t>
            </a:r>
            <a:r>
              <a:rPr kumimoji="1" lang="ja-JP" altLang="en-US" sz="2200" b="1" dirty="0">
                <a:highlight>
                  <a:srgbClr val="FFFFCC"/>
                </a:highlight>
              </a:rPr>
              <a:t>カリフォルニア大サンタクルーズ校</a:t>
            </a:r>
            <a:r>
              <a:rPr kumimoji="1" lang="en-US" altLang="ja-JP" sz="2200" b="1" dirty="0">
                <a:highlight>
                  <a:srgbClr val="FFFFCC"/>
                </a:highlight>
              </a:rPr>
              <a:t>)</a:t>
            </a:r>
          </a:p>
          <a:p>
            <a:r>
              <a:rPr kumimoji="1" lang="en-US" altLang="ja-JP" sz="2200" dirty="0"/>
              <a:t>   → </a:t>
            </a:r>
            <a:r>
              <a:rPr kumimoji="1" lang="en-US" altLang="ja-JP" sz="2200" dirty="0">
                <a:highlight>
                  <a:srgbClr val="FFCCFF"/>
                </a:highlight>
              </a:rPr>
              <a:t>AI</a:t>
            </a:r>
            <a:r>
              <a:rPr kumimoji="1" lang="ja-JP" altLang="en-US" sz="2200" dirty="0">
                <a:highlight>
                  <a:srgbClr val="FFCCFF"/>
                </a:highlight>
              </a:rPr>
              <a:t>・クラウド基盤における大規模分散型データストレージの事実上の標準に発展。</a:t>
            </a:r>
          </a:p>
          <a:p>
            <a:endParaRPr kumimoji="1" lang="ja-JP" altLang="en-US" sz="2200" dirty="0"/>
          </a:p>
        </p:txBody>
      </p:sp>
      <p:sp>
        <p:nvSpPr>
          <p:cNvPr id="7" name="テキスト ボックス 6">
            <a:extLst>
              <a:ext uri="{FF2B5EF4-FFF2-40B4-BE49-F238E27FC236}">
                <a16:creationId xmlns:a16="http://schemas.microsoft.com/office/drawing/2014/main" id="{719CA04E-1F02-418A-8B46-3E82A57B7E7C}"/>
              </a:ext>
            </a:extLst>
          </p:cNvPr>
          <p:cNvSpPr txBox="1"/>
          <p:nvPr/>
        </p:nvSpPr>
        <p:spPr>
          <a:xfrm>
            <a:off x="63373" y="0"/>
            <a:ext cx="12041109" cy="400110"/>
          </a:xfrm>
          <a:prstGeom prst="rect">
            <a:avLst/>
          </a:prstGeom>
          <a:noFill/>
        </p:spPr>
        <p:txBody>
          <a:bodyPr wrap="square" rtlCol="0">
            <a:spAutoFit/>
          </a:bodyPr>
          <a:lstStyle/>
          <a:p>
            <a:r>
              <a:rPr kumimoji="1" lang="ja-JP" altLang="en-US" sz="2000" b="1" dirty="0">
                <a:highlight>
                  <a:srgbClr val="FFFFCC"/>
                </a:highlight>
              </a:rPr>
              <a:t>その他 大学内ガレージが、全世界で使われる基盤的デジタル技術形成につながった例 </a:t>
            </a:r>
            <a:r>
              <a:rPr kumimoji="1" lang="en-US" altLang="ja-JP" sz="2000" b="1" dirty="0">
                <a:highlight>
                  <a:srgbClr val="FFFFCC"/>
                </a:highlight>
              </a:rPr>
              <a:t>(2/2)</a:t>
            </a:r>
            <a:endParaRPr kumimoji="1" lang="ja-JP" altLang="en-US" sz="2000" b="1" dirty="0">
              <a:highlight>
                <a:srgbClr val="FFFFCC"/>
              </a:highlight>
            </a:endParaRPr>
          </a:p>
        </p:txBody>
      </p:sp>
      <p:pic>
        <p:nvPicPr>
          <p:cNvPr id="6" name="図 5">
            <a:extLst>
              <a:ext uri="{FF2B5EF4-FFF2-40B4-BE49-F238E27FC236}">
                <a16:creationId xmlns:a16="http://schemas.microsoft.com/office/drawing/2014/main" id="{82059CF2-BDC5-408C-A47E-283057F5C4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14861" y="2361111"/>
            <a:ext cx="890399" cy="1526012"/>
          </a:xfrm>
          <a:prstGeom prst="rect">
            <a:avLst/>
          </a:prstGeom>
        </p:spPr>
      </p:pic>
      <p:pic>
        <p:nvPicPr>
          <p:cNvPr id="8" name="図 7">
            <a:extLst>
              <a:ext uri="{FF2B5EF4-FFF2-40B4-BE49-F238E27FC236}">
                <a16:creationId xmlns:a16="http://schemas.microsoft.com/office/drawing/2014/main" id="{99DC4F0B-491A-4C10-9EEF-CB53D07629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4861" y="5100255"/>
            <a:ext cx="1169984" cy="1083718"/>
          </a:xfrm>
          <a:prstGeom prst="rect">
            <a:avLst/>
          </a:prstGeom>
        </p:spPr>
      </p:pic>
      <p:pic>
        <p:nvPicPr>
          <p:cNvPr id="9" name="図 8">
            <a:extLst>
              <a:ext uri="{FF2B5EF4-FFF2-40B4-BE49-F238E27FC236}">
                <a16:creationId xmlns:a16="http://schemas.microsoft.com/office/drawing/2014/main" id="{AFCB557B-300F-4F70-8041-4BD8CF0DEA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5601" y="3481398"/>
            <a:ext cx="890399" cy="811450"/>
          </a:xfrm>
          <a:prstGeom prst="rect">
            <a:avLst/>
          </a:prstGeom>
        </p:spPr>
      </p:pic>
    </p:spTree>
    <p:extLst>
      <p:ext uri="{BB962C8B-B14F-4D97-AF65-F5344CB8AC3E}">
        <p14:creationId xmlns:p14="http://schemas.microsoft.com/office/powerpoint/2010/main" val="23807857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1EA5C417-3256-4BBA-A2F4-14B15D66AD7B}"/>
              </a:ext>
            </a:extLst>
          </p:cNvPr>
          <p:cNvSpPr>
            <a:spLocks noGrp="1"/>
          </p:cNvSpPr>
          <p:nvPr>
            <p:ph type="sldNum" sz="quarter" idx="12"/>
          </p:nvPr>
        </p:nvSpPr>
        <p:spPr/>
        <p:txBody>
          <a:bodyPr/>
          <a:lstStyle/>
          <a:p>
            <a:fld id="{63DCA85F-F225-44A4-AEA8-9083CAE61796}" type="slidenum">
              <a:rPr kumimoji="1" lang="ja-JP" altLang="en-US" smtClean="0"/>
              <a:t>14</a:t>
            </a:fld>
            <a:endParaRPr kumimoji="1" lang="ja-JP" altLang="en-US" dirty="0"/>
          </a:p>
        </p:txBody>
      </p:sp>
      <p:sp>
        <p:nvSpPr>
          <p:cNvPr id="5" name="テキスト ボックス 4">
            <a:extLst>
              <a:ext uri="{FF2B5EF4-FFF2-40B4-BE49-F238E27FC236}">
                <a16:creationId xmlns:a16="http://schemas.microsoft.com/office/drawing/2014/main" id="{BEC0A1D6-E387-4CD5-B224-EDA844820979}"/>
              </a:ext>
            </a:extLst>
          </p:cNvPr>
          <p:cNvSpPr txBox="1"/>
          <p:nvPr/>
        </p:nvSpPr>
        <p:spPr>
          <a:xfrm>
            <a:off x="281940" y="448399"/>
            <a:ext cx="7094220" cy="369332"/>
          </a:xfrm>
          <a:prstGeom prst="rect">
            <a:avLst/>
          </a:prstGeom>
          <a:noFill/>
        </p:spPr>
        <p:txBody>
          <a:bodyPr wrap="square" rtlCol="0">
            <a:spAutoFit/>
          </a:bodyPr>
          <a:lstStyle/>
          <a:p>
            <a:r>
              <a:rPr kumimoji="1" lang="ja-JP" altLang="en-US" b="1" dirty="0">
                <a:highlight>
                  <a:srgbClr val="99FFCC"/>
                </a:highlight>
              </a:rPr>
              <a:t>各国のデジタル国力向上に貢献した著名な製品・技術の形成例 </a:t>
            </a:r>
            <a:r>
              <a:rPr kumimoji="1" lang="en-US" altLang="ja-JP" b="1" dirty="0">
                <a:highlight>
                  <a:srgbClr val="99FFCC"/>
                </a:highlight>
              </a:rPr>
              <a:t>(1/2):</a:t>
            </a:r>
            <a:endParaRPr kumimoji="1" lang="ja-JP" altLang="en-US" b="1" dirty="0">
              <a:highlight>
                <a:srgbClr val="99FFCC"/>
              </a:highlight>
            </a:endParaRPr>
          </a:p>
        </p:txBody>
      </p:sp>
      <p:sp>
        <p:nvSpPr>
          <p:cNvPr id="6" name="テキスト ボックス 5">
            <a:extLst>
              <a:ext uri="{FF2B5EF4-FFF2-40B4-BE49-F238E27FC236}">
                <a16:creationId xmlns:a16="http://schemas.microsoft.com/office/drawing/2014/main" id="{CD26AF3E-BD28-4A5D-B52D-54EA88AB1F23}"/>
              </a:ext>
            </a:extLst>
          </p:cNvPr>
          <p:cNvSpPr txBox="1"/>
          <p:nvPr/>
        </p:nvSpPr>
        <p:spPr>
          <a:xfrm>
            <a:off x="621030" y="866021"/>
            <a:ext cx="5726430" cy="5693866"/>
          </a:xfrm>
          <a:prstGeom prst="rect">
            <a:avLst/>
          </a:prstGeom>
          <a:noFill/>
        </p:spPr>
        <p:txBody>
          <a:bodyPr wrap="square" rtlCol="0">
            <a:spAutoFit/>
          </a:bodyPr>
          <a:lstStyle/>
          <a:p>
            <a:pPr marL="285750" indent="-285750">
              <a:buFont typeface="Arial" panose="020B0604020202020204" pitchFamily="34" charset="0"/>
              <a:buChar char="•"/>
            </a:pPr>
            <a:r>
              <a:rPr kumimoji="1" lang="en-US" altLang="ja-JP" sz="1400" b="1" dirty="0">
                <a:highlight>
                  <a:srgbClr val="00FFFF"/>
                </a:highlight>
              </a:rPr>
              <a:t>(a) </a:t>
            </a:r>
            <a:r>
              <a:rPr kumimoji="1" lang="ja-JP" altLang="en-US" sz="1400" b="1" dirty="0">
                <a:highlight>
                  <a:srgbClr val="00FFFF"/>
                </a:highlight>
              </a:rPr>
              <a:t>「電子メール」</a:t>
            </a:r>
            <a:r>
              <a:rPr kumimoji="1" lang="en-US" altLang="ja-JP" sz="1400" b="1" dirty="0">
                <a:highlight>
                  <a:srgbClr val="00FFFF"/>
                </a:highlight>
              </a:rPr>
              <a:t>,</a:t>
            </a:r>
            <a:r>
              <a:rPr lang="en-US" altLang="ja-JP" sz="1400" b="1" dirty="0">
                <a:highlight>
                  <a:srgbClr val="00FFFF"/>
                </a:highlight>
              </a:rPr>
              <a:t> </a:t>
            </a:r>
            <a:r>
              <a:rPr lang="ja-JP" altLang="en-US" sz="1400" b="1" dirty="0">
                <a:highlight>
                  <a:srgbClr val="00FFFF"/>
                </a:highlight>
              </a:rPr>
              <a:t>「</a:t>
            </a:r>
            <a:r>
              <a:rPr kumimoji="1" lang="en-US" altLang="ja-JP" sz="1400" b="1" dirty="0">
                <a:highlight>
                  <a:srgbClr val="00FFFF"/>
                </a:highlight>
              </a:rPr>
              <a:t>TCP 3-way </a:t>
            </a:r>
            <a:r>
              <a:rPr kumimoji="1" lang="ja-JP" altLang="en-US" sz="1400" b="1" dirty="0">
                <a:highlight>
                  <a:srgbClr val="00FFFF"/>
                </a:highlight>
              </a:rPr>
              <a:t>ハンドシェイク方式」 </a:t>
            </a:r>
            <a:r>
              <a:rPr kumimoji="1" lang="en-US" altLang="ja-JP" sz="1400" b="1" dirty="0">
                <a:highlight>
                  <a:srgbClr val="00FFFF"/>
                </a:highlight>
              </a:rPr>
              <a:t>- Ray Tomlinson</a:t>
            </a:r>
            <a:r>
              <a:rPr kumimoji="1" lang="ja-JP" altLang="en-US" sz="1400" b="1" dirty="0">
                <a:highlight>
                  <a:srgbClr val="00FFFF"/>
                </a:highlight>
              </a:rPr>
              <a:t> 氏</a:t>
            </a:r>
            <a:br>
              <a:rPr kumimoji="1" lang="en-US" altLang="ja-JP" sz="1400" dirty="0"/>
            </a:br>
            <a:r>
              <a:rPr kumimoji="1" lang="ja-JP" altLang="en-US" sz="1400" dirty="0"/>
              <a:t>「仕事として指示されたわけではなく、単にいじって遊んでいただけ。</a:t>
            </a:r>
            <a:r>
              <a:rPr kumimoji="1" lang="en-US" altLang="ja-JP" sz="1400" dirty="0"/>
              <a:t>ARPANET </a:t>
            </a:r>
            <a:r>
              <a:rPr kumimoji="1" lang="ja-JP" altLang="en-US" sz="1400" dirty="0"/>
              <a:t>で何かできないか探していた」</a:t>
            </a:r>
            <a:r>
              <a:rPr kumimoji="1" lang="en-US" altLang="ja-JP" sz="1400" dirty="0"/>
              <a:t>(</a:t>
            </a:r>
            <a:r>
              <a:rPr kumimoji="1" lang="ja-JP" altLang="en-US" sz="1400" dirty="0"/>
              <a:t>広報担当による証言</a:t>
            </a:r>
            <a:r>
              <a:rPr kumimoji="1" lang="en-US" altLang="ja-JP" sz="1400" dirty="0"/>
              <a:t>)</a:t>
            </a:r>
            <a:br>
              <a:rPr kumimoji="1" lang="en-US" altLang="ja-JP" sz="1400" dirty="0"/>
            </a:br>
            <a:r>
              <a:rPr kumimoji="1" lang="en-US" altLang="ja-JP" sz="1400" dirty="0"/>
              <a:t>https://www.theguardian.com/technology/2016/mar/07/ray-tomlinson-email-inventor-and-selector-of-symbol-dies-aged-74</a:t>
            </a:r>
            <a:endParaRPr lang="en-US" altLang="ja-JP" sz="1400" dirty="0"/>
          </a:p>
          <a:p>
            <a:pPr marL="285750" indent="-285750">
              <a:buFont typeface="Arial" panose="020B0604020202020204" pitchFamily="34" charset="0"/>
              <a:buChar char="•"/>
            </a:pPr>
            <a:r>
              <a:rPr kumimoji="1" lang="en-US" altLang="ja-JP" sz="1400" b="1" dirty="0">
                <a:highlight>
                  <a:srgbClr val="99FFCC"/>
                </a:highlight>
              </a:rPr>
              <a:t>(b) </a:t>
            </a:r>
            <a:r>
              <a:rPr kumimoji="1" lang="ja-JP" altLang="en-US" sz="1400" b="1" dirty="0">
                <a:highlight>
                  <a:srgbClr val="99FFCC"/>
                </a:highlight>
              </a:rPr>
              <a:t>「</a:t>
            </a:r>
            <a:r>
              <a:rPr kumimoji="1" lang="en-US" altLang="ja-JP" sz="1400" b="1" dirty="0">
                <a:highlight>
                  <a:srgbClr val="99FFCC"/>
                </a:highlight>
              </a:rPr>
              <a:t>eBay</a:t>
            </a:r>
            <a:r>
              <a:rPr kumimoji="1" lang="ja-JP" altLang="en-US" sz="1400" b="1" dirty="0">
                <a:highlight>
                  <a:srgbClr val="99FFCC"/>
                </a:highlight>
              </a:rPr>
              <a:t>」</a:t>
            </a:r>
            <a:r>
              <a:rPr kumimoji="1" lang="en-US" altLang="ja-JP" sz="1400" b="1" dirty="0">
                <a:highlight>
                  <a:srgbClr val="99FFCC"/>
                </a:highlight>
              </a:rPr>
              <a:t> - Pierre Omidyar</a:t>
            </a:r>
            <a:r>
              <a:rPr kumimoji="1" lang="ja-JP" altLang="en-US" sz="1400" b="1" dirty="0">
                <a:highlight>
                  <a:srgbClr val="99FFCC"/>
                </a:highlight>
              </a:rPr>
              <a:t> 氏</a:t>
            </a:r>
            <a:br>
              <a:rPr kumimoji="1" lang="en-US" altLang="ja-JP" sz="1400" dirty="0"/>
            </a:br>
            <a:r>
              <a:rPr kumimoji="1" lang="ja-JP" altLang="en-US" sz="1400" dirty="0"/>
              <a:t>「私は昼間の仕事のかたわら、基本的に趣味の副業として、実験的に </a:t>
            </a:r>
            <a:r>
              <a:rPr kumimoji="1" lang="en-US" altLang="ja-JP" sz="1400" dirty="0"/>
              <a:t>eBay </a:t>
            </a:r>
            <a:r>
              <a:rPr kumimoji="1" lang="ja-JP" altLang="en-US" sz="1400" dirty="0"/>
              <a:t>を始めました。」</a:t>
            </a:r>
            <a:br>
              <a:rPr kumimoji="1" lang="en-US" altLang="ja-JP" sz="1400" dirty="0"/>
            </a:br>
            <a:r>
              <a:rPr kumimoji="1" lang="en-US" altLang="ja-JP" sz="1400" dirty="0"/>
              <a:t>https://achievement.org/achiever/pierre-omidyar/</a:t>
            </a:r>
          </a:p>
          <a:p>
            <a:pPr marL="285750" indent="-285750">
              <a:buFont typeface="Arial" panose="020B0604020202020204" pitchFamily="34" charset="0"/>
              <a:buChar char="•"/>
            </a:pPr>
            <a:r>
              <a:rPr kumimoji="1" lang="en-US" altLang="ja-JP" sz="1400" b="1" dirty="0">
                <a:highlight>
                  <a:srgbClr val="FFFFCC"/>
                </a:highlight>
              </a:rPr>
              <a:t>(c) </a:t>
            </a:r>
            <a:r>
              <a:rPr kumimoji="1" lang="ja-JP" altLang="en-US" sz="1400" b="1" dirty="0">
                <a:highlight>
                  <a:srgbClr val="FFFFCC"/>
                </a:highlight>
              </a:rPr>
              <a:t>「</a:t>
            </a:r>
            <a:r>
              <a:rPr lang="en-US" altLang="ja-JP" sz="1400" b="1" dirty="0">
                <a:highlight>
                  <a:srgbClr val="FFFFCC"/>
                </a:highlight>
              </a:rPr>
              <a:t>GitHub</a:t>
            </a:r>
            <a:r>
              <a:rPr lang="ja-JP" altLang="en-US" sz="1400" b="1" dirty="0">
                <a:highlight>
                  <a:srgbClr val="FFFFCC"/>
                </a:highlight>
              </a:rPr>
              <a:t>」 </a:t>
            </a:r>
            <a:r>
              <a:rPr lang="en-US" altLang="ja-JP" sz="1400" b="1" dirty="0">
                <a:highlight>
                  <a:srgbClr val="FFFFCC"/>
                </a:highlight>
              </a:rPr>
              <a:t>- </a:t>
            </a:r>
            <a:r>
              <a:rPr kumimoji="1" lang="en-US" altLang="ja-JP" sz="1400" b="1" dirty="0">
                <a:highlight>
                  <a:srgbClr val="FFFFCC"/>
                </a:highlight>
              </a:rPr>
              <a:t>Chris </a:t>
            </a:r>
            <a:r>
              <a:rPr kumimoji="1" lang="en-US" altLang="ja-JP" sz="1400" b="1" dirty="0" err="1">
                <a:highlight>
                  <a:srgbClr val="FFFFCC"/>
                </a:highlight>
              </a:rPr>
              <a:t>Wanstrath</a:t>
            </a:r>
            <a:r>
              <a:rPr kumimoji="1" lang="en-US" altLang="ja-JP" sz="1400" b="1" dirty="0">
                <a:highlight>
                  <a:srgbClr val="FFFFCC"/>
                </a:highlight>
              </a:rPr>
              <a:t>, Tom Preston-Werner </a:t>
            </a:r>
            <a:r>
              <a:rPr kumimoji="1" lang="ja-JP" altLang="en-US" sz="1400" b="1" dirty="0">
                <a:highlight>
                  <a:srgbClr val="FFFFCC"/>
                </a:highlight>
              </a:rPr>
              <a:t>氏</a:t>
            </a:r>
            <a:br>
              <a:rPr kumimoji="1" lang="en-US" altLang="ja-JP" sz="1400" dirty="0"/>
            </a:br>
            <a:r>
              <a:rPr kumimoji="1" lang="ja-JP" altLang="en-US" sz="1400" dirty="0"/>
              <a:t>「そもそも、</a:t>
            </a:r>
            <a:r>
              <a:rPr kumimoji="1" lang="en-US" altLang="ja-JP" sz="1400" dirty="0"/>
              <a:t>GitHub </a:t>
            </a:r>
            <a:r>
              <a:rPr kumimoji="1" lang="ja-JP" altLang="en-US" sz="1400" dirty="0"/>
              <a:t>は週末を用いたプロジェクトとして始まったのである。スポーツバーでくつろいでいた時に、共同創立者から </a:t>
            </a:r>
            <a:r>
              <a:rPr kumimoji="1" lang="en-US" altLang="ja-JP" sz="1400" dirty="0"/>
              <a:t>Git </a:t>
            </a:r>
            <a:r>
              <a:rPr kumimoji="1" lang="ja-JP" altLang="en-US" sz="1400" dirty="0"/>
              <a:t>ホスティングサイトのアイデアを聞いた。</a:t>
            </a:r>
            <a:r>
              <a:rPr kumimoji="1" lang="en-US" altLang="ja-JP" sz="1400" dirty="0"/>
              <a:t>... </a:t>
            </a:r>
            <a:r>
              <a:rPr kumimoji="1" lang="ja-JP" altLang="en-US" sz="1400" dirty="0"/>
              <a:t>土日に集まり、少しずつサイトを構築し始めた。」</a:t>
            </a:r>
            <a:br>
              <a:rPr kumimoji="1" lang="en-US" altLang="ja-JP" sz="1400" dirty="0"/>
            </a:br>
            <a:r>
              <a:rPr kumimoji="1" lang="en-US" altLang="ja-JP" sz="1400" dirty="0"/>
              <a:t>https://signalvnoise.com/posts/2486-bootstrapped-profitable-proud-github</a:t>
            </a:r>
          </a:p>
          <a:p>
            <a:pPr marL="285750" indent="-285750">
              <a:buFont typeface="Arial" panose="020B0604020202020204" pitchFamily="34" charset="0"/>
              <a:buChar char="•"/>
            </a:pPr>
            <a:r>
              <a:rPr kumimoji="1" lang="en-US" altLang="ja-JP" sz="1400" b="1" dirty="0">
                <a:highlight>
                  <a:srgbClr val="FFCCFF"/>
                </a:highlight>
              </a:rPr>
              <a:t>(d) </a:t>
            </a:r>
            <a:r>
              <a:rPr kumimoji="1" lang="ja-JP" altLang="en-US" sz="1400" b="1" dirty="0">
                <a:highlight>
                  <a:srgbClr val="FFCCFF"/>
                </a:highlight>
              </a:rPr>
              <a:t>「</a:t>
            </a:r>
            <a:r>
              <a:rPr kumimoji="1" lang="en-US" altLang="ja-JP" sz="1400" b="1" dirty="0">
                <a:highlight>
                  <a:srgbClr val="FFCCFF"/>
                </a:highlight>
              </a:rPr>
              <a:t>Cloudflare</a:t>
            </a:r>
            <a:r>
              <a:rPr kumimoji="1" lang="ja-JP" altLang="en-US" sz="1400" b="1" dirty="0">
                <a:highlight>
                  <a:srgbClr val="FFCCFF"/>
                </a:highlight>
              </a:rPr>
              <a:t>」 </a:t>
            </a:r>
            <a:r>
              <a:rPr kumimoji="1" lang="en-US" altLang="ja-JP" sz="1400" b="1" dirty="0">
                <a:highlight>
                  <a:srgbClr val="FFCCFF"/>
                </a:highlight>
              </a:rPr>
              <a:t>- Matthew Prince</a:t>
            </a:r>
            <a:r>
              <a:rPr kumimoji="1" lang="ja-JP" altLang="en-US" sz="1400" b="1" dirty="0">
                <a:highlight>
                  <a:srgbClr val="FFCCFF"/>
                </a:highlight>
              </a:rPr>
              <a:t> 氏</a:t>
            </a:r>
            <a:br>
              <a:rPr kumimoji="1" lang="en-US" altLang="ja-JP" sz="1400" dirty="0"/>
            </a:br>
            <a:r>
              <a:rPr kumimoji="1" lang="ja-JP" altLang="en-US" sz="1400" dirty="0"/>
              <a:t>「</a:t>
            </a:r>
            <a:r>
              <a:rPr kumimoji="1" lang="en-US" altLang="ja-JP" sz="1400" dirty="0"/>
              <a:t>(</a:t>
            </a:r>
            <a:r>
              <a:rPr kumimoji="1" lang="ja-JP" altLang="en-US" sz="1400" dirty="0"/>
              <a:t>注</a:t>
            </a:r>
            <a:r>
              <a:rPr kumimoji="1" lang="en-US" altLang="ja-JP" sz="1400" dirty="0"/>
              <a:t>: Cloudflare </a:t>
            </a:r>
            <a:r>
              <a:rPr kumimoji="1" lang="ja-JP" altLang="en-US" sz="1400" dirty="0"/>
              <a:t>は</a:t>
            </a:r>
            <a:r>
              <a:rPr kumimoji="1" lang="en-US" altLang="ja-JP" sz="1400" dirty="0"/>
              <a:t>) </a:t>
            </a:r>
            <a:r>
              <a:rPr kumimoji="1" lang="ja-JP" altLang="en-US" sz="1400" dirty="0"/>
              <a:t>学校 </a:t>
            </a:r>
            <a:r>
              <a:rPr kumimoji="1" lang="en-US" altLang="ja-JP" sz="1400" dirty="0"/>
              <a:t>(</a:t>
            </a:r>
            <a:r>
              <a:rPr kumimoji="1" lang="ja-JP" altLang="en-US" sz="1400" dirty="0"/>
              <a:t>注</a:t>
            </a:r>
            <a:r>
              <a:rPr kumimoji="1" lang="en-US" altLang="ja-JP" sz="1400" dirty="0"/>
              <a:t>: </a:t>
            </a:r>
            <a:r>
              <a:rPr kumimoji="1" lang="ja-JP" altLang="en-US" sz="1400" dirty="0"/>
              <a:t>ハーバード大学ビジネススクールのこと</a:t>
            </a:r>
            <a:r>
              <a:rPr kumimoji="1" lang="en-US" altLang="ja-JP" sz="1400" dirty="0"/>
              <a:t>) </a:t>
            </a:r>
            <a:r>
              <a:rPr kumimoji="1" lang="ja-JP" altLang="en-US" sz="1400" dirty="0"/>
              <a:t>のプロジェクトとして発足しました。最初のアイデアは、</a:t>
            </a:r>
            <a:r>
              <a:rPr kumimoji="1" lang="en-US" altLang="ja-JP" sz="1400" dirty="0"/>
              <a:t>『</a:t>
            </a:r>
            <a:r>
              <a:rPr kumimoji="1" lang="ja-JP" altLang="en-US" sz="1400" dirty="0"/>
              <a:t>ファイアウォールをクラウドに導入できないか</a:t>
            </a:r>
            <a:r>
              <a:rPr kumimoji="1" lang="en-US" altLang="ja-JP" sz="1400" dirty="0"/>
              <a:t>?』</a:t>
            </a:r>
            <a:r>
              <a:rPr kumimoji="1" lang="ja-JP" altLang="en-US" sz="1400" dirty="0"/>
              <a:t>というものでした。」</a:t>
            </a:r>
            <a:br>
              <a:rPr kumimoji="1" lang="en-US" altLang="ja-JP" sz="1400" dirty="0"/>
            </a:br>
            <a:r>
              <a:rPr kumimoji="1" lang="en-US" altLang="ja-JP" sz="1400" dirty="0"/>
              <a:t>https://stratechery.com/2025/an-interview-with-cloudflare-founder-and-ceo-matthew-prince-about-internet-history-and-pay-per-crawl/</a:t>
            </a:r>
          </a:p>
          <a:p>
            <a:pPr marL="285750" indent="-285750">
              <a:buFont typeface="Arial" panose="020B0604020202020204" pitchFamily="34" charset="0"/>
              <a:buChar char="•"/>
            </a:pPr>
            <a:r>
              <a:rPr kumimoji="1" lang="en-US" altLang="ja-JP" sz="1400" b="1" dirty="0">
                <a:highlight>
                  <a:srgbClr val="66FFFF"/>
                </a:highlight>
              </a:rPr>
              <a:t>(e) </a:t>
            </a:r>
            <a:r>
              <a:rPr kumimoji="1" lang="ja-JP" altLang="en-US" sz="1400" b="1" dirty="0">
                <a:highlight>
                  <a:srgbClr val="66FFFF"/>
                </a:highlight>
              </a:rPr>
              <a:t>「</a:t>
            </a:r>
            <a:r>
              <a:rPr kumimoji="1" lang="en-US" altLang="ja-JP" sz="1400" b="1" dirty="0">
                <a:highlight>
                  <a:srgbClr val="66FFFF"/>
                </a:highlight>
              </a:rPr>
              <a:t>WordPress</a:t>
            </a:r>
            <a:r>
              <a:rPr kumimoji="1" lang="ja-JP" altLang="en-US" sz="1400" b="1" dirty="0">
                <a:highlight>
                  <a:srgbClr val="66FFFF"/>
                </a:highlight>
              </a:rPr>
              <a:t>」 </a:t>
            </a:r>
            <a:r>
              <a:rPr kumimoji="1" lang="en-US" altLang="ja-JP" sz="1400" b="1" dirty="0">
                <a:highlight>
                  <a:srgbClr val="66FFFF"/>
                </a:highlight>
              </a:rPr>
              <a:t>- Matt Mullenweg</a:t>
            </a:r>
            <a:r>
              <a:rPr kumimoji="1" lang="ja-JP" altLang="en-US" sz="1400" b="1" dirty="0">
                <a:highlight>
                  <a:srgbClr val="66FFFF"/>
                </a:highlight>
              </a:rPr>
              <a:t> 氏</a:t>
            </a:r>
            <a:br>
              <a:rPr kumimoji="1" lang="en-US" altLang="ja-JP" sz="1400" dirty="0"/>
            </a:br>
            <a:r>
              <a:rPr kumimoji="1" lang="ja-JP" altLang="en-US" sz="1400" dirty="0"/>
              <a:t>「夜間や週末にハッキング的に取り組んでいた </a:t>
            </a:r>
            <a:r>
              <a:rPr kumimoji="1" lang="en-US" altLang="ja-JP" sz="1400" dirty="0"/>
              <a:t>blog </a:t>
            </a:r>
            <a:r>
              <a:rPr kumimoji="1" lang="ja-JP" altLang="en-US" sz="1400" dirty="0"/>
              <a:t>ソフト </a:t>
            </a:r>
            <a:r>
              <a:rPr kumimoji="1" lang="en-US" altLang="ja-JP" sz="1400" dirty="0"/>
              <a:t>(WordPress) </a:t>
            </a:r>
            <a:r>
              <a:rPr kumimoji="1" lang="ja-JP" altLang="en-US" sz="1400" dirty="0"/>
              <a:t>が、</a:t>
            </a:r>
            <a:r>
              <a:rPr kumimoji="1" lang="en-US" altLang="ja-JP" sz="1400" dirty="0"/>
              <a:t>18 </a:t>
            </a:r>
            <a:r>
              <a:rPr kumimoji="1" lang="ja-JP" altLang="en-US" sz="1400" dirty="0"/>
              <a:t>年経って、</a:t>
            </a:r>
            <a:r>
              <a:rPr kumimoji="1" lang="en-US" altLang="ja-JP" sz="1400" dirty="0"/>
              <a:t>Web </a:t>
            </a:r>
            <a:r>
              <a:rPr kumimoji="1" lang="ja-JP" altLang="en-US" sz="1400" dirty="0"/>
              <a:t>の </a:t>
            </a:r>
            <a:r>
              <a:rPr kumimoji="1" lang="en-US" altLang="ja-JP" sz="1400" dirty="0"/>
              <a:t>40% </a:t>
            </a:r>
            <a:r>
              <a:rPr kumimoji="1" lang="ja-JP" altLang="en-US" sz="1400" dirty="0"/>
              <a:t>近くを支えるようになった」</a:t>
            </a:r>
            <a:br>
              <a:rPr kumimoji="1" lang="en-US" altLang="ja-JP" sz="1400" dirty="0"/>
            </a:br>
            <a:r>
              <a:rPr kumimoji="1" lang="en-US" altLang="ja-JP" sz="1400" dirty="0"/>
              <a:t>https://ma.tt/2021/05/wordpress-18/</a:t>
            </a:r>
            <a:br>
              <a:rPr kumimoji="1" lang="en-US" altLang="ja-JP" sz="1400" dirty="0"/>
            </a:br>
            <a:endParaRPr kumimoji="1" lang="en-US" altLang="ja-JP" sz="1400" dirty="0"/>
          </a:p>
        </p:txBody>
      </p:sp>
      <p:sp>
        <p:nvSpPr>
          <p:cNvPr id="14" name="テキスト ボックス 13">
            <a:extLst>
              <a:ext uri="{FF2B5EF4-FFF2-40B4-BE49-F238E27FC236}">
                <a16:creationId xmlns:a16="http://schemas.microsoft.com/office/drawing/2014/main" id="{83AEE8AF-0B87-4466-A078-5E092CDBE8CF}"/>
              </a:ext>
            </a:extLst>
          </p:cNvPr>
          <p:cNvSpPr txBox="1"/>
          <p:nvPr/>
        </p:nvSpPr>
        <p:spPr>
          <a:xfrm>
            <a:off x="6503670" y="596721"/>
            <a:ext cx="5311140" cy="6124754"/>
          </a:xfrm>
          <a:prstGeom prst="rect">
            <a:avLst/>
          </a:prstGeom>
          <a:noFill/>
        </p:spPr>
        <p:txBody>
          <a:bodyPr wrap="square" rtlCol="0">
            <a:spAutoFit/>
          </a:bodyPr>
          <a:lstStyle/>
          <a:p>
            <a:pPr marL="285750" indent="-285750">
              <a:buFont typeface="Arial" panose="020B0604020202020204" pitchFamily="34" charset="0"/>
              <a:buChar char="•"/>
            </a:pPr>
            <a:r>
              <a:rPr kumimoji="1" lang="en-US" altLang="ja-JP" sz="1400" b="1" dirty="0">
                <a:highlight>
                  <a:srgbClr val="FFCCFF"/>
                </a:highlight>
              </a:rPr>
              <a:t>(f) </a:t>
            </a:r>
            <a:r>
              <a:rPr kumimoji="1" lang="ja-JP" altLang="en-US" sz="1400" b="1" dirty="0">
                <a:highlight>
                  <a:srgbClr val="FFCCFF"/>
                </a:highlight>
              </a:rPr>
              <a:t>「</a:t>
            </a:r>
            <a:r>
              <a:rPr kumimoji="1" lang="en-US" altLang="ja-JP" sz="1400" b="1" dirty="0">
                <a:highlight>
                  <a:srgbClr val="FFCCFF"/>
                </a:highlight>
              </a:rPr>
              <a:t>Elasticsearch</a:t>
            </a:r>
            <a:r>
              <a:rPr kumimoji="1" lang="ja-JP" altLang="en-US" sz="1400" b="1" dirty="0">
                <a:highlight>
                  <a:srgbClr val="FFCCFF"/>
                </a:highlight>
              </a:rPr>
              <a:t>」 </a:t>
            </a:r>
            <a:r>
              <a:rPr kumimoji="1" lang="en-US" altLang="ja-JP" sz="1400" b="1" dirty="0">
                <a:highlight>
                  <a:srgbClr val="FFCCFF"/>
                </a:highlight>
              </a:rPr>
              <a:t>- Shay </a:t>
            </a:r>
            <a:r>
              <a:rPr kumimoji="1" lang="en-US" altLang="ja-JP" sz="1400" b="1" dirty="0" err="1">
                <a:highlight>
                  <a:srgbClr val="FFCCFF"/>
                </a:highlight>
              </a:rPr>
              <a:t>Banon</a:t>
            </a:r>
            <a:r>
              <a:rPr kumimoji="1" lang="ja-JP" altLang="en-US" sz="1400" b="1" dirty="0">
                <a:highlight>
                  <a:srgbClr val="FFCCFF"/>
                </a:highlight>
              </a:rPr>
              <a:t> 氏</a:t>
            </a:r>
            <a:br>
              <a:rPr kumimoji="1" lang="en-US" altLang="ja-JP" sz="1400" b="1" dirty="0"/>
            </a:br>
            <a:r>
              <a:rPr kumimoji="1" lang="ja-JP" altLang="en-US" sz="1400" dirty="0"/>
              <a:t>「</a:t>
            </a:r>
            <a:r>
              <a:rPr kumimoji="1" lang="en-US" altLang="ja-JP" sz="1400" dirty="0"/>
              <a:t>2004 </a:t>
            </a:r>
            <a:r>
              <a:rPr kumimoji="1" lang="ja-JP" altLang="en-US" sz="1400" dirty="0"/>
              <a:t>年、妻のためのレシピアプリを作ろうとしたことがきっかけで、検索技術に没頭することになりました。」</a:t>
            </a:r>
            <a:br>
              <a:rPr kumimoji="1" lang="en-US" altLang="ja-JP" sz="1400" dirty="0"/>
            </a:br>
            <a:r>
              <a:rPr kumimoji="1" lang="en-US" altLang="ja-JP" sz="1400" dirty="0"/>
              <a:t>https://www.elastic.co/blog/you-know-for-search-inc</a:t>
            </a:r>
          </a:p>
          <a:p>
            <a:pPr marL="285750" indent="-285750">
              <a:buFont typeface="Arial" panose="020B0604020202020204" pitchFamily="34" charset="0"/>
              <a:buChar char="•"/>
            </a:pPr>
            <a:r>
              <a:rPr kumimoji="1" lang="en-US" altLang="ja-JP" sz="1400" b="1" dirty="0">
                <a:highlight>
                  <a:srgbClr val="99FFCC"/>
                </a:highlight>
              </a:rPr>
              <a:t>(g) </a:t>
            </a:r>
            <a:r>
              <a:rPr kumimoji="1" lang="ja-JP" altLang="en-US" sz="1400" b="1" dirty="0">
                <a:highlight>
                  <a:srgbClr val="99FFCC"/>
                </a:highlight>
              </a:rPr>
              <a:t>「</a:t>
            </a:r>
            <a:r>
              <a:rPr kumimoji="1" lang="en-US" altLang="ja-JP" sz="1400" b="1" dirty="0">
                <a:highlight>
                  <a:srgbClr val="99FFCC"/>
                </a:highlight>
              </a:rPr>
              <a:t>Ruby</a:t>
            </a:r>
            <a:r>
              <a:rPr kumimoji="1" lang="ja-JP" altLang="en-US" sz="1400" b="1" dirty="0">
                <a:highlight>
                  <a:srgbClr val="99FFCC"/>
                </a:highlight>
              </a:rPr>
              <a:t>」 </a:t>
            </a:r>
            <a:r>
              <a:rPr kumimoji="1" lang="en-US" altLang="ja-JP" sz="1400" b="1" dirty="0">
                <a:highlight>
                  <a:srgbClr val="99FFCC"/>
                </a:highlight>
              </a:rPr>
              <a:t>- </a:t>
            </a:r>
            <a:r>
              <a:rPr kumimoji="1" lang="ja-JP" altLang="en-US" sz="1400" b="1" dirty="0">
                <a:highlight>
                  <a:srgbClr val="99FFCC"/>
                </a:highlight>
              </a:rPr>
              <a:t>松本 行弘 </a:t>
            </a:r>
            <a:r>
              <a:rPr kumimoji="1" lang="en-US" altLang="ja-JP" sz="1400" b="1" dirty="0">
                <a:highlight>
                  <a:srgbClr val="99FFCC"/>
                </a:highlight>
              </a:rPr>
              <a:t>(</a:t>
            </a:r>
            <a:r>
              <a:rPr kumimoji="1" lang="ja-JP" altLang="en-US" sz="1400" b="1" dirty="0">
                <a:highlight>
                  <a:srgbClr val="99FFCC"/>
                </a:highlight>
              </a:rPr>
              <a:t>まつもと ゆきひろ</a:t>
            </a:r>
            <a:r>
              <a:rPr kumimoji="1" lang="en-US" altLang="ja-JP" sz="1400" b="1" dirty="0">
                <a:highlight>
                  <a:srgbClr val="99FFCC"/>
                </a:highlight>
              </a:rPr>
              <a:t>)</a:t>
            </a:r>
            <a:r>
              <a:rPr kumimoji="1" lang="ja-JP" altLang="en-US" sz="1400" b="1" dirty="0">
                <a:highlight>
                  <a:srgbClr val="99FFCC"/>
                </a:highlight>
              </a:rPr>
              <a:t> 氏</a:t>
            </a:r>
            <a:br>
              <a:rPr kumimoji="1" lang="en-US" altLang="ja-JP" sz="1400" dirty="0"/>
            </a:br>
            <a:r>
              <a:rPr kumimoji="1" lang="ja-JP" altLang="en-US" sz="1400" dirty="0"/>
              <a:t>「業務外で開発したプログラミング言語 </a:t>
            </a:r>
            <a:r>
              <a:rPr kumimoji="1" lang="en-US" altLang="ja-JP" sz="1400" dirty="0"/>
              <a:t>Ruby </a:t>
            </a:r>
            <a:r>
              <a:rPr kumimoji="1" lang="ja-JP" altLang="en-US" sz="1400" dirty="0"/>
              <a:t>を </a:t>
            </a:r>
            <a:r>
              <a:rPr kumimoji="1" lang="en-US" altLang="ja-JP" sz="1400" dirty="0"/>
              <a:t>1995 </a:t>
            </a:r>
            <a:r>
              <a:rPr kumimoji="1" lang="ja-JP" altLang="en-US" sz="1400" dirty="0"/>
              <a:t>年にフリーソフトウェアとして公開したところ、世界中に使われるようになりました。」</a:t>
            </a:r>
            <a:br>
              <a:rPr kumimoji="1" lang="en-US" altLang="ja-JP" sz="1400" dirty="0"/>
            </a:br>
            <a:r>
              <a:rPr kumimoji="1" lang="en-US" altLang="ja-JP" sz="1400" dirty="0"/>
              <a:t>https://www.tsukuba.ac.jp/journal/alumni/20150505184753.html</a:t>
            </a:r>
            <a:br>
              <a:rPr kumimoji="1" lang="en-US" altLang="ja-JP" sz="1400" dirty="0"/>
            </a:br>
            <a:r>
              <a:rPr kumimoji="1" lang="ja-JP" altLang="en-US" sz="1400" dirty="0"/>
              <a:t>「</a:t>
            </a:r>
            <a:r>
              <a:rPr kumimoji="1" lang="en-US" altLang="ja-JP" sz="1400" dirty="0"/>
              <a:t>Ruby </a:t>
            </a:r>
            <a:r>
              <a:rPr kumimoji="1" lang="ja-JP" altLang="en-US" sz="1400" dirty="0"/>
              <a:t>の開発を始めた頃 </a:t>
            </a:r>
            <a:r>
              <a:rPr kumimoji="1" lang="en-US" altLang="ja-JP" sz="1400" dirty="0"/>
              <a:t>(1990 </a:t>
            </a:r>
            <a:r>
              <a:rPr kumimoji="1" lang="ja-JP" altLang="en-US" sz="1400" dirty="0"/>
              <a:t>年代前半</a:t>
            </a:r>
            <a:r>
              <a:rPr kumimoji="1" lang="en-US" altLang="ja-JP" sz="1400" dirty="0"/>
              <a:t>) </a:t>
            </a:r>
            <a:r>
              <a:rPr kumimoji="1" lang="ja-JP" altLang="en-US" sz="1400" dirty="0"/>
              <a:t>は自宅に </a:t>
            </a:r>
            <a:r>
              <a:rPr kumimoji="1" lang="en-US" altLang="ja-JP" sz="1400" dirty="0"/>
              <a:t>Linux </a:t>
            </a:r>
            <a:r>
              <a:rPr kumimoji="1" lang="ja-JP" altLang="en-US" sz="1400" dirty="0"/>
              <a:t>の </a:t>
            </a:r>
            <a:r>
              <a:rPr kumimoji="1" lang="en-US" altLang="ja-JP" sz="1400" dirty="0"/>
              <a:t>PC</a:t>
            </a:r>
            <a:r>
              <a:rPr kumimoji="1" lang="ja-JP" altLang="en-US" sz="1400" dirty="0"/>
              <a:t>、職場に </a:t>
            </a:r>
            <a:r>
              <a:rPr kumimoji="1" lang="en-US" altLang="ja-JP" sz="1400" dirty="0"/>
              <a:t>SunOS </a:t>
            </a:r>
            <a:r>
              <a:rPr kumimoji="1" lang="ja-JP" altLang="en-US" sz="1400" dirty="0"/>
              <a:t>のマシンがあり、当時はまだネットが普及していなかったのでソースコードをフロッピーディスクに入れて持ち運んでいました。」</a:t>
            </a:r>
            <a:br>
              <a:rPr kumimoji="1" lang="en-US" altLang="ja-JP" sz="1400" dirty="0"/>
            </a:br>
            <a:r>
              <a:rPr kumimoji="1" lang="en-US" altLang="ja-JP" sz="1400" dirty="0"/>
              <a:t>https://knowledge.sakura.ad.jp/5764/</a:t>
            </a:r>
            <a:br>
              <a:rPr kumimoji="1" lang="en-US" altLang="ja-JP" sz="1400" dirty="0"/>
            </a:br>
            <a:r>
              <a:rPr kumimoji="1" lang="ja-JP" altLang="en-US" sz="1400" dirty="0"/>
              <a:t>「</a:t>
            </a:r>
            <a:r>
              <a:rPr kumimoji="1" lang="en-US" altLang="ja-JP" sz="1400" dirty="0"/>
              <a:t>Ruby </a:t>
            </a:r>
            <a:r>
              <a:rPr kumimoji="1" lang="ja-JP" altLang="en-US" sz="1400" dirty="0"/>
              <a:t>は </a:t>
            </a:r>
            <a:r>
              <a:rPr kumimoji="1" lang="en-US" altLang="ja-JP" sz="1400" dirty="0"/>
              <a:t>1993 </a:t>
            </a:r>
            <a:r>
              <a:rPr kumimoji="1" lang="ja-JP" altLang="en-US" sz="1400" dirty="0"/>
              <a:t>年 </a:t>
            </a:r>
            <a:r>
              <a:rPr kumimoji="1" lang="en-US" altLang="ja-JP" sz="1400" dirty="0"/>
              <a:t>2 </a:t>
            </a:r>
            <a:r>
              <a:rPr kumimoji="1" lang="ja-JP" altLang="en-US" sz="1400" dirty="0"/>
              <a:t>月 </a:t>
            </a:r>
            <a:r>
              <a:rPr kumimoji="1" lang="en-US" altLang="ja-JP" sz="1400" dirty="0"/>
              <a:t>24 </a:t>
            </a:r>
            <a:r>
              <a:rPr kumimoji="1" lang="ja-JP" altLang="en-US" sz="1400" dirty="0"/>
              <a:t>日に誕生しました。私は同僚とオブジェクト指向スクリプト言語の可能性について話していました。</a:t>
            </a:r>
            <a:r>
              <a:rPr kumimoji="1" lang="en-US" altLang="ja-JP" sz="1400" dirty="0"/>
              <a:t>... 15 </a:t>
            </a:r>
            <a:r>
              <a:rPr kumimoji="1" lang="ja-JP" altLang="en-US" sz="1400" dirty="0"/>
              <a:t>年間、言語マニアでありオブジェクト指向のファンである私は、真にオブジェクト指向で使いやすいスクリプト言語を切望していました。探しましたが、見つかりませんでした。そこで、</a:t>
            </a:r>
            <a:r>
              <a:rPr kumimoji="1" lang="en-US" altLang="ja-JP" sz="1400" dirty="0"/>
              <a:t>Ruby </a:t>
            </a:r>
            <a:r>
              <a:rPr kumimoji="1" lang="ja-JP" altLang="en-US" sz="1400" dirty="0"/>
              <a:t>を作ろうと決意しました。インタプリタを動作させるまでに数ヶ月かかりました。イテレータ、例外処理、ガベージコレクションなど、自分の言語に欲しい機能を盛り込みました。その後、</a:t>
            </a:r>
            <a:r>
              <a:rPr kumimoji="1" lang="en-US" altLang="ja-JP" sz="1400" dirty="0"/>
              <a:t>Perl </a:t>
            </a:r>
            <a:r>
              <a:rPr kumimoji="1" lang="ja-JP" altLang="en-US" sz="1400" dirty="0"/>
              <a:t>の機能をクラスライブラリとして再編成し、実装しました。</a:t>
            </a:r>
            <a:r>
              <a:rPr kumimoji="1" lang="en-US" altLang="ja-JP" sz="1400" dirty="0"/>
              <a:t>1995 </a:t>
            </a:r>
            <a:r>
              <a:rPr kumimoji="1" lang="ja-JP" altLang="en-US" sz="1400" dirty="0"/>
              <a:t>年 </a:t>
            </a:r>
            <a:r>
              <a:rPr kumimoji="1" lang="en-US" altLang="ja-JP" sz="1400" dirty="0"/>
              <a:t>12 </a:t>
            </a:r>
            <a:r>
              <a:rPr kumimoji="1" lang="ja-JP" altLang="en-US" sz="1400" dirty="0"/>
              <a:t>月に </a:t>
            </a:r>
            <a:r>
              <a:rPr kumimoji="1" lang="en-US" altLang="ja-JP" sz="1400" dirty="0"/>
              <a:t>Ruby 0.95 </a:t>
            </a:r>
            <a:r>
              <a:rPr kumimoji="1" lang="ja-JP" altLang="en-US" sz="1400" dirty="0"/>
              <a:t>を日本国内のニュースグループに投稿しました。」</a:t>
            </a:r>
            <a:br>
              <a:rPr kumimoji="1" lang="en-US" altLang="ja-JP" sz="1400" dirty="0"/>
            </a:br>
            <a:r>
              <a:rPr kumimoji="1" lang="en-US" altLang="ja-JP" sz="1400" dirty="0"/>
              <a:t>https://ruby-doc.org/docs/TheRubyLanguageFAQ/</a:t>
            </a:r>
          </a:p>
          <a:p>
            <a:pPr marL="285750" indent="-285750">
              <a:buFont typeface="Arial" panose="020B0604020202020204" pitchFamily="34" charset="0"/>
              <a:buChar char="•"/>
            </a:pPr>
            <a:r>
              <a:rPr kumimoji="1" lang="en-US" altLang="ja-JP" sz="1400" b="1" dirty="0">
                <a:highlight>
                  <a:srgbClr val="FFFFCC"/>
                </a:highlight>
              </a:rPr>
              <a:t>(h) </a:t>
            </a:r>
            <a:r>
              <a:rPr kumimoji="1" lang="ja-JP" altLang="en-US" sz="1400" b="1" dirty="0">
                <a:highlight>
                  <a:srgbClr val="FFFFCC"/>
                </a:highlight>
              </a:rPr>
              <a:t>「</a:t>
            </a:r>
            <a:r>
              <a:rPr kumimoji="1" lang="en-US" altLang="ja-JP" sz="1400" b="1" dirty="0">
                <a:highlight>
                  <a:srgbClr val="FFFFCC"/>
                </a:highlight>
              </a:rPr>
              <a:t>Python</a:t>
            </a:r>
            <a:r>
              <a:rPr kumimoji="1" lang="ja-JP" altLang="en-US" sz="1400" b="1" dirty="0">
                <a:highlight>
                  <a:srgbClr val="FFFFCC"/>
                </a:highlight>
              </a:rPr>
              <a:t>」</a:t>
            </a:r>
            <a:r>
              <a:rPr kumimoji="1" lang="en-US" altLang="ja-JP" sz="1400" b="1" dirty="0">
                <a:highlight>
                  <a:srgbClr val="FFFFCC"/>
                </a:highlight>
              </a:rPr>
              <a:t> - Guido van Rossum</a:t>
            </a:r>
            <a:r>
              <a:rPr kumimoji="1" lang="ja-JP" altLang="en-US" sz="1400" b="1" dirty="0">
                <a:highlight>
                  <a:srgbClr val="FFFFCC"/>
                </a:highlight>
              </a:rPr>
              <a:t> 氏</a:t>
            </a:r>
            <a:br>
              <a:rPr lang="en-US" altLang="ja-JP" sz="1400" dirty="0"/>
            </a:br>
            <a:r>
              <a:rPr lang="ja-JP" altLang="en-US" sz="1400" dirty="0"/>
              <a:t>「</a:t>
            </a:r>
            <a:r>
              <a:rPr lang="en-US" altLang="ja-JP" sz="1400" dirty="0"/>
              <a:t>1989 </a:t>
            </a:r>
            <a:r>
              <a:rPr lang="ja-JP" altLang="en-US" sz="1400" dirty="0"/>
              <a:t>年 </a:t>
            </a:r>
            <a:r>
              <a:rPr lang="en-US" altLang="ja-JP" sz="1400" dirty="0"/>
              <a:t>12 </a:t>
            </a:r>
            <a:r>
              <a:rPr lang="ja-JP" altLang="en-US" sz="1400" dirty="0"/>
              <a:t>月、クリスマスの週を過ごすための</a:t>
            </a:r>
            <a:r>
              <a:rPr lang="en-US" altLang="ja-JP" sz="1400" dirty="0"/>
              <a:t>『</a:t>
            </a:r>
            <a:r>
              <a:rPr lang="ja-JP" altLang="en-US" sz="1400" dirty="0"/>
              <a:t>趣味</a:t>
            </a:r>
            <a:r>
              <a:rPr lang="en-US" altLang="ja-JP" sz="1400" dirty="0"/>
              <a:t>』</a:t>
            </a:r>
            <a:r>
              <a:rPr lang="ja-JP" altLang="en-US" sz="1400" dirty="0"/>
              <a:t>のプログラミング題材を探していました。</a:t>
            </a:r>
            <a:r>
              <a:rPr lang="en-US" altLang="ja-JP" sz="1400" dirty="0"/>
              <a:t>... </a:t>
            </a:r>
            <a:r>
              <a:rPr lang="ja-JP" altLang="en-US" sz="1400" dirty="0"/>
              <a:t>そこで、温めていた新しいスクリプト言語のインタプリタを書くことに決めたのです。」</a:t>
            </a:r>
            <a:br>
              <a:rPr lang="en-US" altLang="ja-JP" sz="1400" dirty="0"/>
            </a:br>
            <a:r>
              <a:rPr lang="en-US" altLang="ja-JP" sz="1400" dirty="0"/>
              <a:t>https://www.python.org/doc/essays/foreword/</a:t>
            </a:r>
            <a:endParaRPr kumimoji="1" lang="en-US" altLang="ja-JP" sz="1400" dirty="0"/>
          </a:p>
          <a:p>
            <a:pPr marL="285750" indent="-285750">
              <a:buFont typeface="Arial" panose="020B0604020202020204" pitchFamily="34" charset="0"/>
              <a:buChar char="•"/>
            </a:pPr>
            <a:endParaRPr kumimoji="1" lang="en-US" altLang="ja-JP" sz="1400" dirty="0"/>
          </a:p>
        </p:txBody>
      </p:sp>
      <p:sp>
        <p:nvSpPr>
          <p:cNvPr id="16" name="テキスト ボックス 15">
            <a:extLst>
              <a:ext uri="{FF2B5EF4-FFF2-40B4-BE49-F238E27FC236}">
                <a16:creationId xmlns:a16="http://schemas.microsoft.com/office/drawing/2014/main" id="{2BFF561A-74D0-47C5-BFAC-918C14E98B58}"/>
              </a:ext>
            </a:extLst>
          </p:cNvPr>
          <p:cNvSpPr txBox="1"/>
          <p:nvPr/>
        </p:nvSpPr>
        <p:spPr>
          <a:xfrm>
            <a:off x="63373" y="0"/>
            <a:ext cx="7594727" cy="400110"/>
          </a:xfrm>
          <a:prstGeom prst="rect">
            <a:avLst/>
          </a:prstGeom>
          <a:noFill/>
        </p:spPr>
        <p:txBody>
          <a:bodyPr wrap="square" rtlCol="0">
            <a:spAutoFit/>
          </a:bodyPr>
          <a:lstStyle/>
          <a:p>
            <a:r>
              <a:rPr kumimoji="1" lang="ja-JP" altLang="en-US" sz="2000" b="1" dirty="0">
                <a:highlight>
                  <a:srgbClr val="FFFFCC"/>
                </a:highlight>
              </a:rPr>
              <a:t>大規模なデジタル技術・産業は、ガレージ的手法で形成されている。</a:t>
            </a:r>
          </a:p>
        </p:txBody>
      </p:sp>
      <p:pic>
        <p:nvPicPr>
          <p:cNvPr id="7" name="図 6">
            <a:extLst>
              <a:ext uri="{FF2B5EF4-FFF2-40B4-BE49-F238E27FC236}">
                <a16:creationId xmlns:a16="http://schemas.microsoft.com/office/drawing/2014/main" id="{2C77A4BD-8222-4527-ACE9-B96F319809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82817" y="5929316"/>
            <a:ext cx="1042748" cy="792159"/>
          </a:xfrm>
          <a:prstGeom prst="rect">
            <a:avLst/>
          </a:prstGeom>
        </p:spPr>
      </p:pic>
    </p:spTree>
    <p:extLst>
      <p:ext uri="{BB962C8B-B14F-4D97-AF65-F5344CB8AC3E}">
        <p14:creationId xmlns:p14="http://schemas.microsoft.com/office/powerpoint/2010/main" val="37364516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1EA5C417-3256-4BBA-A2F4-14B15D66AD7B}"/>
              </a:ext>
            </a:extLst>
          </p:cNvPr>
          <p:cNvSpPr>
            <a:spLocks noGrp="1"/>
          </p:cNvSpPr>
          <p:nvPr>
            <p:ph type="sldNum" sz="quarter" idx="12"/>
          </p:nvPr>
        </p:nvSpPr>
        <p:spPr/>
        <p:txBody>
          <a:bodyPr/>
          <a:lstStyle/>
          <a:p>
            <a:fld id="{63DCA85F-F225-44A4-AEA8-9083CAE61796}" type="slidenum">
              <a:rPr kumimoji="1" lang="ja-JP" altLang="en-US" smtClean="0"/>
              <a:t>15</a:t>
            </a:fld>
            <a:endParaRPr kumimoji="1" lang="ja-JP" altLang="en-US" dirty="0"/>
          </a:p>
        </p:txBody>
      </p:sp>
      <p:sp>
        <p:nvSpPr>
          <p:cNvPr id="6" name="テキスト ボックス 5">
            <a:extLst>
              <a:ext uri="{FF2B5EF4-FFF2-40B4-BE49-F238E27FC236}">
                <a16:creationId xmlns:a16="http://schemas.microsoft.com/office/drawing/2014/main" id="{CD26AF3E-BD28-4A5D-B52D-54EA88AB1F23}"/>
              </a:ext>
            </a:extLst>
          </p:cNvPr>
          <p:cNvSpPr txBox="1"/>
          <p:nvPr/>
        </p:nvSpPr>
        <p:spPr>
          <a:xfrm>
            <a:off x="651510" y="934601"/>
            <a:ext cx="6678930" cy="5262979"/>
          </a:xfrm>
          <a:prstGeom prst="rect">
            <a:avLst/>
          </a:prstGeom>
          <a:noFill/>
        </p:spPr>
        <p:txBody>
          <a:bodyPr wrap="square" rtlCol="0">
            <a:spAutoFit/>
          </a:bodyPr>
          <a:lstStyle/>
          <a:p>
            <a:pPr marL="285750" indent="-285750">
              <a:buFont typeface="Arial" panose="020B0604020202020204" pitchFamily="34" charset="0"/>
              <a:buChar char="•"/>
            </a:pPr>
            <a:r>
              <a:rPr kumimoji="1" lang="en-US" altLang="ja-JP" sz="1600" b="1" dirty="0">
                <a:highlight>
                  <a:srgbClr val="99FFCC"/>
                </a:highlight>
              </a:rPr>
              <a:t>(</a:t>
            </a:r>
            <a:r>
              <a:rPr kumimoji="1" lang="en-US" altLang="ja-JP" sz="1600" b="1" dirty="0" err="1">
                <a:highlight>
                  <a:srgbClr val="99FFCC"/>
                </a:highlight>
              </a:rPr>
              <a:t>i</a:t>
            </a:r>
            <a:r>
              <a:rPr kumimoji="1" lang="en-US" altLang="ja-JP" sz="1600" b="1" dirty="0">
                <a:highlight>
                  <a:srgbClr val="99FFCC"/>
                </a:highlight>
              </a:rPr>
              <a:t>) </a:t>
            </a:r>
            <a:r>
              <a:rPr kumimoji="1" lang="ja-JP" altLang="en-US" sz="1600" b="1" dirty="0">
                <a:highlight>
                  <a:srgbClr val="99FFCC"/>
                </a:highlight>
              </a:rPr>
              <a:t>「</a:t>
            </a:r>
            <a:r>
              <a:rPr kumimoji="1" lang="en-US" altLang="ja-JP" sz="1600" b="1" dirty="0">
                <a:highlight>
                  <a:srgbClr val="99FFCC"/>
                </a:highlight>
              </a:rPr>
              <a:t>PHP</a:t>
            </a:r>
            <a:r>
              <a:rPr kumimoji="1" lang="ja-JP" altLang="en-US" sz="1600" b="1" dirty="0">
                <a:highlight>
                  <a:srgbClr val="99FFCC"/>
                </a:highlight>
              </a:rPr>
              <a:t>」</a:t>
            </a:r>
            <a:r>
              <a:rPr kumimoji="1" lang="en-US" altLang="ja-JP" sz="1600" b="1" dirty="0">
                <a:highlight>
                  <a:srgbClr val="99FFCC"/>
                </a:highlight>
              </a:rPr>
              <a:t> - Rasmus </a:t>
            </a:r>
            <a:r>
              <a:rPr kumimoji="1" lang="en-US" altLang="ja-JP" sz="1600" b="1" dirty="0" err="1">
                <a:highlight>
                  <a:srgbClr val="99FFCC"/>
                </a:highlight>
              </a:rPr>
              <a:t>Lerdorf</a:t>
            </a:r>
            <a:r>
              <a:rPr kumimoji="1" lang="ja-JP" altLang="en-US" sz="1600" b="1" dirty="0">
                <a:highlight>
                  <a:srgbClr val="99FFCC"/>
                </a:highlight>
              </a:rPr>
              <a:t> 氏</a:t>
            </a:r>
            <a:br>
              <a:rPr kumimoji="1" lang="en-US" altLang="ja-JP" sz="1600" dirty="0"/>
            </a:br>
            <a:r>
              <a:rPr kumimoji="1" lang="ja-JP" altLang="en-US" sz="1600" dirty="0"/>
              <a:t>「自身のオンライン履歴書へのアクセスを追跡するために使用されていたスクリプト群を、</a:t>
            </a:r>
            <a:r>
              <a:rPr kumimoji="1" lang="en-US" altLang="ja-JP" sz="1600" dirty="0"/>
              <a:t>"Personal Home Page Tools" </a:t>
            </a:r>
            <a:r>
              <a:rPr kumimoji="1" lang="ja-JP" altLang="en-US" sz="1600" dirty="0"/>
              <a:t>と名付けました。」</a:t>
            </a:r>
            <a:br>
              <a:rPr kumimoji="1" lang="en-US" altLang="ja-JP" sz="1600" dirty="0"/>
            </a:br>
            <a:r>
              <a:rPr kumimoji="1" lang="en-US" altLang="ja-JP" sz="1600" dirty="0"/>
              <a:t>https://www.php.net/manual/en/history.php.php</a:t>
            </a:r>
            <a:endParaRPr lang="en-US" altLang="ja-JP" sz="1600" dirty="0"/>
          </a:p>
          <a:p>
            <a:pPr marL="285750" indent="-285750">
              <a:buFont typeface="Arial" panose="020B0604020202020204" pitchFamily="34" charset="0"/>
              <a:buChar char="•"/>
            </a:pPr>
            <a:r>
              <a:rPr kumimoji="1" lang="en-US" altLang="ja-JP" sz="1600" b="1" dirty="0">
                <a:highlight>
                  <a:srgbClr val="FFCCFF"/>
                </a:highlight>
              </a:rPr>
              <a:t>(j) </a:t>
            </a:r>
            <a:r>
              <a:rPr kumimoji="1" lang="ja-JP" altLang="en-US" sz="1600" b="1" dirty="0">
                <a:highlight>
                  <a:srgbClr val="FFCCFF"/>
                </a:highlight>
              </a:rPr>
              <a:t>「</a:t>
            </a:r>
            <a:r>
              <a:rPr kumimoji="1" lang="en-US" altLang="ja-JP" sz="1600" b="1" dirty="0">
                <a:highlight>
                  <a:srgbClr val="FFCCFF"/>
                </a:highlight>
              </a:rPr>
              <a:t>Docker</a:t>
            </a:r>
            <a:r>
              <a:rPr kumimoji="1" lang="ja-JP" altLang="en-US" sz="1600" b="1" dirty="0">
                <a:highlight>
                  <a:srgbClr val="FFCCFF"/>
                </a:highlight>
              </a:rPr>
              <a:t>」 </a:t>
            </a:r>
            <a:r>
              <a:rPr kumimoji="1" lang="en-US" altLang="ja-JP" sz="1600" b="1" dirty="0">
                <a:highlight>
                  <a:srgbClr val="FFCCFF"/>
                </a:highlight>
              </a:rPr>
              <a:t>- Solomon </a:t>
            </a:r>
            <a:r>
              <a:rPr kumimoji="1" lang="en-US" altLang="ja-JP" sz="1600" b="1" dirty="0" err="1">
                <a:highlight>
                  <a:srgbClr val="FFCCFF"/>
                </a:highlight>
              </a:rPr>
              <a:t>Hykes</a:t>
            </a:r>
            <a:r>
              <a:rPr kumimoji="1" lang="ja-JP" altLang="en-US" sz="1600" b="1" dirty="0">
                <a:highlight>
                  <a:srgbClr val="FFCCFF"/>
                </a:highlight>
              </a:rPr>
              <a:t> 氏</a:t>
            </a:r>
            <a:br>
              <a:rPr kumimoji="1" lang="en-US" altLang="ja-JP" sz="1600" dirty="0"/>
            </a:br>
            <a:r>
              <a:rPr kumimoji="1" lang="ja-JP" altLang="en-US" sz="1600" dirty="0"/>
              <a:t>「</a:t>
            </a:r>
            <a:r>
              <a:rPr kumimoji="1" lang="en-US" altLang="ja-JP" sz="1600" dirty="0"/>
              <a:t>2008 </a:t>
            </a:r>
            <a:r>
              <a:rPr kumimoji="1" lang="ja-JP" altLang="en-US" sz="1600" dirty="0"/>
              <a:t>年、パリの実家の地下で </a:t>
            </a:r>
            <a:r>
              <a:rPr kumimoji="1" lang="en-US" altLang="ja-JP" sz="1600" dirty="0"/>
              <a:t>Docker </a:t>
            </a:r>
            <a:r>
              <a:rPr kumimoji="1" lang="ja-JP" altLang="en-US" sz="1600" dirty="0"/>
              <a:t>の開発に着手した。ごく小さなサイドプロジェクトで、ごく少数しか関心を持たないだろうと考えていた。」</a:t>
            </a:r>
            <a:br>
              <a:rPr kumimoji="1" lang="en-US" altLang="ja-JP" sz="1600" dirty="0"/>
            </a:br>
            <a:r>
              <a:rPr kumimoji="1" lang="en-US" altLang="ja-JP" sz="1600" dirty="0"/>
              <a:t>https://www.businessinsider.com/docker-a-hugely-important-startup-2014-11</a:t>
            </a:r>
          </a:p>
          <a:p>
            <a:pPr marL="285750" indent="-285750">
              <a:buFont typeface="Arial" panose="020B0604020202020204" pitchFamily="34" charset="0"/>
              <a:buChar char="•"/>
            </a:pPr>
            <a:r>
              <a:rPr kumimoji="1" lang="en-US" altLang="ja-JP" sz="1600" b="1" dirty="0">
                <a:highlight>
                  <a:srgbClr val="66FFFF"/>
                </a:highlight>
              </a:rPr>
              <a:t>(k) </a:t>
            </a:r>
            <a:r>
              <a:rPr kumimoji="1" lang="ja-JP" altLang="en-US" sz="1600" b="1" dirty="0">
                <a:highlight>
                  <a:srgbClr val="66FFFF"/>
                </a:highlight>
              </a:rPr>
              <a:t>「</a:t>
            </a:r>
            <a:r>
              <a:rPr kumimoji="1" lang="en-US" altLang="ja-JP" sz="1600" b="1" dirty="0">
                <a:highlight>
                  <a:srgbClr val="66FFFF"/>
                </a:highlight>
              </a:rPr>
              <a:t>Go</a:t>
            </a:r>
            <a:r>
              <a:rPr kumimoji="1" lang="ja-JP" altLang="en-US" sz="1600" b="1" dirty="0">
                <a:highlight>
                  <a:srgbClr val="66FFFF"/>
                </a:highlight>
              </a:rPr>
              <a:t>」 </a:t>
            </a:r>
            <a:r>
              <a:rPr kumimoji="1" lang="en-US" altLang="ja-JP" sz="1600" b="1" dirty="0">
                <a:highlight>
                  <a:srgbClr val="66FFFF"/>
                </a:highlight>
              </a:rPr>
              <a:t>- Robert </a:t>
            </a:r>
            <a:r>
              <a:rPr kumimoji="1" lang="en-US" altLang="ja-JP" sz="1600" b="1" dirty="0" err="1">
                <a:highlight>
                  <a:srgbClr val="66FFFF"/>
                </a:highlight>
              </a:rPr>
              <a:t>Griesemer</a:t>
            </a:r>
            <a:r>
              <a:rPr kumimoji="1" lang="ja-JP" altLang="en-US" sz="1600" b="1" dirty="0">
                <a:highlight>
                  <a:srgbClr val="66FFFF"/>
                </a:highlight>
              </a:rPr>
              <a:t> 氏</a:t>
            </a:r>
            <a:br>
              <a:rPr kumimoji="1" lang="en-US" altLang="ja-JP" sz="1600" dirty="0"/>
            </a:br>
            <a:r>
              <a:rPr kumimoji="1" lang="ja-JP" altLang="en-US" sz="1600" dirty="0"/>
              <a:t>「開発のきっかけは、コンパイル時間の長さでした。</a:t>
            </a:r>
            <a:r>
              <a:rPr kumimoji="1" lang="en-US" altLang="ja-JP" sz="1600" dirty="0"/>
              <a:t>Google </a:t>
            </a:r>
            <a:r>
              <a:rPr kumimoji="1" lang="ja-JP" altLang="en-US" sz="1600" dirty="0"/>
              <a:t>で仕事をしているとき、いくつかの大きなソフトウェアのビルド時間が異様に長く、分散コンパイルのクラスタを用いても解決できなかったのです。</a:t>
            </a:r>
            <a:r>
              <a:rPr kumimoji="1" lang="en-US" altLang="ja-JP" sz="1600" dirty="0"/>
              <a:t>... </a:t>
            </a:r>
            <a:r>
              <a:rPr kumimoji="1" lang="ja-JP" altLang="en-US" sz="1600" dirty="0"/>
              <a:t>コンパイルを待っている間に、</a:t>
            </a:r>
            <a:r>
              <a:rPr kumimoji="1" lang="en-US" altLang="ja-JP" sz="1600" dirty="0"/>
              <a:t>Go </a:t>
            </a:r>
            <a:r>
              <a:rPr kumimoji="1" lang="ja-JP" altLang="en-US" sz="1600" dirty="0"/>
              <a:t>言語を思い付いたのです。」</a:t>
            </a:r>
            <a:br>
              <a:rPr kumimoji="1" lang="en-US" altLang="ja-JP" sz="1600" dirty="0"/>
            </a:br>
            <a:r>
              <a:rPr kumimoji="1" lang="en-US" altLang="ja-JP" sz="1600" dirty="0"/>
              <a:t>https://www.informit.com/articles/article.aspx?p=1623555</a:t>
            </a:r>
          </a:p>
          <a:p>
            <a:pPr marL="285750" indent="-285750">
              <a:buFont typeface="Arial" panose="020B0604020202020204" pitchFamily="34" charset="0"/>
              <a:buChar char="•"/>
            </a:pPr>
            <a:r>
              <a:rPr lang="en-US" altLang="ja-JP" sz="1600" b="1" dirty="0">
                <a:highlight>
                  <a:srgbClr val="FFFFCC"/>
                </a:highlight>
              </a:rPr>
              <a:t>(l) </a:t>
            </a:r>
            <a:r>
              <a:rPr kumimoji="1" lang="ja-JP" altLang="en-US" sz="1600" b="1" dirty="0">
                <a:highlight>
                  <a:srgbClr val="FFFFCC"/>
                </a:highlight>
              </a:rPr>
              <a:t>「</a:t>
            </a:r>
            <a:r>
              <a:rPr kumimoji="1" lang="en-US" altLang="ja-JP" sz="1600" b="1" dirty="0">
                <a:highlight>
                  <a:srgbClr val="FFFFCC"/>
                </a:highlight>
              </a:rPr>
              <a:t>Rust</a:t>
            </a:r>
            <a:r>
              <a:rPr kumimoji="1" lang="ja-JP" altLang="en-US" sz="1600" b="1" dirty="0">
                <a:highlight>
                  <a:srgbClr val="FFFFCC"/>
                </a:highlight>
              </a:rPr>
              <a:t>」 </a:t>
            </a:r>
            <a:r>
              <a:rPr kumimoji="1" lang="en-US" altLang="ja-JP" sz="1600" b="1" dirty="0">
                <a:highlight>
                  <a:srgbClr val="FFFFCC"/>
                </a:highlight>
              </a:rPr>
              <a:t>- Graydon Hoare </a:t>
            </a:r>
            <a:r>
              <a:rPr kumimoji="1" lang="ja-JP" altLang="en-US" sz="1600" b="1" dirty="0">
                <a:highlight>
                  <a:srgbClr val="FFFFCC"/>
                </a:highlight>
              </a:rPr>
              <a:t>氏</a:t>
            </a:r>
            <a:br>
              <a:rPr kumimoji="1" lang="en-US" altLang="ja-JP" sz="1600" dirty="0"/>
            </a:br>
            <a:r>
              <a:rPr kumimoji="1" lang="ja-JP" altLang="en-US" sz="1600" dirty="0"/>
              <a:t>「他人が設計したコンパイラやツールに関する作業に関わっていると、自然と、自分自身の趣味の言語プロジェクトを思い付くものでしょう。私もそのようにして、趣味プロジェクトに空き時間に継続的に取り組んできたのです。プロトタイプができましたので、これを職場のマネージャーに見せてみました。」</a:t>
            </a:r>
            <a:br>
              <a:rPr kumimoji="1" lang="en-US" altLang="ja-JP" sz="1600" dirty="0"/>
            </a:br>
            <a:r>
              <a:rPr kumimoji="1" lang="en-US" altLang="ja-JP" sz="1600" dirty="0"/>
              <a:t>https://www.infoq.com/news/2012/08/Interview-Rust/</a:t>
            </a:r>
          </a:p>
        </p:txBody>
      </p:sp>
      <p:sp>
        <p:nvSpPr>
          <p:cNvPr id="9" name="テキスト ボックス 8">
            <a:extLst>
              <a:ext uri="{FF2B5EF4-FFF2-40B4-BE49-F238E27FC236}">
                <a16:creationId xmlns:a16="http://schemas.microsoft.com/office/drawing/2014/main" id="{6272080E-3BBC-4BCD-B4FE-AAE1143034D0}"/>
              </a:ext>
            </a:extLst>
          </p:cNvPr>
          <p:cNvSpPr txBox="1"/>
          <p:nvPr/>
        </p:nvSpPr>
        <p:spPr>
          <a:xfrm>
            <a:off x="403860" y="499685"/>
            <a:ext cx="8077200" cy="369332"/>
          </a:xfrm>
          <a:prstGeom prst="rect">
            <a:avLst/>
          </a:prstGeom>
          <a:noFill/>
        </p:spPr>
        <p:txBody>
          <a:bodyPr wrap="square" rtlCol="0">
            <a:spAutoFit/>
          </a:bodyPr>
          <a:lstStyle/>
          <a:p>
            <a:r>
              <a:rPr kumimoji="1" lang="ja-JP" altLang="en-US" b="1" dirty="0">
                <a:highlight>
                  <a:srgbClr val="99FFCC"/>
                </a:highlight>
              </a:rPr>
              <a:t>各国のデジタル国力向上に貢献した著名な製品・技術の形成例 </a:t>
            </a:r>
            <a:r>
              <a:rPr kumimoji="1" lang="en-US" altLang="ja-JP" b="1" dirty="0">
                <a:highlight>
                  <a:srgbClr val="99FFCC"/>
                </a:highlight>
              </a:rPr>
              <a:t>(2/2):</a:t>
            </a:r>
            <a:endParaRPr kumimoji="1" lang="ja-JP" altLang="en-US" b="1" dirty="0">
              <a:highlight>
                <a:srgbClr val="99FFCC"/>
              </a:highlight>
            </a:endParaRPr>
          </a:p>
        </p:txBody>
      </p:sp>
      <p:sp>
        <p:nvSpPr>
          <p:cNvPr id="10" name="テキスト ボックス 9">
            <a:extLst>
              <a:ext uri="{FF2B5EF4-FFF2-40B4-BE49-F238E27FC236}">
                <a16:creationId xmlns:a16="http://schemas.microsoft.com/office/drawing/2014/main" id="{0B040FB8-7C4C-4505-B431-BFA119FFC623}"/>
              </a:ext>
            </a:extLst>
          </p:cNvPr>
          <p:cNvSpPr txBox="1"/>
          <p:nvPr/>
        </p:nvSpPr>
        <p:spPr>
          <a:xfrm>
            <a:off x="63373" y="0"/>
            <a:ext cx="7983347" cy="400110"/>
          </a:xfrm>
          <a:prstGeom prst="rect">
            <a:avLst/>
          </a:prstGeom>
          <a:noFill/>
        </p:spPr>
        <p:txBody>
          <a:bodyPr wrap="square" rtlCol="0">
            <a:spAutoFit/>
          </a:bodyPr>
          <a:lstStyle/>
          <a:p>
            <a:r>
              <a:rPr kumimoji="1" lang="ja-JP" altLang="en-US" sz="2000" b="1" dirty="0">
                <a:highlight>
                  <a:srgbClr val="FFFFCC"/>
                </a:highlight>
              </a:rPr>
              <a:t>大規模なデジタル技術・産業は、ガレージ的手法で形成されている。</a:t>
            </a:r>
          </a:p>
        </p:txBody>
      </p:sp>
      <p:pic>
        <p:nvPicPr>
          <p:cNvPr id="3" name="図 2">
            <a:extLst>
              <a:ext uri="{FF2B5EF4-FFF2-40B4-BE49-F238E27FC236}">
                <a16:creationId xmlns:a16="http://schemas.microsoft.com/office/drawing/2014/main" id="{5CF26A94-655C-4BD9-A031-3B6BA8F2C887}"/>
              </a:ext>
            </a:extLst>
          </p:cNvPr>
          <p:cNvPicPr>
            <a:picLocks noChangeAspect="1"/>
          </p:cNvPicPr>
          <p:nvPr/>
        </p:nvPicPr>
        <p:blipFill>
          <a:blip r:embed="rId2"/>
          <a:stretch>
            <a:fillRect/>
          </a:stretch>
        </p:blipFill>
        <p:spPr>
          <a:xfrm>
            <a:off x="7528560" y="420052"/>
            <a:ext cx="4011930" cy="3008948"/>
          </a:xfrm>
          <a:prstGeom prst="rect">
            <a:avLst/>
          </a:prstGeom>
        </p:spPr>
      </p:pic>
      <p:pic>
        <p:nvPicPr>
          <p:cNvPr id="15" name="図 14">
            <a:extLst>
              <a:ext uri="{FF2B5EF4-FFF2-40B4-BE49-F238E27FC236}">
                <a16:creationId xmlns:a16="http://schemas.microsoft.com/office/drawing/2014/main" id="{B932E773-A81E-4CFA-A3D6-D6F3C1A32FD9}"/>
              </a:ext>
            </a:extLst>
          </p:cNvPr>
          <p:cNvPicPr>
            <a:picLocks noChangeAspect="1"/>
          </p:cNvPicPr>
          <p:nvPr/>
        </p:nvPicPr>
        <p:blipFill>
          <a:blip r:embed="rId3"/>
          <a:stretch>
            <a:fillRect/>
          </a:stretch>
        </p:blipFill>
        <p:spPr>
          <a:xfrm>
            <a:off x="7528558" y="3598227"/>
            <a:ext cx="4011931" cy="3008948"/>
          </a:xfrm>
          <a:prstGeom prst="rect">
            <a:avLst/>
          </a:prstGeom>
        </p:spPr>
      </p:pic>
      <p:pic>
        <p:nvPicPr>
          <p:cNvPr id="8" name="図 7">
            <a:extLst>
              <a:ext uri="{FF2B5EF4-FFF2-40B4-BE49-F238E27FC236}">
                <a16:creationId xmlns:a16="http://schemas.microsoft.com/office/drawing/2014/main" id="{603AC9EB-CFD2-4E10-9AAC-23FA49D8A8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84119" y="5575517"/>
            <a:ext cx="662881" cy="1031658"/>
          </a:xfrm>
          <a:prstGeom prst="rect">
            <a:avLst/>
          </a:prstGeom>
        </p:spPr>
      </p:pic>
      <p:pic>
        <p:nvPicPr>
          <p:cNvPr id="11" name="図 10">
            <a:extLst>
              <a:ext uri="{FF2B5EF4-FFF2-40B4-BE49-F238E27FC236}">
                <a16:creationId xmlns:a16="http://schemas.microsoft.com/office/drawing/2014/main" id="{C1E1AF64-22D0-42B0-98EC-A764963323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72892" y="1397094"/>
            <a:ext cx="857548" cy="836528"/>
          </a:xfrm>
          <a:prstGeom prst="rect">
            <a:avLst/>
          </a:prstGeom>
        </p:spPr>
      </p:pic>
    </p:spTree>
    <p:extLst>
      <p:ext uri="{BB962C8B-B14F-4D97-AF65-F5344CB8AC3E}">
        <p14:creationId xmlns:p14="http://schemas.microsoft.com/office/powerpoint/2010/main" val="28820152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D5057D1-BC69-4E81-BAAA-1727E500EACB}"/>
              </a:ext>
            </a:extLst>
          </p:cNvPr>
          <p:cNvSpPr>
            <a:spLocks noGrp="1"/>
          </p:cNvSpPr>
          <p:nvPr>
            <p:ph type="sldNum" sz="quarter" idx="12"/>
          </p:nvPr>
        </p:nvSpPr>
        <p:spPr/>
        <p:txBody>
          <a:bodyPr/>
          <a:lstStyle/>
          <a:p>
            <a:fld id="{63DCA85F-F225-44A4-AEA8-9083CAE61796}" type="slidenum">
              <a:rPr kumimoji="1" lang="ja-JP" altLang="en-US" smtClean="0"/>
              <a:t>16</a:t>
            </a:fld>
            <a:endParaRPr kumimoji="1" lang="ja-JP" altLang="en-US" dirty="0"/>
          </a:p>
        </p:txBody>
      </p:sp>
      <p:sp>
        <p:nvSpPr>
          <p:cNvPr id="5" name="テキスト ボックス 4">
            <a:extLst>
              <a:ext uri="{FF2B5EF4-FFF2-40B4-BE49-F238E27FC236}">
                <a16:creationId xmlns:a16="http://schemas.microsoft.com/office/drawing/2014/main" id="{3C8A6A9B-95CA-4E09-A10E-ECB887FDE41B}"/>
              </a:ext>
            </a:extLst>
          </p:cNvPr>
          <p:cNvSpPr txBox="1"/>
          <p:nvPr/>
        </p:nvSpPr>
        <p:spPr>
          <a:xfrm>
            <a:off x="273542" y="136525"/>
            <a:ext cx="11792650" cy="1600438"/>
          </a:xfrm>
          <a:prstGeom prst="rect">
            <a:avLst/>
          </a:prstGeom>
          <a:noFill/>
        </p:spPr>
        <p:txBody>
          <a:bodyPr wrap="square" rtlCol="0">
            <a:spAutoFit/>
          </a:bodyPr>
          <a:lstStyle/>
          <a:p>
            <a:r>
              <a:rPr kumimoji="1" lang="ja-JP" altLang="en-US" sz="2000" b="1" dirty="0">
                <a:highlight>
                  <a:srgbClr val="99FFCC"/>
                </a:highlight>
              </a:rPr>
              <a:t>「キャンパス内ガレージ」は、宿主たる各組織 </a:t>
            </a:r>
            <a:r>
              <a:rPr kumimoji="1" lang="en-US" altLang="ja-JP" sz="2000" b="1" dirty="0">
                <a:highlight>
                  <a:srgbClr val="99FFCC"/>
                </a:highlight>
              </a:rPr>
              <a:t>(</a:t>
            </a:r>
            <a:r>
              <a:rPr kumimoji="1" lang="ja-JP" altLang="en-US" sz="2000" b="1" dirty="0">
                <a:highlight>
                  <a:srgbClr val="99FFCC"/>
                </a:highlight>
              </a:rPr>
              <a:t>大学・企業等</a:t>
            </a:r>
            <a:r>
              <a:rPr kumimoji="1" lang="en-US" altLang="ja-JP" sz="2000" b="1" dirty="0">
                <a:highlight>
                  <a:srgbClr val="99FFCC"/>
                </a:highlight>
              </a:rPr>
              <a:t>) </a:t>
            </a:r>
            <a:r>
              <a:rPr kumimoji="1" lang="ja-JP" altLang="en-US" sz="2000" b="1" dirty="0">
                <a:highlight>
                  <a:srgbClr val="99FFCC"/>
                </a:highlight>
              </a:rPr>
              <a:t>に後に膨大な利益を還流する。</a:t>
            </a:r>
            <a:endParaRPr kumimoji="1" lang="en-US" altLang="ja-JP" sz="2000" b="1" dirty="0">
              <a:highlight>
                <a:srgbClr val="99FFCC"/>
              </a:highlight>
            </a:endParaRPr>
          </a:p>
          <a:p>
            <a:r>
              <a:rPr kumimoji="1" lang="ja-JP" altLang="en-US" sz="1400" b="1" dirty="0"/>
              <a:t>① </a:t>
            </a:r>
            <a:r>
              <a:rPr kumimoji="1" lang="ja-JP" altLang="en-US" sz="1400" b="1" dirty="0">
                <a:highlight>
                  <a:srgbClr val="FFFF00"/>
                </a:highlight>
              </a:rPr>
              <a:t>営利企業</a:t>
            </a:r>
            <a:r>
              <a:rPr kumimoji="1" lang="ja-JP" altLang="en-US" sz="1400" b="1" dirty="0"/>
              <a:t>であれば、良い技術が形成されれば、</a:t>
            </a:r>
            <a:r>
              <a:rPr kumimoji="1" lang="ja-JP" altLang="en-US" sz="1400" b="1" dirty="0">
                <a:highlight>
                  <a:srgbClr val="FFFF00"/>
                </a:highlight>
              </a:rPr>
              <a:t>製品化に寄与し、膨大な売上 </a:t>
            </a:r>
            <a:r>
              <a:rPr kumimoji="1" lang="en-US" altLang="ja-JP" sz="1400" b="1" dirty="0">
                <a:highlight>
                  <a:srgbClr val="FFFF00"/>
                </a:highlight>
              </a:rPr>
              <a:t>(</a:t>
            </a:r>
            <a:r>
              <a:rPr kumimoji="1" lang="ja-JP" altLang="en-US" sz="1400" b="1" dirty="0">
                <a:highlight>
                  <a:srgbClr val="FFFF00"/>
                </a:highlight>
              </a:rPr>
              <a:t>数兆円レベル</a:t>
            </a:r>
            <a:r>
              <a:rPr kumimoji="1" lang="en-US" altLang="ja-JP" sz="1400" b="1" dirty="0">
                <a:highlight>
                  <a:srgbClr val="FFFF00"/>
                </a:highlight>
              </a:rPr>
              <a:t>) </a:t>
            </a:r>
            <a:r>
              <a:rPr kumimoji="1" lang="ja-JP" altLang="en-US" sz="1400" b="1" dirty="0">
                <a:highlight>
                  <a:srgbClr val="FFFF00"/>
                </a:highlight>
              </a:rPr>
              <a:t>を上げることができる</a:t>
            </a:r>
            <a:r>
              <a:rPr kumimoji="1" lang="ja-JP" altLang="en-US" sz="1400" b="1" dirty="0"/>
              <a:t>。</a:t>
            </a:r>
            <a:r>
              <a:rPr kumimoji="1" lang="en-US" altLang="ja-JP" sz="1400" b="1" dirty="0"/>
              <a:t>(</a:t>
            </a:r>
            <a:r>
              <a:rPr kumimoji="1" lang="ja-JP" altLang="en-US" sz="1400" b="1" dirty="0"/>
              <a:t>前掲 </a:t>
            </a:r>
            <a:r>
              <a:rPr kumimoji="1" lang="en-US" altLang="ja-JP" sz="1400" b="1" dirty="0"/>
              <a:t>AWS, Azure </a:t>
            </a:r>
            <a:r>
              <a:rPr kumimoji="1" lang="ja-JP" altLang="en-US" sz="1400" b="1" dirty="0"/>
              <a:t>等の例</a:t>
            </a:r>
            <a:r>
              <a:rPr kumimoji="1" lang="en-US" altLang="ja-JP" sz="1400" b="1" dirty="0"/>
              <a:t>)</a:t>
            </a:r>
            <a:endParaRPr kumimoji="1" lang="ja-JP" altLang="en-US" sz="1400" b="1" dirty="0"/>
          </a:p>
          <a:p>
            <a:r>
              <a:rPr kumimoji="1" lang="ja-JP" altLang="en-US" sz="1400" b="1" dirty="0"/>
              <a:t>② </a:t>
            </a:r>
            <a:r>
              <a:rPr kumimoji="1" lang="ja-JP" altLang="en-US" sz="1400" b="1" dirty="0">
                <a:highlight>
                  <a:srgbClr val="FFFF00"/>
                </a:highlight>
              </a:rPr>
              <a:t>大学等</a:t>
            </a:r>
            <a:r>
              <a:rPr kumimoji="1" lang="ja-JP" altLang="en-US" sz="1400" b="1" dirty="0"/>
              <a:t>の場合は、</a:t>
            </a:r>
            <a:r>
              <a:rPr kumimoji="1" lang="ja-JP" altLang="en-US" sz="1400" b="1" dirty="0">
                <a:highlight>
                  <a:srgbClr val="FFFF00"/>
                </a:highlight>
              </a:rPr>
              <a:t>成功したベンチャーあるいは他社からの多額の研究助成や寄附 </a:t>
            </a:r>
            <a:r>
              <a:rPr kumimoji="1" lang="en-US" altLang="ja-JP" sz="1400" b="1" dirty="0">
                <a:highlight>
                  <a:srgbClr val="FFFF00"/>
                </a:highlight>
              </a:rPr>
              <a:t>(</a:t>
            </a:r>
            <a:r>
              <a:rPr kumimoji="1" lang="ja-JP" altLang="en-US" sz="1400" b="1" dirty="0">
                <a:highlight>
                  <a:srgbClr val="FFFF00"/>
                </a:highlight>
              </a:rPr>
              <a:t>数百億円レベル</a:t>
            </a:r>
            <a:r>
              <a:rPr kumimoji="1" lang="en-US" altLang="ja-JP" sz="1400" b="1" dirty="0">
                <a:highlight>
                  <a:srgbClr val="FFFF00"/>
                </a:highlight>
              </a:rPr>
              <a:t>) </a:t>
            </a:r>
            <a:r>
              <a:rPr kumimoji="1" lang="ja-JP" altLang="en-US" sz="1400" b="1" dirty="0">
                <a:highlight>
                  <a:srgbClr val="FFFF00"/>
                </a:highlight>
              </a:rPr>
              <a:t>を受けることが可能となる</a:t>
            </a:r>
            <a:r>
              <a:rPr kumimoji="1" lang="ja-JP" altLang="en-US" sz="1400" b="1" dirty="0"/>
              <a:t>。</a:t>
            </a:r>
            <a:br>
              <a:rPr kumimoji="1" lang="en-US" altLang="ja-JP" sz="1400" b="1" dirty="0"/>
            </a:br>
            <a:endParaRPr kumimoji="1" lang="en-US" altLang="ja-JP" sz="1400" b="1" dirty="0"/>
          </a:p>
          <a:p>
            <a:r>
              <a:rPr kumimoji="1" lang="ja-JP" altLang="en-US" b="1" dirty="0">
                <a:highlight>
                  <a:srgbClr val="FFFF00"/>
                </a:highlight>
              </a:rPr>
              <a:t>② の具体例</a:t>
            </a:r>
            <a:r>
              <a:rPr kumimoji="1" lang="en-US" altLang="ja-JP" b="1" dirty="0">
                <a:highlight>
                  <a:srgbClr val="FFFF00"/>
                </a:highlight>
              </a:rPr>
              <a:t>: </a:t>
            </a:r>
            <a:r>
              <a:rPr kumimoji="1" lang="ja-JP" altLang="en-US" b="1" dirty="0">
                <a:highlight>
                  <a:srgbClr val="FFFF00"/>
                </a:highlight>
              </a:rPr>
              <a:t>米国のデジタル国力につながる技術形成のために寛大にキャンパス内ガレージ機能を学生等に提供してきた大学が、その後、現在まで受けている利益還流の例 </a:t>
            </a:r>
            <a:r>
              <a:rPr kumimoji="1" lang="en-US" altLang="ja-JP" b="1" dirty="0">
                <a:highlight>
                  <a:srgbClr val="FFFF00"/>
                </a:highlight>
              </a:rPr>
              <a:t>(1/2):</a:t>
            </a:r>
            <a:endParaRPr kumimoji="1" lang="ja-JP" altLang="en-US" b="1" dirty="0">
              <a:highlight>
                <a:srgbClr val="FFFF00"/>
              </a:highlight>
            </a:endParaRPr>
          </a:p>
        </p:txBody>
      </p:sp>
      <p:sp>
        <p:nvSpPr>
          <p:cNvPr id="6" name="テキスト ボックス 5">
            <a:extLst>
              <a:ext uri="{FF2B5EF4-FFF2-40B4-BE49-F238E27FC236}">
                <a16:creationId xmlns:a16="http://schemas.microsoft.com/office/drawing/2014/main" id="{4CD04553-E4F0-4520-A27F-88129B4C3456}"/>
              </a:ext>
            </a:extLst>
          </p:cNvPr>
          <p:cNvSpPr txBox="1"/>
          <p:nvPr/>
        </p:nvSpPr>
        <p:spPr>
          <a:xfrm>
            <a:off x="303245" y="1696522"/>
            <a:ext cx="11733245" cy="5247590"/>
          </a:xfrm>
          <a:prstGeom prst="rect">
            <a:avLst/>
          </a:prstGeom>
          <a:noFill/>
        </p:spPr>
        <p:txBody>
          <a:bodyPr wrap="square" rtlCol="0">
            <a:spAutoFit/>
          </a:bodyPr>
          <a:lstStyle/>
          <a:p>
            <a:pPr marL="285750" indent="-285750">
              <a:buFont typeface="Arial" panose="020B0604020202020204" pitchFamily="34" charset="0"/>
              <a:buChar char="•"/>
            </a:pPr>
            <a:r>
              <a:rPr kumimoji="1" lang="en-US" altLang="ja-JP" b="1" dirty="0">
                <a:highlight>
                  <a:srgbClr val="FFCCFF"/>
                </a:highlight>
              </a:rPr>
              <a:t>(1) </a:t>
            </a:r>
            <a:r>
              <a:rPr kumimoji="1" lang="ja-JP" altLang="en-US" b="1" dirty="0">
                <a:highlight>
                  <a:srgbClr val="FFCCFF"/>
                </a:highlight>
              </a:rPr>
              <a:t>スタンフォード大学 </a:t>
            </a:r>
            <a:r>
              <a:rPr kumimoji="1" lang="en-US" altLang="ja-JP" b="1" dirty="0">
                <a:highlight>
                  <a:srgbClr val="FFCCFF"/>
                </a:highlight>
              </a:rPr>
              <a:t>- Google </a:t>
            </a:r>
            <a:r>
              <a:rPr kumimoji="1" lang="ja-JP" altLang="en-US" b="1" dirty="0">
                <a:highlight>
                  <a:srgbClr val="FFCCFF"/>
                </a:highlight>
              </a:rPr>
              <a:t>と </a:t>
            </a:r>
            <a:r>
              <a:rPr kumimoji="1" lang="en-US" altLang="ja-JP" b="1" dirty="0">
                <a:highlight>
                  <a:srgbClr val="FFCCFF"/>
                </a:highlight>
              </a:rPr>
              <a:t>Yahoo! </a:t>
            </a:r>
            <a:r>
              <a:rPr kumimoji="1" lang="ja-JP" altLang="en-US" b="1" dirty="0">
                <a:highlight>
                  <a:srgbClr val="FFCCFF"/>
                </a:highlight>
              </a:rPr>
              <a:t>の </a:t>
            </a:r>
            <a:r>
              <a:rPr kumimoji="1" lang="en-US" altLang="ja-JP" b="1" dirty="0">
                <a:highlight>
                  <a:srgbClr val="FFCCFF"/>
                </a:highlight>
              </a:rPr>
              <a:t>2 </a:t>
            </a:r>
            <a:r>
              <a:rPr kumimoji="1" lang="ja-JP" altLang="en-US" b="1" dirty="0">
                <a:highlight>
                  <a:srgbClr val="FFCCFF"/>
                </a:highlight>
              </a:rPr>
              <a:t>社のみで </a:t>
            </a:r>
            <a:r>
              <a:rPr kumimoji="1" lang="en-US" altLang="ja-JP" b="1" dirty="0">
                <a:highlight>
                  <a:srgbClr val="FFCCFF"/>
                </a:highlight>
              </a:rPr>
              <a:t>600 </a:t>
            </a:r>
            <a:r>
              <a:rPr kumimoji="1" lang="ja-JP" altLang="en-US" b="1" dirty="0">
                <a:highlight>
                  <a:srgbClr val="FFCCFF"/>
                </a:highlight>
              </a:rPr>
              <a:t>億円の寄附や研究助成が還流</a:t>
            </a:r>
            <a:br>
              <a:rPr kumimoji="1" lang="en-US" altLang="ja-JP" dirty="0"/>
            </a:br>
            <a:r>
              <a:rPr kumimoji="1" lang="en-US" altLang="ja-JP" dirty="0"/>
              <a:t>Google </a:t>
            </a:r>
            <a:r>
              <a:rPr kumimoji="1" lang="ja-JP" altLang="en-US" dirty="0"/>
              <a:t>と </a:t>
            </a:r>
            <a:r>
              <a:rPr kumimoji="1" lang="en-US" altLang="ja-JP" dirty="0"/>
              <a:t>Yahoo! </a:t>
            </a:r>
            <a:r>
              <a:rPr kumimoji="1" lang="ja-JP" altLang="en-US" dirty="0"/>
              <a:t>の </a:t>
            </a:r>
            <a:r>
              <a:rPr kumimoji="1" lang="en-US" altLang="ja-JP" dirty="0"/>
              <a:t>2 </a:t>
            </a:r>
            <a:r>
              <a:rPr kumimoji="1" lang="ja-JP" altLang="en-US" dirty="0"/>
              <a:t>社の大学発スタートアップのみをみても、公開されている範囲のみでも、少なくとも</a:t>
            </a:r>
            <a:r>
              <a:rPr kumimoji="1" lang="ja-JP" altLang="en-US" b="1" u="sng" dirty="0"/>
              <a:t>約 </a:t>
            </a:r>
            <a:r>
              <a:rPr kumimoji="1" lang="en-US" altLang="ja-JP" b="1" u="sng" dirty="0"/>
              <a:t>4 </a:t>
            </a:r>
            <a:r>
              <a:rPr kumimoji="1" lang="ja-JP" altLang="en-US" b="1" u="sng" dirty="0"/>
              <a:t>億ドル </a:t>
            </a:r>
            <a:r>
              <a:rPr kumimoji="1" lang="en-US" altLang="ja-JP" b="1" u="sng" dirty="0"/>
              <a:t>(</a:t>
            </a:r>
            <a:r>
              <a:rPr kumimoji="1" lang="ja-JP" altLang="en-US" b="1" u="sng" dirty="0"/>
              <a:t>約 </a:t>
            </a:r>
            <a:r>
              <a:rPr kumimoji="1" lang="en-US" altLang="ja-JP" b="1" u="sng" dirty="0"/>
              <a:t>400 </a:t>
            </a:r>
            <a:r>
              <a:rPr kumimoji="1" lang="ja-JP" altLang="en-US" b="1" u="sng" dirty="0"/>
              <a:t>～ </a:t>
            </a:r>
            <a:r>
              <a:rPr kumimoji="1" lang="en-US" altLang="ja-JP" b="1" u="sng" dirty="0"/>
              <a:t>600 </a:t>
            </a:r>
            <a:r>
              <a:rPr kumimoji="1" lang="ja-JP" altLang="en-US" b="1" u="sng" dirty="0"/>
              <a:t>億円</a:t>
            </a:r>
            <a:r>
              <a:rPr kumimoji="1" lang="en-US" altLang="ja-JP" b="1" u="sng" dirty="0"/>
              <a:t>) </a:t>
            </a:r>
            <a:r>
              <a:rPr kumimoji="1" lang="ja-JP" altLang="en-US" b="1" u="sng" dirty="0"/>
              <a:t>の寄附や研究費等を得ている</a:t>
            </a:r>
            <a:r>
              <a:rPr kumimoji="1" lang="ja-JP" altLang="en-US" dirty="0"/>
              <a:t>。</a:t>
            </a:r>
            <a:br>
              <a:rPr kumimoji="1" lang="en-US" altLang="ja-JP" dirty="0"/>
            </a:br>
            <a:r>
              <a:rPr kumimoji="1" lang="en-US" altLang="ja-JP" sz="1100" dirty="0"/>
              <a:t>https://www-leland.stanford.edu/group/OTL/documents/otlar05.pdf</a:t>
            </a:r>
            <a:br>
              <a:rPr kumimoji="1" lang="en-US" altLang="ja-JP" sz="1100" dirty="0"/>
            </a:br>
            <a:r>
              <a:rPr kumimoji="1" lang="en-US" altLang="ja-JP" sz="1100" dirty="0"/>
              <a:t>https://bondholder-information.stanford.edu/sites/g/files/sbiybj21416/files/media/file/stanford-annual-financial-review-2007.pdf</a:t>
            </a:r>
            <a:br>
              <a:rPr kumimoji="1" lang="en-US" altLang="ja-JP" sz="1100" dirty="0"/>
            </a:br>
            <a:endParaRPr kumimoji="1" lang="en-US" altLang="ja-JP" sz="1100" dirty="0"/>
          </a:p>
          <a:p>
            <a:pPr marL="285750" indent="-285750">
              <a:buFont typeface="Arial" panose="020B0604020202020204" pitchFamily="34" charset="0"/>
              <a:buChar char="•"/>
            </a:pPr>
            <a:r>
              <a:rPr lang="en-US" altLang="ja-JP" b="1" dirty="0">
                <a:highlight>
                  <a:srgbClr val="99FFCC"/>
                </a:highlight>
              </a:rPr>
              <a:t>(2) </a:t>
            </a:r>
            <a:r>
              <a:rPr lang="ja-JP" altLang="en-US" b="1" dirty="0">
                <a:highlight>
                  <a:srgbClr val="99FFCC"/>
                </a:highlight>
              </a:rPr>
              <a:t>カーネギーメロン大学 </a:t>
            </a:r>
            <a:r>
              <a:rPr lang="en-US" altLang="ja-JP" b="1" dirty="0">
                <a:highlight>
                  <a:srgbClr val="99FFCC"/>
                </a:highlight>
              </a:rPr>
              <a:t>- Mach </a:t>
            </a:r>
            <a:r>
              <a:rPr lang="ja-JP" altLang="en-US" b="1" dirty="0">
                <a:highlight>
                  <a:srgbClr val="99FFCC"/>
                </a:highlight>
              </a:rPr>
              <a:t>等の </a:t>
            </a:r>
            <a:r>
              <a:rPr lang="en-US" altLang="ja-JP" b="1" dirty="0">
                <a:highlight>
                  <a:srgbClr val="99FFCC"/>
                </a:highlight>
              </a:rPr>
              <a:t>OS </a:t>
            </a:r>
            <a:r>
              <a:rPr lang="ja-JP" altLang="en-US" b="1" dirty="0">
                <a:highlight>
                  <a:srgbClr val="99FFCC"/>
                </a:highlight>
              </a:rPr>
              <a:t>技術 </a:t>
            </a:r>
            <a:r>
              <a:rPr lang="en-US" altLang="ja-JP" b="1" dirty="0">
                <a:highlight>
                  <a:srgbClr val="99FFCC"/>
                </a:highlight>
              </a:rPr>
              <a:t>(MacOS, iOS </a:t>
            </a:r>
            <a:r>
              <a:rPr lang="ja-JP" altLang="en-US" b="1" dirty="0">
                <a:highlight>
                  <a:srgbClr val="99FFCC"/>
                </a:highlight>
              </a:rPr>
              <a:t>に進化</a:t>
            </a:r>
            <a:r>
              <a:rPr lang="en-US" altLang="ja-JP" b="1" dirty="0">
                <a:highlight>
                  <a:srgbClr val="99FFCC"/>
                </a:highlight>
              </a:rPr>
              <a:t>) </a:t>
            </a:r>
            <a:r>
              <a:rPr lang="ja-JP" altLang="en-US" b="1" dirty="0">
                <a:highlight>
                  <a:srgbClr val="99FFCC"/>
                </a:highlight>
              </a:rPr>
              <a:t>等のシステムソフトウェア研究力の高さにより、多数のプラットフォーマ企業から少なくとも </a:t>
            </a:r>
            <a:r>
              <a:rPr lang="en-US" altLang="ja-JP" b="1" dirty="0">
                <a:highlight>
                  <a:srgbClr val="99FFCC"/>
                </a:highlight>
              </a:rPr>
              <a:t>116 </a:t>
            </a:r>
            <a:r>
              <a:rPr lang="ja-JP" altLang="en-US" b="1" dirty="0">
                <a:highlight>
                  <a:srgbClr val="99FFCC"/>
                </a:highlight>
              </a:rPr>
              <a:t>億円の寄附が還流</a:t>
            </a:r>
            <a:br>
              <a:rPr lang="en-US" altLang="ja-JP" dirty="0"/>
            </a:br>
            <a:r>
              <a:rPr lang="en-US" altLang="ja-JP" dirty="0"/>
              <a:t>2004 </a:t>
            </a:r>
            <a:r>
              <a:rPr lang="ja-JP" altLang="en-US" dirty="0"/>
              <a:t>年には、</a:t>
            </a:r>
            <a:r>
              <a:rPr lang="en-US" altLang="ja-JP" dirty="0"/>
              <a:t>Microsoft </a:t>
            </a:r>
            <a:r>
              <a:rPr lang="ja-JP" altLang="en-US" dirty="0"/>
              <a:t>創業者の </a:t>
            </a:r>
            <a:r>
              <a:rPr lang="en-US" altLang="ja-JP" b="1" u="sng" dirty="0"/>
              <a:t>Bill Gates </a:t>
            </a:r>
            <a:r>
              <a:rPr lang="ja-JP" altLang="en-US" b="1" u="sng" dirty="0"/>
              <a:t>が同大学に </a:t>
            </a:r>
            <a:r>
              <a:rPr lang="en-US" altLang="ja-JP" b="1" u="sng" dirty="0"/>
              <a:t>2,000 </a:t>
            </a:r>
            <a:r>
              <a:rPr lang="ja-JP" altLang="en-US" b="1" u="sng" dirty="0"/>
              <a:t>万ドル </a:t>
            </a:r>
            <a:r>
              <a:rPr lang="en-US" altLang="ja-JP" b="1" u="sng" dirty="0"/>
              <a:t>(20 </a:t>
            </a:r>
            <a:r>
              <a:rPr lang="ja-JP" altLang="en-US" b="1" u="sng" dirty="0"/>
              <a:t>億円 ～ </a:t>
            </a:r>
            <a:r>
              <a:rPr lang="en-US" altLang="ja-JP" b="1" u="sng" dirty="0"/>
              <a:t>30 </a:t>
            </a:r>
            <a:r>
              <a:rPr lang="ja-JP" altLang="en-US" b="1" u="sng" dirty="0"/>
              <a:t>億円</a:t>
            </a:r>
            <a:r>
              <a:rPr lang="en-US" altLang="ja-JP" b="1" u="sng" dirty="0"/>
              <a:t>) </a:t>
            </a:r>
            <a:r>
              <a:rPr lang="ja-JP" altLang="en-US" b="1" u="sng" dirty="0"/>
              <a:t>を寄附</a:t>
            </a:r>
            <a:r>
              <a:rPr lang="ja-JP" altLang="en-US" dirty="0"/>
              <a:t>している。</a:t>
            </a:r>
            <a:r>
              <a:rPr lang="en-US" altLang="ja-JP" dirty="0"/>
              <a:t>2005 </a:t>
            </a:r>
            <a:r>
              <a:rPr lang="ja-JP" altLang="en-US" dirty="0"/>
              <a:t>年には、</a:t>
            </a:r>
            <a:r>
              <a:rPr lang="en-US" altLang="ja-JP" b="1" u="sng" dirty="0"/>
              <a:t>Apple Computer </a:t>
            </a:r>
            <a:r>
              <a:rPr lang="ja-JP" altLang="en-US" b="1" u="sng" dirty="0"/>
              <a:t>社が同大学の共同研究施設の大型入居者となり、共同研究を締結している </a:t>
            </a:r>
            <a:r>
              <a:rPr lang="en-US" altLang="ja-JP" b="1" u="sng" dirty="0"/>
              <a:t>(</a:t>
            </a:r>
            <a:r>
              <a:rPr lang="ja-JP" altLang="en-US" b="1" u="sng" dirty="0"/>
              <a:t>金額は非公開</a:t>
            </a:r>
            <a:r>
              <a:rPr lang="en-US" altLang="ja-JP" b="1" u="sng" dirty="0"/>
              <a:t>)</a:t>
            </a:r>
            <a:r>
              <a:rPr lang="ja-JP" altLang="en-US" dirty="0"/>
              <a:t>。</a:t>
            </a:r>
            <a:r>
              <a:rPr lang="en-US" altLang="ja-JP" dirty="0"/>
              <a:t>2011 </a:t>
            </a:r>
            <a:r>
              <a:rPr lang="ja-JP" altLang="en-US" dirty="0"/>
              <a:t>年には、</a:t>
            </a:r>
            <a:r>
              <a:rPr lang="en-US" altLang="ja-JP" b="1" u="sng" dirty="0"/>
              <a:t>Intel </a:t>
            </a:r>
            <a:r>
              <a:rPr lang="ja-JP" altLang="en-US" b="1" u="sng" dirty="0"/>
              <a:t>が同大学に最先端組み込みおよびクラウド技術に関して、</a:t>
            </a:r>
            <a:r>
              <a:rPr lang="en-US" altLang="ja-JP" b="1" u="sng" dirty="0"/>
              <a:t>3,000 </a:t>
            </a:r>
            <a:r>
              <a:rPr lang="ja-JP" altLang="en-US" b="1" u="sng" dirty="0"/>
              <a:t>万ドル </a:t>
            </a:r>
            <a:r>
              <a:rPr lang="en-US" altLang="ja-JP" b="1" u="sng" dirty="0"/>
              <a:t>(30 </a:t>
            </a:r>
            <a:r>
              <a:rPr lang="ja-JP" altLang="en-US" b="1" u="sng" dirty="0"/>
              <a:t>億円 ～ </a:t>
            </a:r>
            <a:r>
              <a:rPr lang="en-US" altLang="ja-JP" b="1" u="sng" dirty="0"/>
              <a:t>45 </a:t>
            </a:r>
            <a:r>
              <a:rPr lang="ja-JP" altLang="en-US" b="1" u="sng" dirty="0"/>
              <a:t>億円</a:t>
            </a:r>
            <a:r>
              <a:rPr lang="en-US" altLang="ja-JP" b="1" u="sng" dirty="0"/>
              <a:t>) </a:t>
            </a:r>
            <a:r>
              <a:rPr lang="ja-JP" altLang="en-US" b="1" u="sng" dirty="0"/>
              <a:t>の研究助成</a:t>
            </a:r>
            <a:r>
              <a:rPr lang="ja-JP" altLang="en-US" dirty="0"/>
              <a:t>を行なっている。</a:t>
            </a:r>
            <a:r>
              <a:rPr lang="en-US" altLang="ja-JP" dirty="0"/>
              <a:t>2014 </a:t>
            </a:r>
            <a:r>
              <a:rPr lang="ja-JP" altLang="en-US" dirty="0"/>
              <a:t>年には、</a:t>
            </a:r>
            <a:r>
              <a:rPr lang="en-US" altLang="ja-JP" b="1" u="sng" dirty="0"/>
              <a:t>Yahoo! </a:t>
            </a:r>
            <a:r>
              <a:rPr lang="ja-JP" altLang="en-US" b="1" u="sng" dirty="0"/>
              <a:t>が同大学に </a:t>
            </a:r>
            <a:r>
              <a:rPr lang="en-US" altLang="ja-JP" b="1" u="sng" dirty="0"/>
              <a:t>1,000 </a:t>
            </a:r>
            <a:r>
              <a:rPr lang="ja-JP" altLang="en-US" b="1" u="sng" dirty="0"/>
              <a:t>万ドル </a:t>
            </a:r>
            <a:r>
              <a:rPr lang="en-US" altLang="ja-JP" b="1" u="sng" dirty="0"/>
              <a:t>(10 </a:t>
            </a:r>
            <a:r>
              <a:rPr lang="ja-JP" altLang="en-US" b="1" u="sng" dirty="0"/>
              <a:t>億円 ～ </a:t>
            </a:r>
            <a:r>
              <a:rPr lang="en-US" altLang="ja-JP" b="1" u="sng" dirty="0"/>
              <a:t>15 </a:t>
            </a:r>
            <a:r>
              <a:rPr lang="ja-JP" altLang="en-US" b="1" u="sng" dirty="0"/>
              <a:t>億円</a:t>
            </a:r>
            <a:r>
              <a:rPr lang="en-US" altLang="ja-JP" b="1" u="sng" dirty="0"/>
              <a:t>) </a:t>
            </a:r>
            <a:r>
              <a:rPr lang="ja-JP" altLang="en-US" b="1" u="sng" dirty="0"/>
              <a:t>の研究助成</a:t>
            </a:r>
            <a:r>
              <a:rPr lang="ja-JP" altLang="en-US" dirty="0"/>
              <a:t>を行なっている。</a:t>
            </a:r>
            <a:r>
              <a:rPr lang="en-US" altLang="ja-JP" b="1" u="sng" dirty="0"/>
              <a:t>2015 </a:t>
            </a:r>
            <a:r>
              <a:rPr lang="ja-JP" altLang="en-US" b="1" u="sng" dirty="0"/>
              <a:t>年には、</a:t>
            </a:r>
            <a:r>
              <a:rPr lang="en-US" altLang="ja-JP" b="1" u="sng" dirty="0"/>
              <a:t>Uber </a:t>
            </a:r>
            <a:r>
              <a:rPr lang="ja-JP" altLang="en-US" b="1" u="sng" dirty="0"/>
              <a:t>が同大学に </a:t>
            </a:r>
            <a:r>
              <a:rPr lang="en-US" altLang="ja-JP" b="1" u="sng" dirty="0"/>
              <a:t>550 </a:t>
            </a:r>
            <a:r>
              <a:rPr lang="ja-JP" altLang="en-US" b="1" u="sng" dirty="0"/>
              <a:t>万ドル </a:t>
            </a:r>
            <a:r>
              <a:rPr lang="en-US" altLang="ja-JP" b="1" u="sng" dirty="0"/>
              <a:t>(5.5 </a:t>
            </a:r>
            <a:r>
              <a:rPr lang="ja-JP" altLang="en-US" b="1" u="sng" dirty="0"/>
              <a:t>億円 ～ </a:t>
            </a:r>
            <a:r>
              <a:rPr lang="en-US" altLang="ja-JP" b="1" u="sng" dirty="0"/>
              <a:t>8.25 </a:t>
            </a:r>
            <a:r>
              <a:rPr lang="ja-JP" altLang="en-US" b="1" u="sng" dirty="0"/>
              <a:t>億円</a:t>
            </a:r>
            <a:r>
              <a:rPr lang="en-US" altLang="ja-JP" b="1" u="sng" dirty="0"/>
              <a:t>) </a:t>
            </a:r>
            <a:r>
              <a:rPr lang="ja-JP" altLang="en-US" b="1" u="sng" dirty="0"/>
              <a:t>の研究助成</a:t>
            </a:r>
            <a:r>
              <a:rPr lang="ja-JP" altLang="en-US" dirty="0"/>
              <a:t>を行なっている。</a:t>
            </a:r>
            <a:r>
              <a:rPr lang="en-US" altLang="ja-JP" dirty="0"/>
              <a:t>2020 </a:t>
            </a:r>
            <a:r>
              <a:rPr lang="ja-JP" altLang="en-US" dirty="0"/>
              <a:t>年には、</a:t>
            </a:r>
            <a:r>
              <a:rPr lang="en-US" altLang="ja-JP" b="1" u="sng" dirty="0"/>
              <a:t>Google </a:t>
            </a:r>
            <a:r>
              <a:rPr lang="ja-JP" altLang="en-US" b="1" u="sng" dirty="0"/>
              <a:t>が同大学に </a:t>
            </a:r>
            <a:r>
              <a:rPr lang="en-US" altLang="ja-JP" b="1" u="sng" dirty="0"/>
              <a:t>100 </a:t>
            </a:r>
            <a:r>
              <a:rPr lang="ja-JP" altLang="en-US" b="1" u="sng" dirty="0"/>
              <a:t>万ドル </a:t>
            </a:r>
            <a:r>
              <a:rPr lang="en-US" altLang="ja-JP" b="1" u="sng" dirty="0"/>
              <a:t>(1 </a:t>
            </a:r>
            <a:r>
              <a:rPr lang="ja-JP" altLang="en-US" b="1" u="sng" dirty="0"/>
              <a:t>億円 ～ </a:t>
            </a:r>
            <a:r>
              <a:rPr lang="en-US" altLang="ja-JP" b="1" u="sng" dirty="0"/>
              <a:t>1.5 </a:t>
            </a:r>
            <a:r>
              <a:rPr lang="ja-JP" altLang="en-US" b="1" u="sng" dirty="0"/>
              <a:t>億円</a:t>
            </a:r>
            <a:r>
              <a:rPr lang="en-US" altLang="ja-JP" b="1" u="sng" dirty="0"/>
              <a:t>) </a:t>
            </a:r>
            <a:r>
              <a:rPr lang="ja-JP" altLang="en-US" b="1" u="sng" dirty="0"/>
              <a:t>の寄附</a:t>
            </a:r>
            <a:r>
              <a:rPr lang="ja-JP" altLang="en-US" dirty="0"/>
              <a:t>をしている。</a:t>
            </a:r>
            <a:r>
              <a:rPr lang="en-US" altLang="ja-JP" b="1" u="sng" dirty="0"/>
              <a:t>Google </a:t>
            </a:r>
            <a:r>
              <a:rPr lang="ja-JP" altLang="en-US" b="1" u="sng" dirty="0"/>
              <a:t>は、</a:t>
            </a:r>
            <a:r>
              <a:rPr lang="en-US" altLang="ja-JP" b="1" u="sng" dirty="0"/>
              <a:t>2010 </a:t>
            </a:r>
            <a:r>
              <a:rPr lang="ja-JP" altLang="en-US" b="1" u="sng" dirty="0"/>
              <a:t>年にも、同大学に </a:t>
            </a:r>
            <a:r>
              <a:rPr lang="en-US" altLang="ja-JP" b="1" u="sng" dirty="0"/>
              <a:t>200 </a:t>
            </a:r>
            <a:r>
              <a:rPr lang="ja-JP" altLang="en-US" b="1" u="sng" dirty="0"/>
              <a:t>万ドル </a:t>
            </a:r>
            <a:r>
              <a:rPr lang="en-US" altLang="ja-JP" b="1" u="sng" dirty="0"/>
              <a:t>(2 </a:t>
            </a:r>
            <a:r>
              <a:rPr lang="ja-JP" altLang="en-US" b="1" u="sng" dirty="0"/>
              <a:t>億円 ～ </a:t>
            </a:r>
            <a:r>
              <a:rPr lang="en-US" altLang="ja-JP" b="1" u="sng" dirty="0"/>
              <a:t>3 </a:t>
            </a:r>
            <a:r>
              <a:rPr lang="ja-JP" altLang="en-US" b="1" u="sng" dirty="0"/>
              <a:t>億円</a:t>
            </a:r>
            <a:r>
              <a:rPr lang="en-US" altLang="ja-JP" b="1" u="sng" dirty="0"/>
              <a:t>) </a:t>
            </a:r>
            <a:r>
              <a:rPr lang="ja-JP" altLang="en-US" b="1" u="sng" dirty="0"/>
              <a:t>の研究助成</a:t>
            </a:r>
            <a:r>
              <a:rPr lang="ja-JP" altLang="en-US" dirty="0"/>
              <a:t>を行なっている。他にも多数の研究助成を受けていると考えられるが、一般的には、金額は非公開である。これらの</a:t>
            </a:r>
            <a:r>
              <a:rPr lang="ja-JP" altLang="en-US" b="1" u="sng" dirty="0"/>
              <a:t>報道されているデジタル関連企業からの収入のみで、</a:t>
            </a:r>
            <a:r>
              <a:rPr lang="en-US" altLang="ja-JP" b="1" u="sng" dirty="0"/>
              <a:t>7,750 </a:t>
            </a:r>
            <a:r>
              <a:rPr lang="ja-JP" altLang="en-US" b="1" u="sng" dirty="0"/>
              <a:t>万ドル </a:t>
            </a:r>
            <a:r>
              <a:rPr lang="en-US" altLang="ja-JP" b="1" u="sng" dirty="0"/>
              <a:t>(77 </a:t>
            </a:r>
            <a:r>
              <a:rPr lang="ja-JP" altLang="en-US" b="1" u="sng" dirty="0"/>
              <a:t>億円 ～ </a:t>
            </a:r>
            <a:r>
              <a:rPr lang="en-US" altLang="ja-JP" b="1" u="sng" dirty="0"/>
              <a:t>116 </a:t>
            </a:r>
            <a:r>
              <a:rPr lang="ja-JP" altLang="en-US" b="1" u="sng" dirty="0"/>
              <a:t>億円</a:t>
            </a:r>
            <a:r>
              <a:rPr lang="en-US" altLang="ja-JP" b="1" u="sng" dirty="0"/>
              <a:t>) </a:t>
            </a:r>
            <a:r>
              <a:rPr lang="ja-JP" altLang="en-US" b="1" u="sng" dirty="0"/>
              <a:t>がある</a:t>
            </a:r>
            <a:r>
              <a:rPr lang="ja-JP" altLang="en-US" dirty="0"/>
              <a:t>。</a:t>
            </a:r>
            <a:br>
              <a:rPr lang="en-US" altLang="ja-JP" dirty="0"/>
            </a:br>
            <a:r>
              <a:rPr lang="en-US" altLang="ja-JP" sz="1100" dirty="0"/>
              <a:t>https://www.cmu.edu/cmnews/extra/050725_apple.html  https://www.cmu.edu/cmnews/extra/040914_gates.html  https://www.cs.cmu.edu/news/2014/yahoo-and-carnegie-mellon-university-partner-advance-personalization-and-mobile-technologies  https://www.wired.com/2015/09/uber-gives-carnegie-mellon-millions-poaching-profs   https://www.cmu.edu/dietrich/news/news-stories/2020/september/delphi-google.html   https://archive.triblive.com/news/cmu-professors-get-2-million-from-google/   https://archive.triblive.com/news/intel-to-fund-pair-of-research-centers-at-cmu/</a:t>
            </a:r>
            <a:br>
              <a:rPr lang="en-US" altLang="ja-JP" sz="1100" dirty="0"/>
            </a:br>
            <a:endParaRPr kumimoji="1" lang="en-US" altLang="ja-JP" dirty="0"/>
          </a:p>
        </p:txBody>
      </p:sp>
      <p:pic>
        <p:nvPicPr>
          <p:cNvPr id="12" name="図 11">
            <a:extLst>
              <a:ext uri="{FF2B5EF4-FFF2-40B4-BE49-F238E27FC236}">
                <a16:creationId xmlns:a16="http://schemas.microsoft.com/office/drawing/2014/main" id="{35E8ED93-7335-4990-B84C-405EF7965CFE}"/>
              </a:ext>
            </a:extLst>
          </p:cNvPr>
          <p:cNvPicPr>
            <a:picLocks noChangeAspect="1"/>
          </p:cNvPicPr>
          <p:nvPr/>
        </p:nvPicPr>
        <p:blipFill>
          <a:blip r:embed="rId2"/>
          <a:stretch>
            <a:fillRect/>
          </a:stretch>
        </p:blipFill>
        <p:spPr>
          <a:xfrm>
            <a:off x="9715150" y="1352620"/>
            <a:ext cx="2107229" cy="684627"/>
          </a:xfrm>
          <a:prstGeom prst="rect">
            <a:avLst/>
          </a:prstGeom>
        </p:spPr>
      </p:pic>
      <p:pic>
        <p:nvPicPr>
          <p:cNvPr id="16" name="図 15">
            <a:extLst>
              <a:ext uri="{FF2B5EF4-FFF2-40B4-BE49-F238E27FC236}">
                <a16:creationId xmlns:a16="http://schemas.microsoft.com/office/drawing/2014/main" id="{60B69664-C545-4D0A-BBD3-D5C7C7FC4D95}"/>
              </a:ext>
            </a:extLst>
          </p:cNvPr>
          <p:cNvPicPr>
            <a:picLocks noChangeAspect="1"/>
          </p:cNvPicPr>
          <p:nvPr/>
        </p:nvPicPr>
        <p:blipFill>
          <a:blip r:embed="rId3"/>
          <a:stretch>
            <a:fillRect/>
          </a:stretch>
        </p:blipFill>
        <p:spPr>
          <a:xfrm>
            <a:off x="9845942" y="2348865"/>
            <a:ext cx="1976437" cy="675157"/>
          </a:xfrm>
          <a:prstGeom prst="rect">
            <a:avLst/>
          </a:prstGeom>
        </p:spPr>
      </p:pic>
      <p:pic>
        <p:nvPicPr>
          <p:cNvPr id="7" name="図 6">
            <a:extLst>
              <a:ext uri="{FF2B5EF4-FFF2-40B4-BE49-F238E27FC236}">
                <a16:creationId xmlns:a16="http://schemas.microsoft.com/office/drawing/2014/main" id="{5B718925-0F3D-4246-B2D2-A753C33B56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27545" y="2256994"/>
            <a:ext cx="559355" cy="858898"/>
          </a:xfrm>
          <a:prstGeom prst="rect">
            <a:avLst/>
          </a:prstGeom>
        </p:spPr>
      </p:pic>
    </p:spTree>
    <p:extLst>
      <p:ext uri="{BB962C8B-B14F-4D97-AF65-F5344CB8AC3E}">
        <p14:creationId xmlns:p14="http://schemas.microsoft.com/office/powerpoint/2010/main" val="10946861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D5057D1-BC69-4E81-BAAA-1727E500EACB}"/>
              </a:ext>
            </a:extLst>
          </p:cNvPr>
          <p:cNvSpPr>
            <a:spLocks noGrp="1"/>
          </p:cNvSpPr>
          <p:nvPr>
            <p:ph type="sldNum" sz="quarter" idx="12"/>
          </p:nvPr>
        </p:nvSpPr>
        <p:spPr/>
        <p:txBody>
          <a:bodyPr/>
          <a:lstStyle/>
          <a:p>
            <a:fld id="{63DCA85F-F225-44A4-AEA8-9083CAE61796}" type="slidenum">
              <a:rPr kumimoji="1" lang="ja-JP" altLang="en-US" smtClean="0"/>
              <a:t>17</a:t>
            </a:fld>
            <a:endParaRPr kumimoji="1" lang="ja-JP" altLang="en-US" dirty="0"/>
          </a:p>
        </p:txBody>
      </p:sp>
      <p:sp>
        <p:nvSpPr>
          <p:cNvPr id="5" name="テキスト ボックス 4">
            <a:extLst>
              <a:ext uri="{FF2B5EF4-FFF2-40B4-BE49-F238E27FC236}">
                <a16:creationId xmlns:a16="http://schemas.microsoft.com/office/drawing/2014/main" id="{3C8A6A9B-95CA-4E09-A10E-ECB887FDE41B}"/>
              </a:ext>
            </a:extLst>
          </p:cNvPr>
          <p:cNvSpPr txBox="1"/>
          <p:nvPr/>
        </p:nvSpPr>
        <p:spPr>
          <a:xfrm>
            <a:off x="273542" y="136525"/>
            <a:ext cx="11792650" cy="1508105"/>
          </a:xfrm>
          <a:prstGeom prst="rect">
            <a:avLst/>
          </a:prstGeom>
          <a:noFill/>
        </p:spPr>
        <p:txBody>
          <a:bodyPr wrap="square" rtlCol="0">
            <a:spAutoFit/>
          </a:bodyPr>
          <a:lstStyle/>
          <a:p>
            <a:r>
              <a:rPr kumimoji="1" lang="ja-JP" altLang="en-US" sz="1400" b="1" dirty="0">
                <a:highlight>
                  <a:srgbClr val="99FFCC"/>
                </a:highlight>
              </a:rPr>
              <a:t>各組織内における「キャンパス内ガレージ」は、各組織に膨大な利益をもたらす。</a:t>
            </a:r>
            <a:endParaRPr kumimoji="1" lang="en-US" altLang="ja-JP" sz="1400" b="1" dirty="0">
              <a:highlight>
                <a:srgbClr val="99FFCC"/>
              </a:highlight>
            </a:endParaRPr>
          </a:p>
          <a:p>
            <a:r>
              <a:rPr kumimoji="1" lang="ja-JP" altLang="en-US" sz="1400" b="1" dirty="0"/>
              <a:t>① 営利企業であれば、良い技術が形成されれば、製品化に寄与し、膨大な売上 </a:t>
            </a:r>
            <a:r>
              <a:rPr kumimoji="1" lang="en-US" altLang="ja-JP" sz="1400" b="1" dirty="0"/>
              <a:t>(</a:t>
            </a:r>
            <a:r>
              <a:rPr kumimoji="1" lang="ja-JP" altLang="en-US" sz="1400" b="1" dirty="0"/>
              <a:t>数兆円レベル</a:t>
            </a:r>
            <a:r>
              <a:rPr kumimoji="1" lang="en-US" altLang="ja-JP" sz="1400" b="1" dirty="0"/>
              <a:t>) </a:t>
            </a:r>
            <a:r>
              <a:rPr kumimoji="1" lang="ja-JP" altLang="en-US" sz="1400" b="1" dirty="0"/>
              <a:t>を上げることができる。</a:t>
            </a:r>
            <a:r>
              <a:rPr kumimoji="1" lang="en-US" altLang="ja-JP" sz="1400" b="1" dirty="0"/>
              <a:t>(</a:t>
            </a:r>
            <a:r>
              <a:rPr kumimoji="1" lang="ja-JP" altLang="en-US" sz="1400" b="1" dirty="0"/>
              <a:t>前掲 </a:t>
            </a:r>
            <a:r>
              <a:rPr kumimoji="1" lang="en-US" altLang="ja-JP" sz="1400" b="1" dirty="0"/>
              <a:t>AWS, Azure </a:t>
            </a:r>
            <a:r>
              <a:rPr kumimoji="1" lang="ja-JP" altLang="en-US" sz="1400" b="1" dirty="0"/>
              <a:t>等の例</a:t>
            </a:r>
            <a:r>
              <a:rPr kumimoji="1" lang="en-US" altLang="ja-JP" sz="1400" b="1" dirty="0"/>
              <a:t>)</a:t>
            </a:r>
            <a:endParaRPr kumimoji="1" lang="ja-JP" altLang="en-US" sz="1400" b="1" dirty="0"/>
          </a:p>
          <a:p>
            <a:r>
              <a:rPr kumimoji="1" lang="ja-JP" altLang="en-US" sz="1400" b="1" dirty="0"/>
              <a:t>② 非営利の大学等の場合は、成功したベンチャーあるいは他社からの多額の研究助成や寄附 </a:t>
            </a:r>
            <a:r>
              <a:rPr kumimoji="1" lang="en-US" altLang="ja-JP" sz="1400" b="1" dirty="0"/>
              <a:t>(</a:t>
            </a:r>
            <a:r>
              <a:rPr kumimoji="1" lang="ja-JP" altLang="en-US" sz="1400" b="1" dirty="0"/>
              <a:t>数百億円レベル</a:t>
            </a:r>
            <a:r>
              <a:rPr kumimoji="1" lang="en-US" altLang="ja-JP" sz="1400" b="1" dirty="0"/>
              <a:t>) </a:t>
            </a:r>
            <a:r>
              <a:rPr kumimoji="1" lang="ja-JP" altLang="en-US" sz="1400" b="1" dirty="0"/>
              <a:t>を受けることが可能となる。</a:t>
            </a:r>
            <a:br>
              <a:rPr kumimoji="1" lang="en-US" altLang="ja-JP" sz="1400" b="1" dirty="0"/>
            </a:br>
            <a:endParaRPr kumimoji="1" lang="en-US" altLang="ja-JP" sz="1400" b="1" dirty="0"/>
          </a:p>
          <a:p>
            <a:r>
              <a:rPr kumimoji="1" lang="ja-JP" altLang="en-US" b="1" dirty="0">
                <a:highlight>
                  <a:srgbClr val="FFFF00"/>
                </a:highlight>
              </a:rPr>
              <a:t>② の具体例</a:t>
            </a:r>
            <a:r>
              <a:rPr kumimoji="1" lang="en-US" altLang="ja-JP" b="1" dirty="0">
                <a:highlight>
                  <a:srgbClr val="FFFF00"/>
                </a:highlight>
              </a:rPr>
              <a:t>: </a:t>
            </a:r>
            <a:r>
              <a:rPr kumimoji="1" lang="ja-JP" altLang="en-US" b="1" dirty="0">
                <a:highlight>
                  <a:srgbClr val="FFFF00"/>
                </a:highlight>
              </a:rPr>
              <a:t>米国のデジタル国力につながる技術形成のために寛大にキャンパス内ガレージ機能を学生等に提供してきた大学が、その後、現在まで受けている利益還流の例 </a:t>
            </a:r>
            <a:r>
              <a:rPr kumimoji="1" lang="en-US" altLang="ja-JP" b="1" dirty="0">
                <a:highlight>
                  <a:srgbClr val="FFFF00"/>
                </a:highlight>
              </a:rPr>
              <a:t>(2/2):</a:t>
            </a:r>
            <a:endParaRPr kumimoji="1" lang="ja-JP" altLang="en-US" b="1" dirty="0">
              <a:highlight>
                <a:srgbClr val="FFFF00"/>
              </a:highlight>
            </a:endParaRPr>
          </a:p>
        </p:txBody>
      </p:sp>
      <p:sp>
        <p:nvSpPr>
          <p:cNvPr id="7" name="テキスト ボックス 6">
            <a:extLst>
              <a:ext uri="{FF2B5EF4-FFF2-40B4-BE49-F238E27FC236}">
                <a16:creationId xmlns:a16="http://schemas.microsoft.com/office/drawing/2014/main" id="{4A8897A0-9DD9-4174-A6B0-6905DC35A1E2}"/>
              </a:ext>
            </a:extLst>
          </p:cNvPr>
          <p:cNvSpPr txBox="1"/>
          <p:nvPr/>
        </p:nvSpPr>
        <p:spPr>
          <a:xfrm>
            <a:off x="486124" y="1644630"/>
            <a:ext cx="11367485" cy="5170646"/>
          </a:xfrm>
          <a:prstGeom prst="rect">
            <a:avLst/>
          </a:prstGeom>
          <a:noFill/>
        </p:spPr>
        <p:txBody>
          <a:bodyPr wrap="square" rtlCol="0">
            <a:spAutoFit/>
          </a:bodyPr>
          <a:lstStyle/>
          <a:p>
            <a:pPr marL="285750" indent="-285750">
              <a:buFont typeface="Arial" panose="020B0604020202020204" pitchFamily="34" charset="0"/>
              <a:buChar char="•"/>
            </a:pPr>
            <a:r>
              <a:rPr kumimoji="1" lang="en-US" altLang="ja-JP" sz="1600" b="1" dirty="0">
                <a:highlight>
                  <a:srgbClr val="FFCCFF"/>
                </a:highlight>
              </a:rPr>
              <a:t>(3) </a:t>
            </a:r>
            <a:r>
              <a:rPr kumimoji="1" lang="ja-JP" altLang="en-US" sz="1600" b="1" dirty="0">
                <a:highlight>
                  <a:srgbClr val="FFCCFF"/>
                </a:highlight>
              </a:rPr>
              <a:t>マサチューセッツ工科大学 </a:t>
            </a:r>
            <a:r>
              <a:rPr kumimoji="1" lang="en-US" altLang="ja-JP" sz="1600" b="1" dirty="0">
                <a:highlight>
                  <a:srgbClr val="FFCCFF"/>
                </a:highlight>
              </a:rPr>
              <a:t>(MIT) - </a:t>
            </a:r>
            <a:r>
              <a:rPr kumimoji="1" lang="ja-JP" altLang="en-US" sz="1600" b="1" dirty="0">
                <a:highlight>
                  <a:srgbClr val="FFCCFF"/>
                </a:highlight>
              </a:rPr>
              <a:t>年間数十億円 ～ 数百億円のライセンス収入 </a:t>
            </a:r>
            <a:r>
              <a:rPr kumimoji="1" lang="en-US" altLang="ja-JP" sz="1600" b="1" dirty="0">
                <a:highlight>
                  <a:srgbClr val="FFCCFF"/>
                </a:highlight>
              </a:rPr>
              <a:t>&amp; </a:t>
            </a:r>
            <a:r>
              <a:rPr kumimoji="1" lang="ja-JP" altLang="en-US" sz="1600" b="1" dirty="0">
                <a:highlight>
                  <a:srgbClr val="FFCCFF"/>
                </a:highlight>
              </a:rPr>
              <a:t>大学発スタートアップのキャピタルゲイン</a:t>
            </a:r>
            <a:r>
              <a:rPr kumimoji="1" lang="en-US" altLang="ja-JP" sz="1600" b="1" dirty="0">
                <a:highlight>
                  <a:srgbClr val="FFCCFF"/>
                </a:highlight>
              </a:rPr>
              <a:t>, </a:t>
            </a:r>
            <a:r>
              <a:rPr kumimoji="1" lang="ja-JP" altLang="en-US" sz="1600" b="1" dirty="0">
                <a:highlight>
                  <a:srgbClr val="FFCCFF"/>
                </a:highlight>
              </a:rPr>
              <a:t>成功創業者から </a:t>
            </a:r>
            <a:r>
              <a:rPr kumimoji="1" lang="en-US" altLang="ja-JP" sz="1600" b="1" dirty="0">
                <a:highlight>
                  <a:srgbClr val="FFCCFF"/>
                </a:highlight>
              </a:rPr>
              <a:t>1 </a:t>
            </a:r>
            <a:r>
              <a:rPr kumimoji="1" lang="ja-JP" altLang="en-US" sz="1600" b="1" dirty="0">
                <a:highlight>
                  <a:srgbClr val="FFCCFF"/>
                </a:highlight>
              </a:rPr>
              <a:t>件十億円以上の寄附金が還流</a:t>
            </a:r>
            <a:br>
              <a:rPr kumimoji="1" lang="en-US" altLang="ja-JP" sz="1600" dirty="0"/>
            </a:br>
            <a:r>
              <a:rPr kumimoji="1" lang="en-US" altLang="ja-JP" sz="1600" dirty="0"/>
              <a:t>MIT </a:t>
            </a:r>
            <a:r>
              <a:rPr kumimoji="1" lang="ja-JP" altLang="en-US" sz="1600" dirty="0"/>
              <a:t>の </a:t>
            </a:r>
            <a:r>
              <a:rPr kumimoji="1" lang="en-US" altLang="ja-JP" sz="1600" dirty="0"/>
              <a:t>TLO (</a:t>
            </a:r>
            <a:r>
              <a:rPr kumimoji="1" lang="ja-JP" altLang="en-US" sz="1600" dirty="0"/>
              <a:t>技術ライセンスオフィス</a:t>
            </a:r>
            <a:r>
              <a:rPr kumimoji="1" lang="en-US" altLang="ja-JP" sz="1600" dirty="0"/>
              <a:t>) </a:t>
            </a:r>
            <a:r>
              <a:rPr kumimoji="1" lang="ja-JP" altLang="en-US" sz="1600" dirty="0"/>
              <a:t>は、</a:t>
            </a:r>
            <a:r>
              <a:rPr kumimoji="1" lang="en-US" altLang="ja-JP" sz="1600" b="1" u="sng" dirty="0"/>
              <a:t>1997 </a:t>
            </a:r>
            <a:r>
              <a:rPr kumimoji="1" lang="ja-JP" altLang="en-US" sz="1600" b="1" u="sng" dirty="0"/>
              <a:t>年に、</a:t>
            </a:r>
            <a:r>
              <a:rPr kumimoji="1" lang="en-US" altLang="ja-JP" sz="1600" b="1" u="sng" dirty="0"/>
              <a:t>MIT </a:t>
            </a:r>
            <a:r>
              <a:rPr kumimoji="1" lang="ja-JP" altLang="en-US" sz="1600" b="1" u="sng" dirty="0"/>
              <a:t>発のサイバーセキュリティ技術である 「</a:t>
            </a:r>
            <a:r>
              <a:rPr kumimoji="1" lang="en-US" altLang="ja-JP" sz="1600" b="1" u="sng" dirty="0"/>
              <a:t>RSA </a:t>
            </a:r>
            <a:r>
              <a:rPr kumimoji="1" lang="ja-JP" altLang="en-US" sz="1600" b="1" u="sng" dirty="0"/>
              <a:t>暗号」 </a:t>
            </a:r>
            <a:r>
              <a:rPr kumimoji="1" lang="en-US" altLang="ja-JP" sz="1600" dirty="0"/>
              <a:t>(</a:t>
            </a:r>
            <a:r>
              <a:rPr kumimoji="1" lang="ja-JP" altLang="en-US" sz="1600" dirty="0"/>
              <a:t>現在のインターネットの </a:t>
            </a:r>
            <a:r>
              <a:rPr kumimoji="1" lang="en-US" altLang="ja-JP" sz="1600" dirty="0"/>
              <a:t>HTTPS </a:t>
            </a:r>
            <a:r>
              <a:rPr kumimoji="1" lang="ja-JP" altLang="en-US" sz="1600" dirty="0"/>
              <a:t>暗号化基盤で利用されている技術</a:t>
            </a:r>
            <a:r>
              <a:rPr kumimoji="1" lang="en-US" altLang="ja-JP" sz="1600" dirty="0"/>
              <a:t>) </a:t>
            </a:r>
            <a:r>
              <a:rPr kumimoji="1" lang="ja-JP" altLang="en-US" sz="1600" dirty="0"/>
              <a:t>による特許収入が多額の大学への収入をもたらしていると述べている。他の収入との内訳は公開されていないが、他の技術ライセンス収入と併せて、</a:t>
            </a:r>
            <a:r>
              <a:rPr kumimoji="1" lang="en-US" altLang="ja-JP" sz="1600" b="1" u="sng" dirty="0"/>
              <a:t>1 </a:t>
            </a:r>
            <a:r>
              <a:rPr kumimoji="1" lang="ja-JP" altLang="en-US" sz="1600" b="1" u="sng" dirty="0"/>
              <a:t>年間で </a:t>
            </a:r>
            <a:r>
              <a:rPr kumimoji="1" lang="en-US" altLang="ja-JP" sz="1600" b="1" u="sng" dirty="0"/>
              <a:t>2,100 </a:t>
            </a:r>
            <a:r>
              <a:rPr kumimoji="1" lang="ja-JP" altLang="en-US" sz="1600" b="1" u="sng" dirty="0"/>
              <a:t>万ドルの収入 </a:t>
            </a:r>
            <a:r>
              <a:rPr kumimoji="1" lang="en-US" altLang="ja-JP" sz="1600" b="1" u="sng" dirty="0"/>
              <a:t>(21 </a:t>
            </a:r>
            <a:r>
              <a:rPr kumimoji="1" lang="ja-JP" altLang="en-US" sz="1600" b="1" u="sng" dirty="0"/>
              <a:t>億円 ～ </a:t>
            </a:r>
            <a:r>
              <a:rPr kumimoji="1" lang="en-US" altLang="ja-JP" sz="1600" b="1" u="sng" dirty="0"/>
              <a:t>31.5 </a:t>
            </a:r>
            <a:r>
              <a:rPr kumimoji="1" lang="ja-JP" altLang="en-US" sz="1600" b="1" u="sng" dirty="0"/>
              <a:t>億円</a:t>
            </a:r>
            <a:r>
              <a:rPr kumimoji="1" lang="en-US" altLang="ja-JP" sz="1600" b="1" u="sng" dirty="0"/>
              <a:t>) </a:t>
            </a:r>
            <a:r>
              <a:rPr kumimoji="1" lang="ja-JP" altLang="en-US" sz="1600" b="1" u="sng" dirty="0"/>
              <a:t>があった。</a:t>
            </a:r>
            <a:r>
              <a:rPr kumimoji="1" lang="ja-JP" altLang="en-US" sz="1600" dirty="0"/>
              <a:t>それ以降、</a:t>
            </a:r>
            <a:r>
              <a:rPr kumimoji="1" lang="en-US" altLang="ja-JP" sz="1600" dirty="0"/>
              <a:t>MIT </a:t>
            </a:r>
            <a:r>
              <a:rPr kumimoji="1" lang="ja-JP" altLang="en-US" sz="1600" dirty="0"/>
              <a:t>は、</a:t>
            </a:r>
            <a:r>
              <a:rPr kumimoji="1" lang="ja-JP" altLang="en-US" sz="1600" b="1" u="sng" dirty="0"/>
              <a:t>年額 </a:t>
            </a:r>
            <a:r>
              <a:rPr kumimoji="1" lang="en-US" altLang="ja-JP" sz="1600" b="1" u="sng" dirty="0"/>
              <a:t>3,200 </a:t>
            </a:r>
            <a:r>
              <a:rPr kumimoji="1" lang="ja-JP" altLang="en-US" sz="1600" b="1" u="sng" dirty="0"/>
              <a:t>万ドル ～ </a:t>
            </a:r>
            <a:r>
              <a:rPr kumimoji="1" lang="en-US" altLang="ja-JP" sz="1600" b="1" u="sng" dirty="0"/>
              <a:t>8,200 </a:t>
            </a:r>
            <a:r>
              <a:rPr kumimoji="1" lang="ja-JP" altLang="en-US" sz="1600" b="1" u="sng" dirty="0"/>
              <a:t>万ドル程度 </a:t>
            </a:r>
            <a:r>
              <a:rPr kumimoji="1" lang="en-US" altLang="ja-JP" sz="1600" b="1" u="sng" dirty="0"/>
              <a:t>(32 </a:t>
            </a:r>
            <a:r>
              <a:rPr kumimoji="1" lang="ja-JP" altLang="en-US" sz="1600" b="1" u="sng" dirty="0"/>
              <a:t>億円 ～ </a:t>
            </a:r>
            <a:r>
              <a:rPr kumimoji="1" lang="en-US" altLang="ja-JP" sz="1600" b="1" u="sng" dirty="0"/>
              <a:t>123 </a:t>
            </a:r>
            <a:r>
              <a:rPr kumimoji="1" lang="ja-JP" altLang="en-US" sz="1600" b="1" u="sng" dirty="0"/>
              <a:t>億円</a:t>
            </a:r>
            <a:r>
              <a:rPr kumimoji="1" lang="en-US" altLang="ja-JP" sz="1600" b="1" u="sng" dirty="0"/>
              <a:t>) </a:t>
            </a:r>
            <a:r>
              <a:rPr kumimoji="1" lang="ja-JP" altLang="en-US" sz="1600" b="1" u="sng" dirty="0"/>
              <a:t>程度の技術ライセンス収入 </a:t>
            </a:r>
            <a:r>
              <a:rPr kumimoji="1" lang="en-US" altLang="ja-JP" sz="1600" b="1" u="sng" dirty="0"/>
              <a:t>(</a:t>
            </a:r>
            <a:r>
              <a:rPr kumimoji="1" lang="ja-JP" altLang="en-US" sz="1600" b="1" u="sng" dirty="0"/>
              <a:t>同大発の技術ベンチャーによる株式の現金化収入を含む</a:t>
            </a:r>
            <a:r>
              <a:rPr kumimoji="1" lang="en-US" altLang="ja-JP" sz="1600" b="1" u="sng" dirty="0"/>
              <a:t>) </a:t>
            </a:r>
            <a:r>
              <a:rPr kumimoji="1" lang="ja-JP" altLang="en-US" sz="1600" b="1" u="sng" dirty="0"/>
              <a:t>を得ている</a:t>
            </a:r>
            <a:r>
              <a:rPr kumimoji="1" lang="ja-JP" altLang="en-US" sz="1600" dirty="0"/>
              <a:t>。</a:t>
            </a:r>
            <a:br>
              <a:rPr kumimoji="1" lang="en-US" altLang="ja-JP" sz="1600" dirty="0"/>
            </a:br>
            <a:r>
              <a:rPr kumimoji="1" lang="ja-JP" altLang="en-US" sz="1600" dirty="0"/>
              <a:t>ライセンス収入のほかに、</a:t>
            </a:r>
            <a:r>
              <a:rPr kumimoji="1" lang="en-US" altLang="ja-JP" sz="1600" dirty="0"/>
              <a:t>MIT </a:t>
            </a:r>
            <a:r>
              <a:rPr kumimoji="1" lang="ja-JP" altLang="en-US" sz="1600" dirty="0"/>
              <a:t>の研究環境を利用して作られたスタートアップ技術の起業者による寄附も多額である。たとえば、</a:t>
            </a:r>
            <a:r>
              <a:rPr kumimoji="1" lang="en-US" altLang="ja-JP" sz="1600" dirty="0"/>
              <a:t>MIT </a:t>
            </a:r>
            <a:r>
              <a:rPr kumimoji="1" lang="ja-JP" altLang="en-US" sz="1600" dirty="0"/>
              <a:t>発のクラウド型通信基盤ソフトウェアのスタートアップである </a:t>
            </a:r>
            <a:r>
              <a:rPr kumimoji="1" lang="en-US" altLang="ja-JP" sz="1600" b="1" u="sng" dirty="0"/>
              <a:t>Meraki (</a:t>
            </a:r>
            <a:r>
              <a:rPr kumimoji="1" lang="ja-JP" altLang="en-US" sz="1600" b="1" u="sng" dirty="0"/>
              <a:t>後に </a:t>
            </a:r>
            <a:r>
              <a:rPr kumimoji="1" lang="en-US" altLang="ja-JP" sz="1600" b="1" u="sng" dirty="0"/>
              <a:t>Cisco </a:t>
            </a:r>
            <a:r>
              <a:rPr kumimoji="1" lang="ja-JP" altLang="en-US" sz="1600" b="1" u="sng" dirty="0"/>
              <a:t>に買収された</a:t>
            </a:r>
            <a:r>
              <a:rPr kumimoji="1" lang="en-US" altLang="ja-JP" sz="1600" b="1" u="sng" dirty="0"/>
              <a:t>) </a:t>
            </a:r>
            <a:r>
              <a:rPr kumimoji="1" lang="ja-JP" altLang="en-US" sz="1600" b="1" u="sng" dirty="0"/>
              <a:t>の創業者は、</a:t>
            </a:r>
            <a:r>
              <a:rPr kumimoji="1" lang="en-US" altLang="ja-JP" sz="1600" b="1" u="sng" dirty="0"/>
              <a:t>1,200 </a:t>
            </a:r>
            <a:r>
              <a:rPr kumimoji="1" lang="ja-JP" altLang="en-US" sz="1600" b="1" u="sng" dirty="0"/>
              <a:t>万ドル </a:t>
            </a:r>
            <a:r>
              <a:rPr kumimoji="1" lang="en-US" altLang="ja-JP" sz="1600" b="1" u="sng" dirty="0"/>
              <a:t>(12 </a:t>
            </a:r>
            <a:r>
              <a:rPr kumimoji="1" lang="ja-JP" altLang="en-US" sz="1600" b="1" u="sng" dirty="0"/>
              <a:t>億円 ～ </a:t>
            </a:r>
            <a:r>
              <a:rPr kumimoji="1" lang="en-US" altLang="ja-JP" sz="1600" b="1" u="sng" dirty="0"/>
              <a:t>18 </a:t>
            </a:r>
            <a:r>
              <a:rPr kumimoji="1" lang="ja-JP" altLang="en-US" sz="1600" b="1" u="sng" dirty="0"/>
              <a:t>億円</a:t>
            </a:r>
            <a:r>
              <a:rPr kumimoji="1" lang="en-US" altLang="ja-JP" sz="1600" b="1" u="sng" dirty="0"/>
              <a:t>) </a:t>
            </a:r>
            <a:r>
              <a:rPr kumimoji="1" lang="ja-JP" altLang="en-US" sz="1600" b="1" u="sng" dirty="0"/>
              <a:t>を大学に寄附している</a:t>
            </a:r>
            <a:r>
              <a:rPr kumimoji="1" lang="ja-JP" altLang="en-US" sz="1600" dirty="0"/>
              <a:t>。</a:t>
            </a:r>
            <a:br>
              <a:rPr kumimoji="1" lang="en-US" altLang="ja-JP" sz="1600" dirty="0"/>
            </a:br>
            <a:r>
              <a:rPr kumimoji="1" lang="en-US" altLang="ja-JP" sz="1050" dirty="0"/>
              <a:t>https://news.mit.edu/1997/licensing-0716  https://news.mit.edu/2025/new-postdoctoral-fellowship-program-accelerate-innovation-health-care-0707/  https://web.mit.edu/annualreports/pres03/03.15.html  https://dspace.mit.edu/bitstream/handle/1721.1/160608/2015_annualreport_08_02.pdf?isAllowed=y&amp;sequence=1  https://tlo.mit.edu/sites/default/files/2023-11/TLO-FY2022-FactSheet.pdf  https://tlo.mit.edu/sites/default/files/2023-11/TLO-FY2023AnnualReport-FactSheet.pdf</a:t>
            </a:r>
            <a:br>
              <a:rPr kumimoji="1" lang="en-US" altLang="ja-JP" sz="1050" dirty="0"/>
            </a:br>
            <a:endParaRPr kumimoji="1" lang="en-US" altLang="ja-JP" sz="1050" dirty="0"/>
          </a:p>
          <a:p>
            <a:pPr marL="285750" indent="-285750">
              <a:buFont typeface="Arial" panose="020B0604020202020204" pitchFamily="34" charset="0"/>
              <a:buChar char="•"/>
            </a:pPr>
            <a:r>
              <a:rPr kumimoji="1" lang="en-US" altLang="ja-JP" sz="1600" b="1" dirty="0">
                <a:highlight>
                  <a:srgbClr val="99FFCC"/>
                </a:highlight>
              </a:rPr>
              <a:t>(4) </a:t>
            </a:r>
            <a:r>
              <a:rPr kumimoji="1" lang="ja-JP" altLang="en-US" sz="1600" b="1" dirty="0">
                <a:highlight>
                  <a:srgbClr val="99FFCC"/>
                </a:highlight>
              </a:rPr>
              <a:t>イリノイ大学 </a:t>
            </a:r>
            <a:r>
              <a:rPr kumimoji="1" lang="en-US" altLang="ja-JP" sz="1600" b="1" dirty="0">
                <a:highlight>
                  <a:srgbClr val="99FFCC"/>
                </a:highlight>
              </a:rPr>
              <a:t>- </a:t>
            </a:r>
            <a:r>
              <a:rPr kumimoji="1" lang="ja-JP" altLang="en-US" sz="1600" b="1" dirty="0">
                <a:highlight>
                  <a:srgbClr val="99FFCC"/>
                </a:highlight>
              </a:rPr>
              <a:t>史上初の実用的な </a:t>
            </a:r>
            <a:r>
              <a:rPr kumimoji="1" lang="en-US" altLang="ja-JP" sz="1600" b="1" dirty="0">
                <a:highlight>
                  <a:srgbClr val="99FFCC"/>
                </a:highlight>
              </a:rPr>
              <a:t>Web </a:t>
            </a:r>
            <a:r>
              <a:rPr kumimoji="1" lang="ja-JP" altLang="en-US" sz="1600" b="1" dirty="0">
                <a:highlight>
                  <a:srgbClr val="99FFCC"/>
                </a:highlight>
              </a:rPr>
              <a:t>ブラウザ「</a:t>
            </a:r>
            <a:r>
              <a:rPr kumimoji="1" lang="en-US" altLang="ja-JP" sz="1600" b="1" dirty="0">
                <a:highlight>
                  <a:srgbClr val="99FFCC"/>
                </a:highlight>
              </a:rPr>
              <a:t>Mosaic</a:t>
            </a:r>
            <a:r>
              <a:rPr kumimoji="1" lang="ja-JP" altLang="en-US" sz="1600" b="1" dirty="0">
                <a:highlight>
                  <a:srgbClr val="99FFCC"/>
                </a:highlight>
              </a:rPr>
              <a:t>」および </a:t>
            </a:r>
            <a:r>
              <a:rPr kumimoji="1" lang="en-US" altLang="ja-JP" sz="1600" b="1" dirty="0">
                <a:highlight>
                  <a:srgbClr val="99FFCC"/>
                </a:highlight>
              </a:rPr>
              <a:t>Web </a:t>
            </a:r>
            <a:r>
              <a:rPr kumimoji="1" lang="ja-JP" altLang="en-US" sz="1600" b="1" dirty="0">
                <a:highlight>
                  <a:srgbClr val="99FFCC"/>
                </a:highlight>
              </a:rPr>
              <a:t>サーバー「</a:t>
            </a:r>
            <a:r>
              <a:rPr kumimoji="1" lang="en-US" altLang="ja-JP" sz="1600" b="1" dirty="0">
                <a:highlight>
                  <a:srgbClr val="99FFCC"/>
                </a:highlight>
              </a:rPr>
              <a:t>Apache</a:t>
            </a:r>
            <a:r>
              <a:rPr kumimoji="1" lang="ja-JP" altLang="en-US" sz="1600" b="1" dirty="0">
                <a:highlight>
                  <a:srgbClr val="99FFCC"/>
                </a:highlight>
              </a:rPr>
              <a:t>」の開発者がいた大学。</a:t>
            </a:r>
            <a:r>
              <a:rPr kumimoji="1" lang="en-US" altLang="ja-JP" sz="1600" b="1" dirty="0">
                <a:highlight>
                  <a:srgbClr val="99FFCC"/>
                </a:highlight>
              </a:rPr>
              <a:t>1999 </a:t>
            </a:r>
            <a:r>
              <a:rPr kumimoji="1" lang="ja-JP" altLang="en-US" sz="1600" b="1" dirty="0">
                <a:highlight>
                  <a:srgbClr val="99FFCC"/>
                </a:highlight>
              </a:rPr>
              <a:t>年までの </a:t>
            </a:r>
            <a:r>
              <a:rPr kumimoji="1" lang="en-US" altLang="ja-JP" sz="1600" b="1" dirty="0">
                <a:highlight>
                  <a:srgbClr val="99FFCC"/>
                </a:highlight>
              </a:rPr>
              <a:t>Mosaic </a:t>
            </a:r>
            <a:r>
              <a:rPr kumimoji="1" lang="ja-JP" altLang="en-US" sz="1600" b="1" dirty="0">
                <a:highlight>
                  <a:srgbClr val="99FFCC"/>
                </a:highlight>
              </a:rPr>
              <a:t>関係収入 </a:t>
            </a:r>
            <a:r>
              <a:rPr kumimoji="1" lang="en-US" altLang="ja-JP" sz="1600" b="1" dirty="0">
                <a:highlight>
                  <a:srgbClr val="99FFCC"/>
                </a:highlight>
              </a:rPr>
              <a:t>1 </a:t>
            </a:r>
            <a:r>
              <a:rPr kumimoji="1" lang="ja-JP" altLang="en-US" sz="1600" b="1" dirty="0">
                <a:highlight>
                  <a:srgbClr val="99FFCC"/>
                </a:highlight>
              </a:rPr>
              <a:t>本のみでも </a:t>
            </a:r>
            <a:r>
              <a:rPr kumimoji="1" lang="en-US" altLang="ja-JP" sz="1600" b="1" dirty="0">
                <a:highlight>
                  <a:srgbClr val="99FFCC"/>
                </a:highlight>
              </a:rPr>
              <a:t>15 </a:t>
            </a:r>
            <a:r>
              <a:rPr kumimoji="1" lang="ja-JP" altLang="en-US" sz="1600" b="1" dirty="0">
                <a:highlight>
                  <a:srgbClr val="99FFCC"/>
                </a:highlight>
              </a:rPr>
              <a:t>億円が還流</a:t>
            </a:r>
            <a:br>
              <a:rPr lang="en-US" altLang="ja-JP" sz="1600" dirty="0"/>
            </a:br>
            <a:r>
              <a:rPr lang="en-US" altLang="ja-JP" sz="1600" dirty="0"/>
              <a:t>1994 </a:t>
            </a:r>
            <a:r>
              <a:rPr lang="ja-JP" altLang="en-US" sz="1600" dirty="0"/>
              <a:t>年に </a:t>
            </a:r>
            <a:r>
              <a:rPr lang="en-US" altLang="ja-JP" sz="1600" dirty="0"/>
              <a:t>Mosaic Web </a:t>
            </a:r>
            <a:r>
              <a:rPr lang="ja-JP" altLang="en-US" sz="1600" dirty="0"/>
              <a:t>ブラウザに係る知財収入 </a:t>
            </a:r>
            <a:r>
              <a:rPr lang="en-US" altLang="ja-JP" sz="1600" dirty="0"/>
              <a:t>(270 </a:t>
            </a:r>
            <a:r>
              <a:rPr lang="ja-JP" altLang="en-US" sz="1600" dirty="0"/>
              <a:t>万ドル ～ </a:t>
            </a:r>
            <a:r>
              <a:rPr lang="en-US" altLang="ja-JP" sz="1600" dirty="0"/>
              <a:t>300 </a:t>
            </a:r>
            <a:r>
              <a:rPr lang="ja-JP" altLang="en-US" sz="1600" dirty="0"/>
              <a:t>万ドルと報道</a:t>
            </a:r>
            <a:r>
              <a:rPr lang="en-US" altLang="ja-JP" sz="1600" dirty="0"/>
              <a:t>) </a:t>
            </a:r>
            <a:r>
              <a:rPr lang="ja-JP" altLang="en-US" sz="1600" dirty="0"/>
              <a:t>があり、その後、少なくとも </a:t>
            </a:r>
            <a:r>
              <a:rPr lang="en-US" altLang="ja-JP" sz="1600" dirty="0"/>
              <a:t>1999 </a:t>
            </a:r>
            <a:r>
              <a:rPr lang="ja-JP" altLang="en-US" sz="1600" dirty="0"/>
              <a:t>年までに </a:t>
            </a:r>
            <a:r>
              <a:rPr lang="en-US" altLang="ja-JP" sz="1600" dirty="0"/>
              <a:t>Mosaic </a:t>
            </a:r>
            <a:r>
              <a:rPr lang="ja-JP" altLang="en-US" sz="1600" dirty="0"/>
              <a:t>のライセンス料として </a:t>
            </a:r>
            <a:r>
              <a:rPr lang="en-US" altLang="ja-JP" sz="1600" dirty="0"/>
              <a:t>700 </a:t>
            </a:r>
            <a:r>
              <a:rPr lang="ja-JP" altLang="en-US" sz="1600" dirty="0"/>
              <a:t>万ドルを受け取っている。したがって、公開されている範囲のみでも、</a:t>
            </a:r>
            <a:r>
              <a:rPr lang="en-US" altLang="ja-JP" sz="1600" b="1" u="sng" dirty="0"/>
              <a:t>Mosaic 1 </a:t>
            </a:r>
            <a:r>
              <a:rPr lang="ja-JP" altLang="en-US" sz="1600" b="1" u="sng" dirty="0"/>
              <a:t>件による収入として、</a:t>
            </a:r>
            <a:r>
              <a:rPr lang="en-US" altLang="ja-JP" sz="1600" b="1" u="sng" dirty="0"/>
              <a:t>5 </a:t>
            </a:r>
            <a:r>
              <a:rPr lang="ja-JP" altLang="en-US" sz="1600" b="1" u="sng" dirty="0"/>
              <a:t>年間のみで </a:t>
            </a:r>
            <a:r>
              <a:rPr lang="en-US" altLang="ja-JP" sz="1600" b="1" u="sng" dirty="0"/>
              <a:t>1,000 </a:t>
            </a:r>
            <a:r>
              <a:rPr lang="ja-JP" altLang="en-US" sz="1600" b="1" u="sng" dirty="0"/>
              <a:t>万ドル </a:t>
            </a:r>
            <a:r>
              <a:rPr lang="en-US" altLang="ja-JP" sz="1600" b="1" u="sng" dirty="0"/>
              <a:t>(10 </a:t>
            </a:r>
            <a:r>
              <a:rPr lang="ja-JP" altLang="en-US" sz="1600" b="1" u="sng" dirty="0"/>
              <a:t>億円 ～ </a:t>
            </a:r>
            <a:r>
              <a:rPr lang="en-US" altLang="ja-JP" sz="1600" b="1" u="sng" dirty="0"/>
              <a:t>15 </a:t>
            </a:r>
            <a:r>
              <a:rPr lang="ja-JP" altLang="en-US" sz="1600" b="1" u="sng" dirty="0"/>
              <a:t>億円</a:t>
            </a:r>
            <a:r>
              <a:rPr lang="en-US" altLang="ja-JP" sz="1600" b="1" u="sng" dirty="0"/>
              <a:t>) </a:t>
            </a:r>
            <a:r>
              <a:rPr lang="ja-JP" altLang="en-US" sz="1600" b="1" u="sng" dirty="0"/>
              <a:t>がある</a:t>
            </a:r>
            <a:r>
              <a:rPr lang="ja-JP" altLang="en-US" sz="1600" dirty="0"/>
              <a:t>。当時、イリノイ大学発ベンチャーの </a:t>
            </a:r>
            <a:r>
              <a:rPr lang="en-US" altLang="ja-JP" sz="1600" dirty="0"/>
              <a:t>Spyglass </a:t>
            </a:r>
            <a:r>
              <a:rPr lang="ja-JP" altLang="en-US" sz="1600" dirty="0"/>
              <a:t>社 </a:t>
            </a:r>
            <a:r>
              <a:rPr lang="en-US" altLang="ja-JP" sz="1600" dirty="0"/>
              <a:t>(1990 </a:t>
            </a:r>
            <a:r>
              <a:rPr lang="ja-JP" altLang="en-US" sz="1600" dirty="0"/>
              <a:t>年創業</a:t>
            </a:r>
            <a:r>
              <a:rPr lang="en-US" altLang="ja-JP" sz="1600" dirty="0"/>
              <a:t>) </a:t>
            </a:r>
            <a:r>
              <a:rPr lang="ja-JP" altLang="en-US" sz="1600" dirty="0"/>
              <a:t>が、</a:t>
            </a:r>
            <a:r>
              <a:rPr lang="en-US" altLang="ja-JP" sz="1600" dirty="0"/>
              <a:t>Mosaic Web </a:t>
            </a:r>
            <a:r>
              <a:rPr lang="ja-JP" altLang="en-US" sz="1600" dirty="0"/>
              <a:t>ブラウザのソースコードを米国の会社にライセンスする仕組みになっており、たとえば、</a:t>
            </a:r>
            <a:r>
              <a:rPr lang="en-US" altLang="ja-JP" sz="1600" dirty="0"/>
              <a:t>Microsoft </a:t>
            </a:r>
            <a:r>
              <a:rPr lang="ja-JP" altLang="en-US" sz="1600" dirty="0"/>
              <a:t>の </a:t>
            </a:r>
            <a:r>
              <a:rPr lang="en-US" altLang="ja-JP" sz="1600" dirty="0"/>
              <a:t>Windows 95 </a:t>
            </a:r>
            <a:r>
              <a:rPr lang="ja-JP" altLang="en-US" sz="1600" dirty="0"/>
              <a:t>に搭載された </a:t>
            </a:r>
            <a:r>
              <a:rPr lang="en-US" altLang="ja-JP" sz="1600" dirty="0"/>
              <a:t>Internet Explorer </a:t>
            </a:r>
            <a:r>
              <a:rPr lang="ja-JP" altLang="en-US" sz="1600" dirty="0"/>
              <a:t>も </a:t>
            </a:r>
            <a:r>
              <a:rPr lang="en-US" altLang="ja-JP" sz="1600" dirty="0"/>
              <a:t>Spyglass </a:t>
            </a:r>
            <a:r>
              <a:rPr lang="ja-JP" altLang="en-US" sz="1600" dirty="0"/>
              <a:t>社からライセンスを受け、イリノイ大学の </a:t>
            </a:r>
            <a:r>
              <a:rPr lang="en-US" altLang="ja-JP" sz="1600" dirty="0"/>
              <a:t>Mosaic </a:t>
            </a:r>
            <a:r>
              <a:rPr lang="ja-JP" altLang="en-US" sz="1600" dirty="0"/>
              <a:t>を利用していた。これらの収入の歩合が長期継続的にイリノイ大学の収入となっていた </a:t>
            </a:r>
            <a:r>
              <a:rPr lang="en-US" altLang="ja-JP" sz="1600" dirty="0"/>
              <a:t>(</a:t>
            </a:r>
            <a:r>
              <a:rPr lang="ja-JP" altLang="en-US" sz="1600" dirty="0"/>
              <a:t>金額・割合は非公開</a:t>
            </a:r>
            <a:r>
              <a:rPr lang="en-US" altLang="ja-JP" sz="1600" dirty="0"/>
              <a:t>)</a:t>
            </a:r>
            <a:r>
              <a:rPr lang="ja-JP" altLang="en-US" sz="1600" dirty="0"/>
              <a:t>。</a:t>
            </a:r>
            <a:endParaRPr kumimoji="1" lang="en-US" altLang="ja-JP" sz="1600" dirty="0"/>
          </a:p>
        </p:txBody>
      </p:sp>
      <p:pic>
        <p:nvPicPr>
          <p:cNvPr id="9" name="図 8">
            <a:extLst>
              <a:ext uri="{FF2B5EF4-FFF2-40B4-BE49-F238E27FC236}">
                <a16:creationId xmlns:a16="http://schemas.microsoft.com/office/drawing/2014/main" id="{F36D4541-AF8E-45AF-A362-2231CA162E46}"/>
              </a:ext>
            </a:extLst>
          </p:cNvPr>
          <p:cNvPicPr>
            <a:picLocks noChangeAspect="1"/>
          </p:cNvPicPr>
          <p:nvPr/>
        </p:nvPicPr>
        <p:blipFill>
          <a:blip r:embed="rId2"/>
          <a:stretch>
            <a:fillRect/>
          </a:stretch>
        </p:blipFill>
        <p:spPr>
          <a:xfrm>
            <a:off x="10493692" y="3950170"/>
            <a:ext cx="1296003" cy="733793"/>
          </a:xfrm>
          <a:prstGeom prst="rect">
            <a:avLst/>
          </a:prstGeom>
        </p:spPr>
      </p:pic>
      <p:pic>
        <p:nvPicPr>
          <p:cNvPr id="8" name="図 7">
            <a:extLst>
              <a:ext uri="{FF2B5EF4-FFF2-40B4-BE49-F238E27FC236}">
                <a16:creationId xmlns:a16="http://schemas.microsoft.com/office/drawing/2014/main" id="{60F9AC7B-DD71-4F37-A382-BD215D1897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548" y="3036525"/>
            <a:ext cx="481513" cy="1710044"/>
          </a:xfrm>
          <a:prstGeom prst="rect">
            <a:avLst/>
          </a:prstGeom>
        </p:spPr>
      </p:pic>
      <p:pic>
        <p:nvPicPr>
          <p:cNvPr id="11" name="図 10">
            <a:extLst>
              <a:ext uri="{FF2B5EF4-FFF2-40B4-BE49-F238E27FC236}">
                <a16:creationId xmlns:a16="http://schemas.microsoft.com/office/drawing/2014/main" id="{0B8D9CBD-78A5-4D31-8554-5505A0ED7D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581" y="2389180"/>
            <a:ext cx="699773" cy="666440"/>
          </a:xfrm>
          <a:prstGeom prst="rect">
            <a:avLst/>
          </a:prstGeom>
        </p:spPr>
      </p:pic>
    </p:spTree>
    <p:extLst>
      <p:ext uri="{BB962C8B-B14F-4D97-AF65-F5344CB8AC3E}">
        <p14:creationId xmlns:p14="http://schemas.microsoft.com/office/powerpoint/2010/main" val="26849160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四角形: 角を丸くする 16">
            <a:extLst>
              <a:ext uri="{FF2B5EF4-FFF2-40B4-BE49-F238E27FC236}">
                <a16:creationId xmlns:a16="http://schemas.microsoft.com/office/drawing/2014/main" id="{5D638600-B27B-4B0E-8909-B756A2D783F6}"/>
              </a:ext>
            </a:extLst>
          </p:cNvPr>
          <p:cNvSpPr/>
          <p:nvPr/>
        </p:nvSpPr>
        <p:spPr>
          <a:xfrm>
            <a:off x="203904" y="1592580"/>
            <a:ext cx="1990656" cy="1051560"/>
          </a:xfrm>
          <a:prstGeom prst="roundRect">
            <a:avLst/>
          </a:prstGeom>
          <a:solidFill>
            <a:schemeClr val="accent3">
              <a:lumMod val="20000"/>
              <a:lumOff val="80000"/>
            </a:schemeClr>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a:extLst>
              <a:ext uri="{FF2B5EF4-FFF2-40B4-BE49-F238E27FC236}">
                <a16:creationId xmlns:a16="http://schemas.microsoft.com/office/drawing/2014/main" id="{789D0E56-ECAC-4473-8F94-F01A46B0FF3A}"/>
              </a:ext>
            </a:extLst>
          </p:cNvPr>
          <p:cNvSpPr>
            <a:spLocks noGrp="1"/>
          </p:cNvSpPr>
          <p:nvPr>
            <p:ph type="sldNum" sz="quarter" idx="12"/>
          </p:nvPr>
        </p:nvSpPr>
        <p:spPr/>
        <p:txBody>
          <a:bodyPr/>
          <a:lstStyle/>
          <a:p>
            <a:fld id="{63DCA85F-F225-44A4-AEA8-9083CAE61796}" type="slidenum">
              <a:rPr kumimoji="1" lang="ja-JP" altLang="en-US" smtClean="0"/>
              <a:t>18</a:t>
            </a:fld>
            <a:endParaRPr kumimoji="1" lang="ja-JP" altLang="en-US" dirty="0"/>
          </a:p>
        </p:txBody>
      </p:sp>
      <p:sp>
        <p:nvSpPr>
          <p:cNvPr id="6" name="楕円 5">
            <a:extLst>
              <a:ext uri="{FF2B5EF4-FFF2-40B4-BE49-F238E27FC236}">
                <a16:creationId xmlns:a16="http://schemas.microsoft.com/office/drawing/2014/main" id="{E465C718-8C64-4937-8797-D1629DBA54EC}"/>
              </a:ext>
            </a:extLst>
          </p:cNvPr>
          <p:cNvSpPr/>
          <p:nvPr/>
        </p:nvSpPr>
        <p:spPr>
          <a:xfrm>
            <a:off x="3038343" y="1900045"/>
            <a:ext cx="4678680" cy="2865723"/>
          </a:xfrm>
          <a:prstGeom prst="ellipse">
            <a:avLst/>
          </a:prstGeom>
          <a:solidFill>
            <a:schemeClr val="accent4">
              <a:lumMod val="20000"/>
              <a:lumOff val="80000"/>
            </a:schemeClr>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9CD2A89A-1E86-42E8-8C6B-547E243D264D}"/>
              </a:ext>
            </a:extLst>
          </p:cNvPr>
          <p:cNvSpPr txBox="1"/>
          <p:nvPr/>
        </p:nvSpPr>
        <p:spPr>
          <a:xfrm>
            <a:off x="3523061" y="2746874"/>
            <a:ext cx="3543300" cy="830997"/>
          </a:xfrm>
          <a:prstGeom prst="rect">
            <a:avLst/>
          </a:prstGeom>
          <a:noFill/>
        </p:spPr>
        <p:txBody>
          <a:bodyPr wrap="square" rtlCol="0">
            <a:spAutoFit/>
          </a:bodyPr>
          <a:lstStyle/>
          <a:p>
            <a:r>
              <a:rPr kumimoji="1" lang="ja-JP" altLang="en-US" sz="2400" b="1" dirty="0">
                <a:highlight>
                  <a:srgbClr val="FFFFCC"/>
                </a:highlight>
              </a:rPr>
              <a:t>年間社会的便益額 </a:t>
            </a:r>
            <a:r>
              <a:rPr kumimoji="1" lang="en-US" altLang="ja-JP" sz="2400" b="1" dirty="0">
                <a:highlight>
                  <a:srgbClr val="FFFFCC"/>
                </a:highlight>
              </a:rPr>
              <a:t>Annual Social Value (ASV)</a:t>
            </a:r>
            <a:endParaRPr kumimoji="1" lang="ja-JP" altLang="en-US" sz="2400" b="1" dirty="0">
              <a:highlight>
                <a:srgbClr val="FFFFCC"/>
              </a:highlight>
            </a:endParaRPr>
          </a:p>
        </p:txBody>
      </p:sp>
      <p:sp>
        <p:nvSpPr>
          <p:cNvPr id="8" name="テキスト ボックス 7">
            <a:extLst>
              <a:ext uri="{FF2B5EF4-FFF2-40B4-BE49-F238E27FC236}">
                <a16:creationId xmlns:a16="http://schemas.microsoft.com/office/drawing/2014/main" id="{47051CD6-0621-4BA3-9976-D7EB50527E6D}"/>
              </a:ext>
            </a:extLst>
          </p:cNvPr>
          <p:cNvSpPr txBox="1"/>
          <p:nvPr/>
        </p:nvSpPr>
        <p:spPr>
          <a:xfrm>
            <a:off x="3362814" y="3586206"/>
            <a:ext cx="3973907" cy="461665"/>
          </a:xfrm>
          <a:prstGeom prst="rect">
            <a:avLst/>
          </a:prstGeom>
          <a:noFill/>
        </p:spPr>
        <p:txBody>
          <a:bodyPr wrap="square" rtlCol="0">
            <a:spAutoFit/>
          </a:bodyPr>
          <a:lstStyle/>
          <a:p>
            <a:r>
              <a:rPr lang="ja-JP" altLang="en-US" sz="2400" b="1" dirty="0">
                <a:highlight>
                  <a:srgbClr val="FFFFCC"/>
                </a:highlight>
              </a:rPr>
              <a:t>数十兆～数百兆円 </a:t>
            </a:r>
            <a:r>
              <a:rPr lang="en-US" altLang="ja-JP" sz="2400" b="1" dirty="0">
                <a:highlight>
                  <a:srgbClr val="FFFFCC"/>
                </a:highlight>
              </a:rPr>
              <a:t>/ </a:t>
            </a:r>
            <a:r>
              <a:rPr lang="ja-JP" altLang="en-US" sz="2400" b="1" dirty="0">
                <a:highlight>
                  <a:srgbClr val="FFFFCC"/>
                </a:highlight>
              </a:rPr>
              <a:t>年程度</a:t>
            </a:r>
            <a:endParaRPr kumimoji="1" lang="ja-JP" altLang="en-US" sz="2400" b="1" dirty="0">
              <a:highlight>
                <a:srgbClr val="FFFFCC"/>
              </a:highlight>
            </a:endParaRPr>
          </a:p>
        </p:txBody>
      </p:sp>
      <p:pic>
        <p:nvPicPr>
          <p:cNvPr id="10" name="図 9">
            <a:extLst>
              <a:ext uri="{FF2B5EF4-FFF2-40B4-BE49-F238E27FC236}">
                <a16:creationId xmlns:a16="http://schemas.microsoft.com/office/drawing/2014/main" id="{59B5F4CF-281D-448D-88F4-13005CD830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7687" y="1747480"/>
            <a:ext cx="1025216" cy="733516"/>
          </a:xfrm>
          <a:prstGeom prst="rect">
            <a:avLst/>
          </a:prstGeom>
        </p:spPr>
      </p:pic>
      <p:pic>
        <p:nvPicPr>
          <p:cNvPr id="11" name="図 10">
            <a:extLst>
              <a:ext uri="{FF2B5EF4-FFF2-40B4-BE49-F238E27FC236}">
                <a16:creationId xmlns:a16="http://schemas.microsoft.com/office/drawing/2014/main" id="{9D20B93E-E624-49F7-BD8E-F6E2CBF9EF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0584" y="1773838"/>
            <a:ext cx="823812" cy="526294"/>
          </a:xfrm>
          <a:prstGeom prst="rect">
            <a:avLst/>
          </a:prstGeom>
        </p:spPr>
      </p:pic>
      <p:sp>
        <p:nvSpPr>
          <p:cNvPr id="12" name="コンテンツ プレースホルダー 2">
            <a:extLst>
              <a:ext uri="{FF2B5EF4-FFF2-40B4-BE49-F238E27FC236}">
                <a16:creationId xmlns:a16="http://schemas.microsoft.com/office/drawing/2014/main" id="{444D4472-0183-4A19-AD4F-23ACFC479A9E}"/>
              </a:ext>
            </a:extLst>
          </p:cNvPr>
          <p:cNvSpPr>
            <a:spLocks noGrp="1"/>
          </p:cNvSpPr>
          <p:nvPr>
            <p:ph idx="1"/>
          </p:nvPr>
        </p:nvSpPr>
        <p:spPr>
          <a:xfrm>
            <a:off x="97224" y="34345"/>
            <a:ext cx="5038656" cy="733515"/>
          </a:xfrm>
          <a:solidFill>
            <a:schemeClr val="accent4">
              <a:lumMod val="20000"/>
              <a:lumOff val="80000"/>
            </a:schemeClr>
          </a:solidFill>
        </p:spPr>
        <p:txBody>
          <a:bodyPr>
            <a:normAutofit/>
          </a:bodyPr>
          <a:lstStyle/>
          <a:p>
            <a:pPr marL="0" indent="0">
              <a:lnSpc>
                <a:spcPct val="120000"/>
              </a:lnSpc>
              <a:buNone/>
            </a:pPr>
            <a:r>
              <a:rPr kumimoji="1" lang="en-US" altLang="ja-JP" sz="1600" b="1" dirty="0">
                <a:solidFill>
                  <a:schemeClr val="accent1">
                    <a:lumMod val="50000"/>
                  </a:schemeClr>
                </a:solidFill>
              </a:rPr>
              <a:t>(a) </a:t>
            </a:r>
            <a:r>
              <a:rPr kumimoji="1" lang="ja-JP" altLang="en-US" sz="1600" b="1" dirty="0">
                <a:solidFill>
                  <a:schemeClr val="accent1">
                    <a:lumMod val="50000"/>
                  </a:schemeClr>
                </a:solidFill>
              </a:rPr>
              <a:t>デジタル基盤製品・サービス </a:t>
            </a:r>
            <a:r>
              <a:rPr lang="en-US" altLang="ja-JP" sz="1600" b="1" dirty="0">
                <a:solidFill>
                  <a:schemeClr val="accent1">
                    <a:lumMod val="50000"/>
                  </a:schemeClr>
                </a:solidFill>
              </a:rPr>
              <a:t> (</a:t>
            </a:r>
            <a:r>
              <a:rPr lang="ja-JP" altLang="en-US" sz="1600" b="1" dirty="0">
                <a:solidFill>
                  <a:schemeClr val="accent1">
                    <a:lumMod val="50000"/>
                  </a:schemeClr>
                </a:solidFill>
              </a:rPr>
              <a:t>デジタル基盤人材</a:t>
            </a:r>
            <a:r>
              <a:rPr lang="en-US" altLang="ja-JP" sz="1600" b="1" dirty="0">
                <a:solidFill>
                  <a:schemeClr val="accent1">
                    <a:lumMod val="50000"/>
                  </a:schemeClr>
                </a:solidFill>
              </a:rPr>
              <a:t>)</a:t>
            </a:r>
            <a:br>
              <a:rPr lang="en-US" altLang="ja-JP" sz="1600" b="1" dirty="0">
                <a:solidFill>
                  <a:schemeClr val="accent1">
                    <a:lumMod val="50000"/>
                  </a:schemeClr>
                </a:solidFill>
              </a:rPr>
            </a:br>
            <a:r>
              <a:rPr kumimoji="1" lang="en-US" altLang="ja-JP" sz="1600" b="1" dirty="0">
                <a:solidFill>
                  <a:schemeClr val="accent6">
                    <a:lumMod val="75000"/>
                  </a:schemeClr>
                </a:solidFill>
              </a:rPr>
              <a:t>(b) </a:t>
            </a:r>
            <a:r>
              <a:rPr kumimoji="1" lang="ja-JP" altLang="en-US" sz="1600" b="1" dirty="0">
                <a:solidFill>
                  <a:schemeClr val="accent6">
                    <a:lumMod val="75000"/>
                  </a:schemeClr>
                </a:solidFill>
              </a:rPr>
              <a:t>デジタル応用汎用製品・サービス   </a:t>
            </a:r>
            <a:r>
              <a:rPr kumimoji="1" lang="en-US" altLang="ja-JP" sz="1600" b="1" dirty="0">
                <a:solidFill>
                  <a:schemeClr val="accent6">
                    <a:lumMod val="75000"/>
                  </a:schemeClr>
                </a:solidFill>
              </a:rPr>
              <a:t>(</a:t>
            </a:r>
            <a:r>
              <a:rPr kumimoji="1" lang="ja-JP" altLang="en-US" sz="1600" b="1" dirty="0">
                <a:solidFill>
                  <a:schemeClr val="accent6">
                    <a:lumMod val="75000"/>
                  </a:schemeClr>
                </a:solidFill>
              </a:rPr>
              <a:t>デジタル応用人材</a:t>
            </a:r>
            <a:r>
              <a:rPr kumimoji="1" lang="en-US" altLang="ja-JP" sz="1600" b="1" dirty="0">
                <a:solidFill>
                  <a:schemeClr val="accent6">
                    <a:lumMod val="75000"/>
                  </a:schemeClr>
                </a:solidFill>
              </a:rPr>
              <a:t>)</a:t>
            </a:r>
            <a:endParaRPr kumimoji="1" lang="en-US" altLang="ja-JP" sz="1400" dirty="0"/>
          </a:p>
        </p:txBody>
      </p:sp>
      <p:sp>
        <p:nvSpPr>
          <p:cNvPr id="18" name="テキスト ボックス 17">
            <a:extLst>
              <a:ext uri="{FF2B5EF4-FFF2-40B4-BE49-F238E27FC236}">
                <a16:creationId xmlns:a16="http://schemas.microsoft.com/office/drawing/2014/main" id="{D2B4B38F-1697-4695-8328-198A8F000FC7}"/>
              </a:ext>
            </a:extLst>
          </p:cNvPr>
          <p:cNvSpPr txBox="1"/>
          <p:nvPr/>
        </p:nvSpPr>
        <p:spPr>
          <a:xfrm>
            <a:off x="106880" y="758314"/>
            <a:ext cx="4340354" cy="369332"/>
          </a:xfrm>
          <a:prstGeom prst="rect">
            <a:avLst/>
          </a:prstGeom>
          <a:noFill/>
        </p:spPr>
        <p:txBody>
          <a:bodyPr wrap="square" rtlCol="0">
            <a:spAutoFit/>
          </a:bodyPr>
          <a:lstStyle/>
          <a:p>
            <a:r>
              <a:rPr kumimoji="1" lang="ja-JP" altLang="en-US" b="1" dirty="0"/>
              <a:t>目標</a:t>
            </a:r>
            <a:r>
              <a:rPr kumimoji="1" lang="en-US" altLang="ja-JP" b="1" dirty="0"/>
              <a:t>: </a:t>
            </a:r>
            <a:r>
              <a:rPr kumimoji="1" lang="ja-JP" altLang="en-US" b="1" dirty="0"/>
              <a:t>平均 </a:t>
            </a:r>
            <a:r>
              <a:rPr kumimoji="1" lang="en-US" altLang="ja-JP" b="1" dirty="0"/>
              <a:t>100 </a:t>
            </a:r>
            <a:r>
              <a:rPr kumimoji="1" lang="ja-JP" altLang="en-US" b="1" dirty="0"/>
              <a:t>億円 </a:t>
            </a:r>
            <a:r>
              <a:rPr kumimoji="1" lang="en-US" altLang="ja-JP" b="1" dirty="0"/>
              <a:t>/ </a:t>
            </a:r>
            <a:r>
              <a:rPr kumimoji="1" lang="ja-JP" altLang="en-US" b="1" dirty="0"/>
              <a:t>年・</a:t>
            </a:r>
            <a:r>
              <a:rPr lang="ja-JP" altLang="en-US" b="1" dirty="0"/>
              <a:t>人の </a:t>
            </a:r>
            <a:r>
              <a:rPr lang="en-US" altLang="ja-JP" b="1" dirty="0"/>
              <a:t>ASV</a:t>
            </a:r>
            <a:endParaRPr kumimoji="1" lang="ja-JP" altLang="en-US" b="1" dirty="0"/>
          </a:p>
        </p:txBody>
      </p:sp>
      <p:sp>
        <p:nvSpPr>
          <p:cNvPr id="19" name="テキスト ボックス 18">
            <a:extLst>
              <a:ext uri="{FF2B5EF4-FFF2-40B4-BE49-F238E27FC236}">
                <a16:creationId xmlns:a16="http://schemas.microsoft.com/office/drawing/2014/main" id="{447BFB52-BEDD-4FB5-97EA-5C8B8ABA814A}"/>
              </a:ext>
            </a:extLst>
          </p:cNvPr>
          <p:cNvSpPr txBox="1"/>
          <p:nvPr/>
        </p:nvSpPr>
        <p:spPr>
          <a:xfrm>
            <a:off x="5202440" y="238224"/>
            <a:ext cx="5737860" cy="584775"/>
          </a:xfrm>
          <a:prstGeom prst="rect">
            <a:avLst/>
          </a:prstGeom>
          <a:solidFill>
            <a:schemeClr val="accent4">
              <a:lumMod val="40000"/>
              <a:lumOff val="60000"/>
            </a:schemeClr>
          </a:solidFill>
        </p:spPr>
        <p:txBody>
          <a:bodyPr wrap="square" rtlCol="0">
            <a:spAutoFit/>
          </a:bodyPr>
          <a:lstStyle/>
          <a:p>
            <a:r>
              <a:rPr kumimoji="1" lang="ja-JP" altLang="en-US" sz="1600" b="1" dirty="0"/>
              <a:t>日本中で </a:t>
            </a:r>
            <a:r>
              <a:rPr kumimoji="1" lang="en-US" altLang="ja-JP" sz="1600" b="1" dirty="0"/>
              <a:t>(a), (b) </a:t>
            </a:r>
            <a:r>
              <a:rPr kumimoji="1" lang="ja-JP" altLang="en-US" sz="1600" b="1" dirty="0"/>
              <a:t>のデジタル人材を育成し、</a:t>
            </a:r>
            <a:r>
              <a:rPr kumimoji="1" lang="en-US" altLang="ja-JP" sz="1600" b="1" dirty="0"/>
              <a:t>1 </a:t>
            </a:r>
            <a:r>
              <a:rPr kumimoji="1" lang="ja-JP" altLang="en-US" sz="1600" b="1" dirty="0"/>
              <a:t>人あたり </a:t>
            </a:r>
            <a:r>
              <a:rPr kumimoji="1" lang="en-US" altLang="ja-JP" sz="1600" b="1" dirty="0"/>
              <a:t>100 </a:t>
            </a:r>
            <a:r>
              <a:rPr kumimoji="1" lang="ja-JP" altLang="en-US" sz="1600" b="1" dirty="0"/>
              <a:t>億円 </a:t>
            </a:r>
            <a:r>
              <a:rPr kumimoji="1" lang="en-US" altLang="ja-JP" sz="1600" b="1" dirty="0"/>
              <a:t>/ </a:t>
            </a:r>
            <a:r>
              <a:rPr kumimoji="1" lang="ja-JP" altLang="en-US" sz="1600" b="1" dirty="0"/>
              <a:t>年程度の </a:t>
            </a:r>
            <a:r>
              <a:rPr kumimoji="1" lang="en-US" altLang="ja-JP" sz="1600" b="1" dirty="0"/>
              <a:t>ASV </a:t>
            </a:r>
            <a:r>
              <a:rPr kumimoji="1" lang="ja-JP" altLang="en-US" sz="1600" b="1" dirty="0"/>
              <a:t>を実現することを、低コストで実現する。</a:t>
            </a:r>
          </a:p>
        </p:txBody>
      </p:sp>
      <p:sp>
        <p:nvSpPr>
          <p:cNvPr id="20" name="四角形: 角を丸くする 19">
            <a:extLst>
              <a:ext uri="{FF2B5EF4-FFF2-40B4-BE49-F238E27FC236}">
                <a16:creationId xmlns:a16="http://schemas.microsoft.com/office/drawing/2014/main" id="{802D28B5-A702-400F-984A-715ACBD303C8}"/>
              </a:ext>
            </a:extLst>
          </p:cNvPr>
          <p:cNvSpPr/>
          <p:nvPr/>
        </p:nvSpPr>
        <p:spPr>
          <a:xfrm>
            <a:off x="203904" y="2825398"/>
            <a:ext cx="1990656" cy="1051560"/>
          </a:xfrm>
          <a:prstGeom prst="roundRect">
            <a:avLst/>
          </a:prstGeom>
          <a:solidFill>
            <a:schemeClr val="accent3">
              <a:lumMod val="20000"/>
              <a:lumOff val="80000"/>
            </a:schemeClr>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1" name="図 20">
            <a:extLst>
              <a:ext uri="{FF2B5EF4-FFF2-40B4-BE49-F238E27FC236}">
                <a16:creationId xmlns:a16="http://schemas.microsoft.com/office/drawing/2014/main" id="{06F0B0AE-37FA-43AD-B534-1A29F6730A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7687" y="2980298"/>
            <a:ext cx="1025216" cy="733516"/>
          </a:xfrm>
          <a:prstGeom prst="rect">
            <a:avLst/>
          </a:prstGeom>
        </p:spPr>
      </p:pic>
      <p:pic>
        <p:nvPicPr>
          <p:cNvPr id="22" name="図 21">
            <a:extLst>
              <a:ext uri="{FF2B5EF4-FFF2-40B4-BE49-F238E27FC236}">
                <a16:creationId xmlns:a16="http://schemas.microsoft.com/office/drawing/2014/main" id="{1B9B317F-D147-445B-BC8A-AD873C13D8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0584" y="3006656"/>
            <a:ext cx="823812" cy="526294"/>
          </a:xfrm>
          <a:prstGeom prst="rect">
            <a:avLst/>
          </a:prstGeom>
        </p:spPr>
      </p:pic>
      <p:sp>
        <p:nvSpPr>
          <p:cNvPr id="23" name="四角形: 角を丸くする 22">
            <a:extLst>
              <a:ext uri="{FF2B5EF4-FFF2-40B4-BE49-F238E27FC236}">
                <a16:creationId xmlns:a16="http://schemas.microsoft.com/office/drawing/2014/main" id="{75ABB346-79CF-4B96-9665-BEA50A76F553}"/>
              </a:ext>
            </a:extLst>
          </p:cNvPr>
          <p:cNvSpPr/>
          <p:nvPr/>
        </p:nvSpPr>
        <p:spPr>
          <a:xfrm>
            <a:off x="203904" y="4058216"/>
            <a:ext cx="1990656" cy="1051560"/>
          </a:xfrm>
          <a:prstGeom prst="roundRect">
            <a:avLst/>
          </a:prstGeom>
          <a:solidFill>
            <a:schemeClr val="accent3">
              <a:lumMod val="20000"/>
              <a:lumOff val="80000"/>
            </a:schemeClr>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4" name="図 23">
            <a:extLst>
              <a:ext uri="{FF2B5EF4-FFF2-40B4-BE49-F238E27FC236}">
                <a16:creationId xmlns:a16="http://schemas.microsoft.com/office/drawing/2014/main" id="{4B28A68B-BF72-470F-A76F-C83480B308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7687" y="4213116"/>
            <a:ext cx="1025216" cy="733516"/>
          </a:xfrm>
          <a:prstGeom prst="rect">
            <a:avLst/>
          </a:prstGeom>
        </p:spPr>
      </p:pic>
      <p:pic>
        <p:nvPicPr>
          <p:cNvPr id="25" name="図 24">
            <a:extLst>
              <a:ext uri="{FF2B5EF4-FFF2-40B4-BE49-F238E27FC236}">
                <a16:creationId xmlns:a16="http://schemas.microsoft.com/office/drawing/2014/main" id="{558BA979-FE71-4138-A381-AFF5BE07B2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0584" y="4239474"/>
            <a:ext cx="823812" cy="526294"/>
          </a:xfrm>
          <a:prstGeom prst="rect">
            <a:avLst/>
          </a:prstGeom>
        </p:spPr>
      </p:pic>
      <p:sp>
        <p:nvSpPr>
          <p:cNvPr id="26" name="右中かっこ 25">
            <a:extLst>
              <a:ext uri="{FF2B5EF4-FFF2-40B4-BE49-F238E27FC236}">
                <a16:creationId xmlns:a16="http://schemas.microsoft.com/office/drawing/2014/main" id="{294CCF69-CFDA-48CC-A24B-F15FB04AF7E7}"/>
              </a:ext>
            </a:extLst>
          </p:cNvPr>
          <p:cNvSpPr/>
          <p:nvPr/>
        </p:nvSpPr>
        <p:spPr>
          <a:xfrm rot="5400000">
            <a:off x="1040968" y="4428356"/>
            <a:ext cx="476548" cy="2150676"/>
          </a:xfrm>
          <a:prstGeom prst="rightBrace">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72B6D926-BA5C-4338-B98C-5E1510737F91}"/>
              </a:ext>
            </a:extLst>
          </p:cNvPr>
          <p:cNvSpPr txBox="1"/>
          <p:nvPr/>
        </p:nvSpPr>
        <p:spPr>
          <a:xfrm>
            <a:off x="851503" y="5900613"/>
            <a:ext cx="2348897" cy="461665"/>
          </a:xfrm>
          <a:prstGeom prst="rect">
            <a:avLst/>
          </a:prstGeom>
          <a:noFill/>
        </p:spPr>
        <p:txBody>
          <a:bodyPr wrap="square" rtlCol="0">
            <a:spAutoFit/>
          </a:bodyPr>
          <a:lstStyle/>
          <a:p>
            <a:r>
              <a:rPr kumimoji="1" lang="ja-JP" altLang="en-US" sz="2400" b="1" dirty="0"/>
              <a:t>数千～数万人</a:t>
            </a:r>
          </a:p>
        </p:txBody>
      </p:sp>
      <p:sp>
        <p:nvSpPr>
          <p:cNvPr id="28" name="テキスト ボックス 27">
            <a:extLst>
              <a:ext uri="{FF2B5EF4-FFF2-40B4-BE49-F238E27FC236}">
                <a16:creationId xmlns:a16="http://schemas.microsoft.com/office/drawing/2014/main" id="{F619F1AD-1CF3-4191-88ED-B1EE77D07263}"/>
              </a:ext>
            </a:extLst>
          </p:cNvPr>
          <p:cNvSpPr txBox="1"/>
          <p:nvPr/>
        </p:nvSpPr>
        <p:spPr>
          <a:xfrm>
            <a:off x="694559" y="6430835"/>
            <a:ext cx="8122657" cy="338554"/>
          </a:xfrm>
          <a:prstGeom prst="rect">
            <a:avLst/>
          </a:prstGeom>
          <a:solidFill>
            <a:schemeClr val="accent4">
              <a:lumMod val="40000"/>
              <a:lumOff val="60000"/>
            </a:schemeClr>
          </a:solidFill>
        </p:spPr>
        <p:txBody>
          <a:bodyPr wrap="square" rtlCol="0">
            <a:spAutoFit/>
          </a:bodyPr>
          <a:lstStyle/>
          <a:p>
            <a:r>
              <a:rPr kumimoji="1" lang="en-US" altLang="ja-JP" sz="1600" b="1" dirty="0"/>
              <a:t>【</a:t>
            </a:r>
            <a:r>
              <a:rPr kumimoji="1" lang="ja-JP" altLang="en-US" sz="1600" b="1" dirty="0"/>
              <a:t>参考</a:t>
            </a:r>
            <a:r>
              <a:rPr kumimoji="1" lang="en-US" altLang="ja-JP" sz="1600" b="1" dirty="0"/>
              <a:t>】</a:t>
            </a:r>
            <a:r>
              <a:rPr kumimoji="1" lang="ja-JP" altLang="en-US" sz="1600" b="1" dirty="0"/>
              <a:t> 日本の高校生</a:t>
            </a:r>
            <a:r>
              <a:rPr kumimoji="1" lang="en-US" altLang="ja-JP" sz="1600" b="1" dirty="0"/>
              <a:t>: 290 </a:t>
            </a:r>
            <a:r>
              <a:rPr kumimoji="1" lang="ja-JP" altLang="en-US" sz="1600" b="1" dirty="0"/>
              <a:t>万人、高専生</a:t>
            </a:r>
            <a:r>
              <a:rPr kumimoji="1" lang="en-US" altLang="ja-JP" sz="1600" b="1" dirty="0"/>
              <a:t>: 5 </a:t>
            </a:r>
            <a:r>
              <a:rPr kumimoji="1" lang="ja-JP" altLang="en-US" sz="1600" b="1" dirty="0"/>
              <a:t>万人、大学生</a:t>
            </a:r>
            <a:r>
              <a:rPr kumimoji="1" lang="en-US" altLang="ja-JP" sz="1600" b="1" dirty="0"/>
              <a:t>: 294 </a:t>
            </a:r>
            <a:r>
              <a:rPr kumimoji="1" lang="ja-JP" altLang="en-US" sz="1600" b="1" dirty="0"/>
              <a:t>万人</a:t>
            </a:r>
            <a:r>
              <a:rPr kumimoji="1" lang="en-US" altLang="ja-JP" sz="1600" b="1" dirty="0"/>
              <a:t>: </a:t>
            </a:r>
            <a:r>
              <a:rPr kumimoji="1" lang="ja-JP" altLang="en-US" sz="1600" b="1" dirty="0"/>
              <a:t>大学院生</a:t>
            </a:r>
            <a:r>
              <a:rPr kumimoji="1" lang="en-US" altLang="ja-JP" sz="1600" b="1" dirty="0"/>
              <a:t>: 26 </a:t>
            </a:r>
            <a:r>
              <a:rPr kumimoji="1" lang="ja-JP" altLang="en-US" sz="1600" b="1" dirty="0"/>
              <a:t>万人。</a:t>
            </a:r>
          </a:p>
        </p:txBody>
      </p:sp>
      <p:cxnSp>
        <p:nvCxnSpPr>
          <p:cNvPr id="30" name="直線矢印コネクタ 29">
            <a:extLst>
              <a:ext uri="{FF2B5EF4-FFF2-40B4-BE49-F238E27FC236}">
                <a16:creationId xmlns:a16="http://schemas.microsoft.com/office/drawing/2014/main" id="{7AAA73FC-0267-43D4-A510-A4A0E06E3EB4}"/>
              </a:ext>
            </a:extLst>
          </p:cNvPr>
          <p:cNvCxnSpPr>
            <a:stCxn id="17" idx="3"/>
          </p:cNvCxnSpPr>
          <p:nvPr/>
        </p:nvCxnSpPr>
        <p:spPr>
          <a:xfrm>
            <a:off x="2194560" y="2118360"/>
            <a:ext cx="1272540" cy="601980"/>
          </a:xfrm>
          <a:prstGeom prst="straightConnector1">
            <a:avLst/>
          </a:prstGeom>
          <a:ln w="571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矢印コネクタ 30">
            <a:extLst>
              <a:ext uri="{FF2B5EF4-FFF2-40B4-BE49-F238E27FC236}">
                <a16:creationId xmlns:a16="http://schemas.microsoft.com/office/drawing/2014/main" id="{2E6A2B2C-2A27-43A4-8155-8F80991331F9}"/>
              </a:ext>
            </a:extLst>
          </p:cNvPr>
          <p:cNvCxnSpPr>
            <a:cxnSpLocks/>
          </p:cNvCxnSpPr>
          <p:nvPr/>
        </p:nvCxnSpPr>
        <p:spPr>
          <a:xfrm>
            <a:off x="2173736" y="3359804"/>
            <a:ext cx="845820" cy="34393"/>
          </a:xfrm>
          <a:prstGeom prst="straightConnector1">
            <a:avLst/>
          </a:prstGeom>
          <a:ln w="571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矢印コネクタ 32">
            <a:extLst>
              <a:ext uri="{FF2B5EF4-FFF2-40B4-BE49-F238E27FC236}">
                <a16:creationId xmlns:a16="http://schemas.microsoft.com/office/drawing/2014/main" id="{0C8EA928-8036-4CB5-9F39-F0B77122F8E0}"/>
              </a:ext>
            </a:extLst>
          </p:cNvPr>
          <p:cNvCxnSpPr>
            <a:cxnSpLocks/>
          </p:cNvCxnSpPr>
          <p:nvPr/>
        </p:nvCxnSpPr>
        <p:spPr>
          <a:xfrm flipV="1">
            <a:off x="2183130" y="4065234"/>
            <a:ext cx="1017270" cy="599203"/>
          </a:xfrm>
          <a:prstGeom prst="straightConnector1">
            <a:avLst/>
          </a:prstGeom>
          <a:ln w="571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5" name="テキスト ボックス 34">
            <a:extLst>
              <a:ext uri="{FF2B5EF4-FFF2-40B4-BE49-F238E27FC236}">
                <a16:creationId xmlns:a16="http://schemas.microsoft.com/office/drawing/2014/main" id="{2D4A7474-D8C5-4D66-ACBD-93E0295E5534}"/>
              </a:ext>
            </a:extLst>
          </p:cNvPr>
          <p:cNvSpPr txBox="1"/>
          <p:nvPr/>
        </p:nvSpPr>
        <p:spPr>
          <a:xfrm>
            <a:off x="3257286" y="4893242"/>
            <a:ext cx="4030980" cy="1323439"/>
          </a:xfrm>
          <a:prstGeom prst="rect">
            <a:avLst/>
          </a:prstGeom>
          <a:solidFill>
            <a:schemeClr val="accent2">
              <a:lumMod val="20000"/>
              <a:lumOff val="80000"/>
            </a:schemeClr>
          </a:solidFill>
        </p:spPr>
        <p:txBody>
          <a:bodyPr wrap="square" rtlCol="0">
            <a:spAutoFit/>
          </a:bodyPr>
          <a:lstStyle/>
          <a:p>
            <a:r>
              <a:rPr kumimoji="1" lang="ja-JP" altLang="en-US" sz="2000" b="1" dirty="0"/>
              <a:t>生成されたデジタル成果物</a:t>
            </a:r>
            <a:endParaRPr kumimoji="1" lang="en-US" altLang="ja-JP" sz="2000" b="1" dirty="0"/>
          </a:p>
          <a:p>
            <a:r>
              <a:rPr lang="en-US" altLang="ja-JP" sz="2000" b="1" dirty="0"/>
              <a:t>(</a:t>
            </a:r>
            <a:r>
              <a:rPr lang="ja-JP" altLang="en-US" sz="2000" b="1" dirty="0"/>
              <a:t>大半は、</a:t>
            </a:r>
            <a:r>
              <a:rPr lang="en-US" altLang="ja-JP" sz="2000" b="1" dirty="0"/>
              <a:t>OSS </a:t>
            </a:r>
            <a:r>
              <a:rPr lang="ja-JP" altLang="en-US" sz="2000" b="1" dirty="0"/>
              <a:t>や無償サービスとして</a:t>
            </a:r>
          </a:p>
          <a:p>
            <a:r>
              <a:rPr kumimoji="1" lang="ja-JP" altLang="en-US" sz="2000" b="1" dirty="0"/>
              <a:t>インターネットを通じて全世界に継続的に提供</a:t>
            </a:r>
            <a:r>
              <a:rPr kumimoji="1" lang="en-US" altLang="ja-JP" sz="2000" b="1" dirty="0"/>
              <a:t>)</a:t>
            </a:r>
            <a:endParaRPr kumimoji="1" lang="ja-JP" altLang="en-US" sz="2000" b="1" dirty="0"/>
          </a:p>
        </p:txBody>
      </p:sp>
      <p:cxnSp>
        <p:nvCxnSpPr>
          <p:cNvPr id="36" name="直線矢印コネクタ 35">
            <a:extLst>
              <a:ext uri="{FF2B5EF4-FFF2-40B4-BE49-F238E27FC236}">
                <a16:creationId xmlns:a16="http://schemas.microsoft.com/office/drawing/2014/main" id="{15BC52A7-0A10-47F7-952B-417184C37808}"/>
              </a:ext>
            </a:extLst>
          </p:cNvPr>
          <p:cNvCxnSpPr>
            <a:cxnSpLocks/>
          </p:cNvCxnSpPr>
          <p:nvPr/>
        </p:nvCxnSpPr>
        <p:spPr>
          <a:xfrm flipV="1">
            <a:off x="7288266" y="1819201"/>
            <a:ext cx="1145037" cy="946476"/>
          </a:xfrm>
          <a:prstGeom prst="straightConnector1">
            <a:avLst/>
          </a:prstGeom>
          <a:ln w="57150">
            <a:solidFill>
              <a:schemeClr val="tx1">
                <a:lumMod val="85000"/>
                <a:lumOff val="1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直線矢印コネクタ 37">
            <a:extLst>
              <a:ext uri="{FF2B5EF4-FFF2-40B4-BE49-F238E27FC236}">
                <a16:creationId xmlns:a16="http://schemas.microsoft.com/office/drawing/2014/main" id="{C3410418-8702-46D2-8EEE-BCD3BA2F72D6}"/>
              </a:ext>
            </a:extLst>
          </p:cNvPr>
          <p:cNvCxnSpPr>
            <a:cxnSpLocks/>
          </p:cNvCxnSpPr>
          <p:nvPr/>
        </p:nvCxnSpPr>
        <p:spPr>
          <a:xfrm>
            <a:off x="8433303" y="1818869"/>
            <a:ext cx="720354" cy="0"/>
          </a:xfrm>
          <a:prstGeom prst="straightConnector1">
            <a:avLst/>
          </a:prstGeom>
          <a:ln w="5715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テキスト ボックス 40">
            <a:extLst>
              <a:ext uri="{FF2B5EF4-FFF2-40B4-BE49-F238E27FC236}">
                <a16:creationId xmlns:a16="http://schemas.microsoft.com/office/drawing/2014/main" id="{7C6B03BA-EE5E-4AB6-9F18-8B0874C24C87}"/>
              </a:ext>
            </a:extLst>
          </p:cNvPr>
          <p:cNvSpPr txBox="1"/>
          <p:nvPr/>
        </p:nvSpPr>
        <p:spPr>
          <a:xfrm>
            <a:off x="7586191" y="992157"/>
            <a:ext cx="3933448" cy="369332"/>
          </a:xfrm>
          <a:prstGeom prst="rect">
            <a:avLst/>
          </a:prstGeom>
          <a:solidFill>
            <a:schemeClr val="accent4">
              <a:lumMod val="40000"/>
              <a:lumOff val="60000"/>
            </a:schemeClr>
          </a:solidFill>
        </p:spPr>
        <p:txBody>
          <a:bodyPr wrap="square" rtlCol="0">
            <a:spAutoFit/>
          </a:bodyPr>
          <a:lstStyle/>
          <a:p>
            <a:r>
              <a:rPr kumimoji="1" lang="ja-JP" altLang="en-US" b="1" dirty="0"/>
              <a:t>パターン </a:t>
            </a:r>
            <a:r>
              <a:rPr kumimoji="1" lang="en-US" altLang="ja-JP" b="1" dirty="0"/>
              <a:t>1. </a:t>
            </a:r>
            <a:r>
              <a:rPr kumimoji="1" lang="ja-JP" altLang="en-US" b="1" dirty="0"/>
              <a:t>そのまま 永続的に無償継続</a:t>
            </a:r>
          </a:p>
        </p:txBody>
      </p:sp>
      <p:sp>
        <p:nvSpPr>
          <p:cNvPr id="43" name="テキスト ボックス 42">
            <a:extLst>
              <a:ext uri="{FF2B5EF4-FFF2-40B4-BE49-F238E27FC236}">
                <a16:creationId xmlns:a16="http://schemas.microsoft.com/office/drawing/2014/main" id="{02D62098-AE8E-44CF-81EE-71C297066DD0}"/>
              </a:ext>
            </a:extLst>
          </p:cNvPr>
          <p:cNvSpPr txBox="1"/>
          <p:nvPr/>
        </p:nvSpPr>
        <p:spPr>
          <a:xfrm>
            <a:off x="9153657" y="1467854"/>
            <a:ext cx="3038343" cy="738664"/>
          </a:xfrm>
          <a:prstGeom prst="rect">
            <a:avLst/>
          </a:prstGeom>
          <a:solidFill>
            <a:schemeClr val="accent4">
              <a:lumMod val="20000"/>
              <a:lumOff val="80000"/>
            </a:schemeClr>
          </a:solidFill>
        </p:spPr>
        <p:txBody>
          <a:bodyPr wrap="square" rtlCol="0">
            <a:spAutoFit/>
          </a:bodyPr>
          <a:lstStyle/>
          <a:p>
            <a:r>
              <a:rPr kumimoji="1" lang="ja-JP" altLang="en-US" sz="1400" b="1" dirty="0"/>
              <a:t>日本国民・日本の多数の事業者 </a:t>
            </a:r>
            <a:r>
              <a:rPr kumimoji="1" lang="en-US" altLang="ja-JP" sz="1400" b="1" dirty="0"/>
              <a:t>(</a:t>
            </a:r>
            <a:r>
              <a:rPr kumimoji="1" lang="ja-JP" altLang="en-US" sz="1400" b="1" dirty="0"/>
              <a:t>あるいは世界中</a:t>
            </a:r>
            <a:r>
              <a:rPr kumimoji="1" lang="en-US" altLang="ja-JP" sz="1400" b="1" dirty="0"/>
              <a:t>)</a:t>
            </a:r>
            <a:r>
              <a:rPr kumimoji="1" lang="ja-JP" altLang="en-US" sz="1400" b="1" dirty="0"/>
              <a:t> の </a:t>
            </a:r>
            <a:r>
              <a:rPr kumimoji="1" lang="en-US" altLang="ja-JP" sz="1400" b="1" dirty="0"/>
              <a:t>GDP </a:t>
            </a:r>
            <a:r>
              <a:rPr kumimoji="1" lang="ja-JP" altLang="en-US" sz="1400" b="1" dirty="0"/>
              <a:t>増加・生産物価値向上にそのまま </a:t>
            </a:r>
            <a:r>
              <a:rPr kumimoji="1" lang="en-US" altLang="ja-JP" sz="1400" b="1" dirty="0"/>
              <a:t>AVS </a:t>
            </a:r>
            <a:r>
              <a:rPr kumimoji="1" lang="ja-JP" altLang="en-US" sz="1400" b="1" dirty="0"/>
              <a:t>と同額が寄与。</a:t>
            </a:r>
          </a:p>
        </p:txBody>
      </p:sp>
      <p:cxnSp>
        <p:nvCxnSpPr>
          <p:cNvPr id="44" name="直線矢印コネクタ 43">
            <a:extLst>
              <a:ext uri="{FF2B5EF4-FFF2-40B4-BE49-F238E27FC236}">
                <a16:creationId xmlns:a16="http://schemas.microsoft.com/office/drawing/2014/main" id="{D084220E-2F1C-4366-965E-31346A453EC8}"/>
              </a:ext>
            </a:extLst>
          </p:cNvPr>
          <p:cNvCxnSpPr>
            <a:cxnSpLocks/>
          </p:cNvCxnSpPr>
          <p:nvPr/>
        </p:nvCxnSpPr>
        <p:spPr>
          <a:xfrm flipV="1">
            <a:off x="7709437" y="3048163"/>
            <a:ext cx="723866" cy="303672"/>
          </a:xfrm>
          <a:prstGeom prst="straightConnector1">
            <a:avLst/>
          </a:prstGeom>
          <a:ln w="57150">
            <a:solidFill>
              <a:schemeClr val="accent5">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直線矢印コネクタ 45">
            <a:extLst>
              <a:ext uri="{FF2B5EF4-FFF2-40B4-BE49-F238E27FC236}">
                <a16:creationId xmlns:a16="http://schemas.microsoft.com/office/drawing/2014/main" id="{B595A57A-C1CE-4161-A9D5-90DB18058528}"/>
              </a:ext>
            </a:extLst>
          </p:cNvPr>
          <p:cNvCxnSpPr>
            <a:cxnSpLocks/>
          </p:cNvCxnSpPr>
          <p:nvPr/>
        </p:nvCxnSpPr>
        <p:spPr>
          <a:xfrm>
            <a:off x="8433303" y="3048163"/>
            <a:ext cx="1136653" cy="0"/>
          </a:xfrm>
          <a:prstGeom prst="straightConnector1">
            <a:avLst/>
          </a:prstGeom>
          <a:ln w="571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7" name="四角形: 角を丸くする 46">
            <a:extLst>
              <a:ext uri="{FF2B5EF4-FFF2-40B4-BE49-F238E27FC236}">
                <a16:creationId xmlns:a16="http://schemas.microsoft.com/office/drawing/2014/main" id="{C592971C-2AF6-4B02-867C-22DCDC42856D}"/>
              </a:ext>
            </a:extLst>
          </p:cNvPr>
          <p:cNvSpPr/>
          <p:nvPr/>
        </p:nvSpPr>
        <p:spPr>
          <a:xfrm>
            <a:off x="8014203" y="3320972"/>
            <a:ext cx="1327917" cy="3928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t>投資家</a:t>
            </a:r>
            <a:r>
              <a:rPr lang="en-US" altLang="ja-JP" sz="1400" b="1" dirty="0"/>
              <a:t> + CEO</a:t>
            </a:r>
          </a:p>
        </p:txBody>
      </p:sp>
      <p:sp>
        <p:nvSpPr>
          <p:cNvPr id="48" name="テキスト ボックス 47">
            <a:extLst>
              <a:ext uri="{FF2B5EF4-FFF2-40B4-BE49-F238E27FC236}">
                <a16:creationId xmlns:a16="http://schemas.microsoft.com/office/drawing/2014/main" id="{CDE57954-03A1-4E4D-9E8B-B79EFDE550C6}"/>
              </a:ext>
            </a:extLst>
          </p:cNvPr>
          <p:cNvSpPr txBox="1"/>
          <p:nvPr/>
        </p:nvSpPr>
        <p:spPr>
          <a:xfrm>
            <a:off x="7717024" y="3303928"/>
            <a:ext cx="411514" cy="461665"/>
          </a:xfrm>
          <a:prstGeom prst="rect">
            <a:avLst/>
          </a:prstGeom>
          <a:noFill/>
        </p:spPr>
        <p:txBody>
          <a:bodyPr wrap="square" rtlCol="0">
            <a:spAutoFit/>
          </a:bodyPr>
          <a:lstStyle/>
          <a:p>
            <a:r>
              <a:rPr kumimoji="1" lang="en-US" altLang="ja-JP" sz="2400" b="1" dirty="0"/>
              <a:t>+</a:t>
            </a:r>
            <a:endParaRPr kumimoji="1" lang="ja-JP" altLang="en-US" sz="2400" b="1" dirty="0"/>
          </a:p>
        </p:txBody>
      </p:sp>
      <p:sp>
        <p:nvSpPr>
          <p:cNvPr id="50" name="テキスト ボックス 49">
            <a:extLst>
              <a:ext uri="{FF2B5EF4-FFF2-40B4-BE49-F238E27FC236}">
                <a16:creationId xmlns:a16="http://schemas.microsoft.com/office/drawing/2014/main" id="{6DEABE60-D970-4083-8AC2-3397B4F038DF}"/>
              </a:ext>
            </a:extLst>
          </p:cNvPr>
          <p:cNvSpPr txBox="1"/>
          <p:nvPr/>
        </p:nvSpPr>
        <p:spPr>
          <a:xfrm>
            <a:off x="8239501" y="1869939"/>
            <a:ext cx="1144265" cy="584775"/>
          </a:xfrm>
          <a:prstGeom prst="rect">
            <a:avLst/>
          </a:prstGeom>
          <a:noFill/>
        </p:spPr>
        <p:txBody>
          <a:bodyPr wrap="square" rtlCol="0">
            <a:spAutoFit/>
          </a:bodyPr>
          <a:lstStyle/>
          <a:p>
            <a:r>
              <a:rPr kumimoji="1" lang="en-US" altLang="ja-JP" sz="3200" dirty="0"/>
              <a:t>+ 0 =</a:t>
            </a:r>
            <a:endParaRPr kumimoji="1" lang="ja-JP" altLang="en-US" sz="3200" dirty="0"/>
          </a:p>
        </p:txBody>
      </p:sp>
      <p:sp>
        <p:nvSpPr>
          <p:cNvPr id="51" name="テキスト ボックス 50">
            <a:extLst>
              <a:ext uri="{FF2B5EF4-FFF2-40B4-BE49-F238E27FC236}">
                <a16:creationId xmlns:a16="http://schemas.microsoft.com/office/drawing/2014/main" id="{E4CCDD9F-4273-4865-890D-49D81B8BA45B}"/>
              </a:ext>
            </a:extLst>
          </p:cNvPr>
          <p:cNvSpPr txBox="1"/>
          <p:nvPr/>
        </p:nvSpPr>
        <p:spPr>
          <a:xfrm>
            <a:off x="9311699" y="3202874"/>
            <a:ext cx="1144265" cy="584775"/>
          </a:xfrm>
          <a:prstGeom prst="rect">
            <a:avLst/>
          </a:prstGeom>
          <a:noFill/>
        </p:spPr>
        <p:txBody>
          <a:bodyPr wrap="square" rtlCol="0">
            <a:spAutoFit/>
          </a:bodyPr>
          <a:lstStyle/>
          <a:p>
            <a:r>
              <a:rPr kumimoji="1" lang="en-US" altLang="ja-JP" sz="3200" dirty="0"/>
              <a:t>=</a:t>
            </a:r>
            <a:endParaRPr kumimoji="1" lang="ja-JP" altLang="en-US" sz="3200" dirty="0"/>
          </a:p>
        </p:txBody>
      </p:sp>
      <p:sp>
        <p:nvSpPr>
          <p:cNvPr id="54" name="テキスト ボックス 53">
            <a:extLst>
              <a:ext uri="{FF2B5EF4-FFF2-40B4-BE49-F238E27FC236}">
                <a16:creationId xmlns:a16="http://schemas.microsoft.com/office/drawing/2014/main" id="{D8CB99C2-1CFF-4094-9DD0-687CA5E823D5}"/>
              </a:ext>
            </a:extLst>
          </p:cNvPr>
          <p:cNvSpPr txBox="1"/>
          <p:nvPr/>
        </p:nvSpPr>
        <p:spPr>
          <a:xfrm>
            <a:off x="8030716" y="2570590"/>
            <a:ext cx="4005774" cy="369332"/>
          </a:xfrm>
          <a:prstGeom prst="rect">
            <a:avLst/>
          </a:prstGeom>
          <a:solidFill>
            <a:schemeClr val="accent6">
              <a:lumMod val="20000"/>
              <a:lumOff val="80000"/>
            </a:schemeClr>
          </a:solidFill>
        </p:spPr>
        <p:txBody>
          <a:bodyPr wrap="square" rtlCol="0">
            <a:spAutoFit/>
          </a:bodyPr>
          <a:lstStyle/>
          <a:p>
            <a:r>
              <a:rPr kumimoji="1" lang="ja-JP" altLang="en-US" b="1" dirty="0"/>
              <a:t>パターン </a:t>
            </a:r>
            <a:r>
              <a:rPr lang="en-US" altLang="ja-JP" b="1" dirty="0"/>
              <a:t>2</a:t>
            </a:r>
            <a:r>
              <a:rPr kumimoji="1" lang="en-US" altLang="ja-JP" b="1" dirty="0"/>
              <a:t>. </a:t>
            </a:r>
            <a:r>
              <a:rPr kumimoji="1" lang="ja-JP" altLang="en-US" b="1" dirty="0"/>
              <a:t>ビジネス化・大規模スケール化</a:t>
            </a:r>
          </a:p>
        </p:txBody>
      </p:sp>
      <p:sp>
        <p:nvSpPr>
          <p:cNvPr id="55" name="テキスト ボックス 54">
            <a:extLst>
              <a:ext uri="{FF2B5EF4-FFF2-40B4-BE49-F238E27FC236}">
                <a16:creationId xmlns:a16="http://schemas.microsoft.com/office/drawing/2014/main" id="{EC47BF9B-3924-4A7A-9ACC-4FF3D02B0D3D}"/>
              </a:ext>
            </a:extLst>
          </p:cNvPr>
          <p:cNvSpPr txBox="1"/>
          <p:nvPr/>
        </p:nvSpPr>
        <p:spPr>
          <a:xfrm>
            <a:off x="9565338" y="3145610"/>
            <a:ext cx="2557302" cy="923330"/>
          </a:xfrm>
          <a:prstGeom prst="rect">
            <a:avLst/>
          </a:prstGeom>
          <a:solidFill>
            <a:schemeClr val="accent5">
              <a:lumMod val="20000"/>
              <a:lumOff val="80000"/>
            </a:schemeClr>
          </a:solidFill>
        </p:spPr>
        <p:txBody>
          <a:bodyPr wrap="square" rtlCol="0">
            <a:spAutoFit/>
          </a:bodyPr>
          <a:lstStyle/>
          <a:p>
            <a:r>
              <a:rPr kumimoji="1" lang="ja-JP" altLang="en-US" b="1" dirty="0"/>
              <a:t>日本版 </a:t>
            </a:r>
            <a:r>
              <a:rPr kumimoji="1" lang="en-US" altLang="ja-JP" b="1" dirty="0"/>
              <a:t>GAFAM </a:t>
            </a:r>
            <a:r>
              <a:rPr kumimoji="1" lang="ja-JP" altLang="en-US" b="1" dirty="0"/>
              <a:t>の誕生・</a:t>
            </a:r>
          </a:p>
          <a:p>
            <a:r>
              <a:rPr kumimoji="1" lang="ja-JP" altLang="en-US" b="1" dirty="0"/>
              <a:t>デジタル貿易黒字達成・現金収入・雇用創出</a:t>
            </a:r>
          </a:p>
        </p:txBody>
      </p:sp>
      <p:pic>
        <p:nvPicPr>
          <p:cNvPr id="56" name="図 55">
            <a:extLst>
              <a:ext uri="{FF2B5EF4-FFF2-40B4-BE49-F238E27FC236}">
                <a16:creationId xmlns:a16="http://schemas.microsoft.com/office/drawing/2014/main" id="{A12C0EBF-848D-4F36-A1E3-D53CA8EE2D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94838" y="4112342"/>
            <a:ext cx="973848" cy="698129"/>
          </a:xfrm>
          <a:prstGeom prst="rect">
            <a:avLst/>
          </a:prstGeom>
        </p:spPr>
      </p:pic>
      <p:pic>
        <p:nvPicPr>
          <p:cNvPr id="57" name="図 56">
            <a:extLst>
              <a:ext uri="{FF2B5EF4-FFF2-40B4-BE49-F238E27FC236}">
                <a16:creationId xmlns:a16="http://schemas.microsoft.com/office/drawing/2014/main" id="{6BB31AE8-48F5-4F20-9110-9AB9CAE569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78055" y="4020776"/>
            <a:ext cx="944584" cy="833857"/>
          </a:xfrm>
          <a:prstGeom prst="rect">
            <a:avLst/>
          </a:prstGeom>
        </p:spPr>
      </p:pic>
      <p:cxnSp>
        <p:nvCxnSpPr>
          <p:cNvPr id="58" name="直線矢印コネクタ 57">
            <a:extLst>
              <a:ext uri="{FF2B5EF4-FFF2-40B4-BE49-F238E27FC236}">
                <a16:creationId xmlns:a16="http://schemas.microsoft.com/office/drawing/2014/main" id="{D403CEFD-366C-42ED-943B-1DE542F0D39C}"/>
              </a:ext>
            </a:extLst>
          </p:cNvPr>
          <p:cNvCxnSpPr>
            <a:cxnSpLocks/>
          </p:cNvCxnSpPr>
          <p:nvPr/>
        </p:nvCxnSpPr>
        <p:spPr>
          <a:xfrm>
            <a:off x="7417878" y="4092324"/>
            <a:ext cx="729552" cy="1710700"/>
          </a:xfrm>
          <a:prstGeom prst="straightConnector1">
            <a:avLst/>
          </a:prstGeom>
          <a:ln w="57150">
            <a:solidFill>
              <a:schemeClr val="accent2">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0" name="テキスト ボックス 59">
            <a:extLst>
              <a:ext uri="{FF2B5EF4-FFF2-40B4-BE49-F238E27FC236}">
                <a16:creationId xmlns:a16="http://schemas.microsoft.com/office/drawing/2014/main" id="{5EBFDD4E-D3E9-4011-A0F1-DD8AB11F2C32}"/>
              </a:ext>
            </a:extLst>
          </p:cNvPr>
          <p:cNvSpPr txBox="1"/>
          <p:nvPr/>
        </p:nvSpPr>
        <p:spPr>
          <a:xfrm>
            <a:off x="8224457" y="4978849"/>
            <a:ext cx="3770250" cy="646331"/>
          </a:xfrm>
          <a:prstGeom prst="rect">
            <a:avLst/>
          </a:prstGeom>
          <a:solidFill>
            <a:schemeClr val="accent4"/>
          </a:solidFill>
        </p:spPr>
        <p:txBody>
          <a:bodyPr wrap="square" rtlCol="0">
            <a:spAutoFit/>
          </a:bodyPr>
          <a:lstStyle/>
          <a:p>
            <a:r>
              <a:rPr kumimoji="1" lang="ja-JP" altLang="en-US" b="1" dirty="0"/>
              <a:t>パターン </a:t>
            </a:r>
            <a:r>
              <a:rPr kumimoji="1" lang="en-US" altLang="ja-JP" b="1" dirty="0"/>
              <a:t>3. </a:t>
            </a:r>
            <a:r>
              <a:rPr kumimoji="1" lang="ja-JP" altLang="en-US" b="1" dirty="0"/>
              <a:t>行政デジタル主権、国家安全保障、あるいは防衛産業への寄与</a:t>
            </a:r>
          </a:p>
        </p:txBody>
      </p:sp>
      <p:cxnSp>
        <p:nvCxnSpPr>
          <p:cNvPr id="63" name="直線矢印コネクタ 62">
            <a:extLst>
              <a:ext uri="{FF2B5EF4-FFF2-40B4-BE49-F238E27FC236}">
                <a16:creationId xmlns:a16="http://schemas.microsoft.com/office/drawing/2014/main" id="{DD7193CA-94B1-4CE8-B3A0-CDF02EA91420}"/>
              </a:ext>
            </a:extLst>
          </p:cNvPr>
          <p:cNvCxnSpPr>
            <a:cxnSpLocks/>
          </p:cNvCxnSpPr>
          <p:nvPr/>
        </p:nvCxnSpPr>
        <p:spPr>
          <a:xfrm>
            <a:off x="8125584" y="5785456"/>
            <a:ext cx="1136653" cy="0"/>
          </a:xfrm>
          <a:prstGeom prst="straightConnector1">
            <a:avLst/>
          </a:prstGeom>
          <a:ln w="571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6" name="四角形: 角を丸くする 65">
            <a:extLst>
              <a:ext uri="{FF2B5EF4-FFF2-40B4-BE49-F238E27FC236}">
                <a16:creationId xmlns:a16="http://schemas.microsoft.com/office/drawing/2014/main" id="{0E558477-76A7-4B9F-BE26-E63E437799AE}"/>
              </a:ext>
            </a:extLst>
          </p:cNvPr>
          <p:cNvSpPr/>
          <p:nvPr/>
        </p:nvSpPr>
        <p:spPr>
          <a:xfrm>
            <a:off x="7934320" y="5954565"/>
            <a:ext cx="1327917" cy="266904"/>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b="1" dirty="0"/>
              <a:t>政府・公安・防衛系</a:t>
            </a:r>
            <a:endParaRPr lang="en-US" altLang="ja-JP" sz="1050" b="1" dirty="0"/>
          </a:p>
        </p:txBody>
      </p:sp>
      <p:sp>
        <p:nvSpPr>
          <p:cNvPr id="67" name="テキスト ボックス 66">
            <a:extLst>
              <a:ext uri="{FF2B5EF4-FFF2-40B4-BE49-F238E27FC236}">
                <a16:creationId xmlns:a16="http://schemas.microsoft.com/office/drawing/2014/main" id="{F2A50D4A-BEBE-4750-94EC-E07D334F0853}"/>
              </a:ext>
            </a:extLst>
          </p:cNvPr>
          <p:cNvSpPr txBox="1"/>
          <p:nvPr/>
        </p:nvSpPr>
        <p:spPr>
          <a:xfrm>
            <a:off x="7635007" y="5521289"/>
            <a:ext cx="411514" cy="461665"/>
          </a:xfrm>
          <a:prstGeom prst="rect">
            <a:avLst/>
          </a:prstGeom>
          <a:noFill/>
        </p:spPr>
        <p:txBody>
          <a:bodyPr wrap="square" rtlCol="0">
            <a:spAutoFit/>
          </a:bodyPr>
          <a:lstStyle/>
          <a:p>
            <a:r>
              <a:rPr kumimoji="1" lang="en-US" altLang="ja-JP" sz="2400" b="1" dirty="0"/>
              <a:t>+</a:t>
            </a:r>
            <a:endParaRPr kumimoji="1" lang="ja-JP" altLang="en-US" sz="2400" b="1" dirty="0"/>
          </a:p>
        </p:txBody>
      </p:sp>
      <p:sp>
        <p:nvSpPr>
          <p:cNvPr id="69" name="テキスト ボックス 68">
            <a:extLst>
              <a:ext uri="{FF2B5EF4-FFF2-40B4-BE49-F238E27FC236}">
                <a16:creationId xmlns:a16="http://schemas.microsoft.com/office/drawing/2014/main" id="{EEAF3E7E-A9A6-4F45-BB2D-015A1750F645}"/>
              </a:ext>
            </a:extLst>
          </p:cNvPr>
          <p:cNvSpPr txBox="1"/>
          <p:nvPr/>
        </p:nvSpPr>
        <p:spPr>
          <a:xfrm>
            <a:off x="6975574" y="2893151"/>
            <a:ext cx="924923" cy="1077218"/>
          </a:xfrm>
          <a:prstGeom prst="rect">
            <a:avLst/>
          </a:prstGeom>
          <a:noFill/>
        </p:spPr>
        <p:txBody>
          <a:bodyPr wrap="square" rtlCol="0">
            <a:spAutoFit/>
          </a:bodyPr>
          <a:lstStyle/>
          <a:p>
            <a:r>
              <a:rPr kumimoji="1" lang="en-US" altLang="ja-JP" sz="1600" b="1" dirty="0">
                <a:solidFill>
                  <a:schemeClr val="accent6">
                    <a:lumMod val="75000"/>
                  </a:schemeClr>
                </a:solidFill>
              </a:rPr>
              <a:t>Exit </a:t>
            </a:r>
          </a:p>
          <a:p>
            <a:r>
              <a:rPr kumimoji="1" lang="ja-JP" altLang="en-US" sz="1600" b="1" dirty="0">
                <a:solidFill>
                  <a:schemeClr val="accent6">
                    <a:lumMod val="75000"/>
                  </a:schemeClr>
                </a:solidFill>
              </a:rPr>
              <a:t>プラン</a:t>
            </a:r>
            <a:endParaRPr kumimoji="1" lang="en-US" altLang="ja-JP" sz="1600" b="1" dirty="0">
              <a:solidFill>
                <a:schemeClr val="accent6">
                  <a:lumMod val="75000"/>
                </a:schemeClr>
              </a:solidFill>
            </a:endParaRPr>
          </a:p>
          <a:p>
            <a:r>
              <a:rPr kumimoji="1" lang="ja-JP" altLang="en-US" sz="1600" b="1" dirty="0">
                <a:solidFill>
                  <a:schemeClr val="accent6">
                    <a:lumMod val="75000"/>
                  </a:schemeClr>
                </a:solidFill>
              </a:rPr>
              <a:t>自由</a:t>
            </a:r>
            <a:endParaRPr kumimoji="1" lang="en-US" altLang="ja-JP" sz="1600" b="1" dirty="0">
              <a:solidFill>
                <a:schemeClr val="accent6">
                  <a:lumMod val="75000"/>
                </a:schemeClr>
              </a:solidFill>
            </a:endParaRPr>
          </a:p>
          <a:p>
            <a:r>
              <a:rPr kumimoji="1" lang="ja-JP" altLang="en-US" sz="1600" b="1" dirty="0">
                <a:solidFill>
                  <a:schemeClr val="accent6">
                    <a:lumMod val="75000"/>
                  </a:schemeClr>
                </a:solidFill>
              </a:rPr>
              <a:t>選択</a:t>
            </a:r>
          </a:p>
        </p:txBody>
      </p:sp>
      <p:sp>
        <p:nvSpPr>
          <p:cNvPr id="70" name="テキスト ボックス 69">
            <a:extLst>
              <a:ext uri="{FF2B5EF4-FFF2-40B4-BE49-F238E27FC236}">
                <a16:creationId xmlns:a16="http://schemas.microsoft.com/office/drawing/2014/main" id="{6FBCC1D7-1B86-4479-B653-4538E07DFD96}"/>
              </a:ext>
            </a:extLst>
          </p:cNvPr>
          <p:cNvSpPr txBox="1"/>
          <p:nvPr/>
        </p:nvSpPr>
        <p:spPr>
          <a:xfrm>
            <a:off x="9193994" y="2198548"/>
            <a:ext cx="3038343" cy="253916"/>
          </a:xfrm>
          <a:prstGeom prst="rect">
            <a:avLst/>
          </a:prstGeom>
          <a:solidFill>
            <a:schemeClr val="accent4">
              <a:lumMod val="40000"/>
              <a:lumOff val="60000"/>
            </a:schemeClr>
          </a:solidFill>
        </p:spPr>
        <p:txBody>
          <a:bodyPr wrap="square" rtlCol="0">
            <a:spAutoFit/>
          </a:bodyPr>
          <a:lstStyle/>
          <a:p>
            <a:r>
              <a:rPr kumimoji="1" lang="ja-JP" altLang="en-US" sz="1050" b="1" dirty="0"/>
              <a:t>他国に対するデジタル基幹影響力 </a:t>
            </a:r>
            <a:r>
              <a:rPr kumimoji="1" lang="en-US" altLang="ja-JP" sz="1050" b="1" dirty="0"/>
              <a:t>(</a:t>
            </a:r>
            <a:r>
              <a:rPr kumimoji="1" lang="ja-JP" altLang="en-US" sz="1050" b="1" dirty="0"/>
              <a:t>国家的資本</a:t>
            </a:r>
            <a:r>
              <a:rPr kumimoji="1" lang="en-US" altLang="ja-JP" sz="1050" b="1" dirty="0"/>
              <a:t>)</a:t>
            </a:r>
            <a:endParaRPr kumimoji="1" lang="ja-JP" altLang="en-US" sz="1050" b="1" dirty="0"/>
          </a:p>
        </p:txBody>
      </p:sp>
      <p:sp>
        <p:nvSpPr>
          <p:cNvPr id="71" name="テキスト ボックス 70">
            <a:extLst>
              <a:ext uri="{FF2B5EF4-FFF2-40B4-BE49-F238E27FC236}">
                <a16:creationId xmlns:a16="http://schemas.microsoft.com/office/drawing/2014/main" id="{CF77ACF8-43BB-4248-A802-F28C69219617}"/>
              </a:ext>
            </a:extLst>
          </p:cNvPr>
          <p:cNvSpPr txBox="1"/>
          <p:nvPr/>
        </p:nvSpPr>
        <p:spPr>
          <a:xfrm>
            <a:off x="2381340" y="1346035"/>
            <a:ext cx="1982438" cy="954107"/>
          </a:xfrm>
          <a:prstGeom prst="rect">
            <a:avLst/>
          </a:prstGeom>
          <a:noFill/>
        </p:spPr>
        <p:txBody>
          <a:bodyPr wrap="square" rtlCol="0">
            <a:spAutoFit/>
          </a:bodyPr>
          <a:lstStyle/>
          <a:p>
            <a:r>
              <a:rPr kumimoji="1" lang="ja-JP" altLang="en-US" sz="1400" b="1" dirty="0">
                <a:highlight>
                  <a:srgbClr val="99FFCC"/>
                </a:highlight>
              </a:rPr>
              <a:t>全国の学校・大学・</a:t>
            </a:r>
          </a:p>
          <a:p>
            <a:r>
              <a:rPr kumimoji="1" lang="ja-JP" altLang="en-US" sz="1400" b="1" dirty="0">
                <a:highlight>
                  <a:srgbClr val="99FFCC"/>
                </a:highlight>
              </a:rPr>
              <a:t>企業・官公庁の</a:t>
            </a:r>
            <a:endParaRPr kumimoji="1" lang="en-US" altLang="ja-JP" sz="1400" b="1" dirty="0">
              <a:highlight>
                <a:srgbClr val="99FFCC"/>
              </a:highlight>
            </a:endParaRPr>
          </a:p>
          <a:p>
            <a:r>
              <a:rPr kumimoji="1" lang="ja-JP" altLang="en-US" sz="1400" b="1" dirty="0">
                <a:highlight>
                  <a:srgbClr val="99FFCC"/>
                </a:highlight>
              </a:rPr>
              <a:t>キャンパス内ガレージで</a:t>
            </a:r>
            <a:endParaRPr kumimoji="1" lang="en-US" altLang="ja-JP" sz="1400" b="1" dirty="0">
              <a:highlight>
                <a:srgbClr val="99FFCC"/>
              </a:highlight>
            </a:endParaRPr>
          </a:p>
          <a:p>
            <a:r>
              <a:rPr kumimoji="1" lang="ja-JP" altLang="en-US" sz="1400" b="1" dirty="0">
                <a:highlight>
                  <a:srgbClr val="99FFCC"/>
                </a:highlight>
              </a:rPr>
              <a:t>技術・ビジネス形成</a:t>
            </a:r>
          </a:p>
        </p:txBody>
      </p:sp>
      <p:sp>
        <p:nvSpPr>
          <p:cNvPr id="72" name="テキスト ボックス 71">
            <a:extLst>
              <a:ext uri="{FF2B5EF4-FFF2-40B4-BE49-F238E27FC236}">
                <a16:creationId xmlns:a16="http://schemas.microsoft.com/office/drawing/2014/main" id="{333A70FB-2547-4DFE-924D-22095BCBF065}"/>
              </a:ext>
            </a:extLst>
          </p:cNvPr>
          <p:cNvSpPr txBox="1"/>
          <p:nvPr/>
        </p:nvSpPr>
        <p:spPr>
          <a:xfrm>
            <a:off x="3909406" y="4065234"/>
            <a:ext cx="2989915" cy="584775"/>
          </a:xfrm>
          <a:prstGeom prst="rect">
            <a:avLst/>
          </a:prstGeom>
          <a:solidFill>
            <a:schemeClr val="accent6">
              <a:lumMod val="20000"/>
              <a:lumOff val="80000"/>
            </a:schemeClr>
          </a:solidFill>
        </p:spPr>
        <p:txBody>
          <a:bodyPr wrap="square" rtlCol="0">
            <a:spAutoFit/>
          </a:bodyPr>
          <a:lstStyle/>
          <a:p>
            <a:pPr algn="ctr"/>
            <a:r>
              <a:rPr lang="en-US" altLang="ja-JP" sz="1600" b="1" dirty="0">
                <a:highlight>
                  <a:srgbClr val="FFFFCC"/>
                </a:highlight>
              </a:rPr>
              <a:t>(2040 </a:t>
            </a:r>
            <a:r>
              <a:rPr lang="ja-JP" altLang="en-US" sz="1600" b="1" dirty="0">
                <a:highlight>
                  <a:srgbClr val="FFFFCC"/>
                </a:highlight>
              </a:rPr>
              <a:t>年における不足分の</a:t>
            </a:r>
            <a:r>
              <a:rPr lang="en-US" altLang="ja-JP" sz="1600" b="1" dirty="0">
                <a:highlight>
                  <a:srgbClr val="FFFFCC"/>
                </a:highlight>
              </a:rPr>
              <a:t> GDP </a:t>
            </a:r>
            <a:r>
              <a:rPr lang="ja-JP" altLang="en-US" sz="1600" b="1" dirty="0">
                <a:highlight>
                  <a:srgbClr val="FFFFCC"/>
                </a:highlight>
              </a:rPr>
              <a:t>年間 </a:t>
            </a:r>
            <a:r>
              <a:rPr lang="en-US" altLang="ja-JP" sz="1600" b="1" dirty="0">
                <a:highlight>
                  <a:srgbClr val="FFFFCC"/>
                </a:highlight>
              </a:rPr>
              <a:t>400 </a:t>
            </a:r>
            <a:r>
              <a:rPr lang="ja-JP" altLang="en-US" sz="1600" b="1" dirty="0">
                <a:highlight>
                  <a:srgbClr val="FFFFCC"/>
                </a:highlight>
              </a:rPr>
              <a:t>兆円 </a:t>
            </a:r>
            <a:r>
              <a:rPr lang="en-US" altLang="ja-JP" sz="1600" b="1" dirty="0">
                <a:highlight>
                  <a:srgbClr val="FFFFCC"/>
                </a:highlight>
              </a:rPr>
              <a:t>/ </a:t>
            </a:r>
            <a:r>
              <a:rPr lang="ja-JP" altLang="en-US" sz="1600" b="1" dirty="0">
                <a:highlight>
                  <a:srgbClr val="FFFFCC"/>
                </a:highlight>
              </a:rPr>
              <a:t>年 を目指す</a:t>
            </a:r>
            <a:r>
              <a:rPr lang="en-US" altLang="ja-JP" sz="1600" b="1" dirty="0">
                <a:highlight>
                  <a:srgbClr val="FFFFCC"/>
                </a:highlight>
              </a:rPr>
              <a:t>)</a:t>
            </a:r>
            <a:endParaRPr kumimoji="1" lang="ja-JP" altLang="en-US" sz="1600" b="1" dirty="0">
              <a:highlight>
                <a:srgbClr val="FFFFCC"/>
              </a:highlight>
            </a:endParaRPr>
          </a:p>
        </p:txBody>
      </p:sp>
      <p:sp>
        <p:nvSpPr>
          <p:cNvPr id="73" name="テキスト ボックス 72">
            <a:extLst>
              <a:ext uri="{FF2B5EF4-FFF2-40B4-BE49-F238E27FC236}">
                <a16:creationId xmlns:a16="http://schemas.microsoft.com/office/drawing/2014/main" id="{5CA3F26D-197E-47C0-97F7-118268D3CB87}"/>
              </a:ext>
            </a:extLst>
          </p:cNvPr>
          <p:cNvSpPr txBox="1"/>
          <p:nvPr/>
        </p:nvSpPr>
        <p:spPr>
          <a:xfrm>
            <a:off x="4295762" y="2028977"/>
            <a:ext cx="2312081" cy="646331"/>
          </a:xfrm>
          <a:prstGeom prst="rect">
            <a:avLst/>
          </a:prstGeom>
          <a:noFill/>
        </p:spPr>
        <p:txBody>
          <a:bodyPr wrap="square" rtlCol="0">
            <a:spAutoFit/>
          </a:bodyPr>
          <a:lstStyle/>
          <a:p>
            <a:r>
              <a:rPr kumimoji="1" lang="ja-JP" altLang="en-US" b="1" dirty="0"/>
              <a:t>日本国の無形資産</a:t>
            </a:r>
            <a:r>
              <a:rPr lang="en-US" altLang="ja-JP" b="1" dirty="0"/>
              <a:t>:</a:t>
            </a:r>
          </a:p>
          <a:p>
            <a:r>
              <a:rPr kumimoji="1" lang="ja-JP" altLang="en-US" b="1" dirty="0"/>
              <a:t>デジタル技術による</a:t>
            </a:r>
            <a:r>
              <a:rPr kumimoji="1" lang="en-US" altLang="ja-JP" b="1" dirty="0"/>
              <a:t> </a:t>
            </a:r>
            <a:endParaRPr kumimoji="1" lang="ja-JP" altLang="en-US" b="1" dirty="0"/>
          </a:p>
        </p:txBody>
      </p:sp>
      <p:sp>
        <p:nvSpPr>
          <p:cNvPr id="74" name="テキスト ボックス 73">
            <a:extLst>
              <a:ext uri="{FF2B5EF4-FFF2-40B4-BE49-F238E27FC236}">
                <a16:creationId xmlns:a16="http://schemas.microsoft.com/office/drawing/2014/main" id="{4AD4E06C-FAD5-4F36-ABDD-F4BAF700BA38}"/>
              </a:ext>
            </a:extLst>
          </p:cNvPr>
          <p:cNvSpPr txBox="1"/>
          <p:nvPr/>
        </p:nvSpPr>
        <p:spPr>
          <a:xfrm>
            <a:off x="9256854" y="5766722"/>
            <a:ext cx="592123" cy="584775"/>
          </a:xfrm>
          <a:prstGeom prst="rect">
            <a:avLst/>
          </a:prstGeom>
          <a:noFill/>
        </p:spPr>
        <p:txBody>
          <a:bodyPr wrap="square" rtlCol="0">
            <a:spAutoFit/>
          </a:bodyPr>
          <a:lstStyle/>
          <a:p>
            <a:r>
              <a:rPr kumimoji="1" lang="en-US" altLang="ja-JP" sz="3200" dirty="0"/>
              <a:t>=</a:t>
            </a:r>
            <a:endParaRPr kumimoji="1" lang="ja-JP" altLang="en-US" sz="3200" dirty="0"/>
          </a:p>
        </p:txBody>
      </p:sp>
      <p:sp>
        <p:nvSpPr>
          <p:cNvPr id="75" name="テキスト ボックス 74">
            <a:extLst>
              <a:ext uri="{FF2B5EF4-FFF2-40B4-BE49-F238E27FC236}">
                <a16:creationId xmlns:a16="http://schemas.microsoft.com/office/drawing/2014/main" id="{41781307-9D28-4F65-AE5D-9F6B068C9A3E}"/>
              </a:ext>
            </a:extLst>
          </p:cNvPr>
          <p:cNvSpPr txBox="1"/>
          <p:nvPr/>
        </p:nvSpPr>
        <p:spPr>
          <a:xfrm>
            <a:off x="9576567" y="5940807"/>
            <a:ext cx="2341113" cy="646331"/>
          </a:xfrm>
          <a:prstGeom prst="rect">
            <a:avLst/>
          </a:prstGeom>
          <a:solidFill>
            <a:schemeClr val="accent4">
              <a:lumMod val="20000"/>
              <a:lumOff val="80000"/>
            </a:schemeClr>
          </a:solidFill>
        </p:spPr>
        <p:txBody>
          <a:bodyPr wrap="square" rtlCol="0">
            <a:spAutoFit/>
          </a:bodyPr>
          <a:lstStyle/>
          <a:p>
            <a:r>
              <a:rPr kumimoji="1" lang="ja-JP" altLang="en-US" b="1" dirty="0"/>
              <a:t>国の統治の維持、</a:t>
            </a:r>
          </a:p>
          <a:p>
            <a:r>
              <a:rPr kumimoji="1" lang="ja-JP" altLang="en-US" b="1" dirty="0"/>
              <a:t>国の安全保障の実現</a:t>
            </a:r>
          </a:p>
        </p:txBody>
      </p:sp>
      <p:sp>
        <p:nvSpPr>
          <p:cNvPr id="76" name="矢印: 下 75">
            <a:extLst>
              <a:ext uri="{FF2B5EF4-FFF2-40B4-BE49-F238E27FC236}">
                <a16:creationId xmlns:a16="http://schemas.microsoft.com/office/drawing/2014/main" id="{01C47D09-7631-4685-BDEF-FADE0EFD3F75}"/>
              </a:ext>
            </a:extLst>
          </p:cNvPr>
          <p:cNvSpPr/>
          <p:nvPr/>
        </p:nvSpPr>
        <p:spPr>
          <a:xfrm>
            <a:off x="1706913" y="1312895"/>
            <a:ext cx="381057" cy="219370"/>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テキスト ボックス 76">
            <a:extLst>
              <a:ext uri="{FF2B5EF4-FFF2-40B4-BE49-F238E27FC236}">
                <a16:creationId xmlns:a16="http://schemas.microsoft.com/office/drawing/2014/main" id="{089EBDF0-790E-4D2E-AC5E-D07B666AC807}"/>
              </a:ext>
            </a:extLst>
          </p:cNvPr>
          <p:cNvSpPr txBox="1"/>
          <p:nvPr/>
        </p:nvSpPr>
        <p:spPr>
          <a:xfrm>
            <a:off x="251833" y="1023171"/>
            <a:ext cx="7235912" cy="369332"/>
          </a:xfrm>
          <a:prstGeom prst="rect">
            <a:avLst/>
          </a:prstGeom>
          <a:noFill/>
        </p:spPr>
        <p:txBody>
          <a:bodyPr wrap="square" rtlCol="0">
            <a:spAutoFit/>
          </a:bodyPr>
          <a:lstStyle/>
          <a:p>
            <a:r>
              <a:rPr kumimoji="1" lang="ja-JP" altLang="en-US" b="1" dirty="0">
                <a:solidFill>
                  <a:srgbClr val="C00000"/>
                </a:solidFill>
                <a:highlight>
                  <a:srgbClr val="FFFFCC"/>
                </a:highlight>
              </a:rPr>
              <a:t>①人材育成・技術形成施策</a:t>
            </a:r>
            <a:r>
              <a:rPr kumimoji="1" lang="en-US" altLang="ja-JP" b="1" dirty="0">
                <a:solidFill>
                  <a:srgbClr val="C00000"/>
                </a:solidFill>
                <a:highlight>
                  <a:srgbClr val="FFFFCC"/>
                </a:highlight>
              </a:rPr>
              <a:t>: </a:t>
            </a:r>
            <a:r>
              <a:rPr kumimoji="1" lang="ja-JP" altLang="en-US" b="1" dirty="0">
                <a:solidFill>
                  <a:srgbClr val="C00000"/>
                </a:solidFill>
                <a:highlight>
                  <a:srgbClr val="FFFFCC"/>
                </a:highlight>
              </a:rPr>
              <a:t>キャンパス内ガレージ</a:t>
            </a:r>
          </a:p>
        </p:txBody>
      </p:sp>
      <p:sp>
        <p:nvSpPr>
          <p:cNvPr id="78" name="矢印: 下 77">
            <a:extLst>
              <a:ext uri="{FF2B5EF4-FFF2-40B4-BE49-F238E27FC236}">
                <a16:creationId xmlns:a16="http://schemas.microsoft.com/office/drawing/2014/main" id="{6947CC41-CE64-4550-B411-3D48E9093798}"/>
              </a:ext>
            </a:extLst>
          </p:cNvPr>
          <p:cNvSpPr/>
          <p:nvPr/>
        </p:nvSpPr>
        <p:spPr>
          <a:xfrm>
            <a:off x="5190252" y="1789738"/>
            <a:ext cx="381057" cy="219370"/>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テキスト ボックス 79">
            <a:extLst>
              <a:ext uri="{FF2B5EF4-FFF2-40B4-BE49-F238E27FC236}">
                <a16:creationId xmlns:a16="http://schemas.microsoft.com/office/drawing/2014/main" id="{76C9AC60-1F51-44B9-B26A-74917F606ACA}"/>
              </a:ext>
            </a:extLst>
          </p:cNvPr>
          <p:cNvSpPr txBox="1"/>
          <p:nvPr/>
        </p:nvSpPr>
        <p:spPr>
          <a:xfrm>
            <a:off x="4220732" y="1466251"/>
            <a:ext cx="4305789" cy="307777"/>
          </a:xfrm>
          <a:prstGeom prst="rect">
            <a:avLst/>
          </a:prstGeom>
          <a:noFill/>
        </p:spPr>
        <p:txBody>
          <a:bodyPr wrap="square" rtlCol="0">
            <a:spAutoFit/>
          </a:bodyPr>
          <a:lstStyle/>
          <a:p>
            <a:r>
              <a:rPr kumimoji="1" lang="ja-JP" altLang="en-US" sz="1400" b="1" dirty="0">
                <a:solidFill>
                  <a:srgbClr val="C00000"/>
                </a:solidFill>
                <a:highlight>
                  <a:srgbClr val="FFFFCC"/>
                </a:highlight>
              </a:rPr>
              <a:t>②継続支援施策</a:t>
            </a:r>
            <a:r>
              <a:rPr lang="en-US" altLang="ja-JP" sz="1400" b="1" dirty="0">
                <a:solidFill>
                  <a:srgbClr val="C00000"/>
                </a:solidFill>
                <a:highlight>
                  <a:srgbClr val="FFFFCC"/>
                </a:highlight>
              </a:rPr>
              <a:t> (</a:t>
            </a:r>
            <a:r>
              <a:rPr lang="ja-JP" altLang="en-US" sz="1400" b="1" dirty="0">
                <a:solidFill>
                  <a:srgbClr val="C00000"/>
                </a:solidFill>
                <a:highlight>
                  <a:srgbClr val="FFFFCC"/>
                </a:highlight>
              </a:rPr>
              <a:t>ほとんど ① の延長</a:t>
            </a:r>
            <a:r>
              <a:rPr lang="en-US" altLang="ja-JP" sz="1400" b="1" dirty="0">
                <a:solidFill>
                  <a:srgbClr val="C00000"/>
                </a:solidFill>
                <a:highlight>
                  <a:srgbClr val="FFFFCC"/>
                </a:highlight>
              </a:rPr>
              <a:t>)</a:t>
            </a:r>
            <a:endParaRPr kumimoji="1" lang="ja-JP" altLang="en-US" sz="1400" b="1" dirty="0">
              <a:solidFill>
                <a:srgbClr val="C00000"/>
              </a:solidFill>
              <a:highlight>
                <a:srgbClr val="FFFFCC"/>
              </a:highlight>
            </a:endParaRPr>
          </a:p>
        </p:txBody>
      </p:sp>
      <p:sp>
        <p:nvSpPr>
          <p:cNvPr id="81" name="矢印: 下 80">
            <a:extLst>
              <a:ext uri="{FF2B5EF4-FFF2-40B4-BE49-F238E27FC236}">
                <a16:creationId xmlns:a16="http://schemas.microsoft.com/office/drawing/2014/main" id="{0394B98C-8AC6-4A56-BB33-FC44AA9D1F93}"/>
              </a:ext>
            </a:extLst>
          </p:cNvPr>
          <p:cNvSpPr/>
          <p:nvPr/>
        </p:nvSpPr>
        <p:spPr>
          <a:xfrm>
            <a:off x="7172012" y="2220796"/>
            <a:ext cx="381057" cy="219370"/>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テキスト ボックス 81">
            <a:extLst>
              <a:ext uri="{FF2B5EF4-FFF2-40B4-BE49-F238E27FC236}">
                <a16:creationId xmlns:a16="http://schemas.microsoft.com/office/drawing/2014/main" id="{25742373-F47A-4CA0-A3B8-42D8AD6893BB}"/>
              </a:ext>
            </a:extLst>
          </p:cNvPr>
          <p:cNvSpPr txBox="1"/>
          <p:nvPr/>
        </p:nvSpPr>
        <p:spPr>
          <a:xfrm>
            <a:off x="6795602" y="1794207"/>
            <a:ext cx="1844459" cy="338554"/>
          </a:xfrm>
          <a:prstGeom prst="rect">
            <a:avLst/>
          </a:prstGeom>
          <a:noFill/>
        </p:spPr>
        <p:txBody>
          <a:bodyPr wrap="square" rtlCol="0">
            <a:spAutoFit/>
          </a:bodyPr>
          <a:lstStyle/>
          <a:p>
            <a:r>
              <a:rPr kumimoji="1" lang="ja-JP" altLang="en-US" sz="1600" b="1" dirty="0">
                <a:solidFill>
                  <a:srgbClr val="C00000"/>
                </a:solidFill>
                <a:highlight>
                  <a:srgbClr val="FFFFCC"/>
                </a:highlight>
              </a:rPr>
              <a:t>③</a:t>
            </a:r>
            <a:r>
              <a:rPr kumimoji="1" lang="en-US" altLang="ja-JP" sz="1600" b="1" dirty="0">
                <a:solidFill>
                  <a:srgbClr val="C00000"/>
                </a:solidFill>
                <a:highlight>
                  <a:srgbClr val="FFFFCC"/>
                </a:highlight>
              </a:rPr>
              <a:t>Exit </a:t>
            </a:r>
            <a:r>
              <a:rPr kumimoji="1" lang="ja-JP" altLang="en-US" sz="1600" b="1" dirty="0">
                <a:solidFill>
                  <a:srgbClr val="C00000"/>
                </a:solidFill>
                <a:highlight>
                  <a:srgbClr val="FFFFCC"/>
                </a:highlight>
              </a:rPr>
              <a:t>支援施策</a:t>
            </a:r>
          </a:p>
        </p:txBody>
      </p:sp>
      <p:sp>
        <p:nvSpPr>
          <p:cNvPr id="84" name="テキスト ボックス 83">
            <a:extLst>
              <a:ext uri="{FF2B5EF4-FFF2-40B4-BE49-F238E27FC236}">
                <a16:creationId xmlns:a16="http://schemas.microsoft.com/office/drawing/2014/main" id="{D591AA30-549D-44EE-A559-30FA551A1DFC}"/>
              </a:ext>
            </a:extLst>
          </p:cNvPr>
          <p:cNvSpPr txBox="1"/>
          <p:nvPr/>
        </p:nvSpPr>
        <p:spPr>
          <a:xfrm>
            <a:off x="9576567" y="5625180"/>
            <a:ext cx="2341113" cy="276999"/>
          </a:xfrm>
          <a:prstGeom prst="rect">
            <a:avLst/>
          </a:prstGeom>
          <a:noFill/>
        </p:spPr>
        <p:txBody>
          <a:bodyPr wrap="square" rtlCol="0">
            <a:spAutoFit/>
          </a:bodyPr>
          <a:lstStyle/>
          <a:p>
            <a:r>
              <a:rPr kumimoji="1" lang="ja-JP" altLang="en-US" sz="1200" b="1" dirty="0">
                <a:solidFill>
                  <a:schemeClr val="accent6">
                    <a:lumMod val="75000"/>
                  </a:schemeClr>
                </a:solidFill>
              </a:rPr>
              <a:t>パターン </a:t>
            </a:r>
            <a:r>
              <a:rPr kumimoji="1" lang="en-US" altLang="ja-JP" sz="1200" b="1" dirty="0">
                <a:solidFill>
                  <a:schemeClr val="accent6">
                    <a:lumMod val="75000"/>
                  </a:schemeClr>
                </a:solidFill>
              </a:rPr>
              <a:t>1 </a:t>
            </a:r>
            <a:r>
              <a:rPr kumimoji="1" lang="ja-JP" altLang="en-US" sz="1200" b="1" dirty="0">
                <a:solidFill>
                  <a:schemeClr val="accent6">
                    <a:lumMod val="75000"/>
                  </a:schemeClr>
                </a:solidFill>
              </a:rPr>
              <a:t>と併存化</a:t>
            </a:r>
          </a:p>
        </p:txBody>
      </p:sp>
      <p:sp>
        <p:nvSpPr>
          <p:cNvPr id="85" name="テキスト ボックス 84">
            <a:extLst>
              <a:ext uri="{FF2B5EF4-FFF2-40B4-BE49-F238E27FC236}">
                <a16:creationId xmlns:a16="http://schemas.microsoft.com/office/drawing/2014/main" id="{D4AF60B6-AC6A-4D25-AD2D-8E41DE9B0C16}"/>
              </a:ext>
            </a:extLst>
          </p:cNvPr>
          <p:cNvSpPr txBox="1"/>
          <p:nvPr/>
        </p:nvSpPr>
        <p:spPr>
          <a:xfrm>
            <a:off x="7692989" y="1433292"/>
            <a:ext cx="2341113" cy="276999"/>
          </a:xfrm>
          <a:prstGeom prst="rect">
            <a:avLst/>
          </a:prstGeom>
          <a:noFill/>
        </p:spPr>
        <p:txBody>
          <a:bodyPr wrap="square" rtlCol="0">
            <a:spAutoFit/>
          </a:bodyPr>
          <a:lstStyle/>
          <a:p>
            <a:r>
              <a:rPr kumimoji="1" lang="ja-JP" altLang="en-US" sz="1200" b="1" dirty="0">
                <a:solidFill>
                  <a:schemeClr val="accent6">
                    <a:lumMod val="75000"/>
                  </a:schemeClr>
                </a:solidFill>
              </a:rPr>
              <a:t>パターン </a:t>
            </a:r>
            <a:r>
              <a:rPr kumimoji="1" lang="en-US" altLang="ja-JP" sz="1200" b="1" dirty="0">
                <a:solidFill>
                  <a:schemeClr val="accent6">
                    <a:lumMod val="75000"/>
                  </a:schemeClr>
                </a:solidFill>
              </a:rPr>
              <a:t>3 </a:t>
            </a:r>
            <a:r>
              <a:rPr kumimoji="1" lang="ja-JP" altLang="en-US" sz="1200" b="1" dirty="0">
                <a:solidFill>
                  <a:schemeClr val="accent6">
                    <a:lumMod val="75000"/>
                  </a:schemeClr>
                </a:solidFill>
              </a:rPr>
              <a:t>と併存化</a:t>
            </a:r>
          </a:p>
        </p:txBody>
      </p:sp>
      <p:sp>
        <p:nvSpPr>
          <p:cNvPr id="86" name="テキスト ボックス 85">
            <a:extLst>
              <a:ext uri="{FF2B5EF4-FFF2-40B4-BE49-F238E27FC236}">
                <a16:creationId xmlns:a16="http://schemas.microsoft.com/office/drawing/2014/main" id="{931C5A5B-C914-4967-80E0-529E760126B7}"/>
              </a:ext>
            </a:extLst>
          </p:cNvPr>
          <p:cNvSpPr txBox="1"/>
          <p:nvPr/>
        </p:nvSpPr>
        <p:spPr>
          <a:xfrm>
            <a:off x="7909263" y="4251602"/>
            <a:ext cx="1925720" cy="369332"/>
          </a:xfrm>
          <a:prstGeom prst="rect">
            <a:avLst/>
          </a:prstGeom>
          <a:noFill/>
        </p:spPr>
        <p:txBody>
          <a:bodyPr wrap="square" rtlCol="0">
            <a:spAutoFit/>
          </a:bodyPr>
          <a:lstStyle/>
          <a:p>
            <a:r>
              <a:rPr kumimoji="1" lang="ja-JP" altLang="en-US" b="1" dirty="0"/>
              <a:t>民間のお金</a:t>
            </a:r>
          </a:p>
        </p:txBody>
      </p:sp>
      <p:sp>
        <p:nvSpPr>
          <p:cNvPr id="87" name="テキスト ボックス 86">
            <a:extLst>
              <a:ext uri="{FF2B5EF4-FFF2-40B4-BE49-F238E27FC236}">
                <a16:creationId xmlns:a16="http://schemas.microsoft.com/office/drawing/2014/main" id="{BFB48E65-55A2-45AA-87FB-18B11C783AFC}"/>
              </a:ext>
            </a:extLst>
          </p:cNvPr>
          <p:cNvSpPr txBox="1"/>
          <p:nvPr/>
        </p:nvSpPr>
        <p:spPr>
          <a:xfrm>
            <a:off x="2405914" y="4461406"/>
            <a:ext cx="935136" cy="1631216"/>
          </a:xfrm>
          <a:prstGeom prst="rect">
            <a:avLst/>
          </a:prstGeom>
          <a:noFill/>
        </p:spPr>
        <p:txBody>
          <a:bodyPr wrap="square" rtlCol="0">
            <a:spAutoFit/>
          </a:bodyPr>
          <a:lstStyle/>
          <a:p>
            <a:r>
              <a:rPr kumimoji="1" lang="ja-JP" altLang="en-US" sz="1000" b="1" dirty="0">
                <a:highlight>
                  <a:srgbClr val="99FFCC"/>
                </a:highlight>
              </a:rPr>
              <a:t>基本的に</a:t>
            </a:r>
          </a:p>
          <a:p>
            <a:r>
              <a:rPr kumimoji="1" lang="ja-JP" altLang="en-US" sz="1000" b="1" dirty="0">
                <a:highlight>
                  <a:srgbClr val="99FFCC"/>
                </a:highlight>
              </a:rPr>
              <a:t>個人の持ち寄り </a:t>
            </a:r>
            <a:r>
              <a:rPr lang="en-US" altLang="ja-JP" sz="1000" b="1" dirty="0">
                <a:highlight>
                  <a:srgbClr val="99FFCC"/>
                </a:highlight>
              </a:rPr>
              <a:t>+ </a:t>
            </a:r>
            <a:r>
              <a:rPr kumimoji="1" lang="ja-JP" altLang="en-US" sz="1000" b="1" dirty="0">
                <a:highlight>
                  <a:srgbClr val="99FFCC"/>
                </a:highlight>
              </a:rPr>
              <a:t>各組織の</a:t>
            </a:r>
            <a:endParaRPr kumimoji="1" lang="en-US" altLang="ja-JP" sz="1000" b="1" dirty="0">
              <a:highlight>
                <a:srgbClr val="99FFCC"/>
              </a:highlight>
            </a:endParaRPr>
          </a:p>
          <a:p>
            <a:r>
              <a:rPr kumimoji="1" lang="ja-JP" altLang="en-US" sz="1000" b="1" dirty="0">
                <a:highlight>
                  <a:srgbClr val="99FFCC"/>
                </a:highlight>
              </a:rPr>
              <a:t>共用スペース</a:t>
            </a:r>
          </a:p>
          <a:p>
            <a:r>
              <a:rPr kumimoji="1" lang="ja-JP" altLang="en-US" sz="1000" b="1" dirty="0">
                <a:highlight>
                  <a:srgbClr val="99FFCC"/>
                </a:highlight>
              </a:rPr>
              <a:t>費用等</a:t>
            </a:r>
            <a:endParaRPr kumimoji="1" lang="en-US" altLang="ja-JP" sz="1000" b="1" dirty="0">
              <a:highlight>
                <a:srgbClr val="99FFCC"/>
              </a:highlight>
            </a:endParaRPr>
          </a:p>
          <a:p>
            <a:r>
              <a:rPr lang="en-US" altLang="ja-JP" sz="1000" b="1" dirty="0">
                <a:highlight>
                  <a:srgbClr val="99FFCC"/>
                </a:highlight>
              </a:rPr>
              <a:t>(</a:t>
            </a:r>
            <a:r>
              <a:rPr lang="ja-JP" altLang="en-US" sz="1000" b="1" dirty="0">
                <a:highlight>
                  <a:srgbClr val="99FFCC"/>
                </a:highlight>
              </a:rPr>
              <a:t>国の支出</a:t>
            </a:r>
          </a:p>
          <a:p>
            <a:r>
              <a:rPr kumimoji="1" lang="ja-JP" altLang="en-US" sz="1000" b="1" dirty="0">
                <a:highlight>
                  <a:srgbClr val="99FFCC"/>
                </a:highlight>
              </a:rPr>
              <a:t>は極めて</a:t>
            </a:r>
            <a:endParaRPr kumimoji="1" lang="en-US" altLang="ja-JP" sz="1000" b="1" dirty="0">
              <a:highlight>
                <a:srgbClr val="99FFCC"/>
              </a:highlight>
            </a:endParaRPr>
          </a:p>
          <a:p>
            <a:r>
              <a:rPr kumimoji="1" lang="ja-JP" altLang="en-US" sz="1000" b="1" dirty="0">
                <a:highlight>
                  <a:srgbClr val="99FFCC"/>
                </a:highlight>
              </a:rPr>
              <a:t>少ない</a:t>
            </a:r>
            <a:r>
              <a:rPr kumimoji="1" lang="en-US" altLang="ja-JP" sz="1000" b="1" dirty="0">
                <a:highlight>
                  <a:srgbClr val="99FFCC"/>
                </a:highlight>
              </a:rPr>
              <a:t>)</a:t>
            </a:r>
          </a:p>
          <a:p>
            <a:r>
              <a:rPr kumimoji="1" lang="ja-JP" altLang="en-US" sz="1000" b="1" dirty="0">
                <a:highlight>
                  <a:srgbClr val="FFCCFF"/>
                </a:highlight>
              </a:rPr>
              <a:t>必要に応じて民間のお金</a:t>
            </a:r>
          </a:p>
        </p:txBody>
      </p:sp>
      <p:sp>
        <p:nvSpPr>
          <p:cNvPr id="64" name="四角形: 角を丸くする 63">
            <a:extLst>
              <a:ext uri="{FF2B5EF4-FFF2-40B4-BE49-F238E27FC236}">
                <a16:creationId xmlns:a16="http://schemas.microsoft.com/office/drawing/2014/main" id="{5585EE2C-84EB-427F-89D5-B4D338D89C71}"/>
              </a:ext>
            </a:extLst>
          </p:cNvPr>
          <p:cNvSpPr/>
          <p:nvPr/>
        </p:nvSpPr>
        <p:spPr>
          <a:xfrm>
            <a:off x="8021788" y="3765593"/>
            <a:ext cx="1327917" cy="392841"/>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t>伝統的日本企業</a:t>
            </a:r>
            <a:endParaRPr lang="en-US" altLang="ja-JP" sz="1200" b="1" dirty="0"/>
          </a:p>
        </p:txBody>
      </p:sp>
      <p:pic>
        <p:nvPicPr>
          <p:cNvPr id="49" name="図 48">
            <a:extLst>
              <a:ext uri="{FF2B5EF4-FFF2-40B4-BE49-F238E27FC236}">
                <a16:creationId xmlns:a16="http://schemas.microsoft.com/office/drawing/2014/main" id="{6A644D00-799F-4883-8C3C-311863F918E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95552" y="3639493"/>
            <a:ext cx="451639" cy="871667"/>
          </a:xfrm>
          <a:prstGeom prst="rect">
            <a:avLst/>
          </a:prstGeom>
        </p:spPr>
      </p:pic>
      <p:sp>
        <p:nvSpPr>
          <p:cNvPr id="65" name="テキスト ボックス 64">
            <a:extLst>
              <a:ext uri="{FF2B5EF4-FFF2-40B4-BE49-F238E27FC236}">
                <a16:creationId xmlns:a16="http://schemas.microsoft.com/office/drawing/2014/main" id="{4306DF72-D78B-46B9-990A-EC12903D8B90}"/>
              </a:ext>
            </a:extLst>
          </p:cNvPr>
          <p:cNvSpPr txBox="1"/>
          <p:nvPr/>
        </p:nvSpPr>
        <p:spPr>
          <a:xfrm>
            <a:off x="7724302" y="3706301"/>
            <a:ext cx="411514" cy="461665"/>
          </a:xfrm>
          <a:prstGeom prst="rect">
            <a:avLst/>
          </a:prstGeom>
          <a:noFill/>
        </p:spPr>
        <p:txBody>
          <a:bodyPr wrap="square" rtlCol="0">
            <a:spAutoFit/>
          </a:bodyPr>
          <a:lstStyle/>
          <a:p>
            <a:r>
              <a:rPr kumimoji="1" lang="en-US" altLang="ja-JP" sz="2400" b="1" dirty="0"/>
              <a:t>+</a:t>
            </a:r>
            <a:endParaRPr kumimoji="1" lang="ja-JP" altLang="en-US" sz="2400" b="1" dirty="0"/>
          </a:p>
        </p:txBody>
      </p:sp>
      <p:sp>
        <p:nvSpPr>
          <p:cNvPr id="68" name="テキスト ボックス 67">
            <a:extLst>
              <a:ext uri="{FF2B5EF4-FFF2-40B4-BE49-F238E27FC236}">
                <a16:creationId xmlns:a16="http://schemas.microsoft.com/office/drawing/2014/main" id="{B6AC882E-6C60-4A95-8364-3B2FC1FD76D0}"/>
              </a:ext>
            </a:extLst>
          </p:cNvPr>
          <p:cNvSpPr txBox="1"/>
          <p:nvPr/>
        </p:nvSpPr>
        <p:spPr>
          <a:xfrm>
            <a:off x="7663649" y="3556227"/>
            <a:ext cx="411514" cy="307777"/>
          </a:xfrm>
          <a:prstGeom prst="rect">
            <a:avLst/>
          </a:prstGeom>
          <a:noFill/>
        </p:spPr>
        <p:txBody>
          <a:bodyPr wrap="square" rtlCol="0">
            <a:spAutoFit/>
          </a:bodyPr>
          <a:lstStyle/>
          <a:p>
            <a:r>
              <a:rPr kumimoji="1" lang="en-US" altLang="ja-JP" sz="1400" b="1" dirty="0"/>
              <a:t>or</a:t>
            </a:r>
            <a:endParaRPr kumimoji="1" lang="ja-JP" altLang="en-US" sz="1400" b="1" dirty="0"/>
          </a:p>
        </p:txBody>
      </p:sp>
    </p:spTree>
    <p:extLst>
      <p:ext uri="{BB962C8B-B14F-4D97-AF65-F5344CB8AC3E}">
        <p14:creationId xmlns:p14="http://schemas.microsoft.com/office/powerpoint/2010/main" val="26055057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89099B-03E7-4628-B345-3D13249A81CD}"/>
              </a:ext>
            </a:extLst>
          </p:cNvPr>
          <p:cNvSpPr>
            <a:spLocks noGrp="1"/>
          </p:cNvSpPr>
          <p:nvPr>
            <p:ph type="title"/>
          </p:nvPr>
        </p:nvSpPr>
        <p:spPr>
          <a:xfrm>
            <a:off x="1164065" y="2174370"/>
            <a:ext cx="10144480" cy="2099106"/>
          </a:xfrm>
        </p:spPr>
        <p:txBody>
          <a:bodyPr>
            <a:normAutofit fontScale="90000"/>
          </a:bodyPr>
          <a:lstStyle/>
          <a:p>
            <a:r>
              <a:rPr kumimoji="1" lang="ja-JP" altLang="en-US" dirty="0"/>
              <a:t>国富に直結する</a:t>
            </a:r>
            <a:r>
              <a:rPr kumimoji="1" lang="zh-TW" altLang="en-US" dirty="0"/>
              <a:t>年間社会的便益額 </a:t>
            </a:r>
            <a:r>
              <a:rPr kumimoji="1" lang="en-US" altLang="zh-TW" dirty="0"/>
              <a:t>(Annual Social Value: ASV) </a:t>
            </a:r>
            <a:r>
              <a:rPr kumimoji="1" lang="ja-JP" altLang="en-US" dirty="0"/>
              <a:t>の高いデジタル技術を作れる人材を増やし、日本で年間数百兆円の </a:t>
            </a:r>
            <a:r>
              <a:rPr kumimoji="1" lang="en-US" altLang="ja-JP" dirty="0"/>
              <a:t>GDP </a:t>
            </a:r>
            <a:r>
              <a:rPr kumimoji="1" lang="ja-JP" altLang="en-US" dirty="0"/>
              <a:t>増を目指す手法</a:t>
            </a:r>
            <a:br>
              <a:rPr kumimoji="1" lang="en-US" altLang="ja-JP" dirty="0"/>
            </a:br>
            <a:r>
              <a:rPr kumimoji="1" lang="ja-JP" altLang="en-US" b="1" u="sng" dirty="0">
                <a:solidFill>
                  <a:schemeClr val="accent2">
                    <a:lumMod val="50000"/>
                  </a:schemeClr>
                </a:solidFill>
              </a:rPr>
              <a:t>① </a:t>
            </a:r>
            <a:r>
              <a:rPr kumimoji="1" lang="en-US" altLang="ja-JP" b="1" u="sng" dirty="0">
                <a:solidFill>
                  <a:schemeClr val="accent2">
                    <a:lumMod val="50000"/>
                  </a:schemeClr>
                </a:solidFill>
              </a:rPr>
              <a:t>1 </a:t>
            </a:r>
            <a:r>
              <a:rPr kumimoji="1" lang="ja-JP" altLang="en-US" b="1" u="sng" dirty="0">
                <a:solidFill>
                  <a:schemeClr val="accent2">
                    <a:lumMod val="50000"/>
                  </a:schemeClr>
                </a:solidFill>
              </a:rPr>
              <a:t>人あたり </a:t>
            </a:r>
            <a:r>
              <a:rPr kumimoji="1" lang="en-US" altLang="ja-JP" b="1" u="sng" dirty="0">
                <a:solidFill>
                  <a:schemeClr val="accent2">
                    <a:lumMod val="50000"/>
                  </a:schemeClr>
                </a:solidFill>
              </a:rPr>
              <a:t>100 </a:t>
            </a:r>
            <a:r>
              <a:rPr kumimoji="1" lang="ja-JP" altLang="en-US" b="1" u="sng" dirty="0">
                <a:solidFill>
                  <a:schemeClr val="accent2">
                    <a:lumMod val="50000"/>
                  </a:schemeClr>
                </a:solidFill>
              </a:rPr>
              <a:t>億円程度の年間社会的便益 </a:t>
            </a:r>
            <a:r>
              <a:rPr kumimoji="1" lang="en-US" altLang="ja-JP" b="1" u="sng" dirty="0">
                <a:solidFill>
                  <a:schemeClr val="accent2">
                    <a:lumMod val="50000"/>
                  </a:schemeClr>
                </a:solidFill>
              </a:rPr>
              <a:t>(ASV) </a:t>
            </a:r>
            <a:r>
              <a:rPr kumimoji="1" lang="ja-JP" altLang="en-US" b="1" u="sng" dirty="0">
                <a:solidFill>
                  <a:schemeClr val="accent2">
                    <a:lumMod val="50000"/>
                  </a:schemeClr>
                </a:solidFill>
              </a:rPr>
              <a:t>を生み出す技術形成法</a:t>
            </a:r>
            <a:br>
              <a:rPr kumimoji="1" lang="en-US" altLang="ja-JP" dirty="0"/>
            </a:br>
            <a:r>
              <a:rPr kumimoji="1" lang="en-US" altLang="ja-JP" sz="4900" b="1" u="sng" dirty="0">
                <a:solidFill>
                  <a:schemeClr val="accent6">
                    <a:lumMod val="75000"/>
                  </a:schemeClr>
                </a:solidFill>
              </a:rPr>
              <a:t>×</a:t>
            </a:r>
            <a:r>
              <a:rPr kumimoji="1" lang="ja-JP" altLang="en-US" sz="4900" b="1" u="sng" dirty="0">
                <a:solidFill>
                  <a:schemeClr val="accent6">
                    <a:lumMod val="75000"/>
                  </a:schemeClr>
                </a:solidFill>
              </a:rPr>
              <a:t> ②数万人による実施</a:t>
            </a:r>
            <a:br>
              <a:rPr kumimoji="1" lang="en-US" altLang="ja-JP" dirty="0"/>
            </a:br>
            <a:r>
              <a:rPr kumimoji="1" lang="en-US" altLang="ja-JP" sz="5300" b="1" u="sng" dirty="0">
                <a:solidFill>
                  <a:schemeClr val="accent5">
                    <a:lumMod val="75000"/>
                  </a:schemeClr>
                </a:solidFill>
              </a:rPr>
              <a:t>= </a:t>
            </a:r>
            <a:r>
              <a:rPr kumimoji="1" lang="ja-JP" altLang="en-US" sz="5300" b="1" u="sng" dirty="0">
                <a:solidFill>
                  <a:schemeClr val="accent5">
                    <a:lumMod val="75000"/>
                  </a:schemeClr>
                </a:solidFill>
              </a:rPr>
              <a:t>③数百兆円 </a:t>
            </a:r>
            <a:r>
              <a:rPr kumimoji="1" lang="en-US" altLang="ja-JP" sz="5300" b="1" u="sng" dirty="0">
                <a:solidFill>
                  <a:schemeClr val="accent5">
                    <a:lumMod val="75000"/>
                  </a:schemeClr>
                </a:solidFill>
              </a:rPr>
              <a:t>/ </a:t>
            </a:r>
            <a:r>
              <a:rPr kumimoji="1" lang="ja-JP" altLang="en-US" sz="5300" b="1" u="sng" dirty="0">
                <a:solidFill>
                  <a:schemeClr val="accent5">
                    <a:lumMod val="75000"/>
                  </a:schemeClr>
                </a:solidFill>
              </a:rPr>
              <a:t>年 の </a:t>
            </a:r>
            <a:r>
              <a:rPr lang="en-US" altLang="ja-JP" sz="5300" b="1" u="sng" dirty="0">
                <a:solidFill>
                  <a:schemeClr val="accent5">
                    <a:lumMod val="75000"/>
                  </a:schemeClr>
                </a:solidFill>
              </a:rPr>
              <a:t>GDP </a:t>
            </a:r>
            <a:r>
              <a:rPr lang="ja-JP" altLang="en-US" sz="5300" b="1" u="sng" dirty="0">
                <a:solidFill>
                  <a:schemeClr val="accent5">
                    <a:lumMod val="75000"/>
                  </a:schemeClr>
                </a:solidFill>
              </a:rPr>
              <a:t>増加</a:t>
            </a:r>
            <a:endParaRPr kumimoji="1" lang="ja-JP" altLang="en-US" b="1" u="sng" dirty="0">
              <a:solidFill>
                <a:schemeClr val="accent5">
                  <a:lumMod val="75000"/>
                </a:schemeClr>
              </a:solidFill>
            </a:endParaRPr>
          </a:p>
        </p:txBody>
      </p:sp>
      <p:sp>
        <p:nvSpPr>
          <p:cNvPr id="4" name="スライド番号プレースホルダー 3">
            <a:extLst>
              <a:ext uri="{FF2B5EF4-FFF2-40B4-BE49-F238E27FC236}">
                <a16:creationId xmlns:a16="http://schemas.microsoft.com/office/drawing/2014/main" id="{CF48C8C3-FE02-471F-9E06-9D591A705081}"/>
              </a:ext>
            </a:extLst>
          </p:cNvPr>
          <p:cNvSpPr>
            <a:spLocks noGrp="1"/>
          </p:cNvSpPr>
          <p:nvPr>
            <p:ph type="sldNum" sz="quarter" idx="12"/>
          </p:nvPr>
        </p:nvSpPr>
        <p:spPr/>
        <p:txBody>
          <a:bodyPr/>
          <a:lstStyle/>
          <a:p>
            <a:fld id="{63DCA85F-F225-44A4-AEA8-9083CAE61796}" type="slidenum">
              <a:rPr kumimoji="1" lang="ja-JP" altLang="en-US" smtClean="0"/>
              <a:t>19</a:t>
            </a:fld>
            <a:endParaRPr kumimoji="1" lang="ja-JP" altLang="en-US" dirty="0"/>
          </a:p>
        </p:txBody>
      </p:sp>
    </p:spTree>
    <p:extLst>
      <p:ext uri="{BB962C8B-B14F-4D97-AF65-F5344CB8AC3E}">
        <p14:creationId xmlns:p14="http://schemas.microsoft.com/office/powerpoint/2010/main" val="17274254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863B2ED-DB50-44F3-B77A-08F5861CAC22}"/>
              </a:ext>
            </a:extLst>
          </p:cNvPr>
          <p:cNvSpPr>
            <a:spLocks noGrp="1"/>
          </p:cNvSpPr>
          <p:nvPr>
            <p:ph type="title"/>
          </p:nvPr>
        </p:nvSpPr>
        <p:spPr>
          <a:xfrm>
            <a:off x="151017" y="106165"/>
            <a:ext cx="9806940" cy="678815"/>
          </a:xfrm>
        </p:spPr>
        <p:txBody>
          <a:bodyPr>
            <a:normAutofit/>
          </a:bodyPr>
          <a:lstStyle/>
          <a:p>
            <a:r>
              <a:rPr kumimoji="1" lang="ja-JP" altLang="en-US" sz="3200" b="1" dirty="0">
                <a:highlight>
                  <a:srgbClr val="99FFCC"/>
                </a:highlight>
              </a:rPr>
              <a:t>現在の課題</a:t>
            </a:r>
          </a:p>
        </p:txBody>
      </p:sp>
      <p:sp>
        <p:nvSpPr>
          <p:cNvPr id="3" name="コンテンツ プレースホルダー 2">
            <a:extLst>
              <a:ext uri="{FF2B5EF4-FFF2-40B4-BE49-F238E27FC236}">
                <a16:creationId xmlns:a16="http://schemas.microsoft.com/office/drawing/2014/main" id="{4913C1E8-4CFC-4EB3-AE92-B383BD634115}"/>
              </a:ext>
            </a:extLst>
          </p:cNvPr>
          <p:cNvSpPr>
            <a:spLocks noGrp="1"/>
          </p:cNvSpPr>
          <p:nvPr>
            <p:ph idx="1"/>
          </p:nvPr>
        </p:nvSpPr>
        <p:spPr>
          <a:xfrm>
            <a:off x="346710" y="760005"/>
            <a:ext cx="9806940" cy="5097781"/>
          </a:xfrm>
        </p:spPr>
        <p:txBody>
          <a:bodyPr>
            <a:normAutofit fontScale="92500" lnSpcReduction="20000"/>
          </a:bodyPr>
          <a:lstStyle/>
          <a:p>
            <a:pPr>
              <a:lnSpc>
                <a:spcPct val="120000"/>
              </a:lnSpc>
            </a:pPr>
            <a:r>
              <a:rPr kumimoji="1" lang="en-US" altLang="ja-JP" sz="3000" b="1" dirty="0">
                <a:solidFill>
                  <a:schemeClr val="accent1">
                    <a:lumMod val="50000"/>
                  </a:schemeClr>
                </a:solidFill>
              </a:rPr>
              <a:t>(a) </a:t>
            </a:r>
            <a:r>
              <a:rPr kumimoji="1" lang="ja-JP" altLang="en-US" sz="2400" b="1" dirty="0">
                <a:solidFill>
                  <a:schemeClr val="accent1">
                    <a:lumMod val="50000"/>
                  </a:schemeClr>
                </a:solidFill>
              </a:rPr>
              <a:t>デジタル基盤製品・サービス </a:t>
            </a:r>
            <a:r>
              <a:rPr lang="en-US" altLang="ja-JP" sz="2400" b="1" dirty="0">
                <a:solidFill>
                  <a:schemeClr val="accent1">
                    <a:lumMod val="50000"/>
                  </a:schemeClr>
                </a:solidFill>
              </a:rPr>
              <a:t> (</a:t>
            </a:r>
            <a:r>
              <a:rPr lang="ja-JP" altLang="en-US" sz="2400" b="1" dirty="0">
                <a:solidFill>
                  <a:schemeClr val="accent1">
                    <a:lumMod val="50000"/>
                  </a:schemeClr>
                </a:solidFill>
              </a:rPr>
              <a:t>デジタル基盤人材</a:t>
            </a:r>
            <a:r>
              <a:rPr lang="en-US" altLang="ja-JP" sz="2400" b="1" dirty="0">
                <a:solidFill>
                  <a:schemeClr val="accent1">
                    <a:lumMod val="50000"/>
                  </a:schemeClr>
                </a:solidFill>
              </a:rPr>
              <a:t>)</a:t>
            </a:r>
            <a:br>
              <a:rPr kumimoji="1" lang="en-US" altLang="ja-JP" sz="2000" dirty="0"/>
            </a:br>
            <a:r>
              <a:rPr kumimoji="1" lang="en-US" altLang="ja-JP" sz="2000" b="1" dirty="0"/>
              <a:t>(OS</a:t>
            </a:r>
            <a:r>
              <a:rPr kumimoji="1" lang="ja-JP" altLang="en-US" sz="2000" b="1" dirty="0"/>
              <a:t>・インターネット基盤・セキュリティ基盤・クラウド基盤等</a:t>
            </a:r>
            <a:r>
              <a:rPr kumimoji="1" lang="en-US" altLang="ja-JP" sz="2000" b="1" dirty="0"/>
              <a:t>) (IT </a:t>
            </a:r>
            <a:r>
              <a:rPr kumimoji="1" lang="ja-JP" altLang="en-US" sz="2000" b="1" dirty="0"/>
              <a:t>インフラ基盤技術系</a:t>
            </a:r>
            <a:r>
              <a:rPr kumimoji="1" lang="en-US" altLang="ja-JP" sz="2000" b="1" dirty="0"/>
              <a:t>) </a:t>
            </a:r>
            <a:br>
              <a:rPr kumimoji="1" lang="en-US" altLang="ja-JP" sz="2000" b="1" dirty="0"/>
            </a:br>
            <a:r>
              <a:rPr kumimoji="1" lang="en-US" altLang="ja-JP" sz="2000" b="1" dirty="0"/>
              <a:t>【</a:t>
            </a:r>
            <a:r>
              <a:rPr kumimoji="1" lang="ja-JP" altLang="en-US" sz="2000" b="1" dirty="0"/>
              <a:t>例</a:t>
            </a:r>
            <a:r>
              <a:rPr kumimoji="1" lang="en-US" altLang="ja-JP" sz="2000" b="1" dirty="0"/>
              <a:t>: AWS, Azure, Google Cloud, Android, iOS, Windows, VMware, Cisco </a:t>
            </a:r>
            <a:r>
              <a:rPr kumimoji="1" lang="ja-JP" altLang="en-US" sz="2000" b="1" dirty="0"/>
              <a:t>ルータ</a:t>
            </a:r>
            <a:r>
              <a:rPr kumimoji="1" lang="en-US" altLang="ja-JP" sz="2000" b="1" dirty="0"/>
              <a:t>,</a:t>
            </a:r>
            <a:br>
              <a:rPr kumimoji="1" lang="en-US" altLang="ja-JP" sz="2000" b="1" dirty="0"/>
            </a:br>
            <a:r>
              <a:rPr kumimoji="1" lang="en-US" altLang="ja-JP" sz="2000" b="1" dirty="0"/>
              <a:t>Fortinet </a:t>
            </a:r>
            <a:r>
              <a:rPr kumimoji="1" lang="ja-JP" altLang="en-US" sz="2000" b="1" dirty="0"/>
              <a:t>ファイアウォール</a:t>
            </a:r>
            <a:r>
              <a:rPr kumimoji="1" lang="en-US" altLang="ja-JP" sz="2000" b="1" dirty="0"/>
              <a:t>, Akamai CDN, </a:t>
            </a:r>
            <a:r>
              <a:rPr kumimoji="1" lang="ja-JP" altLang="en-US" sz="2000" b="1" dirty="0"/>
              <a:t>さくらのクラウド</a:t>
            </a:r>
            <a:r>
              <a:rPr kumimoji="1" lang="en-US" altLang="ja-JP" sz="2000" b="1" dirty="0"/>
              <a:t>, etc... 】</a:t>
            </a:r>
            <a:br>
              <a:rPr kumimoji="1" lang="en-US" altLang="ja-JP" sz="2000" dirty="0"/>
            </a:br>
            <a:endParaRPr kumimoji="1" lang="en-US" altLang="ja-JP" sz="2000" dirty="0"/>
          </a:p>
          <a:p>
            <a:pPr>
              <a:lnSpc>
                <a:spcPct val="120000"/>
              </a:lnSpc>
            </a:pPr>
            <a:r>
              <a:rPr kumimoji="1" lang="en-US" altLang="ja-JP" sz="3000" b="1" dirty="0">
                <a:solidFill>
                  <a:schemeClr val="accent6">
                    <a:lumMod val="75000"/>
                  </a:schemeClr>
                </a:solidFill>
              </a:rPr>
              <a:t>(b) </a:t>
            </a:r>
            <a:r>
              <a:rPr kumimoji="1" lang="ja-JP" altLang="en-US" sz="2400" b="1" dirty="0">
                <a:solidFill>
                  <a:schemeClr val="accent6">
                    <a:lumMod val="75000"/>
                  </a:schemeClr>
                </a:solidFill>
              </a:rPr>
              <a:t>デジタル応用汎用製品・サービス   </a:t>
            </a:r>
            <a:r>
              <a:rPr kumimoji="1" lang="en-US" altLang="ja-JP" sz="2400" b="1" dirty="0">
                <a:solidFill>
                  <a:schemeClr val="accent6">
                    <a:lumMod val="75000"/>
                  </a:schemeClr>
                </a:solidFill>
              </a:rPr>
              <a:t>(</a:t>
            </a:r>
            <a:r>
              <a:rPr kumimoji="1" lang="ja-JP" altLang="en-US" sz="2400" b="1" dirty="0">
                <a:solidFill>
                  <a:schemeClr val="accent6">
                    <a:lumMod val="75000"/>
                  </a:schemeClr>
                </a:solidFill>
              </a:rPr>
              <a:t>デジタル応用人材</a:t>
            </a:r>
            <a:r>
              <a:rPr kumimoji="1" lang="en-US" altLang="ja-JP" sz="2400" b="1" dirty="0">
                <a:solidFill>
                  <a:schemeClr val="accent6">
                    <a:lumMod val="75000"/>
                  </a:schemeClr>
                </a:solidFill>
              </a:rPr>
              <a:t>)</a:t>
            </a:r>
            <a:br>
              <a:rPr kumimoji="1" lang="en-US" altLang="ja-JP" sz="2000" dirty="0"/>
            </a:br>
            <a:r>
              <a:rPr kumimoji="1" lang="en-US" altLang="ja-JP" sz="2000" b="1" dirty="0"/>
              <a:t>(</a:t>
            </a:r>
            <a:r>
              <a:rPr kumimoji="1" lang="ja-JP" altLang="en-US" sz="2000" b="1" dirty="0"/>
              <a:t>汎用アプリ・汎用プラットフォームサービス・クラウド型 </a:t>
            </a:r>
            <a:r>
              <a:rPr kumimoji="1" lang="en-US" altLang="ja-JP" sz="2000" b="1" dirty="0"/>
              <a:t>SaaS </a:t>
            </a:r>
            <a:r>
              <a:rPr kumimoji="1" lang="ja-JP" altLang="en-US" sz="2000" b="1" dirty="0"/>
              <a:t>サービス</a:t>
            </a:r>
            <a:r>
              <a:rPr kumimoji="1" lang="en-US" altLang="ja-JP" sz="2000" b="1" dirty="0"/>
              <a:t>, AI </a:t>
            </a:r>
            <a:r>
              <a:rPr kumimoji="1" lang="ja-JP" altLang="en-US" sz="2000" b="1" dirty="0"/>
              <a:t>等</a:t>
            </a:r>
            <a:r>
              <a:rPr kumimoji="1" lang="en-US" altLang="ja-JP" sz="2000" b="1" dirty="0"/>
              <a:t>) (IT </a:t>
            </a:r>
            <a:r>
              <a:rPr kumimoji="1" lang="ja-JP" altLang="en-US" sz="2000" b="1" dirty="0"/>
              <a:t>応用汎用技術系</a:t>
            </a:r>
            <a:r>
              <a:rPr kumimoji="1" lang="en-US" altLang="ja-JP" sz="2000" b="1" dirty="0"/>
              <a:t>) </a:t>
            </a:r>
            <a:br>
              <a:rPr kumimoji="1" lang="en-US" altLang="ja-JP" sz="2000" b="1" dirty="0"/>
            </a:br>
            <a:r>
              <a:rPr kumimoji="1" lang="en-US" altLang="ja-JP" sz="2000" b="1" dirty="0"/>
              <a:t>【</a:t>
            </a:r>
            <a:r>
              <a:rPr kumimoji="1" lang="ja-JP" altLang="en-US" sz="2000" b="1" dirty="0"/>
              <a:t>例</a:t>
            </a:r>
            <a:r>
              <a:rPr kumimoji="1" lang="en-US" altLang="ja-JP" sz="2000" b="1" dirty="0"/>
              <a:t>: MS-Office, Gmail, Teams, Salesforce, SAP, Zoom, X, FB, Slack, Dropbox,</a:t>
            </a:r>
            <a:r>
              <a:rPr kumimoji="1" lang="ja-JP" altLang="en-US" sz="2000" b="1" dirty="0"/>
              <a:t> </a:t>
            </a:r>
            <a:r>
              <a:rPr kumimoji="1" lang="en-US" altLang="ja-JP" sz="2000" b="1" dirty="0"/>
              <a:t>ChatGPT, etc... 】</a:t>
            </a:r>
            <a:br>
              <a:rPr kumimoji="1" lang="en-US" altLang="ja-JP" sz="2000" dirty="0"/>
            </a:br>
            <a:br>
              <a:rPr kumimoji="1" lang="en-US" altLang="ja-JP" sz="2000" dirty="0"/>
            </a:br>
            <a:endParaRPr kumimoji="1" lang="en-US" altLang="ja-JP" sz="2000" dirty="0"/>
          </a:p>
          <a:p>
            <a:pPr>
              <a:lnSpc>
                <a:spcPct val="120000"/>
              </a:lnSpc>
            </a:pPr>
            <a:r>
              <a:rPr kumimoji="1" lang="en-US" altLang="ja-JP" sz="3000" b="1" dirty="0">
                <a:solidFill>
                  <a:schemeClr val="accent4">
                    <a:lumMod val="50000"/>
                  </a:schemeClr>
                </a:solidFill>
              </a:rPr>
              <a:t>(c) </a:t>
            </a:r>
            <a:r>
              <a:rPr kumimoji="1" lang="ja-JP" altLang="en-US" sz="2400" b="1" dirty="0">
                <a:solidFill>
                  <a:schemeClr val="accent4">
                    <a:lumMod val="50000"/>
                  </a:schemeClr>
                </a:solidFill>
              </a:rPr>
              <a:t>デジタル活用支援サービス   </a:t>
            </a:r>
            <a:r>
              <a:rPr kumimoji="1" lang="en-US" altLang="ja-JP" sz="2400" b="1" dirty="0">
                <a:solidFill>
                  <a:schemeClr val="accent4">
                    <a:lumMod val="50000"/>
                  </a:schemeClr>
                </a:solidFill>
              </a:rPr>
              <a:t>(</a:t>
            </a:r>
            <a:r>
              <a:rPr kumimoji="1" lang="ja-JP" altLang="en-US" sz="2400" b="1" dirty="0">
                <a:solidFill>
                  <a:schemeClr val="accent4">
                    <a:lumMod val="50000"/>
                  </a:schemeClr>
                </a:solidFill>
              </a:rPr>
              <a:t>デジタル活用支援人材</a:t>
            </a:r>
            <a:r>
              <a:rPr kumimoji="1" lang="en-US" altLang="ja-JP" sz="2400" b="1" dirty="0">
                <a:solidFill>
                  <a:schemeClr val="accent4">
                    <a:lumMod val="50000"/>
                  </a:schemeClr>
                </a:solidFill>
              </a:rPr>
              <a:t>)</a:t>
            </a:r>
            <a:br>
              <a:rPr kumimoji="1" lang="en-US" altLang="ja-JP" sz="2000" dirty="0"/>
            </a:br>
            <a:r>
              <a:rPr kumimoji="1" lang="en-US" altLang="ja-JP" sz="2000" dirty="0"/>
              <a:t>(IT </a:t>
            </a:r>
            <a:r>
              <a:rPr kumimoji="1" lang="ja-JP" altLang="en-US" sz="2000" dirty="0"/>
              <a:t>コンサル・受託ソフト開発・</a:t>
            </a:r>
            <a:r>
              <a:rPr kumimoji="1" lang="en-US" altLang="ja-JP" sz="2000" dirty="0" err="1"/>
              <a:t>SIer</a:t>
            </a:r>
            <a:r>
              <a:rPr kumimoji="1" lang="en-US" altLang="ja-JP" sz="2000" dirty="0"/>
              <a:t> </a:t>
            </a:r>
            <a:r>
              <a:rPr kumimoji="1" lang="ja-JP" altLang="en-US" sz="2000" dirty="0"/>
              <a:t>系</a:t>
            </a:r>
            <a:r>
              <a:rPr kumimoji="1" lang="en-US" altLang="ja-JP" sz="2000" dirty="0"/>
              <a:t>) </a:t>
            </a:r>
            <a:br>
              <a:rPr kumimoji="1" lang="en-US" altLang="ja-JP" sz="2000" dirty="0"/>
            </a:br>
            <a:r>
              <a:rPr kumimoji="1" lang="en-US" altLang="ja-JP" sz="2000" dirty="0"/>
              <a:t>【</a:t>
            </a:r>
            <a:r>
              <a:rPr kumimoji="1" lang="ja-JP" altLang="en-US" sz="2000" dirty="0"/>
              <a:t>例</a:t>
            </a:r>
            <a:r>
              <a:rPr kumimoji="1" lang="en-US" altLang="ja-JP" sz="2000" dirty="0"/>
              <a:t>: </a:t>
            </a:r>
            <a:r>
              <a:rPr kumimoji="1" lang="ja-JP" altLang="en-US" sz="2000" dirty="0"/>
              <a:t>米国</a:t>
            </a:r>
            <a:r>
              <a:rPr kumimoji="1" lang="en-US" altLang="ja-JP" sz="2000" dirty="0"/>
              <a:t>: Accenture, EPAM, IBM Consulting, </a:t>
            </a:r>
            <a:r>
              <a:rPr kumimoji="1" lang="ja-JP" altLang="en-US" sz="2000" dirty="0"/>
              <a:t>日本</a:t>
            </a:r>
            <a:r>
              <a:rPr kumimoji="1" lang="en-US" altLang="ja-JP" sz="2000" dirty="0"/>
              <a:t>: </a:t>
            </a:r>
            <a:r>
              <a:rPr kumimoji="1" lang="ja-JP" altLang="en-US" sz="2000" dirty="0"/>
              <a:t>○○データ社、</a:t>
            </a:r>
            <a:br>
              <a:rPr kumimoji="1" lang="ja-JP" altLang="en-US" sz="2000" dirty="0"/>
            </a:br>
            <a:r>
              <a:rPr kumimoji="1" lang="ja-JP" altLang="en-US" sz="2000" dirty="0"/>
              <a:t>         ○○ソリューションズ社、○○総研社、○○ソフト社、 </a:t>
            </a:r>
            <a:r>
              <a:rPr kumimoji="1" lang="en-US" altLang="ja-JP" sz="2000" dirty="0" err="1"/>
              <a:t>etc</a:t>
            </a:r>
            <a:r>
              <a:rPr kumimoji="1" lang="en-US" altLang="ja-JP" sz="2000" dirty="0"/>
              <a:t> ... 】</a:t>
            </a:r>
          </a:p>
          <a:p>
            <a:pPr>
              <a:lnSpc>
                <a:spcPct val="120000"/>
              </a:lnSpc>
            </a:pPr>
            <a:endParaRPr kumimoji="1" lang="en-US" altLang="ja-JP" sz="2000" dirty="0"/>
          </a:p>
        </p:txBody>
      </p:sp>
      <p:sp>
        <p:nvSpPr>
          <p:cNvPr id="4" name="スライド番号プレースホルダー 3">
            <a:extLst>
              <a:ext uri="{FF2B5EF4-FFF2-40B4-BE49-F238E27FC236}">
                <a16:creationId xmlns:a16="http://schemas.microsoft.com/office/drawing/2014/main" id="{B9D9A176-8893-4E56-873A-2A1986458170}"/>
              </a:ext>
            </a:extLst>
          </p:cNvPr>
          <p:cNvSpPr>
            <a:spLocks noGrp="1"/>
          </p:cNvSpPr>
          <p:nvPr>
            <p:ph type="sldNum" sz="quarter" idx="12"/>
          </p:nvPr>
        </p:nvSpPr>
        <p:spPr/>
        <p:txBody>
          <a:bodyPr/>
          <a:lstStyle/>
          <a:p>
            <a:fld id="{63DCA85F-F225-44A4-AEA8-9083CAE61796}" type="slidenum">
              <a:rPr kumimoji="1" lang="ja-JP" altLang="en-US" smtClean="0"/>
              <a:t>2</a:t>
            </a:fld>
            <a:endParaRPr kumimoji="1" lang="ja-JP" altLang="en-US" dirty="0"/>
          </a:p>
        </p:txBody>
      </p:sp>
      <p:sp>
        <p:nvSpPr>
          <p:cNvPr id="7" name="テキスト ボックス 6">
            <a:extLst>
              <a:ext uri="{FF2B5EF4-FFF2-40B4-BE49-F238E27FC236}">
                <a16:creationId xmlns:a16="http://schemas.microsoft.com/office/drawing/2014/main" id="{3B11CBB5-3931-4D85-90CF-C194C59B27FB}"/>
              </a:ext>
            </a:extLst>
          </p:cNvPr>
          <p:cNvSpPr txBox="1"/>
          <p:nvPr/>
        </p:nvSpPr>
        <p:spPr>
          <a:xfrm>
            <a:off x="941770" y="5657671"/>
            <a:ext cx="11033760" cy="1200329"/>
          </a:xfrm>
          <a:prstGeom prst="rect">
            <a:avLst/>
          </a:prstGeom>
          <a:noFill/>
        </p:spPr>
        <p:txBody>
          <a:bodyPr wrap="square" rtlCol="0">
            <a:spAutoFit/>
          </a:bodyPr>
          <a:lstStyle/>
          <a:p>
            <a:pPr marL="457200" indent="-457200">
              <a:buFont typeface="+mj-lt"/>
              <a:buAutoNum type="arabicPeriod"/>
            </a:pPr>
            <a:r>
              <a:rPr lang="en-US" altLang="ja-JP" sz="2400" b="1" u="sng" dirty="0">
                <a:solidFill>
                  <a:schemeClr val="accent5">
                    <a:lumMod val="75000"/>
                  </a:schemeClr>
                </a:solidFill>
              </a:rPr>
              <a:t>(a)</a:t>
            </a:r>
            <a:r>
              <a:rPr lang="ja-JP" altLang="en-US" sz="2400" b="1" u="sng" dirty="0">
                <a:solidFill>
                  <a:schemeClr val="accent5">
                    <a:lumMod val="75000"/>
                  </a:schemeClr>
                </a:solidFill>
              </a:rPr>
              <a:t>・</a:t>
            </a:r>
            <a:r>
              <a:rPr lang="en-US" altLang="ja-JP" sz="2400" b="1" u="sng" dirty="0">
                <a:solidFill>
                  <a:schemeClr val="accent5">
                    <a:lumMod val="75000"/>
                  </a:schemeClr>
                </a:solidFill>
              </a:rPr>
              <a:t>(b) </a:t>
            </a:r>
            <a:r>
              <a:rPr lang="ja-JP" altLang="en-US" sz="2400" b="1" u="sng" dirty="0">
                <a:solidFill>
                  <a:schemeClr val="accent5">
                    <a:lumMod val="75000"/>
                  </a:schemeClr>
                </a:solidFill>
              </a:rPr>
              <a:t>は、労働時間あたり価値が無制限にスケール。</a:t>
            </a:r>
            <a:br>
              <a:rPr lang="en-US" altLang="ja-JP" sz="2400" b="1" u="sng" dirty="0">
                <a:solidFill>
                  <a:schemeClr val="accent5">
                    <a:lumMod val="75000"/>
                  </a:schemeClr>
                </a:solidFill>
              </a:rPr>
            </a:br>
            <a:r>
              <a:rPr lang="en-US" altLang="ja-JP" sz="2400" b="1" u="sng" dirty="0">
                <a:solidFill>
                  <a:schemeClr val="accent5">
                    <a:lumMod val="75000"/>
                  </a:schemeClr>
                </a:solidFill>
              </a:rPr>
              <a:t>(c)</a:t>
            </a:r>
            <a:r>
              <a:rPr lang="ja-JP" altLang="en-US" sz="2400" b="1" u="sng" dirty="0">
                <a:solidFill>
                  <a:schemeClr val="accent5">
                    <a:lumMod val="75000"/>
                  </a:schemeClr>
                </a:solidFill>
              </a:rPr>
              <a:t> は、価値が労働時間に比例。</a:t>
            </a:r>
            <a:r>
              <a:rPr kumimoji="1" lang="ja-JP" altLang="en-US" sz="2400" b="1" u="sng" dirty="0">
                <a:solidFill>
                  <a:srgbClr val="C00000"/>
                </a:solidFill>
              </a:rPr>
              <a:t>労働あたり創造価値が全く異なる。</a:t>
            </a:r>
            <a:endParaRPr kumimoji="1" lang="en-US" altLang="ja-JP" sz="2400" b="1" u="sng" dirty="0">
              <a:solidFill>
                <a:srgbClr val="C00000"/>
              </a:solidFill>
            </a:endParaRPr>
          </a:p>
          <a:p>
            <a:pPr marL="457200" indent="-457200">
              <a:buFont typeface="+mj-lt"/>
              <a:buAutoNum type="arabicPeriod"/>
            </a:pPr>
            <a:r>
              <a:rPr lang="en-US" altLang="ja-JP" sz="2400" b="1" u="sng" dirty="0">
                <a:solidFill>
                  <a:schemeClr val="accent6">
                    <a:lumMod val="75000"/>
                  </a:schemeClr>
                </a:solidFill>
              </a:rPr>
              <a:t>(a)</a:t>
            </a:r>
            <a:r>
              <a:rPr lang="ja-JP" altLang="en-US" sz="2400" b="1" u="sng" dirty="0">
                <a:solidFill>
                  <a:schemeClr val="accent6">
                    <a:lumMod val="75000"/>
                  </a:schemeClr>
                </a:solidFill>
              </a:rPr>
              <a:t> の全部・</a:t>
            </a:r>
            <a:r>
              <a:rPr lang="en-US" altLang="ja-JP" sz="2400" b="1" u="sng" dirty="0">
                <a:solidFill>
                  <a:schemeClr val="accent6">
                    <a:lumMod val="75000"/>
                  </a:schemeClr>
                </a:solidFill>
              </a:rPr>
              <a:t>(b)</a:t>
            </a:r>
            <a:r>
              <a:rPr lang="ja-JP" altLang="en-US" sz="2400" b="1" u="sng" dirty="0">
                <a:solidFill>
                  <a:schemeClr val="accent6">
                    <a:lumMod val="75000"/>
                  </a:schemeClr>
                </a:solidFill>
              </a:rPr>
              <a:t>  の一部は、</a:t>
            </a:r>
            <a:r>
              <a:rPr lang="en-US" altLang="ja-JP" sz="2400" b="1" u="sng" dirty="0">
                <a:solidFill>
                  <a:schemeClr val="accent6">
                    <a:lumMod val="75000"/>
                  </a:schemeClr>
                </a:solidFill>
              </a:rPr>
              <a:t>AI </a:t>
            </a:r>
            <a:r>
              <a:rPr lang="ja-JP" altLang="en-US" sz="2400" b="1" u="sng" dirty="0">
                <a:solidFill>
                  <a:schemeClr val="accent6">
                    <a:lumMod val="75000"/>
                  </a:schemeClr>
                </a:solidFill>
              </a:rPr>
              <a:t>による代替が極めて困難。</a:t>
            </a:r>
            <a:r>
              <a:rPr lang="en-US" altLang="ja-JP" sz="2400" b="1" u="sng" dirty="0">
                <a:solidFill>
                  <a:schemeClr val="accent6">
                    <a:lumMod val="75000"/>
                  </a:schemeClr>
                </a:solidFill>
              </a:rPr>
              <a:t>(c) </a:t>
            </a:r>
            <a:r>
              <a:rPr lang="ja-JP" altLang="en-US" sz="2400" b="1" u="sng" dirty="0">
                <a:solidFill>
                  <a:schemeClr val="accent6">
                    <a:lumMod val="75000"/>
                  </a:schemeClr>
                </a:solidFill>
              </a:rPr>
              <a:t>の多くは、</a:t>
            </a:r>
            <a:r>
              <a:rPr lang="en-US" altLang="ja-JP" sz="2400" b="1" u="sng" dirty="0">
                <a:solidFill>
                  <a:schemeClr val="accent6">
                    <a:lumMod val="75000"/>
                  </a:schemeClr>
                </a:solidFill>
              </a:rPr>
              <a:t>AI </a:t>
            </a:r>
            <a:r>
              <a:rPr lang="ja-JP" altLang="en-US" sz="2400" b="1" u="sng" dirty="0">
                <a:solidFill>
                  <a:schemeClr val="accent6">
                    <a:lumMod val="75000"/>
                  </a:schemeClr>
                </a:solidFill>
              </a:rPr>
              <a:t>代替可能。</a:t>
            </a:r>
            <a:endParaRPr kumimoji="1" lang="en-US" altLang="ja-JP" sz="2400" b="1" u="sng" dirty="0">
              <a:solidFill>
                <a:schemeClr val="accent6">
                  <a:lumMod val="75000"/>
                </a:schemeClr>
              </a:solidFill>
            </a:endParaRPr>
          </a:p>
        </p:txBody>
      </p:sp>
      <p:sp>
        <p:nvSpPr>
          <p:cNvPr id="8" name="右中かっこ 7">
            <a:extLst>
              <a:ext uri="{FF2B5EF4-FFF2-40B4-BE49-F238E27FC236}">
                <a16:creationId xmlns:a16="http://schemas.microsoft.com/office/drawing/2014/main" id="{A975A918-B06D-4FE4-A2D1-FD70EF75BF4B}"/>
              </a:ext>
            </a:extLst>
          </p:cNvPr>
          <p:cNvSpPr/>
          <p:nvPr/>
        </p:nvSpPr>
        <p:spPr>
          <a:xfrm>
            <a:off x="9770223" y="739964"/>
            <a:ext cx="579120" cy="3098076"/>
          </a:xfrm>
          <a:prstGeom prst="rightBrac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59087072-8E9F-4DDC-A77A-4D2444B1DCC1}"/>
              </a:ext>
            </a:extLst>
          </p:cNvPr>
          <p:cNvSpPr txBox="1"/>
          <p:nvPr/>
        </p:nvSpPr>
        <p:spPr>
          <a:xfrm>
            <a:off x="10407015" y="1999168"/>
            <a:ext cx="1720916" cy="1323439"/>
          </a:xfrm>
          <a:prstGeom prst="rect">
            <a:avLst/>
          </a:prstGeom>
          <a:noFill/>
        </p:spPr>
        <p:txBody>
          <a:bodyPr wrap="square" rtlCol="0">
            <a:spAutoFit/>
          </a:bodyPr>
          <a:lstStyle/>
          <a:p>
            <a:r>
              <a:rPr kumimoji="1" lang="en-US" altLang="ja-JP" sz="2000" b="1" dirty="0">
                <a:solidFill>
                  <a:srgbClr val="002060"/>
                </a:solidFill>
                <a:highlight>
                  <a:srgbClr val="00FFFF"/>
                </a:highlight>
              </a:rPr>
              <a:t>(a) + (b)</a:t>
            </a:r>
          </a:p>
          <a:p>
            <a:r>
              <a:rPr kumimoji="1" lang="ja-JP" altLang="en-US" sz="2000" b="1" dirty="0">
                <a:solidFill>
                  <a:srgbClr val="002060"/>
                </a:solidFill>
                <a:highlight>
                  <a:srgbClr val="00FFFF"/>
                </a:highlight>
              </a:rPr>
              <a:t>デジタル技術</a:t>
            </a:r>
          </a:p>
          <a:p>
            <a:r>
              <a:rPr kumimoji="1" lang="ja-JP" altLang="en-US" sz="2000" b="1" dirty="0">
                <a:solidFill>
                  <a:srgbClr val="002060"/>
                </a:solidFill>
                <a:highlight>
                  <a:srgbClr val="00FFFF"/>
                </a:highlight>
              </a:rPr>
              <a:t>生産国力</a:t>
            </a:r>
            <a:endParaRPr kumimoji="1" lang="en-US" altLang="ja-JP" sz="2000" b="1" dirty="0">
              <a:solidFill>
                <a:srgbClr val="002060"/>
              </a:solidFill>
              <a:highlight>
                <a:srgbClr val="00FFFF"/>
              </a:highlight>
            </a:endParaRPr>
          </a:p>
          <a:p>
            <a:r>
              <a:rPr lang="en-US" altLang="ja-JP" sz="2000" b="1" dirty="0">
                <a:solidFill>
                  <a:srgbClr val="002060"/>
                </a:solidFill>
                <a:highlight>
                  <a:srgbClr val="00FFFF"/>
                </a:highlight>
              </a:rPr>
              <a:t>(</a:t>
            </a:r>
            <a:r>
              <a:rPr lang="ja-JP" altLang="en-US" sz="2000" b="1" dirty="0">
                <a:solidFill>
                  <a:srgbClr val="002060"/>
                </a:solidFill>
                <a:highlight>
                  <a:srgbClr val="00FFFF"/>
                </a:highlight>
              </a:rPr>
              <a:t> → 国富</a:t>
            </a:r>
            <a:r>
              <a:rPr lang="en-US" altLang="ja-JP" sz="2000" b="1" dirty="0">
                <a:solidFill>
                  <a:srgbClr val="002060"/>
                </a:solidFill>
                <a:highlight>
                  <a:srgbClr val="00FFFF"/>
                </a:highlight>
              </a:rPr>
              <a:t>)</a:t>
            </a:r>
          </a:p>
        </p:txBody>
      </p:sp>
      <p:sp>
        <p:nvSpPr>
          <p:cNvPr id="10" name="右中かっこ 9">
            <a:extLst>
              <a:ext uri="{FF2B5EF4-FFF2-40B4-BE49-F238E27FC236}">
                <a16:creationId xmlns:a16="http://schemas.microsoft.com/office/drawing/2014/main" id="{95D0AF81-A645-4D67-96EE-E1E15A699AC2}"/>
              </a:ext>
            </a:extLst>
          </p:cNvPr>
          <p:cNvSpPr/>
          <p:nvPr/>
        </p:nvSpPr>
        <p:spPr>
          <a:xfrm>
            <a:off x="9864090" y="4343400"/>
            <a:ext cx="579120" cy="1314269"/>
          </a:xfrm>
          <a:prstGeom prst="rightBrac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1" name="四角形: 角を丸くする 10">
            <a:extLst>
              <a:ext uri="{FF2B5EF4-FFF2-40B4-BE49-F238E27FC236}">
                <a16:creationId xmlns:a16="http://schemas.microsoft.com/office/drawing/2014/main" id="{A3653CE2-403C-47E3-B726-18DE6E921E7E}"/>
              </a:ext>
            </a:extLst>
          </p:cNvPr>
          <p:cNvSpPr/>
          <p:nvPr/>
        </p:nvSpPr>
        <p:spPr>
          <a:xfrm>
            <a:off x="151017" y="760006"/>
            <a:ext cx="9777843" cy="2946640"/>
          </a:xfrm>
          <a:prstGeom prst="roundRect">
            <a:avLst/>
          </a:prstGeom>
          <a:noFill/>
          <a:ln w="762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8F7FD960-D1A8-4699-816B-0A0C768796FD}"/>
              </a:ext>
            </a:extLst>
          </p:cNvPr>
          <p:cNvSpPr txBox="1"/>
          <p:nvPr/>
        </p:nvSpPr>
        <p:spPr>
          <a:xfrm>
            <a:off x="2781606" y="284861"/>
            <a:ext cx="5247635" cy="400110"/>
          </a:xfrm>
          <a:prstGeom prst="rect">
            <a:avLst/>
          </a:prstGeom>
          <a:noFill/>
        </p:spPr>
        <p:txBody>
          <a:bodyPr wrap="square" rtlCol="0">
            <a:spAutoFit/>
          </a:bodyPr>
          <a:lstStyle/>
          <a:p>
            <a:r>
              <a:rPr kumimoji="1" lang="ja-JP" altLang="en-US" sz="2000" b="1" dirty="0">
                <a:solidFill>
                  <a:srgbClr val="002060"/>
                </a:solidFill>
                <a:highlight>
                  <a:srgbClr val="FFCCFF"/>
                </a:highlight>
              </a:rPr>
              <a:t>↓ 日本で育成が急務とされるビジネス・人材</a:t>
            </a:r>
          </a:p>
        </p:txBody>
      </p:sp>
      <p:sp>
        <p:nvSpPr>
          <p:cNvPr id="13" name="テキスト ボックス 12">
            <a:extLst>
              <a:ext uri="{FF2B5EF4-FFF2-40B4-BE49-F238E27FC236}">
                <a16:creationId xmlns:a16="http://schemas.microsoft.com/office/drawing/2014/main" id="{B7A4D6EE-AE5C-406B-969A-F60ADAB81F51}"/>
              </a:ext>
            </a:extLst>
          </p:cNvPr>
          <p:cNvSpPr txBox="1"/>
          <p:nvPr/>
        </p:nvSpPr>
        <p:spPr>
          <a:xfrm>
            <a:off x="10582275" y="4573746"/>
            <a:ext cx="1720916" cy="1015663"/>
          </a:xfrm>
          <a:prstGeom prst="rect">
            <a:avLst/>
          </a:prstGeom>
          <a:noFill/>
        </p:spPr>
        <p:txBody>
          <a:bodyPr wrap="square" rtlCol="0">
            <a:spAutoFit/>
          </a:bodyPr>
          <a:lstStyle/>
          <a:p>
            <a:r>
              <a:rPr kumimoji="1" lang="en-US" altLang="ja-JP" sz="2000" b="1" dirty="0">
                <a:solidFill>
                  <a:schemeClr val="accent4">
                    <a:lumMod val="50000"/>
                  </a:schemeClr>
                </a:solidFill>
                <a:highlight>
                  <a:srgbClr val="FFFFCC"/>
                </a:highlight>
              </a:rPr>
              <a:t>(c)</a:t>
            </a:r>
          </a:p>
          <a:p>
            <a:r>
              <a:rPr kumimoji="1" lang="ja-JP" altLang="en-US" sz="2000" b="1" dirty="0">
                <a:solidFill>
                  <a:schemeClr val="accent4">
                    <a:lumMod val="50000"/>
                  </a:schemeClr>
                </a:solidFill>
                <a:highlight>
                  <a:srgbClr val="FFFFCC"/>
                </a:highlight>
              </a:rPr>
              <a:t>デジタル活用支援能力</a:t>
            </a:r>
            <a:endParaRPr lang="en-US" altLang="ja-JP" sz="2000" b="1" dirty="0">
              <a:solidFill>
                <a:schemeClr val="accent4">
                  <a:lumMod val="50000"/>
                </a:schemeClr>
              </a:solidFill>
              <a:highlight>
                <a:srgbClr val="FFFFCC"/>
              </a:highlight>
            </a:endParaRPr>
          </a:p>
        </p:txBody>
      </p:sp>
      <p:sp>
        <p:nvSpPr>
          <p:cNvPr id="14" name="矢印: 右 13">
            <a:extLst>
              <a:ext uri="{FF2B5EF4-FFF2-40B4-BE49-F238E27FC236}">
                <a16:creationId xmlns:a16="http://schemas.microsoft.com/office/drawing/2014/main" id="{C1EC5DBE-BBA4-40A0-BD2C-0382F12CC749}"/>
              </a:ext>
            </a:extLst>
          </p:cNvPr>
          <p:cNvSpPr/>
          <p:nvPr/>
        </p:nvSpPr>
        <p:spPr>
          <a:xfrm rot="16200000">
            <a:off x="2454482" y="2432948"/>
            <a:ext cx="438901" cy="3122822"/>
          </a:xfrm>
          <a:prstGeom prst="rightArrow">
            <a:avLst>
              <a:gd name="adj1" fmla="val 50000"/>
              <a:gd name="adj2" fmla="val 5164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900B5C54-E788-408D-8FB0-9922DE61651E}"/>
              </a:ext>
            </a:extLst>
          </p:cNvPr>
          <p:cNvSpPr txBox="1"/>
          <p:nvPr/>
        </p:nvSpPr>
        <p:spPr>
          <a:xfrm>
            <a:off x="3594149" y="3944846"/>
            <a:ext cx="6643322" cy="338554"/>
          </a:xfrm>
          <a:prstGeom prst="rect">
            <a:avLst/>
          </a:prstGeom>
          <a:noFill/>
        </p:spPr>
        <p:txBody>
          <a:bodyPr wrap="square" rtlCol="0">
            <a:spAutoFit/>
          </a:bodyPr>
          <a:lstStyle/>
          <a:p>
            <a:r>
              <a:rPr kumimoji="1" lang="en-US" altLang="ja-JP" sz="1600" b="1" dirty="0">
                <a:solidFill>
                  <a:schemeClr val="accent2">
                    <a:lumMod val="75000"/>
                  </a:schemeClr>
                </a:solidFill>
              </a:rPr>
              <a:t>(c) </a:t>
            </a:r>
            <a:r>
              <a:rPr kumimoji="1" lang="ja-JP" altLang="en-US" sz="1600" b="1" dirty="0">
                <a:solidFill>
                  <a:schemeClr val="accent2">
                    <a:lumMod val="75000"/>
                  </a:schemeClr>
                </a:solidFill>
              </a:rPr>
              <a:t>は、</a:t>
            </a:r>
            <a:r>
              <a:rPr kumimoji="1" lang="en-US" altLang="ja-JP" sz="1600" b="1" dirty="0">
                <a:solidFill>
                  <a:schemeClr val="accent2">
                    <a:lumMod val="75000"/>
                  </a:schemeClr>
                </a:solidFill>
              </a:rPr>
              <a:t>(a), (b) </a:t>
            </a:r>
            <a:r>
              <a:rPr kumimoji="1" lang="ja-JP" altLang="en-US" sz="1600" b="1" dirty="0">
                <a:solidFill>
                  <a:schemeClr val="accent2">
                    <a:lumMod val="75000"/>
                  </a:schemeClr>
                </a:solidFill>
              </a:rPr>
              <a:t>で生産された技術の普及・利用支援に献身。</a:t>
            </a:r>
          </a:p>
        </p:txBody>
      </p:sp>
      <p:sp>
        <p:nvSpPr>
          <p:cNvPr id="16" name="テキスト ボックス 15">
            <a:extLst>
              <a:ext uri="{FF2B5EF4-FFF2-40B4-BE49-F238E27FC236}">
                <a16:creationId xmlns:a16="http://schemas.microsoft.com/office/drawing/2014/main" id="{8743BB6A-6DDA-423D-A472-637B3C64540B}"/>
              </a:ext>
            </a:extLst>
          </p:cNvPr>
          <p:cNvSpPr txBox="1"/>
          <p:nvPr/>
        </p:nvSpPr>
        <p:spPr>
          <a:xfrm>
            <a:off x="1920241" y="3936811"/>
            <a:ext cx="1722731" cy="276999"/>
          </a:xfrm>
          <a:prstGeom prst="rect">
            <a:avLst/>
          </a:prstGeom>
          <a:noFill/>
        </p:spPr>
        <p:txBody>
          <a:bodyPr wrap="square" rtlCol="0">
            <a:spAutoFit/>
          </a:bodyPr>
          <a:lstStyle/>
          <a:p>
            <a:r>
              <a:rPr kumimoji="1" lang="en-US" altLang="ja-JP" sz="1200" b="1" dirty="0">
                <a:solidFill>
                  <a:schemeClr val="bg1"/>
                </a:solidFill>
              </a:rPr>
              <a:t>(a), (b) </a:t>
            </a:r>
            <a:r>
              <a:rPr kumimoji="1" lang="ja-JP" altLang="en-US" sz="1200" b="1" dirty="0">
                <a:solidFill>
                  <a:schemeClr val="bg1"/>
                </a:solidFill>
              </a:rPr>
              <a:t>の普及に献身</a:t>
            </a:r>
          </a:p>
        </p:txBody>
      </p:sp>
      <p:pic>
        <p:nvPicPr>
          <p:cNvPr id="17" name="図 16">
            <a:extLst>
              <a:ext uri="{FF2B5EF4-FFF2-40B4-BE49-F238E27FC236}">
                <a16:creationId xmlns:a16="http://schemas.microsoft.com/office/drawing/2014/main" id="{180013F5-A1C5-4BD3-AC8B-EA79C7DFFB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46871" y="1056522"/>
            <a:ext cx="1055720" cy="1182516"/>
          </a:xfrm>
          <a:prstGeom prst="rect">
            <a:avLst/>
          </a:prstGeom>
        </p:spPr>
      </p:pic>
      <p:pic>
        <p:nvPicPr>
          <p:cNvPr id="19" name="図 18">
            <a:extLst>
              <a:ext uri="{FF2B5EF4-FFF2-40B4-BE49-F238E27FC236}">
                <a16:creationId xmlns:a16="http://schemas.microsoft.com/office/drawing/2014/main" id="{1D7DC311-9182-4856-9F25-02019A9A09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7721" y="1028820"/>
            <a:ext cx="1417395" cy="948564"/>
          </a:xfrm>
          <a:prstGeom prst="rect">
            <a:avLst/>
          </a:prstGeom>
        </p:spPr>
      </p:pic>
      <p:pic>
        <p:nvPicPr>
          <p:cNvPr id="20" name="図 19">
            <a:extLst>
              <a:ext uri="{FF2B5EF4-FFF2-40B4-BE49-F238E27FC236}">
                <a16:creationId xmlns:a16="http://schemas.microsoft.com/office/drawing/2014/main" id="{8D1638A8-855E-4CFC-A606-E60A9D6FE0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19047" y="1810370"/>
            <a:ext cx="1322326" cy="946091"/>
          </a:xfrm>
          <a:prstGeom prst="rect">
            <a:avLst/>
          </a:prstGeom>
        </p:spPr>
      </p:pic>
      <p:pic>
        <p:nvPicPr>
          <p:cNvPr id="21" name="図 20">
            <a:extLst>
              <a:ext uri="{FF2B5EF4-FFF2-40B4-BE49-F238E27FC236}">
                <a16:creationId xmlns:a16="http://schemas.microsoft.com/office/drawing/2014/main" id="{713A923D-4FB0-4045-881F-AB5C93FB0E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88624" y="1852503"/>
            <a:ext cx="1062554" cy="678815"/>
          </a:xfrm>
          <a:prstGeom prst="rect">
            <a:avLst/>
          </a:prstGeom>
        </p:spPr>
      </p:pic>
      <p:pic>
        <p:nvPicPr>
          <p:cNvPr id="24" name="図 23">
            <a:extLst>
              <a:ext uri="{FF2B5EF4-FFF2-40B4-BE49-F238E27FC236}">
                <a16:creationId xmlns:a16="http://schemas.microsoft.com/office/drawing/2014/main" id="{C147F607-2992-4826-8F80-F5A9D580B65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66423" y="4338874"/>
            <a:ext cx="1269042" cy="1235019"/>
          </a:xfrm>
          <a:prstGeom prst="rect">
            <a:avLst/>
          </a:prstGeom>
        </p:spPr>
      </p:pic>
      <p:pic>
        <p:nvPicPr>
          <p:cNvPr id="25" name="図 24">
            <a:extLst>
              <a:ext uri="{FF2B5EF4-FFF2-40B4-BE49-F238E27FC236}">
                <a16:creationId xmlns:a16="http://schemas.microsoft.com/office/drawing/2014/main" id="{4712DB9E-40D7-4ED7-A79A-229485CF08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51428" y="3581614"/>
            <a:ext cx="948467" cy="1166242"/>
          </a:xfrm>
          <a:prstGeom prst="rect">
            <a:avLst/>
          </a:prstGeom>
        </p:spPr>
      </p:pic>
      <p:sp>
        <p:nvSpPr>
          <p:cNvPr id="26" name="四角形: 角を丸くする 25">
            <a:extLst>
              <a:ext uri="{FF2B5EF4-FFF2-40B4-BE49-F238E27FC236}">
                <a16:creationId xmlns:a16="http://schemas.microsoft.com/office/drawing/2014/main" id="{2109BA1D-B4A8-45DF-8CA7-4A9ADE278EA1}"/>
              </a:ext>
            </a:extLst>
          </p:cNvPr>
          <p:cNvSpPr/>
          <p:nvPr/>
        </p:nvSpPr>
        <p:spPr>
          <a:xfrm>
            <a:off x="81054" y="4295429"/>
            <a:ext cx="9777843" cy="1383745"/>
          </a:xfrm>
          <a:prstGeom prst="roundRect">
            <a:avLst/>
          </a:prstGeom>
          <a:noFill/>
          <a:ln w="28575">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A373C880-1666-4B09-9D7E-88F9E400EDFE}"/>
              </a:ext>
            </a:extLst>
          </p:cNvPr>
          <p:cNvSpPr txBox="1"/>
          <p:nvPr/>
        </p:nvSpPr>
        <p:spPr>
          <a:xfrm>
            <a:off x="4441718" y="4653299"/>
            <a:ext cx="3723546" cy="307777"/>
          </a:xfrm>
          <a:prstGeom prst="rect">
            <a:avLst/>
          </a:prstGeom>
          <a:noFill/>
        </p:spPr>
        <p:txBody>
          <a:bodyPr wrap="square" rtlCol="0">
            <a:spAutoFit/>
          </a:bodyPr>
          <a:lstStyle/>
          <a:p>
            <a:r>
              <a:rPr kumimoji="1" lang="ja-JP" altLang="en-US" sz="1400" b="1" dirty="0">
                <a:solidFill>
                  <a:srgbClr val="002060"/>
                </a:solidFill>
                <a:highlight>
                  <a:srgbClr val="C0C0C0"/>
                </a:highlight>
              </a:rPr>
              <a:t>↑ すでに日本で十分育成されている産業・人材</a:t>
            </a:r>
          </a:p>
        </p:txBody>
      </p:sp>
      <p:sp>
        <p:nvSpPr>
          <p:cNvPr id="5" name="テキスト ボックス 4">
            <a:extLst>
              <a:ext uri="{FF2B5EF4-FFF2-40B4-BE49-F238E27FC236}">
                <a16:creationId xmlns:a16="http://schemas.microsoft.com/office/drawing/2014/main" id="{CEC91547-E37A-D494-E536-BD4B0BDE0DD4}"/>
              </a:ext>
            </a:extLst>
          </p:cNvPr>
          <p:cNvSpPr txBox="1"/>
          <p:nvPr/>
        </p:nvSpPr>
        <p:spPr>
          <a:xfrm>
            <a:off x="8119047" y="34792"/>
            <a:ext cx="4031623" cy="500137"/>
          </a:xfrm>
          <a:prstGeom prst="rect">
            <a:avLst/>
          </a:prstGeom>
          <a:solidFill>
            <a:schemeClr val="accent4">
              <a:lumMod val="20000"/>
              <a:lumOff val="80000"/>
            </a:schemeClr>
          </a:solidFill>
          <a:ln w="28575">
            <a:solidFill>
              <a:schemeClr val="accent5">
                <a:lumMod val="60000"/>
                <a:lumOff val="40000"/>
              </a:schemeClr>
            </a:solidFill>
            <a:prstDash val="sysDash"/>
          </a:ln>
        </p:spPr>
        <p:txBody>
          <a:bodyPr wrap="square" rtlCol="0">
            <a:spAutoFit/>
          </a:bodyPr>
          <a:lstStyle/>
          <a:p>
            <a:r>
              <a:rPr kumimoji="1" lang="ja-JP" altLang="en-US" sz="1050" b="1" dirty="0">
                <a:solidFill>
                  <a:srgbClr val="0000FF"/>
                </a:solidFill>
              </a:rPr>
              <a:t>本 </a:t>
            </a:r>
            <a:r>
              <a:rPr kumimoji="1" lang="en-US" altLang="ja-JP" sz="1050" b="1" dirty="0">
                <a:solidFill>
                  <a:srgbClr val="0000FF"/>
                </a:solidFill>
              </a:rPr>
              <a:t>PPT </a:t>
            </a:r>
            <a:r>
              <a:rPr kumimoji="1" lang="ja-JP" altLang="en-US" sz="1050" b="1" dirty="0">
                <a:solidFill>
                  <a:srgbClr val="0000FF"/>
                </a:solidFill>
              </a:rPr>
              <a:t>は以下の </a:t>
            </a:r>
            <a:r>
              <a:rPr kumimoji="1" lang="en-US" altLang="ja-JP" sz="1050" b="1" dirty="0">
                <a:solidFill>
                  <a:srgbClr val="0000FF"/>
                </a:solidFill>
              </a:rPr>
              <a:t>URL </a:t>
            </a:r>
            <a:r>
              <a:rPr kumimoji="1" lang="ja-JP" altLang="en-US" sz="1050" b="1" dirty="0">
                <a:solidFill>
                  <a:srgbClr val="0000FF"/>
                </a:solidFill>
              </a:rPr>
              <a:t>からダウンロード可能</a:t>
            </a:r>
            <a:r>
              <a:rPr kumimoji="1" lang="en-US" altLang="ja-JP" sz="1600" b="1" u="sng" dirty="0">
                <a:solidFill>
                  <a:srgbClr val="0000FF"/>
                </a:solidFill>
                <a:latin typeface="Consolas" panose="020B0609020204030204" pitchFamily="49" charset="0"/>
              </a:rPr>
              <a:t>https://dnobori.cyber.ipa.go.jp/</a:t>
            </a:r>
            <a:endParaRPr kumimoji="1" lang="en-US" altLang="ja-JP" sz="600" b="1" i="0" u="none" strike="noStrike" kern="1200" cap="none" spc="0" normalizeH="0" baseline="0" noProof="0" dirty="0">
              <a:ln>
                <a:noFill/>
              </a:ln>
              <a:solidFill>
                <a:schemeClr val="accent5">
                  <a:lumMod val="75000"/>
                </a:schemeClr>
              </a:solidFill>
              <a:effectLst/>
              <a:uLnTx/>
              <a:uFillTx/>
              <a:latin typeface="Calibri"/>
              <a:ea typeface="Meiryo UI"/>
              <a:cs typeface="+mn-cs"/>
            </a:endParaRPr>
          </a:p>
        </p:txBody>
      </p:sp>
    </p:spTree>
    <p:extLst>
      <p:ext uri="{BB962C8B-B14F-4D97-AF65-F5344CB8AC3E}">
        <p14:creationId xmlns:p14="http://schemas.microsoft.com/office/powerpoint/2010/main" val="6540779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42DA2273-5A68-B888-831F-E73A1AE4A1AA}"/>
              </a:ext>
            </a:extLst>
          </p:cNvPr>
          <p:cNvSpPr>
            <a:spLocks noGrp="1"/>
          </p:cNvSpPr>
          <p:nvPr>
            <p:ph idx="1"/>
          </p:nvPr>
        </p:nvSpPr>
        <p:spPr/>
        <p:txBody>
          <a:bodyPr>
            <a:normAutofit/>
          </a:bodyPr>
          <a:lstStyle/>
          <a:p>
            <a:pPr marL="0" indent="0">
              <a:buNone/>
            </a:pPr>
            <a:r>
              <a:rPr kumimoji="1" lang="ja-JP" altLang="en-US" sz="4400" b="1" u="sng" dirty="0">
                <a:solidFill>
                  <a:schemeClr val="accent2">
                    <a:lumMod val="50000"/>
                  </a:schemeClr>
                </a:solidFill>
              </a:rPr>
              <a:t>① </a:t>
            </a:r>
            <a:r>
              <a:rPr kumimoji="1" lang="en-US" altLang="ja-JP" sz="4400" b="1" u="sng" dirty="0">
                <a:solidFill>
                  <a:schemeClr val="accent2">
                    <a:lumMod val="50000"/>
                  </a:schemeClr>
                </a:solidFill>
              </a:rPr>
              <a:t>1 </a:t>
            </a:r>
            <a:r>
              <a:rPr kumimoji="1" lang="ja-JP" altLang="en-US" sz="4400" b="1" u="sng" dirty="0">
                <a:solidFill>
                  <a:schemeClr val="accent2">
                    <a:lumMod val="50000"/>
                  </a:schemeClr>
                </a:solidFill>
              </a:rPr>
              <a:t>人あたり </a:t>
            </a:r>
            <a:r>
              <a:rPr kumimoji="1" lang="en-US" altLang="ja-JP" sz="4400" b="1" u="sng" dirty="0">
                <a:solidFill>
                  <a:schemeClr val="accent2">
                    <a:lumMod val="50000"/>
                  </a:schemeClr>
                </a:solidFill>
              </a:rPr>
              <a:t>100 </a:t>
            </a:r>
            <a:r>
              <a:rPr kumimoji="1" lang="ja-JP" altLang="en-US" sz="4400" b="1" u="sng" dirty="0">
                <a:solidFill>
                  <a:schemeClr val="accent2">
                    <a:lumMod val="50000"/>
                  </a:schemeClr>
                </a:solidFill>
              </a:rPr>
              <a:t>億円程度の年間社会的便益 </a:t>
            </a:r>
            <a:r>
              <a:rPr kumimoji="1" lang="en-US" altLang="ja-JP" sz="4400" b="1" u="sng" dirty="0">
                <a:solidFill>
                  <a:schemeClr val="accent2">
                    <a:lumMod val="50000"/>
                  </a:schemeClr>
                </a:solidFill>
              </a:rPr>
              <a:t>(ASV) </a:t>
            </a:r>
            <a:r>
              <a:rPr kumimoji="1" lang="ja-JP" altLang="en-US" sz="4400" b="1" u="sng" dirty="0">
                <a:solidFill>
                  <a:schemeClr val="accent2">
                    <a:lumMod val="50000"/>
                  </a:schemeClr>
                </a:solidFill>
              </a:rPr>
              <a:t>を生み出す技術形成法</a:t>
            </a:r>
            <a:endParaRPr kumimoji="1" lang="en-US" altLang="ja-JP" sz="4400" dirty="0"/>
          </a:p>
          <a:p>
            <a:pPr marL="0" indent="0">
              <a:buNone/>
            </a:pPr>
            <a:r>
              <a:rPr kumimoji="1" lang="ja-JP" altLang="en-US" sz="4400" dirty="0"/>
              <a:t>   の例とその形成方法</a:t>
            </a:r>
          </a:p>
        </p:txBody>
      </p:sp>
      <p:sp>
        <p:nvSpPr>
          <p:cNvPr id="4" name="スライド番号プレースホルダー 3">
            <a:extLst>
              <a:ext uri="{FF2B5EF4-FFF2-40B4-BE49-F238E27FC236}">
                <a16:creationId xmlns:a16="http://schemas.microsoft.com/office/drawing/2014/main" id="{7806DD66-71BD-79A5-CEA4-3E3632CF5556}"/>
              </a:ext>
            </a:extLst>
          </p:cNvPr>
          <p:cNvSpPr>
            <a:spLocks noGrp="1"/>
          </p:cNvSpPr>
          <p:nvPr>
            <p:ph type="sldNum" sz="quarter" idx="12"/>
          </p:nvPr>
        </p:nvSpPr>
        <p:spPr/>
        <p:txBody>
          <a:bodyPr/>
          <a:lstStyle/>
          <a:p>
            <a:fld id="{63DCA85F-F225-44A4-AEA8-9083CAE61796}" type="slidenum">
              <a:rPr kumimoji="1" lang="ja-JP" altLang="en-US" smtClean="0"/>
              <a:t>20</a:t>
            </a:fld>
            <a:endParaRPr kumimoji="1" lang="ja-JP" altLang="en-US" dirty="0"/>
          </a:p>
        </p:txBody>
      </p:sp>
      <p:sp>
        <p:nvSpPr>
          <p:cNvPr id="2" name="テキスト ボックス 1">
            <a:extLst>
              <a:ext uri="{FF2B5EF4-FFF2-40B4-BE49-F238E27FC236}">
                <a16:creationId xmlns:a16="http://schemas.microsoft.com/office/drawing/2014/main" id="{85EA9F6B-F6AE-2857-39D0-2A7E07B9B8D9}"/>
              </a:ext>
            </a:extLst>
          </p:cNvPr>
          <p:cNvSpPr txBox="1"/>
          <p:nvPr/>
        </p:nvSpPr>
        <p:spPr>
          <a:xfrm>
            <a:off x="3001108" y="4110892"/>
            <a:ext cx="7440246" cy="830997"/>
          </a:xfrm>
          <a:prstGeom prst="rect">
            <a:avLst/>
          </a:prstGeom>
          <a:noFill/>
        </p:spPr>
        <p:txBody>
          <a:bodyPr wrap="square" rtlCol="0">
            <a:spAutoFit/>
          </a:bodyPr>
          <a:lstStyle/>
          <a:p>
            <a:r>
              <a:rPr kumimoji="1" lang="ja-JP" altLang="en-US" sz="4800" dirty="0">
                <a:highlight>
                  <a:srgbClr val="00FF00"/>
                </a:highlight>
              </a:rPr>
              <a:t>我々の実例 </a:t>
            </a:r>
            <a:r>
              <a:rPr kumimoji="1" lang="en-US" altLang="ja-JP" sz="4800" dirty="0">
                <a:highlight>
                  <a:srgbClr val="00FF00"/>
                </a:highlight>
              </a:rPr>
              <a:t>(</a:t>
            </a:r>
            <a:r>
              <a:rPr kumimoji="1" lang="ja-JP" altLang="en-US" sz="4800" dirty="0">
                <a:highlight>
                  <a:srgbClr val="00FF00"/>
                </a:highlight>
              </a:rPr>
              <a:t>実績</a:t>
            </a:r>
            <a:r>
              <a:rPr kumimoji="1" lang="en-US" altLang="ja-JP" sz="4800" dirty="0">
                <a:highlight>
                  <a:srgbClr val="00FF00"/>
                </a:highlight>
              </a:rPr>
              <a:t>)</a:t>
            </a:r>
            <a:endParaRPr kumimoji="1" lang="ja-JP" altLang="en-US" sz="4800" dirty="0">
              <a:highlight>
                <a:srgbClr val="00FF00"/>
              </a:highlight>
            </a:endParaRPr>
          </a:p>
        </p:txBody>
      </p:sp>
    </p:spTree>
    <p:extLst>
      <p:ext uri="{BB962C8B-B14F-4D97-AF65-F5344CB8AC3E}">
        <p14:creationId xmlns:p14="http://schemas.microsoft.com/office/powerpoint/2010/main" val="38654616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a:blip r:embed="rId2"/>
          <a:stretch>
            <a:fillRect/>
          </a:stretch>
        </p:blipFill>
        <p:spPr>
          <a:xfrm>
            <a:off x="2648576" y="2224129"/>
            <a:ext cx="5425082" cy="2350509"/>
          </a:xfrm>
          <a:prstGeom prst="rect">
            <a:avLst/>
          </a:prstGeom>
          <a:ln>
            <a:noFill/>
          </a:ln>
          <a:effectLst>
            <a:outerShdw blurRad="292100" dist="139700" dir="2700000" algn="tl" rotWithShape="0">
              <a:srgbClr val="333333">
                <a:alpha val="65000"/>
              </a:srgbClr>
            </a:outerShdw>
          </a:effectLst>
        </p:spPr>
      </p:pic>
      <p:pic>
        <p:nvPicPr>
          <p:cNvPr id="16" name="図 15"/>
          <p:cNvPicPr>
            <a:picLocks noChangeAspect="1"/>
          </p:cNvPicPr>
          <p:nvPr/>
        </p:nvPicPr>
        <p:blipFill>
          <a:blip r:embed="rId3"/>
          <a:stretch>
            <a:fillRect/>
          </a:stretch>
        </p:blipFill>
        <p:spPr>
          <a:xfrm>
            <a:off x="4294794" y="4264813"/>
            <a:ext cx="2342113" cy="1244101"/>
          </a:xfrm>
          <a:prstGeom prst="rect">
            <a:avLst/>
          </a:prstGeom>
          <a:ln>
            <a:noFill/>
          </a:ln>
          <a:effectLst>
            <a:outerShdw blurRad="292100" dist="139700" dir="2700000" algn="tl" rotWithShape="0">
              <a:srgbClr val="333333">
                <a:alpha val="65000"/>
              </a:srgbClr>
            </a:outerShdw>
          </a:effectLst>
        </p:spPr>
      </p:pic>
      <p:pic>
        <p:nvPicPr>
          <p:cNvPr id="6" name="図 5"/>
          <p:cNvPicPr>
            <a:picLocks noChangeAspect="1"/>
          </p:cNvPicPr>
          <p:nvPr/>
        </p:nvPicPr>
        <p:blipFill>
          <a:blip r:embed="rId4"/>
          <a:stretch>
            <a:fillRect/>
          </a:stretch>
        </p:blipFill>
        <p:spPr>
          <a:xfrm>
            <a:off x="172211" y="2410448"/>
            <a:ext cx="3393949" cy="2394847"/>
          </a:xfrm>
          <a:prstGeom prst="rect">
            <a:avLst/>
          </a:prstGeom>
          <a:ln w="19050">
            <a:solidFill>
              <a:schemeClr val="tx1"/>
            </a:solidFill>
          </a:ln>
        </p:spPr>
      </p:pic>
      <p:sp>
        <p:nvSpPr>
          <p:cNvPr id="3" name="コンテンツ プレースホルダー 2"/>
          <p:cNvSpPr>
            <a:spLocks noGrp="1"/>
          </p:cNvSpPr>
          <p:nvPr>
            <p:ph idx="1"/>
          </p:nvPr>
        </p:nvSpPr>
        <p:spPr>
          <a:xfrm>
            <a:off x="38100" y="810010"/>
            <a:ext cx="12097406" cy="1381484"/>
          </a:xfrm>
          <a:solidFill>
            <a:schemeClr val="accent6">
              <a:lumMod val="20000"/>
              <a:lumOff val="80000"/>
            </a:schemeClr>
          </a:solidFill>
        </p:spPr>
        <p:txBody>
          <a:bodyPr>
            <a:noAutofit/>
          </a:bodyPr>
          <a:lstStyle/>
          <a:p>
            <a:r>
              <a:rPr kumimoji="1" lang="ja-JP" altLang="en-US" sz="2000" b="1" dirty="0"/>
              <a:t>われわれが </a:t>
            </a:r>
            <a:r>
              <a:rPr lang="en-US" altLang="ja-JP" sz="2000" b="1" dirty="0"/>
              <a:t>2003 </a:t>
            </a:r>
            <a:r>
              <a:rPr lang="ja-JP" altLang="en-US" sz="2000" b="1" dirty="0"/>
              <a:t>年に </a:t>
            </a:r>
            <a:r>
              <a:rPr lang="en-US" altLang="ja-JP" sz="2000" b="1" dirty="0"/>
              <a:t>IPA </a:t>
            </a:r>
            <a:r>
              <a:rPr lang="ja-JP" altLang="en-US" sz="2000" b="1" dirty="0"/>
              <a:t>未踏事業で</a:t>
            </a:r>
            <a:r>
              <a:rPr kumimoji="1" lang="ja-JP" altLang="en-US" sz="2000" b="1" dirty="0"/>
              <a:t>開発開始した、オープンソースの、無償で、複数プラットフォームおよび複数 </a:t>
            </a:r>
            <a:r>
              <a:rPr kumimoji="1" lang="en-US" altLang="ja-JP" sz="2000" b="1" dirty="0"/>
              <a:t>VPN </a:t>
            </a:r>
            <a:r>
              <a:rPr kumimoji="1" lang="ja-JP" altLang="en-US" sz="2000" b="1" dirty="0"/>
              <a:t>プロトコル対応の </a:t>
            </a:r>
            <a:r>
              <a:rPr kumimoji="1" lang="en-US" altLang="ja-JP" sz="2000" b="1" dirty="0"/>
              <a:t>VPN </a:t>
            </a:r>
            <a:r>
              <a:rPr kumimoji="1" lang="ja-JP" altLang="en-US" sz="2000" b="1" dirty="0"/>
              <a:t>ソフトウェア。筑波</a:t>
            </a:r>
            <a:r>
              <a:rPr kumimoji="1" lang="ja-JP" altLang="en-US" sz="2000" b="1"/>
              <a:t>大学で開発を継続中</a:t>
            </a:r>
            <a:r>
              <a:rPr kumimoji="1" lang="ja-JP" altLang="en-US" sz="2000" b="1" dirty="0"/>
              <a:t>。</a:t>
            </a:r>
            <a:endParaRPr kumimoji="1" lang="en-US" altLang="ja-JP" sz="2000" b="1" dirty="0"/>
          </a:p>
          <a:p>
            <a:r>
              <a:rPr kumimoji="1" lang="ja-JP" altLang="en-US" sz="2000" b="1" dirty="0"/>
              <a:t>世界中で </a:t>
            </a:r>
            <a:r>
              <a:rPr lang="en-US" altLang="ja-JP" sz="2000" b="1" u="sng" dirty="0">
                <a:solidFill>
                  <a:srgbClr val="C00000"/>
                </a:solidFill>
              </a:rPr>
              <a:t>1,040</a:t>
            </a:r>
            <a:r>
              <a:rPr kumimoji="1" lang="en-US" altLang="ja-JP" sz="2000" b="1" u="sng" dirty="0">
                <a:solidFill>
                  <a:srgbClr val="C00000"/>
                </a:solidFill>
              </a:rPr>
              <a:t> </a:t>
            </a:r>
            <a:r>
              <a:rPr kumimoji="1" lang="ja-JP" altLang="en-US" sz="2000" b="1" u="sng" dirty="0">
                <a:solidFill>
                  <a:srgbClr val="C00000"/>
                </a:solidFill>
              </a:rPr>
              <a:t>万台のサーバー</a:t>
            </a:r>
            <a:r>
              <a:rPr kumimoji="1" lang="ja-JP" altLang="en-US" sz="2000" b="1" dirty="0">
                <a:solidFill>
                  <a:srgbClr val="C00000"/>
                </a:solidFill>
              </a:rPr>
              <a:t> にインストール</a:t>
            </a:r>
            <a:r>
              <a:rPr kumimoji="1" lang="ja-JP" altLang="en-US" sz="2000" b="1" dirty="0"/>
              <a:t>。アクティブで全世界で </a:t>
            </a:r>
            <a:r>
              <a:rPr kumimoji="1" lang="en-US" altLang="ja-JP" sz="2000" b="1" u="sng" dirty="0">
                <a:solidFill>
                  <a:srgbClr val="C00000"/>
                </a:solidFill>
              </a:rPr>
              <a:t>50 </a:t>
            </a:r>
            <a:r>
              <a:rPr kumimoji="1" lang="ja-JP" altLang="en-US" sz="2000" b="1" u="sng" dirty="0">
                <a:solidFill>
                  <a:srgbClr val="C00000"/>
                </a:solidFill>
              </a:rPr>
              <a:t>万 ～ </a:t>
            </a:r>
            <a:r>
              <a:rPr kumimoji="1" lang="en-US" altLang="ja-JP" sz="2000" b="1" u="sng" dirty="0">
                <a:solidFill>
                  <a:srgbClr val="C00000"/>
                </a:solidFill>
              </a:rPr>
              <a:t>100 </a:t>
            </a:r>
            <a:r>
              <a:rPr kumimoji="1" lang="ja-JP" altLang="en-US" sz="2000" b="1" u="sng" dirty="0">
                <a:solidFill>
                  <a:srgbClr val="C00000"/>
                </a:solidFill>
              </a:rPr>
              <a:t>万組織</a:t>
            </a:r>
            <a:r>
              <a:rPr kumimoji="1" lang="ja-JP" altLang="en-US" sz="2000" b="1" dirty="0"/>
              <a:t> の業務を支えている。</a:t>
            </a:r>
            <a:r>
              <a:rPr kumimoji="1" lang="en-US" altLang="ja-JP" sz="2000" b="1" dirty="0"/>
              <a:t>GitHub </a:t>
            </a:r>
            <a:r>
              <a:rPr kumimoji="1" lang="ja-JP" altLang="en-US" sz="2000" b="1" dirty="0"/>
              <a:t>で公開し、</a:t>
            </a:r>
            <a:r>
              <a:rPr kumimoji="1" lang="en-US" altLang="ja-JP" sz="2000" b="1" u="sng" dirty="0">
                <a:solidFill>
                  <a:srgbClr val="C00000"/>
                </a:solidFill>
              </a:rPr>
              <a:t>1.2 </a:t>
            </a:r>
            <a:r>
              <a:rPr kumimoji="1" lang="ja-JP" altLang="en-US" sz="2000" b="1" u="sng" dirty="0">
                <a:solidFill>
                  <a:srgbClr val="C00000"/>
                </a:solidFill>
              </a:rPr>
              <a:t>万人がソースコードを衆人環視</a:t>
            </a:r>
            <a:r>
              <a:rPr kumimoji="1" lang="ja-JP" altLang="en-US" sz="2000" b="1" dirty="0"/>
              <a:t> することにより高セキュリティを実現。</a:t>
            </a:r>
            <a:r>
              <a:rPr kumimoji="1" lang="en-US" altLang="ja-JP" sz="2000" b="1" dirty="0"/>
              <a:t>C </a:t>
            </a:r>
            <a:r>
              <a:rPr kumimoji="1" lang="ja-JP" altLang="en-US" sz="2000" b="1" dirty="0"/>
              <a:t>言語 </a:t>
            </a:r>
            <a:r>
              <a:rPr kumimoji="1" lang="en-US" altLang="ja-JP" sz="2000" b="1" u="sng" dirty="0">
                <a:solidFill>
                  <a:srgbClr val="C00000"/>
                </a:solidFill>
              </a:rPr>
              <a:t>38 </a:t>
            </a:r>
            <a:r>
              <a:rPr kumimoji="1" lang="ja-JP" altLang="en-US" sz="2000" b="1" u="sng" dirty="0">
                <a:solidFill>
                  <a:srgbClr val="C00000"/>
                </a:solidFill>
              </a:rPr>
              <a:t>万行</a:t>
            </a:r>
            <a:r>
              <a:rPr kumimoji="1" lang="ja-JP" altLang="en-US" sz="2000" b="1" dirty="0"/>
              <a:t>。</a:t>
            </a:r>
          </a:p>
        </p:txBody>
      </p:sp>
      <p:sp>
        <p:nvSpPr>
          <p:cNvPr id="4" name="スライド番号プレースホルダー 3"/>
          <p:cNvSpPr>
            <a:spLocks noGrp="1"/>
          </p:cNvSpPr>
          <p:nvPr>
            <p:ph type="sldNum" sz="quarter" idx="12"/>
          </p:nvPr>
        </p:nvSpPr>
        <p:spPr/>
        <p:txBody>
          <a:bodyPr/>
          <a:lstStyle/>
          <a:p>
            <a:fld id="{63DCA85F-F225-44A4-AEA8-9083CAE61796}" type="slidenum">
              <a:rPr kumimoji="1" lang="ja-JP" altLang="en-US" smtClean="0"/>
              <a:t>21</a:t>
            </a:fld>
            <a:endParaRPr kumimoji="1" lang="ja-JP" altLang="en-US" dirty="0"/>
          </a:p>
        </p:txBody>
      </p:sp>
      <p:pic>
        <p:nvPicPr>
          <p:cNvPr id="5" name="図 4"/>
          <p:cNvPicPr>
            <a:picLocks noChangeAspect="1"/>
          </p:cNvPicPr>
          <p:nvPr/>
        </p:nvPicPr>
        <p:blipFill>
          <a:blip r:embed="rId5"/>
          <a:stretch>
            <a:fillRect/>
          </a:stretch>
        </p:blipFill>
        <p:spPr>
          <a:xfrm>
            <a:off x="1377131" y="3764793"/>
            <a:ext cx="2917664" cy="2195690"/>
          </a:xfrm>
          <a:prstGeom prst="rect">
            <a:avLst/>
          </a:prstGeom>
          <a:ln w="19050">
            <a:solidFill>
              <a:schemeClr val="tx1"/>
            </a:solidFill>
          </a:ln>
        </p:spPr>
      </p:pic>
      <p:sp>
        <p:nvSpPr>
          <p:cNvPr id="14" name="コンテンツ プレースホルダー 2"/>
          <p:cNvSpPr txBox="1">
            <a:spLocks/>
          </p:cNvSpPr>
          <p:nvPr/>
        </p:nvSpPr>
        <p:spPr>
          <a:xfrm>
            <a:off x="235435" y="70248"/>
            <a:ext cx="10356366" cy="645499"/>
          </a:xfrm>
          <a:prstGeom prst="rect">
            <a:avLst/>
          </a:prstGeom>
          <a:solidFill>
            <a:srgbClr val="FFC000"/>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b="1" dirty="0"/>
              <a:t>「</a:t>
            </a:r>
            <a:r>
              <a:rPr lang="en-US" altLang="ja-JP" b="1" dirty="0"/>
              <a:t>SoftEther VPN</a:t>
            </a:r>
            <a:r>
              <a:rPr lang="ja-JP" altLang="en-US" b="1" dirty="0"/>
              <a:t>」 </a:t>
            </a:r>
            <a:r>
              <a:rPr lang="en-US" altLang="ja-JP" sz="2000" b="1" dirty="0"/>
              <a:t>- 93% </a:t>
            </a:r>
            <a:r>
              <a:rPr lang="ja-JP" altLang="en-US" sz="2000" b="1" dirty="0"/>
              <a:t>が海外利用の日本製サイバーセキュリティソフトウェア </a:t>
            </a:r>
            <a:r>
              <a:rPr lang="en-US" altLang="ja-JP" sz="2000" b="1" dirty="0"/>
              <a:t>(2003 </a:t>
            </a:r>
            <a:r>
              <a:rPr lang="ja-JP" altLang="en-US" sz="2000" b="1" dirty="0"/>
              <a:t>～</a:t>
            </a:r>
            <a:r>
              <a:rPr lang="en-US" altLang="ja-JP" sz="2000" b="1" dirty="0"/>
              <a:t>)</a:t>
            </a:r>
            <a:endParaRPr lang="ja-JP" altLang="en-US" b="1" dirty="0"/>
          </a:p>
        </p:txBody>
      </p:sp>
      <p:sp>
        <p:nvSpPr>
          <p:cNvPr id="7" name="テキスト ボックス 6"/>
          <p:cNvSpPr txBox="1"/>
          <p:nvPr/>
        </p:nvSpPr>
        <p:spPr>
          <a:xfrm>
            <a:off x="6472508" y="3314117"/>
            <a:ext cx="1310463" cy="523220"/>
          </a:xfrm>
          <a:prstGeom prst="rect">
            <a:avLst/>
          </a:prstGeom>
          <a:solidFill>
            <a:schemeClr val="accent2">
              <a:lumMod val="20000"/>
              <a:lumOff val="80000"/>
            </a:schemeClr>
          </a:solidFill>
        </p:spPr>
        <p:txBody>
          <a:bodyPr wrap="square" rtlCol="0">
            <a:spAutoFit/>
          </a:bodyPr>
          <a:lstStyle/>
          <a:p>
            <a:pPr algn="ctr"/>
            <a:r>
              <a:rPr kumimoji="1" lang="ja-JP" altLang="en-US" sz="2800" dirty="0"/>
              <a:t>安定性</a:t>
            </a:r>
          </a:p>
        </p:txBody>
      </p:sp>
      <p:sp>
        <p:nvSpPr>
          <p:cNvPr id="15" name="テキスト ボックス 14"/>
          <p:cNvSpPr txBox="1"/>
          <p:nvPr/>
        </p:nvSpPr>
        <p:spPr>
          <a:xfrm>
            <a:off x="3294726" y="3271358"/>
            <a:ext cx="2066391" cy="461665"/>
          </a:xfrm>
          <a:prstGeom prst="rect">
            <a:avLst/>
          </a:prstGeom>
          <a:solidFill>
            <a:schemeClr val="accent4">
              <a:lumMod val="20000"/>
              <a:lumOff val="80000"/>
            </a:schemeClr>
          </a:solidFill>
        </p:spPr>
        <p:txBody>
          <a:bodyPr wrap="square" rtlCol="0">
            <a:spAutoFit/>
          </a:bodyPr>
          <a:lstStyle/>
          <a:p>
            <a:pPr algn="ctr"/>
            <a:r>
              <a:rPr kumimoji="1" lang="ja-JP" altLang="en-US" sz="2400" dirty="0"/>
              <a:t>高セキュリティ</a:t>
            </a:r>
          </a:p>
        </p:txBody>
      </p:sp>
      <p:sp>
        <p:nvSpPr>
          <p:cNvPr id="17" name="テキスト ボックス 16"/>
          <p:cNvSpPr txBox="1"/>
          <p:nvPr/>
        </p:nvSpPr>
        <p:spPr>
          <a:xfrm>
            <a:off x="2303985" y="2696610"/>
            <a:ext cx="1691463" cy="523220"/>
          </a:xfrm>
          <a:prstGeom prst="rect">
            <a:avLst/>
          </a:prstGeom>
          <a:solidFill>
            <a:schemeClr val="accent6">
              <a:lumMod val="20000"/>
              <a:lumOff val="80000"/>
            </a:schemeClr>
          </a:solidFill>
        </p:spPr>
        <p:txBody>
          <a:bodyPr wrap="square" rtlCol="0">
            <a:spAutoFit/>
          </a:bodyPr>
          <a:lstStyle/>
          <a:p>
            <a:pPr algn="ctr"/>
            <a:r>
              <a:rPr kumimoji="1" lang="ja-JP" altLang="en-US" sz="2800" dirty="0"/>
              <a:t>耐攻撃性</a:t>
            </a:r>
          </a:p>
        </p:txBody>
      </p:sp>
      <p:sp>
        <p:nvSpPr>
          <p:cNvPr id="18" name="テキスト ボックス 17"/>
          <p:cNvSpPr txBox="1"/>
          <p:nvPr/>
        </p:nvSpPr>
        <p:spPr>
          <a:xfrm>
            <a:off x="4904404" y="2618970"/>
            <a:ext cx="1688610" cy="523220"/>
          </a:xfrm>
          <a:prstGeom prst="rect">
            <a:avLst/>
          </a:prstGeom>
          <a:solidFill>
            <a:schemeClr val="accent1">
              <a:lumMod val="20000"/>
              <a:lumOff val="80000"/>
            </a:schemeClr>
          </a:solidFill>
        </p:spPr>
        <p:txBody>
          <a:bodyPr wrap="square" rtlCol="0">
            <a:spAutoFit/>
          </a:bodyPr>
          <a:lstStyle/>
          <a:p>
            <a:pPr algn="ctr"/>
            <a:r>
              <a:rPr kumimoji="1" lang="ja-JP" altLang="en-US" sz="2800" dirty="0"/>
              <a:t>耐妨害性</a:t>
            </a:r>
          </a:p>
        </p:txBody>
      </p:sp>
      <p:pic>
        <p:nvPicPr>
          <p:cNvPr id="8" name="図 7"/>
          <p:cNvPicPr>
            <a:picLocks noChangeAspect="1"/>
          </p:cNvPicPr>
          <p:nvPr/>
        </p:nvPicPr>
        <p:blipFill>
          <a:blip r:embed="rId6"/>
          <a:stretch>
            <a:fillRect/>
          </a:stretch>
        </p:blipFill>
        <p:spPr>
          <a:xfrm>
            <a:off x="7916301" y="2191494"/>
            <a:ext cx="3887654" cy="1288148"/>
          </a:xfrm>
          <a:prstGeom prst="rect">
            <a:avLst/>
          </a:prstGeom>
          <a:ln w="19050">
            <a:solidFill>
              <a:schemeClr val="tx1"/>
            </a:solidFill>
          </a:ln>
        </p:spPr>
      </p:pic>
      <p:pic>
        <p:nvPicPr>
          <p:cNvPr id="9" name="図 8"/>
          <p:cNvPicPr>
            <a:picLocks noChangeAspect="1"/>
          </p:cNvPicPr>
          <p:nvPr/>
        </p:nvPicPr>
        <p:blipFill>
          <a:blip r:embed="rId7"/>
          <a:stretch>
            <a:fillRect/>
          </a:stretch>
        </p:blipFill>
        <p:spPr>
          <a:xfrm>
            <a:off x="8002576" y="3511303"/>
            <a:ext cx="3585660" cy="2612551"/>
          </a:xfrm>
          <a:prstGeom prst="rect">
            <a:avLst/>
          </a:prstGeom>
          <a:ln w="38100">
            <a:solidFill>
              <a:schemeClr val="tx1"/>
            </a:solidFill>
          </a:ln>
        </p:spPr>
      </p:pic>
      <p:sp>
        <p:nvSpPr>
          <p:cNvPr id="10" name="テキスト ボックス 9"/>
          <p:cNvSpPr txBox="1"/>
          <p:nvPr/>
        </p:nvSpPr>
        <p:spPr>
          <a:xfrm>
            <a:off x="10323545" y="5671560"/>
            <a:ext cx="1729740" cy="400110"/>
          </a:xfrm>
          <a:prstGeom prst="rect">
            <a:avLst/>
          </a:prstGeom>
          <a:solidFill>
            <a:srgbClr val="FFFFCC"/>
          </a:solidFill>
          <a:ln>
            <a:solidFill>
              <a:schemeClr val="tx1">
                <a:lumMod val="50000"/>
                <a:lumOff val="50000"/>
              </a:schemeClr>
            </a:solidFill>
          </a:ln>
        </p:spPr>
        <p:txBody>
          <a:bodyPr wrap="square" rtlCol="0">
            <a:spAutoFit/>
          </a:bodyPr>
          <a:lstStyle/>
          <a:p>
            <a:r>
              <a:rPr lang="en-US" altLang="ja-JP" sz="1000" dirty="0"/>
              <a:t>https://www.soumu.go.jp/main_content/000711713.pdf</a:t>
            </a:r>
            <a:endParaRPr kumimoji="1" lang="ja-JP" altLang="en-US" sz="1000" dirty="0"/>
          </a:p>
        </p:txBody>
      </p:sp>
      <p:sp>
        <p:nvSpPr>
          <p:cNvPr id="20" name="テキスト ボックス 19">
            <a:extLst>
              <a:ext uri="{FF2B5EF4-FFF2-40B4-BE49-F238E27FC236}">
                <a16:creationId xmlns:a16="http://schemas.microsoft.com/office/drawing/2014/main" id="{7DB9FA11-5D23-4765-A2F7-907D779E40C4}"/>
              </a:ext>
            </a:extLst>
          </p:cNvPr>
          <p:cNvSpPr txBox="1"/>
          <p:nvPr/>
        </p:nvSpPr>
        <p:spPr>
          <a:xfrm>
            <a:off x="6742804" y="2445022"/>
            <a:ext cx="1001201" cy="523220"/>
          </a:xfrm>
          <a:prstGeom prst="rect">
            <a:avLst/>
          </a:prstGeom>
          <a:solidFill>
            <a:schemeClr val="accent5">
              <a:lumMod val="40000"/>
              <a:lumOff val="60000"/>
            </a:schemeClr>
          </a:solidFill>
        </p:spPr>
        <p:txBody>
          <a:bodyPr wrap="square" rtlCol="0">
            <a:spAutoFit/>
          </a:bodyPr>
          <a:lstStyle/>
          <a:p>
            <a:pPr algn="ctr"/>
            <a:r>
              <a:rPr lang="en-US" altLang="ja-JP" sz="2800" dirty="0"/>
              <a:t>OSS</a:t>
            </a:r>
            <a:endParaRPr kumimoji="1" lang="ja-JP" altLang="en-US" sz="2800" dirty="0"/>
          </a:p>
        </p:txBody>
      </p:sp>
      <p:sp>
        <p:nvSpPr>
          <p:cNvPr id="21" name="コンテンツ プレースホルダー 2">
            <a:extLst>
              <a:ext uri="{FF2B5EF4-FFF2-40B4-BE49-F238E27FC236}">
                <a16:creationId xmlns:a16="http://schemas.microsoft.com/office/drawing/2014/main" id="{0A02D7F0-1088-4AF2-9E28-3D9BB43E925C}"/>
              </a:ext>
            </a:extLst>
          </p:cNvPr>
          <p:cNvSpPr txBox="1">
            <a:spLocks/>
          </p:cNvSpPr>
          <p:nvPr/>
        </p:nvSpPr>
        <p:spPr>
          <a:xfrm>
            <a:off x="158689" y="6080952"/>
            <a:ext cx="8451911" cy="723707"/>
          </a:xfrm>
          <a:prstGeom prst="rect">
            <a:avLst/>
          </a:prstGeom>
          <a:solidFill>
            <a:schemeClr val="accent4">
              <a:lumMod val="20000"/>
              <a:lumOff val="80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1400" b="1" dirty="0"/>
              <a:t>国別ユーザー割合</a:t>
            </a:r>
            <a:r>
              <a:rPr lang="en-US" altLang="ja-JP" sz="1400" b="1" dirty="0"/>
              <a:t>:</a:t>
            </a:r>
            <a:r>
              <a:rPr lang="en-US" altLang="ja-JP" sz="1800" b="1" dirty="0"/>
              <a:t> </a:t>
            </a:r>
            <a:r>
              <a:rPr lang="ja-JP" altLang="en-US" sz="1800" b="1" u="sng" dirty="0">
                <a:solidFill>
                  <a:schemeClr val="accent2">
                    <a:lumMod val="50000"/>
                  </a:schemeClr>
                </a:solidFill>
              </a:rPr>
              <a:t>中国 </a:t>
            </a:r>
            <a:r>
              <a:rPr lang="en-US" altLang="ja-JP" sz="1800" b="1" u="sng" dirty="0">
                <a:solidFill>
                  <a:schemeClr val="accent2">
                    <a:lumMod val="50000"/>
                  </a:schemeClr>
                </a:solidFill>
              </a:rPr>
              <a:t>32%</a:t>
            </a:r>
            <a:r>
              <a:rPr lang="ja-JP" altLang="en-US" sz="1800" b="1" dirty="0"/>
              <a:t>、</a:t>
            </a:r>
            <a:r>
              <a:rPr lang="ja-JP" altLang="en-US" sz="1800" b="1" u="sng" dirty="0">
                <a:solidFill>
                  <a:srgbClr val="0070C0"/>
                </a:solidFill>
              </a:rPr>
              <a:t>米国 </a:t>
            </a:r>
            <a:r>
              <a:rPr lang="en-US" altLang="ja-JP" sz="1800" b="1" u="sng" dirty="0">
                <a:solidFill>
                  <a:srgbClr val="0070C0"/>
                </a:solidFill>
              </a:rPr>
              <a:t>23%</a:t>
            </a:r>
            <a:r>
              <a:rPr lang="ja-JP" altLang="en-US" sz="1800" b="1" dirty="0"/>
              <a:t>、</a:t>
            </a:r>
            <a:r>
              <a:rPr lang="ja-JP" altLang="en-US" sz="1800" b="1" u="sng" dirty="0">
                <a:solidFill>
                  <a:schemeClr val="accent6">
                    <a:lumMod val="50000"/>
                  </a:schemeClr>
                </a:solidFill>
              </a:rPr>
              <a:t>欧州 </a:t>
            </a:r>
            <a:r>
              <a:rPr lang="en-US" altLang="ja-JP" sz="1400" b="1" u="sng" dirty="0">
                <a:solidFill>
                  <a:schemeClr val="accent6">
                    <a:lumMod val="50000"/>
                  </a:schemeClr>
                </a:solidFill>
              </a:rPr>
              <a:t>(EU+</a:t>
            </a:r>
            <a:r>
              <a:rPr lang="ja-JP" altLang="en-US" sz="1400" b="1" u="sng" dirty="0">
                <a:solidFill>
                  <a:schemeClr val="accent6">
                    <a:lumMod val="50000"/>
                  </a:schemeClr>
                </a:solidFill>
              </a:rPr>
              <a:t>英</a:t>
            </a:r>
            <a:r>
              <a:rPr lang="en-US" altLang="ja-JP" sz="1400" b="1" u="sng" dirty="0">
                <a:solidFill>
                  <a:schemeClr val="accent6">
                    <a:lumMod val="50000"/>
                  </a:schemeClr>
                </a:solidFill>
              </a:rPr>
              <a:t>) </a:t>
            </a:r>
            <a:r>
              <a:rPr lang="en-US" altLang="ja-JP" sz="1800" b="1" u="sng" dirty="0">
                <a:solidFill>
                  <a:schemeClr val="accent6">
                    <a:lumMod val="50000"/>
                  </a:schemeClr>
                </a:solidFill>
              </a:rPr>
              <a:t>11%</a:t>
            </a:r>
            <a:r>
              <a:rPr lang="ja-JP" altLang="en-US" sz="1800" b="1" dirty="0"/>
              <a:t>、</a:t>
            </a:r>
            <a:r>
              <a:rPr lang="ja-JP" altLang="en-US" sz="1800" b="1" u="sng" dirty="0">
                <a:solidFill>
                  <a:srgbClr val="FF0000"/>
                </a:solidFill>
              </a:rPr>
              <a:t>日本 </a:t>
            </a:r>
            <a:r>
              <a:rPr lang="en-US" altLang="ja-JP" sz="1800" b="1" u="sng" dirty="0">
                <a:solidFill>
                  <a:srgbClr val="FF0000"/>
                </a:solidFill>
              </a:rPr>
              <a:t>7%</a:t>
            </a:r>
            <a:r>
              <a:rPr lang="ja-JP" altLang="en-US" sz="1800" b="1" dirty="0"/>
              <a:t>、</a:t>
            </a:r>
            <a:r>
              <a:rPr lang="ja-JP" altLang="en-US" sz="1800" b="1" u="sng" dirty="0">
                <a:solidFill>
                  <a:schemeClr val="accent5">
                    <a:lumMod val="75000"/>
                  </a:schemeClr>
                </a:solidFill>
              </a:rPr>
              <a:t>残り </a:t>
            </a:r>
            <a:r>
              <a:rPr lang="en-US" altLang="ja-JP" sz="1800" b="1" u="sng" dirty="0">
                <a:solidFill>
                  <a:schemeClr val="accent5">
                    <a:lumMod val="75000"/>
                  </a:schemeClr>
                </a:solidFill>
              </a:rPr>
              <a:t>200 </a:t>
            </a:r>
            <a:r>
              <a:rPr lang="ja-JP" altLang="en-US" sz="1800" b="1" u="sng" dirty="0">
                <a:solidFill>
                  <a:schemeClr val="accent5">
                    <a:lumMod val="75000"/>
                  </a:schemeClr>
                </a:solidFill>
              </a:rPr>
              <a:t>ヶ国 </a:t>
            </a:r>
            <a:r>
              <a:rPr lang="en-US" altLang="ja-JP" sz="1800" b="1" u="sng" dirty="0">
                <a:solidFill>
                  <a:schemeClr val="accent5">
                    <a:lumMod val="75000"/>
                  </a:schemeClr>
                </a:solidFill>
              </a:rPr>
              <a:t>25%</a:t>
            </a:r>
            <a:r>
              <a:rPr lang="ja-JP" altLang="en-US" sz="1800" b="1" dirty="0"/>
              <a:t>。</a:t>
            </a:r>
            <a:endParaRPr lang="en-US" altLang="ja-JP" sz="1800" b="1" dirty="0"/>
          </a:p>
          <a:p>
            <a:r>
              <a:rPr lang="ja-JP" altLang="en-US" sz="1400" b="1" dirty="0"/>
              <a:t>年間社会的便益額 </a:t>
            </a:r>
            <a:r>
              <a:rPr lang="en-US" altLang="ja-JP" sz="1400" b="1" dirty="0"/>
              <a:t>(ASV): </a:t>
            </a:r>
            <a:r>
              <a:rPr lang="ja-JP" altLang="en-US" sz="1400" b="1" dirty="0"/>
              <a:t>少なく見積もっても</a:t>
            </a:r>
            <a:r>
              <a:rPr lang="en-US" altLang="ja-JP" sz="1400" b="1" dirty="0"/>
              <a:t> </a:t>
            </a:r>
            <a:r>
              <a:rPr lang="en-US" altLang="ja-JP" sz="2000" b="1" u="sng" dirty="0">
                <a:solidFill>
                  <a:schemeClr val="accent5">
                    <a:lumMod val="75000"/>
                  </a:schemeClr>
                </a:solidFill>
              </a:rPr>
              <a:t>411 </a:t>
            </a:r>
            <a:r>
              <a:rPr lang="ja-JP" altLang="en-US" sz="2000" b="1" u="sng" dirty="0">
                <a:solidFill>
                  <a:schemeClr val="accent5">
                    <a:lumMod val="75000"/>
                  </a:schemeClr>
                </a:solidFill>
              </a:rPr>
              <a:t>億円 ～</a:t>
            </a:r>
            <a:r>
              <a:rPr lang="en-US" altLang="ja-JP" sz="2000" b="1" u="sng" dirty="0">
                <a:solidFill>
                  <a:schemeClr val="accent5">
                    <a:lumMod val="75000"/>
                  </a:schemeClr>
                </a:solidFill>
              </a:rPr>
              <a:t> 610 </a:t>
            </a:r>
            <a:r>
              <a:rPr lang="ja-JP" altLang="en-US" sz="2000" b="1" u="sng" dirty="0">
                <a:solidFill>
                  <a:schemeClr val="accent5">
                    <a:lumMod val="75000"/>
                  </a:schemeClr>
                </a:solidFill>
              </a:rPr>
              <a:t>億円 </a:t>
            </a:r>
            <a:r>
              <a:rPr lang="en-US" altLang="ja-JP" sz="2000" b="1" u="sng" dirty="0">
                <a:solidFill>
                  <a:schemeClr val="accent5">
                    <a:lumMod val="75000"/>
                  </a:schemeClr>
                </a:solidFill>
              </a:rPr>
              <a:t>/ </a:t>
            </a:r>
            <a:r>
              <a:rPr lang="ja-JP" altLang="en-US" sz="2000" b="1" u="sng" dirty="0">
                <a:solidFill>
                  <a:schemeClr val="accent5">
                    <a:lumMod val="75000"/>
                  </a:schemeClr>
                </a:solidFill>
              </a:rPr>
              <a:t>年</a:t>
            </a:r>
            <a:r>
              <a:rPr lang="ja-JP" altLang="en-US" sz="2000" b="1" dirty="0"/>
              <a:t> </a:t>
            </a:r>
            <a:r>
              <a:rPr lang="en-US" altLang="ja-JP" sz="1400" b="1" dirty="0"/>
              <a:t>(</a:t>
            </a:r>
            <a:r>
              <a:rPr lang="ja-JP" altLang="en-US" sz="1400" b="1" dirty="0"/>
              <a:t>後述</a:t>
            </a:r>
            <a:r>
              <a:rPr lang="en-US" altLang="ja-JP" sz="1400" b="1" dirty="0"/>
              <a:t>)</a:t>
            </a:r>
            <a:r>
              <a:rPr lang="ja-JP" altLang="en-US" sz="1400" b="1" dirty="0"/>
              <a:t>。</a:t>
            </a:r>
            <a:endParaRPr lang="en-US" altLang="ja-JP" sz="1400" b="1" dirty="0"/>
          </a:p>
        </p:txBody>
      </p:sp>
      <p:sp>
        <p:nvSpPr>
          <p:cNvPr id="19" name="テキスト ボックス 18"/>
          <p:cNvSpPr txBox="1"/>
          <p:nvPr/>
        </p:nvSpPr>
        <p:spPr>
          <a:xfrm>
            <a:off x="8733094" y="6275199"/>
            <a:ext cx="3070861" cy="446276"/>
          </a:xfrm>
          <a:prstGeom prst="rect">
            <a:avLst/>
          </a:prstGeom>
          <a:solidFill>
            <a:schemeClr val="accent6">
              <a:lumMod val="20000"/>
              <a:lumOff val="80000"/>
            </a:schemeClr>
          </a:solidFill>
        </p:spPr>
        <p:txBody>
          <a:bodyPr wrap="square" rtlCol="0">
            <a:spAutoFit/>
          </a:bodyPr>
          <a:lstStyle/>
          <a:p>
            <a:pPr algn="ctr"/>
            <a:r>
              <a:rPr kumimoji="1" lang="ja-JP" altLang="en-US" sz="1100" b="1" dirty="0"/>
              <a:t>総務省 </a:t>
            </a:r>
            <a:r>
              <a:rPr kumimoji="1" lang="en-US" altLang="ja-JP" sz="1100" b="1" dirty="0"/>
              <a:t>2020 </a:t>
            </a:r>
            <a:r>
              <a:rPr kumimoji="1" lang="ja-JP" altLang="en-US" sz="1100" b="1" dirty="0"/>
              <a:t>年度企業テレワーク調査結果</a:t>
            </a:r>
            <a:r>
              <a:rPr kumimoji="1" lang="en-US" altLang="ja-JP" sz="1100" b="1" dirty="0"/>
              <a:t>:</a:t>
            </a:r>
            <a:endParaRPr kumimoji="1" lang="ja-JP" altLang="en-US" sz="1100" b="1" dirty="0"/>
          </a:p>
          <a:p>
            <a:pPr algn="ctr"/>
            <a:r>
              <a:rPr kumimoji="1" lang="en-US" altLang="ja-JP" sz="1200" b="1" dirty="0"/>
              <a:t>SoftEther VPN </a:t>
            </a:r>
            <a:r>
              <a:rPr kumimoji="1" lang="ja-JP" altLang="en-US" sz="1200" b="1" dirty="0"/>
              <a:t>は日本国内の企業で第４位</a:t>
            </a:r>
          </a:p>
        </p:txBody>
      </p:sp>
    </p:spTree>
    <p:extLst>
      <p:ext uri="{BB962C8B-B14F-4D97-AF65-F5344CB8AC3E}">
        <p14:creationId xmlns:p14="http://schemas.microsoft.com/office/powerpoint/2010/main" val="10409169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AB48CCFC-EA66-4614-9374-291F1AAEB77E}"/>
              </a:ext>
            </a:extLst>
          </p:cNvPr>
          <p:cNvSpPr>
            <a:spLocks noGrp="1"/>
          </p:cNvSpPr>
          <p:nvPr>
            <p:ph type="sldNum" sz="quarter" idx="12"/>
          </p:nvPr>
        </p:nvSpPr>
        <p:spPr/>
        <p:txBody>
          <a:bodyPr/>
          <a:lstStyle/>
          <a:p>
            <a:fld id="{63DCA85F-F225-44A4-AEA8-9083CAE61796}" type="slidenum">
              <a:rPr kumimoji="1" lang="ja-JP" altLang="en-US" smtClean="0"/>
              <a:t>22</a:t>
            </a:fld>
            <a:endParaRPr kumimoji="1" lang="ja-JP" altLang="en-US" dirty="0"/>
          </a:p>
        </p:txBody>
      </p:sp>
      <p:sp>
        <p:nvSpPr>
          <p:cNvPr id="7" name="コンテンツ プレースホルダー 2">
            <a:extLst>
              <a:ext uri="{FF2B5EF4-FFF2-40B4-BE49-F238E27FC236}">
                <a16:creationId xmlns:a16="http://schemas.microsoft.com/office/drawing/2014/main" id="{435B14FB-BBAC-463B-B78C-0C4C3A1B3DEE}"/>
              </a:ext>
            </a:extLst>
          </p:cNvPr>
          <p:cNvSpPr>
            <a:spLocks noGrp="1"/>
          </p:cNvSpPr>
          <p:nvPr>
            <p:ph idx="1"/>
          </p:nvPr>
        </p:nvSpPr>
        <p:spPr>
          <a:xfrm>
            <a:off x="178414" y="217652"/>
            <a:ext cx="11724026" cy="1291108"/>
          </a:xfrm>
          <a:solidFill>
            <a:schemeClr val="accent4">
              <a:lumMod val="20000"/>
              <a:lumOff val="80000"/>
            </a:schemeClr>
          </a:solidFill>
        </p:spPr>
        <p:txBody>
          <a:bodyPr>
            <a:noAutofit/>
          </a:bodyPr>
          <a:lstStyle/>
          <a:p>
            <a:r>
              <a:rPr kumimoji="1" lang="en-US" altLang="ja-JP" sz="2400" b="1" dirty="0" err="1"/>
              <a:t>SoftEther</a:t>
            </a:r>
            <a:r>
              <a:rPr kumimoji="1" lang="en-US" altLang="ja-JP" sz="2400" b="1" dirty="0"/>
              <a:t> VPN </a:t>
            </a:r>
            <a:r>
              <a:rPr kumimoji="1" lang="ja-JP" altLang="en-US" sz="2400" b="1" dirty="0"/>
              <a:t>は、ドキュメントを「日本語」・「英語」 の </a:t>
            </a:r>
            <a:r>
              <a:rPr kumimoji="1" lang="en-US" altLang="ja-JP" sz="2400" b="1" dirty="0"/>
              <a:t>2 </a:t>
            </a:r>
            <a:r>
              <a:rPr kumimoji="1" lang="ja-JP" altLang="en-US" sz="2400" b="1" dirty="0"/>
              <a:t>ヶ国語で、</a:t>
            </a:r>
            <a:br>
              <a:rPr kumimoji="1" lang="en-US" altLang="ja-JP" sz="2400" b="1" dirty="0"/>
            </a:br>
            <a:r>
              <a:rPr kumimoji="1" lang="en-US" altLang="ja-JP" sz="2400" b="1" dirty="0"/>
              <a:t>UI </a:t>
            </a:r>
            <a:r>
              <a:rPr kumimoji="1" lang="ja-JP" altLang="en-US" sz="2400" b="1" dirty="0"/>
              <a:t>を「日本語」・「英語」・「中国語 </a:t>
            </a:r>
            <a:r>
              <a:rPr kumimoji="1" lang="en-US" altLang="ja-JP" sz="1600" b="1" dirty="0"/>
              <a:t>(</a:t>
            </a:r>
            <a:r>
              <a:rPr kumimoji="1" lang="ja-JP" altLang="en-US" sz="1600" b="1" dirty="0"/>
              <a:t>簡体</a:t>
            </a:r>
            <a:r>
              <a:rPr kumimoji="1" lang="en-US" altLang="ja-JP" sz="1600" b="1" dirty="0"/>
              <a:t>)</a:t>
            </a:r>
            <a:r>
              <a:rPr kumimoji="1" lang="ja-JP" altLang="en-US" sz="2400" b="1" dirty="0"/>
              <a:t>」の </a:t>
            </a:r>
            <a:r>
              <a:rPr kumimoji="1" lang="en-US" altLang="ja-JP" sz="2400" b="1" dirty="0"/>
              <a:t>3 </a:t>
            </a:r>
            <a:r>
              <a:rPr kumimoji="1" lang="ja-JP" altLang="en-US" sz="2400" b="1" dirty="0"/>
              <a:t>ヶ国語で用意 </a:t>
            </a:r>
            <a:r>
              <a:rPr kumimoji="1" lang="en-US" altLang="ja-JP" sz="1800" b="1" dirty="0"/>
              <a:t>(</a:t>
            </a:r>
            <a:r>
              <a:rPr kumimoji="1" lang="ja-JP" altLang="en-US" sz="1800" b="1" dirty="0"/>
              <a:t>素人翻訳</a:t>
            </a:r>
            <a:r>
              <a:rPr kumimoji="1" lang="en-US" altLang="ja-JP" sz="1800" b="1" dirty="0"/>
              <a:t>)</a:t>
            </a:r>
            <a:r>
              <a:rPr kumimoji="1" lang="ja-JP" altLang="en-US" sz="1800" b="1" dirty="0"/>
              <a:t> </a:t>
            </a:r>
            <a:r>
              <a:rPr kumimoji="1" lang="ja-JP" altLang="en-US" sz="2400" b="1" dirty="0"/>
              <a:t>⇒ 全世界に広く普及。</a:t>
            </a:r>
            <a:endParaRPr lang="en-US" altLang="ja-JP" sz="2400" b="1" dirty="0"/>
          </a:p>
          <a:p>
            <a:r>
              <a:rPr kumimoji="1" lang="ja-JP" altLang="en-US" sz="2400" b="1" dirty="0"/>
              <a:t>国別ユーザー割合</a:t>
            </a:r>
            <a:r>
              <a:rPr kumimoji="1" lang="en-US" altLang="ja-JP" sz="2400" b="1" dirty="0"/>
              <a:t>: </a:t>
            </a:r>
            <a:r>
              <a:rPr kumimoji="1" lang="ja-JP" altLang="en-US" sz="2400" b="1" u="sng" dirty="0">
                <a:solidFill>
                  <a:schemeClr val="accent2">
                    <a:lumMod val="50000"/>
                  </a:schemeClr>
                </a:solidFill>
              </a:rPr>
              <a:t>中国 </a:t>
            </a:r>
            <a:r>
              <a:rPr kumimoji="1" lang="en-US" altLang="ja-JP" sz="2400" b="1" u="sng" dirty="0">
                <a:solidFill>
                  <a:schemeClr val="accent2">
                    <a:lumMod val="50000"/>
                  </a:schemeClr>
                </a:solidFill>
              </a:rPr>
              <a:t>32%</a:t>
            </a:r>
            <a:r>
              <a:rPr kumimoji="1" lang="ja-JP" altLang="en-US" sz="2400" b="1" dirty="0"/>
              <a:t>、</a:t>
            </a:r>
            <a:r>
              <a:rPr kumimoji="1" lang="ja-JP" altLang="en-US" sz="2400" b="1" u="sng" dirty="0">
                <a:solidFill>
                  <a:srgbClr val="0070C0"/>
                </a:solidFill>
              </a:rPr>
              <a:t>米国 </a:t>
            </a:r>
            <a:r>
              <a:rPr kumimoji="1" lang="en-US" altLang="ja-JP" sz="2400" b="1" u="sng" dirty="0">
                <a:solidFill>
                  <a:srgbClr val="0070C0"/>
                </a:solidFill>
              </a:rPr>
              <a:t>23%</a:t>
            </a:r>
            <a:r>
              <a:rPr kumimoji="1" lang="ja-JP" altLang="en-US" sz="2400" b="1" dirty="0"/>
              <a:t>、</a:t>
            </a:r>
            <a:r>
              <a:rPr kumimoji="1" lang="ja-JP" altLang="en-US" sz="2400" b="1" u="sng" dirty="0">
                <a:solidFill>
                  <a:schemeClr val="accent6">
                    <a:lumMod val="50000"/>
                  </a:schemeClr>
                </a:solidFill>
              </a:rPr>
              <a:t>欧州 </a:t>
            </a:r>
            <a:r>
              <a:rPr lang="en-US" altLang="ja-JP" sz="1800" b="1" u="sng" dirty="0">
                <a:solidFill>
                  <a:schemeClr val="accent6">
                    <a:lumMod val="50000"/>
                  </a:schemeClr>
                </a:solidFill>
              </a:rPr>
              <a:t>(EU+</a:t>
            </a:r>
            <a:r>
              <a:rPr lang="ja-JP" altLang="en-US" sz="1800" b="1" u="sng" dirty="0">
                <a:solidFill>
                  <a:schemeClr val="accent6">
                    <a:lumMod val="50000"/>
                  </a:schemeClr>
                </a:solidFill>
              </a:rPr>
              <a:t>英</a:t>
            </a:r>
            <a:r>
              <a:rPr lang="en-US" altLang="ja-JP" sz="1800" b="1" u="sng" dirty="0">
                <a:solidFill>
                  <a:schemeClr val="accent6">
                    <a:lumMod val="50000"/>
                  </a:schemeClr>
                </a:solidFill>
              </a:rPr>
              <a:t>) </a:t>
            </a:r>
            <a:r>
              <a:rPr lang="en-US" altLang="ja-JP" sz="2400" b="1" u="sng" dirty="0">
                <a:solidFill>
                  <a:schemeClr val="accent6">
                    <a:lumMod val="50000"/>
                  </a:schemeClr>
                </a:solidFill>
              </a:rPr>
              <a:t>11%</a:t>
            </a:r>
            <a:r>
              <a:rPr lang="ja-JP" altLang="en-US" sz="2400" b="1" dirty="0"/>
              <a:t>、</a:t>
            </a:r>
            <a:r>
              <a:rPr lang="ja-JP" altLang="en-US" sz="2400" b="1" u="sng" dirty="0">
                <a:solidFill>
                  <a:srgbClr val="FF0000"/>
                </a:solidFill>
              </a:rPr>
              <a:t>日本 </a:t>
            </a:r>
            <a:r>
              <a:rPr lang="en-US" altLang="ja-JP" sz="2400" b="1" u="sng" dirty="0">
                <a:solidFill>
                  <a:srgbClr val="FF0000"/>
                </a:solidFill>
              </a:rPr>
              <a:t>7%</a:t>
            </a:r>
            <a:r>
              <a:rPr lang="ja-JP" altLang="en-US" sz="2400" b="1" dirty="0"/>
              <a:t>、</a:t>
            </a:r>
            <a:r>
              <a:rPr lang="ja-JP" altLang="en-US" sz="2400" b="1" u="sng" dirty="0">
                <a:solidFill>
                  <a:schemeClr val="accent5">
                    <a:lumMod val="75000"/>
                  </a:schemeClr>
                </a:solidFill>
              </a:rPr>
              <a:t>残り約 </a:t>
            </a:r>
            <a:r>
              <a:rPr lang="en-US" altLang="ja-JP" sz="2400" b="1" u="sng" dirty="0">
                <a:solidFill>
                  <a:schemeClr val="accent5">
                    <a:lumMod val="75000"/>
                  </a:schemeClr>
                </a:solidFill>
              </a:rPr>
              <a:t>160 </a:t>
            </a:r>
            <a:r>
              <a:rPr lang="ja-JP" altLang="en-US" sz="2400" b="1" u="sng" dirty="0">
                <a:solidFill>
                  <a:schemeClr val="accent5">
                    <a:lumMod val="75000"/>
                  </a:schemeClr>
                </a:solidFill>
              </a:rPr>
              <a:t>ヶ国 </a:t>
            </a:r>
            <a:r>
              <a:rPr lang="en-US" altLang="ja-JP" sz="2400" b="1" u="sng" dirty="0">
                <a:solidFill>
                  <a:schemeClr val="accent5">
                    <a:lumMod val="75000"/>
                  </a:schemeClr>
                </a:solidFill>
              </a:rPr>
              <a:t>25%</a:t>
            </a:r>
            <a:r>
              <a:rPr lang="ja-JP" altLang="en-US" sz="2400" b="1" dirty="0"/>
              <a:t>。</a:t>
            </a:r>
            <a:endParaRPr kumimoji="1" lang="en-US" altLang="ja-JP" sz="2400" b="1" dirty="0"/>
          </a:p>
        </p:txBody>
      </p:sp>
      <p:pic>
        <p:nvPicPr>
          <p:cNvPr id="9" name="図 8">
            <a:extLst>
              <a:ext uri="{FF2B5EF4-FFF2-40B4-BE49-F238E27FC236}">
                <a16:creationId xmlns:a16="http://schemas.microsoft.com/office/drawing/2014/main" id="{52E405F7-736D-4C78-9CF7-679FCEC7E675}"/>
              </a:ext>
            </a:extLst>
          </p:cNvPr>
          <p:cNvPicPr>
            <a:picLocks noChangeAspect="1"/>
          </p:cNvPicPr>
          <p:nvPr/>
        </p:nvPicPr>
        <p:blipFill>
          <a:blip r:embed="rId2"/>
          <a:stretch>
            <a:fillRect/>
          </a:stretch>
        </p:blipFill>
        <p:spPr>
          <a:xfrm>
            <a:off x="8286995" y="1658586"/>
            <a:ext cx="2403865" cy="1770414"/>
          </a:xfrm>
          <a:prstGeom prst="rect">
            <a:avLst/>
          </a:prstGeom>
        </p:spPr>
      </p:pic>
      <p:pic>
        <p:nvPicPr>
          <p:cNvPr id="13" name="図 12">
            <a:extLst>
              <a:ext uri="{FF2B5EF4-FFF2-40B4-BE49-F238E27FC236}">
                <a16:creationId xmlns:a16="http://schemas.microsoft.com/office/drawing/2014/main" id="{F5AFC865-6517-4F8D-8206-1FA9D7834131}"/>
              </a:ext>
            </a:extLst>
          </p:cNvPr>
          <p:cNvPicPr>
            <a:picLocks noChangeAspect="1"/>
          </p:cNvPicPr>
          <p:nvPr/>
        </p:nvPicPr>
        <p:blipFill>
          <a:blip r:embed="rId3"/>
          <a:stretch>
            <a:fillRect/>
          </a:stretch>
        </p:blipFill>
        <p:spPr>
          <a:xfrm>
            <a:off x="342900" y="1768475"/>
            <a:ext cx="7734300" cy="4655598"/>
          </a:xfrm>
          <a:prstGeom prst="rect">
            <a:avLst/>
          </a:prstGeom>
        </p:spPr>
      </p:pic>
      <p:pic>
        <p:nvPicPr>
          <p:cNvPr id="15" name="図 14">
            <a:extLst>
              <a:ext uri="{FF2B5EF4-FFF2-40B4-BE49-F238E27FC236}">
                <a16:creationId xmlns:a16="http://schemas.microsoft.com/office/drawing/2014/main" id="{9606B370-41EC-4620-8EB9-2CE23A03255D}"/>
              </a:ext>
            </a:extLst>
          </p:cNvPr>
          <p:cNvPicPr>
            <a:picLocks noChangeAspect="1"/>
          </p:cNvPicPr>
          <p:nvPr/>
        </p:nvPicPr>
        <p:blipFill>
          <a:blip r:embed="rId4"/>
          <a:stretch>
            <a:fillRect/>
          </a:stretch>
        </p:blipFill>
        <p:spPr>
          <a:xfrm>
            <a:off x="9009310" y="2682710"/>
            <a:ext cx="2834640" cy="2087674"/>
          </a:xfrm>
          <a:prstGeom prst="rect">
            <a:avLst/>
          </a:prstGeom>
        </p:spPr>
      </p:pic>
      <p:pic>
        <p:nvPicPr>
          <p:cNvPr id="19" name="図 18">
            <a:extLst>
              <a:ext uri="{FF2B5EF4-FFF2-40B4-BE49-F238E27FC236}">
                <a16:creationId xmlns:a16="http://schemas.microsoft.com/office/drawing/2014/main" id="{69BF3B47-C778-4FE6-B30B-71D35E403931}"/>
              </a:ext>
            </a:extLst>
          </p:cNvPr>
          <p:cNvPicPr>
            <a:picLocks noChangeAspect="1"/>
          </p:cNvPicPr>
          <p:nvPr/>
        </p:nvPicPr>
        <p:blipFill>
          <a:blip r:embed="rId5"/>
          <a:stretch>
            <a:fillRect/>
          </a:stretch>
        </p:blipFill>
        <p:spPr>
          <a:xfrm>
            <a:off x="8159465" y="3963133"/>
            <a:ext cx="2937725" cy="2198651"/>
          </a:xfrm>
          <a:prstGeom prst="rect">
            <a:avLst/>
          </a:prstGeom>
        </p:spPr>
      </p:pic>
      <p:pic>
        <p:nvPicPr>
          <p:cNvPr id="17" name="図 16">
            <a:extLst>
              <a:ext uri="{FF2B5EF4-FFF2-40B4-BE49-F238E27FC236}">
                <a16:creationId xmlns:a16="http://schemas.microsoft.com/office/drawing/2014/main" id="{3BA52A97-3BBA-46B2-BCB5-38EF9BC06F20}"/>
              </a:ext>
            </a:extLst>
          </p:cNvPr>
          <p:cNvPicPr>
            <a:picLocks noChangeAspect="1"/>
          </p:cNvPicPr>
          <p:nvPr/>
        </p:nvPicPr>
        <p:blipFill>
          <a:blip r:embed="rId6"/>
          <a:stretch>
            <a:fillRect/>
          </a:stretch>
        </p:blipFill>
        <p:spPr>
          <a:xfrm>
            <a:off x="8906225" y="4390339"/>
            <a:ext cx="3198673" cy="2393950"/>
          </a:xfrm>
          <a:prstGeom prst="rect">
            <a:avLst/>
          </a:prstGeom>
        </p:spPr>
      </p:pic>
    </p:spTree>
    <p:extLst>
      <p:ext uri="{BB962C8B-B14F-4D97-AF65-F5344CB8AC3E}">
        <p14:creationId xmlns:p14="http://schemas.microsoft.com/office/powerpoint/2010/main" val="14826062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F4CBA701-7C85-4543-AED4-775DE40B6966}"/>
              </a:ext>
            </a:extLst>
          </p:cNvPr>
          <p:cNvSpPr>
            <a:spLocks noGrp="1"/>
          </p:cNvSpPr>
          <p:nvPr>
            <p:ph type="sldNum" sz="quarter" idx="12"/>
          </p:nvPr>
        </p:nvSpPr>
        <p:spPr/>
        <p:txBody>
          <a:bodyPr/>
          <a:lstStyle/>
          <a:p>
            <a:fld id="{63DCA85F-F225-44A4-AEA8-9083CAE61796}" type="slidenum">
              <a:rPr kumimoji="1" lang="ja-JP" altLang="en-US" smtClean="0"/>
              <a:t>23</a:t>
            </a:fld>
            <a:endParaRPr kumimoji="1" lang="ja-JP" altLang="en-US" dirty="0"/>
          </a:p>
        </p:txBody>
      </p:sp>
      <p:sp>
        <p:nvSpPr>
          <p:cNvPr id="5" name="コンテンツ プレースホルダー 2">
            <a:extLst>
              <a:ext uri="{FF2B5EF4-FFF2-40B4-BE49-F238E27FC236}">
                <a16:creationId xmlns:a16="http://schemas.microsoft.com/office/drawing/2014/main" id="{BE55C387-B563-464C-B6B4-6B0305B2F709}"/>
              </a:ext>
            </a:extLst>
          </p:cNvPr>
          <p:cNvSpPr>
            <a:spLocks noGrp="1"/>
          </p:cNvSpPr>
          <p:nvPr>
            <p:ph idx="1"/>
          </p:nvPr>
        </p:nvSpPr>
        <p:spPr>
          <a:xfrm>
            <a:off x="233987" y="263372"/>
            <a:ext cx="11724026" cy="2563648"/>
          </a:xfrm>
          <a:solidFill>
            <a:schemeClr val="accent4">
              <a:lumMod val="20000"/>
              <a:lumOff val="80000"/>
            </a:schemeClr>
          </a:solidFill>
          <a:ln w="12700">
            <a:solidFill>
              <a:schemeClr val="tx1"/>
            </a:solidFill>
          </a:ln>
        </p:spPr>
        <p:txBody>
          <a:bodyPr>
            <a:noAutofit/>
          </a:bodyPr>
          <a:lstStyle/>
          <a:p>
            <a:r>
              <a:rPr kumimoji="1" lang="en-US" altLang="ja-JP" sz="2000" b="1" dirty="0" err="1">
                <a:solidFill>
                  <a:schemeClr val="accent5">
                    <a:lumMod val="75000"/>
                  </a:schemeClr>
                </a:solidFill>
              </a:rPr>
              <a:t>SoftEther</a:t>
            </a:r>
            <a:r>
              <a:rPr kumimoji="1" lang="en-US" altLang="ja-JP" sz="2000" b="1" dirty="0">
                <a:solidFill>
                  <a:schemeClr val="accent5">
                    <a:lumMod val="75000"/>
                  </a:schemeClr>
                </a:solidFill>
              </a:rPr>
              <a:t> VPN </a:t>
            </a:r>
            <a:r>
              <a:rPr kumimoji="1" lang="ja-JP" altLang="en-US" sz="2000" b="1" dirty="0">
                <a:solidFill>
                  <a:schemeClr val="accent5">
                    <a:lumMod val="75000"/>
                  </a:schemeClr>
                </a:solidFill>
              </a:rPr>
              <a:t>は、</a:t>
            </a:r>
            <a:r>
              <a:rPr kumimoji="1" lang="en-US" altLang="ja-JP" sz="2000" b="1" dirty="0">
                <a:solidFill>
                  <a:schemeClr val="accent5">
                    <a:lumMod val="75000"/>
                  </a:schemeClr>
                </a:solidFill>
              </a:rPr>
              <a:t>IPA </a:t>
            </a:r>
            <a:r>
              <a:rPr kumimoji="1" lang="ja-JP" altLang="en-US" sz="2000" b="1" dirty="0">
                <a:solidFill>
                  <a:schemeClr val="accent5">
                    <a:lumMod val="75000"/>
                  </a:schemeClr>
                </a:solidFill>
              </a:rPr>
              <a:t>で開発 </a:t>
            </a:r>
            <a:r>
              <a:rPr kumimoji="1" lang="en-US" altLang="ja-JP" sz="2000" b="1" dirty="0">
                <a:solidFill>
                  <a:schemeClr val="accent5">
                    <a:lumMod val="75000"/>
                  </a:schemeClr>
                </a:solidFill>
              </a:rPr>
              <a:t>(2003)</a:t>
            </a:r>
            <a:r>
              <a:rPr kumimoji="1" lang="ja-JP" altLang="en-US" sz="2000" b="1" dirty="0">
                <a:solidFill>
                  <a:schemeClr val="accent5">
                    <a:lumMod val="75000"/>
                  </a:schemeClr>
                </a:solidFill>
              </a:rPr>
              <a:t>、筑波大学で機能拡張・継続 </a:t>
            </a:r>
            <a:r>
              <a:rPr kumimoji="1" lang="en-US" altLang="ja-JP" sz="2000" b="1" dirty="0">
                <a:solidFill>
                  <a:schemeClr val="accent5">
                    <a:lumMod val="75000"/>
                  </a:schemeClr>
                </a:solidFill>
              </a:rPr>
              <a:t>(2004 </a:t>
            </a:r>
            <a:r>
              <a:rPr kumimoji="1" lang="ja-JP" altLang="en-US" sz="2000" b="1" dirty="0">
                <a:solidFill>
                  <a:schemeClr val="accent5">
                    <a:lumMod val="75000"/>
                  </a:schemeClr>
                </a:solidFill>
              </a:rPr>
              <a:t>～ 現在</a:t>
            </a:r>
            <a:r>
              <a:rPr kumimoji="1" lang="en-US" altLang="ja-JP" sz="2000" b="1" dirty="0">
                <a:solidFill>
                  <a:schemeClr val="accent5">
                    <a:lumMod val="75000"/>
                  </a:schemeClr>
                </a:solidFill>
              </a:rPr>
              <a:t>)</a:t>
            </a:r>
            <a:r>
              <a:rPr kumimoji="1" lang="ja-JP" altLang="en-US" sz="2000" b="1" dirty="0">
                <a:solidFill>
                  <a:schemeClr val="accent5">
                    <a:lumMod val="75000"/>
                  </a:schemeClr>
                </a:solidFill>
              </a:rPr>
              <a:t>。</a:t>
            </a:r>
            <a:br>
              <a:rPr kumimoji="1" lang="en-US" altLang="ja-JP" sz="2000" b="1" dirty="0">
                <a:solidFill>
                  <a:schemeClr val="accent5">
                    <a:lumMod val="75000"/>
                  </a:schemeClr>
                </a:solidFill>
              </a:rPr>
            </a:br>
            <a:r>
              <a:rPr kumimoji="1" lang="ja-JP" altLang="en-US" sz="2000" b="1" dirty="0">
                <a:solidFill>
                  <a:schemeClr val="accent5">
                    <a:lumMod val="75000"/>
                  </a:schemeClr>
                </a:solidFill>
              </a:rPr>
              <a:t>無償のオープンソース・ソフトウェアとして広く配布。</a:t>
            </a:r>
            <a:br>
              <a:rPr kumimoji="1" lang="en-US" altLang="ja-JP" sz="2000" b="1" dirty="0">
                <a:solidFill>
                  <a:schemeClr val="accent6">
                    <a:lumMod val="50000"/>
                  </a:schemeClr>
                </a:solidFill>
              </a:rPr>
            </a:br>
            <a:r>
              <a:rPr kumimoji="1" lang="ja-JP" altLang="en-US" sz="2000" b="1" dirty="0">
                <a:solidFill>
                  <a:schemeClr val="accent6">
                    <a:lumMod val="50000"/>
                  </a:schemeClr>
                </a:solidFill>
              </a:rPr>
              <a:t>対価なく誰でも利用可能。売上額がゼロ </a:t>
            </a:r>
            <a:r>
              <a:rPr kumimoji="1" lang="en-US" altLang="ja-JP" sz="2000" b="1" dirty="0">
                <a:solidFill>
                  <a:schemeClr val="accent6">
                    <a:lumMod val="50000"/>
                  </a:schemeClr>
                </a:solidFill>
              </a:rPr>
              <a:t>(</a:t>
            </a:r>
            <a:r>
              <a:rPr kumimoji="1" lang="ja-JP" altLang="en-US" sz="2000" b="1" dirty="0">
                <a:solidFill>
                  <a:schemeClr val="accent6">
                    <a:lumMod val="50000"/>
                  </a:schemeClr>
                </a:solidFill>
              </a:rPr>
              <a:t>広告収入等も無し</a:t>
            </a:r>
            <a:r>
              <a:rPr kumimoji="1" lang="en-US" altLang="ja-JP" sz="2000" b="1" dirty="0">
                <a:solidFill>
                  <a:schemeClr val="accent6">
                    <a:lumMod val="50000"/>
                  </a:schemeClr>
                </a:solidFill>
              </a:rPr>
              <a:t>) </a:t>
            </a:r>
            <a:r>
              <a:rPr kumimoji="1" lang="ja-JP" altLang="en-US" sz="2000" b="1" dirty="0">
                <a:solidFill>
                  <a:schemeClr val="accent6">
                    <a:lumMod val="50000"/>
                  </a:schemeClr>
                </a:solidFill>
              </a:rPr>
              <a:t>のため、代わりに、「資料 </a:t>
            </a:r>
            <a:r>
              <a:rPr kumimoji="1" lang="en-US" altLang="ja-JP" sz="2000" b="1" dirty="0">
                <a:solidFill>
                  <a:schemeClr val="accent6">
                    <a:lumMod val="50000"/>
                  </a:schemeClr>
                </a:solidFill>
              </a:rPr>
              <a:t>1</a:t>
            </a:r>
            <a:r>
              <a:rPr kumimoji="1" lang="ja-JP" altLang="en-US" sz="2000" b="1" dirty="0">
                <a:solidFill>
                  <a:schemeClr val="accent6">
                    <a:lumMod val="50000"/>
                  </a:schemeClr>
                </a:solidFill>
              </a:rPr>
              <a:t>」を参照し、社会的便益額 </a:t>
            </a:r>
            <a:r>
              <a:rPr kumimoji="1" lang="en-US" altLang="ja-JP" sz="2000" b="1" dirty="0">
                <a:solidFill>
                  <a:schemeClr val="accent6">
                    <a:lumMod val="50000"/>
                  </a:schemeClr>
                </a:solidFill>
              </a:rPr>
              <a:t>(ASV) </a:t>
            </a:r>
            <a:r>
              <a:rPr kumimoji="1" lang="ja-JP" altLang="en-US" sz="2000" b="1" dirty="0">
                <a:solidFill>
                  <a:schemeClr val="accent6">
                    <a:lumMod val="50000"/>
                  </a:schemeClr>
                </a:solidFill>
              </a:rPr>
              <a:t>を算定。</a:t>
            </a:r>
            <a:endParaRPr kumimoji="1" lang="en-US" altLang="ja-JP" sz="2000" b="1" dirty="0">
              <a:solidFill>
                <a:schemeClr val="accent6">
                  <a:lumMod val="50000"/>
                </a:schemeClr>
              </a:solidFill>
            </a:endParaRPr>
          </a:p>
          <a:p>
            <a:r>
              <a:rPr lang="en-US" altLang="ja-JP" sz="2000" b="1" dirty="0" err="1"/>
              <a:t>SoftEther</a:t>
            </a:r>
            <a:r>
              <a:rPr lang="en-US" altLang="ja-JP" sz="2000" b="1" dirty="0"/>
              <a:t> VPN </a:t>
            </a:r>
            <a:r>
              <a:rPr lang="ja-JP" altLang="en-US" sz="2000" b="1" dirty="0"/>
              <a:t>研究開発事業により創出している年間社会的便益額</a:t>
            </a:r>
            <a:r>
              <a:rPr lang="en-US" altLang="ja-JP" sz="2000" b="1" dirty="0"/>
              <a:t> Annual Social Value (ASV) (</a:t>
            </a:r>
            <a:r>
              <a:rPr lang="ja-JP" altLang="en-US" sz="2000" b="1" dirty="0"/>
              <a:t>全世界</a:t>
            </a:r>
            <a:r>
              <a:rPr lang="en-US" altLang="ja-JP" sz="2000" b="1" dirty="0"/>
              <a:t>):</a:t>
            </a:r>
            <a:br>
              <a:rPr lang="en-US" altLang="ja-JP" sz="2000" b="1" dirty="0"/>
            </a:br>
            <a:r>
              <a:rPr lang="ja-JP" altLang="en-US" sz="2000" b="1" dirty="0"/>
              <a:t>少なく見積もっても</a:t>
            </a:r>
            <a:r>
              <a:rPr lang="en-US" altLang="ja-JP" sz="2000" b="1" dirty="0"/>
              <a:t> </a:t>
            </a:r>
            <a:r>
              <a:rPr lang="en-US" altLang="ja-JP" sz="3200" b="1" u="sng" dirty="0">
                <a:solidFill>
                  <a:schemeClr val="accent5">
                    <a:lumMod val="75000"/>
                  </a:schemeClr>
                </a:solidFill>
              </a:rPr>
              <a:t>411 </a:t>
            </a:r>
            <a:r>
              <a:rPr lang="ja-JP" altLang="en-US" sz="3200" b="1" u="sng" dirty="0">
                <a:solidFill>
                  <a:schemeClr val="accent5">
                    <a:lumMod val="75000"/>
                  </a:schemeClr>
                </a:solidFill>
              </a:rPr>
              <a:t>億円 ～</a:t>
            </a:r>
            <a:r>
              <a:rPr lang="en-US" altLang="ja-JP" sz="3200" b="1" u="sng" dirty="0">
                <a:solidFill>
                  <a:schemeClr val="accent5">
                    <a:lumMod val="75000"/>
                  </a:schemeClr>
                </a:solidFill>
              </a:rPr>
              <a:t> 610 </a:t>
            </a:r>
            <a:r>
              <a:rPr lang="ja-JP" altLang="en-US" sz="3200" b="1" u="sng" dirty="0">
                <a:solidFill>
                  <a:schemeClr val="accent5">
                    <a:lumMod val="75000"/>
                  </a:schemeClr>
                </a:solidFill>
              </a:rPr>
              <a:t>億円 </a:t>
            </a:r>
            <a:r>
              <a:rPr lang="en-US" altLang="ja-JP" sz="3200" b="1" u="sng" dirty="0">
                <a:solidFill>
                  <a:schemeClr val="accent5">
                    <a:lumMod val="75000"/>
                  </a:schemeClr>
                </a:solidFill>
              </a:rPr>
              <a:t>/ </a:t>
            </a:r>
            <a:r>
              <a:rPr lang="ja-JP" altLang="en-US" sz="3200" b="1" u="sng" dirty="0">
                <a:solidFill>
                  <a:schemeClr val="accent5">
                    <a:lumMod val="75000"/>
                  </a:schemeClr>
                </a:solidFill>
              </a:rPr>
              <a:t>年</a:t>
            </a:r>
            <a:r>
              <a:rPr lang="ja-JP" altLang="en-US" sz="3200" b="1" dirty="0"/>
              <a:t> </a:t>
            </a:r>
            <a:r>
              <a:rPr lang="en-US" altLang="ja-JP" sz="2000" b="1" dirty="0"/>
              <a:t>(1</a:t>
            </a:r>
            <a:r>
              <a:rPr lang="ja-JP" altLang="en-US" sz="2000" b="1" dirty="0"/>
              <a:t> </a:t>
            </a:r>
            <a:r>
              <a:rPr lang="en-US" altLang="ja-JP" sz="2000" b="1" dirty="0"/>
              <a:t>USD = 150 JPY)</a:t>
            </a:r>
            <a:r>
              <a:rPr lang="ja-JP" altLang="en-US" sz="2000" b="1" dirty="0"/>
              <a:t>。</a:t>
            </a:r>
            <a:endParaRPr lang="en-US" altLang="ja-JP" sz="2000" b="1" dirty="0"/>
          </a:p>
          <a:p>
            <a:r>
              <a:rPr lang="fi-FI" altLang="ja-JP" sz="1400" b="1" dirty="0"/>
              <a:t>ASV </a:t>
            </a:r>
            <a:r>
              <a:rPr lang="ja-JP" altLang="fi-FI" sz="1400" b="1" dirty="0"/>
              <a:t>算出</a:t>
            </a:r>
            <a:r>
              <a:rPr lang="en-US" altLang="ja-JP" sz="1400" b="1" dirty="0"/>
              <a:t>:</a:t>
            </a:r>
            <a:r>
              <a:rPr lang="ja-JP" altLang="en-US" sz="1400" b="1" dirty="0"/>
              <a:t>客観的データと合理的算定式に基づき </a:t>
            </a:r>
            <a:r>
              <a:rPr lang="en-US" altLang="ja-JP" sz="1400" b="1" dirty="0" err="1"/>
              <a:t>OpenAI</a:t>
            </a:r>
            <a:r>
              <a:rPr lang="en-US" altLang="ja-JP" sz="1400" b="1" dirty="0"/>
              <a:t> </a:t>
            </a:r>
            <a:r>
              <a:rPr lang="en-US" altLang="ja-JP" sz="1400" b="1" dirty="0" err="1"/>
              <a:t>ChatGPT</a:t>
            </a:r>
            <a:r>
              <a:rPr lang="en-US" altLang="ja-JP" sz="1400" b="1" dirty="0"/>
              <a:t> 5 Pro </a:t>
            </a:r>
            <a:r>
              <a:rPr lang="ja-JP" altLang="en-US" sz="1400" b="1" dirty="0"/>
              <a:t>で複数回推定・算出。</a:t>
            </a:r>
            <a:r>
              <a:rPr lang="en-US" altLang="ja-JP" sz="1400" b="1" dirty="0"/>
              <a:t>1,000 </a:t>
            </a:r>
            <a:r>
              <a:rPr lang="ja-JP" altLang="en-US" sz="1400" b="1" dirty="0"/>
              <a:t>万台のインストールのうち </a:t>
            </a:r>
            <a:r>
              <a:rPr lang="en-US" altLang="ja-JP" sz="1400" b="1" dirty="0"/>
              <a:t>5% (50 </a:t>
            </a:r>
            <a:r>
              <a:rPr lang="ja-JP" altLang="en-US" sz="1400" b="1" dirty="0"/>
              <a:t>万組織</a:t>
            </a:r>
            <a:r>
              <a:rPr lang="en-US" altLang="ja-JP" sz="1400" b="1" dirty="0"/>
              <a:t>) </a:t>
            </a:r>
            <a:r>
              <a:rPr lang="ja-JP" altLang="en-US" sz="1400" b="1" dirty="0"/>
              <a:t>がアクティブに利用しているとして、かなり保守的に仮定。根拠資料 </a:t>
            </a:r>
            <a:r>
              <a:rPr lang="en-US" altLang="ja-JP" sz="1400" b="1" dirty="0"/>
              <a:t>(</a:t>
            </a:r>
            <a:r>
              <a:rPr lang="ja-JP" altLang="en-US" sz="1400" b="1" dirty="0"/>
              <a:t>元データおよび推論計算式</a:t>
            </a:r>
            <a:r>
              <a:rPr lang="en-US" altLang="ja-JP" sz="1400" b="1" dirty="0"/>
              <a:t>): </a:t>
            </a:r>
            <a:r>
              <a:rPr lang="fi-FI" altLang="ja-JP" sz="1400" b="1" dirty="0">
                <a:solidFill>
                  <a:srgbClr val="0070C0"/>
                </a:solidFill>
              </a:rPr>
              <a:t>https://lts.dnobori.jp/d/251114_001_social-value-survey_81122/</a:t>
            </a:r>
          </a:p>
        </p:txBody>
      </p:sp>
      <p:sp>
        <p:nvSpPr>
          <p:cNvPr id="13" name="テキスト ボックス 12">
            <a:extLst>
              <a:ext uri="{FF2B5EF4-FFF2-40B4-BE49-F238E27FC236}">
                <a16:creationId xmlns:a16="http://schemas.microsoft.com/office/drawing/2014/main" id="{65704FD2-3718-4FDB-8666-AEB3FFD14CF2}"/>
              </a:ext>
            </a:extLst>
          </p:cNvPr>
          <p:cNvSpPr txBox="1"/>
          <p:nvPr/>
        </p:nvSpPr>
        <p:spPr>
          <a:xfrm>
            <a:off x="233987" y="2969781"/>
            <a:ext cx="7239000" cy="3831818"/>
          </a:xfrm>
          <a:prstGeom prst="rect">
            <a:avLst/>
          </a:prstGeom>
          <a:solidFill>
            <a:srgbClr val="FFFFCC"/>
          </a:solidFill>
          <a:ln w="9525">
            <a:solidFill>
              <a:schemeClr val="tx1"/>
            </a:solidFill>
          </a:ln>
        </p:spPr>
        <p:txBody>
          <a:bodyPr wrap="square" rtlCol="0">
            <a:spAutoFit/>
          </a:bodyPr>
          <a:lstStyle/>
          <a:p>
            <a:r>
              <a:rPr kumimoji="1" lang="en-US" altLang="ja-JP" sz="900" b="1" dirty="0"/>
              <a:t>【</a:t>
            </a:r>
            <a:r>
              <a:rPr kumimoji="1" lang="ja-JP" altLang="en-US" sz="900" b="1" dirty="0"/>
              <a:t>資料 </a:t>
            </a:r>
            <a:r>
              <a:rPr kumimoji="1" lang="en-US" altLang="ja-JP" sz="900" b="1" dirty="0"/>
              <a:t>1】 </a:t>
            </a:r>
            <a:r>
              <a:rPr kumimoji="1" lang="ja-JP" altLang="en-US" sz="900" b="1" dirty="0"/>
              <a:t>オープンソースソフトウェア事業の年間社会的便益額 </a:t>
            </a:r>
            <a:r>
              <a:rPr kumimoji="1" lang="en-US" altLang="ja-JP" sz="900" b="1" dirty="0"/>
              <a:t>(Annual Social Value) </a:t>
            </a:r>
            <a:r>
              <a:rPr kumimoji="1" lang="ja-JP" altLang="en-US" sz="900" b="1" dirty="0"/>
              <a:t>の計算にあたっての参考資料</a:t>
            </a:r>
            <a:endParaRPr kumimoji="1" lang="en-US" altLang="ja-JP" sz="900" b="1" dirty="0"/>
          </a:p>
          <a:p>
            <a:r>
              <a:rPr kumimoji="1" lang="en-US" altLang="ja-JP" sz="900" b="1" dirty="0"/>
              <a:t>[1] </a:t>
            </a:r>
            <a:r>
              <a:rPr kumimoji="1" lang="ja-JP" altLang="en-US" sz="900" b="1" dirty="0"/>
              <a:t>米国政府</a:t>
            </a:r>
            <a:r>
              <a:rPr kumimoji="1" lang="en-US" altLang="ja-JP" sz="900" b="1" dirty="0"/>
              <a:t>: 『OMB Circular A-94: </a:t>
            </a:r>
            <a:r>
              <a:rPr kumimoji="1" lang="ja-JP" altLang="en-US" sz="900" b="1" dirty="0"/>
              <a:t>連邦プログラムの費用便益分析</a:t>
            </a:r>
            <a:r>
              <a:rPr kumimoji="1" lang="en-US" altLang="ja-JP" sz="900" b="1" dirty="0"/>
              <a:t>』(2023/11/09)</a:t>
            </a:r>
          </a:p>
          <a:p>
            <a:r>
              <a:rPr kumimoji="1" lang="en-US" altLang="ja-JP" sz="900" dirty="0">
                <a:solidFill>
                  <a:srgbClr val="0000FF"/>
                </a:solidFill>
              </a:rPr>
              <a:t>https://www.whitehouse.gov/wp-content/uploads/2023/11/CircularA-94.pdf</a:t>
            </a:r>
          </a:p>
          <a:p>
            <a:r>
              <a:rPr kumimoji="1" lang="en-US" altLang="ja-JP" sz="900" b="1" dirty="0"/>
              <a:t>[2] </a:t>
            </a:r>
            <a:r>
              <a:rPr kumimoji="1" lang="ja-JP" altLang="en-US" sz="900" b="1" dirty="0"/>
              <a:t>米国政府</a:t>
            </a:r>
            <a:r>
              <a:rPr kumimoji="1" lang="en-US" altLang="ja-JP" sz="900" b="1" dirty="0"/>
              <a:t>: 『OMB Circular A-4: </a:t>
            </a:r>
            <a:r>
              <a:rPr kumimoji="1" lang="ja-JP" altLang="en-US" sz="900" b="1" dirty="0"/>
              <a:t>規制影響分析のガイド」 </a:t>
            </a:r>
            <a:r>
              <a:rPr kumimoji="1" lang="en-US" altLang="ja-JP" sz="900" b="1" dirty="0"/>
              <a:t>(2023/11/09)</a:t>
            </a:r>
          </a:p>
          <a:p>
            <a:r>
              <a:rPr kumimoji="1" lang="en-US" altLang="ja-JP" sz="900" dirty="0">
                <a:solidFill>
                  <a:srgbClr val="0000FF"/>
                </a:solidFill>
              </a:rPr>
              <a:t>https://bidenwhitehouse.archives.gov/wp-content/uploads/2023/11/CircularA-4.pdf</a:t>
            </a:r>
          </a:p>
          <a:p>
            <a:r>
              <a:rPr kumimoji="1" lang="en-US" altLang="ja-JP" sz="900" b="1" dirty="0"/>
              <a:t>[3] </a:t>
            </a:r>
            <a:r>
              <a:rPr kumimoji="1" lang="ja-JP" altLang="en-US" sz="900" b="1" dirty="0"/>
              <a:t>英国政府</a:t>
            </a:r>
            <a:r>
              <a:rPr kumimoji="1" lang="en-US" altLang="ja-JP" sz="900" b="1" dirty="0"/>
              <a:t>: 『The Green Book: </a:t>
            </a:r>
            <a:r>
              <a:rPr kumimoji="1" lang="ja-JP" altLang="en-US" sz="900" b="1" dirty="0"/>
              <a:t>中央政府における評価と査定</a:t>
            </a:r>
            <a:r>
              <a:rPr kumimoji="1" lang="en-US" altLang="ja-JP" sz="900" b="1" dirty="0"/>
              <a:t>』 (2024/05/16)</a:t>
            </a:r>
          </a:p>
          <a:p>
            <a:r>
              <a:rPr kumimoji="1" lang="en-US" altLang="ja-JP" sz="900" dirty="0">
                <a:solidFill>
                  <a:srgbClr val="0000FF"/>
                </a:solidFill>
              </a:rPr>
              <a:t>https://www.gov.uk/government/publications/the-green-book-appraisal-and-evaluation-in-central-government/the-green-book-2020</a:t>
            </a:r>
          </a:p>
          <a:p>
            <a:r>
              <a:rPr kumimoji="1" lang="en-US" altLang="ja-JP" sz="900" b="1" dirty="0"/>
              <a:t>[4] </a:t>
            </a:r>
            <a:r>
              <a:rPr kumimoji="1" lang="ja-JP" altLang="en-US" sz="900" b="1" dirty="0"/>
              <a:t>スコットランド政府</a:t>
            </a:r>
            <a:r>
              <a:rPr kumimoji="1" lang="en-US" altLang="ja-JP" sz="900" b="1" dirty="0"/>
              <a:t>: 『</a:t>
            </a:r>
            <a:r>
              <a:rPr kumimoji="1" lang="ja-JP" altLang="en-US" sz="900" b="1" dirty="0"/>
              <a:t>デジタル評価マニュアル</a:t>
            </a:r>
            <a:r>
              <a:rPr kumimoji="1" lang="en-US" altLang="ja-JP" sz="900" b="1" dirty="0"/>
              <a:t>』 2022/09/06</a:t>
            </a:r>
          </a:p>
          <a:p>
            <a:r>
              <a:rPr kumimoji="1" lang="en-US" altLang="ja-JP" sz="900" dirty="0">
                <a:solidFill>
                  <a:srgbClr val="0000FF"/>
                </a:solidFill>
              </a:rPr>
              <a:t>https://www.gov.scot/publications/digital-appraisal-manual-for-scotland-guidance/pages/the-five-dimension-model/</a:t>
            </a:r>
          </a:p>
          <a:p>
            <a:r>
              <a:rPr kumimoji="1" lang="en-US" altLang="ja-JP" sz="900" b="1" dirty="0"/>
              <a:t>[5] EU </a:t>
            </a:r>
            <a:r>
              <a:rPr kumimoji="1" lang="ja-JP" altLang="en-US" sz="900" b="1" dirty="0"/>
              <a:t>委員会</a:t>
            </a:r>
            <a:r>
              <a:rPr kumimoji="1" lang="en-US" altLang="ja-JP" sz="900" b="1" dirty="0"/>
              <a:t>: 『</a:t>
            </a:r>
            <a:r>
              <a:rPr kumimoji="1" lang="ja-JP" altLang="en-US" sz="900" b="1" dirty="0"/>
              <a:t>オープンソースソフトウェアとハードウェアが </a:t>
            </a:r>
            <a:r>
              <a:rPr kumimoji="1" lang="en-US" altLang="ja-JP" sz="900" b="1" dirty="0"/>
              <a:t>EU </a:t>
            </a:r>
            <a:r>
              <a:rPr kumimoji="1" lang="ja-JP" altLang="en-US" sz="900" b="1" dirty="0"/>
              <a:t>経済における技術的独立性、競争力、革新性に与える影響に関する調査</a:t>
            </a:r>
            <a:r>
              <a:rPr kumimoji="1" lang="en-US" altLang="ja-JP" sz="900" b="1" dirty="0"/>
              <a:t>』 2021/09/02</a:t>
            </a:r>
          </a:p>
          <a:p>
            <a:r>
              <a:rPr kumimoji="1" lang="en-US" altLang="ja-JP" sz="900" dirty="0">
                <a:solidFill>
                  <a:srgbClr val="0000FF"/>
                </a:solidFill>
              </a:rPr>
              <a:t>https://digital-strategy.ec.europa.eu/en/library/study-about-impact-open-source-software-and-hardware-technological-independence-competitiveness-and/</a:t>
            </a:r>
          </a:p>
          <a:p>
            <a:r>
              <a:rPr kumimoji="1" lang="en-US" altLang="ja-JP" sz="900" b="1" dirty="0"/>
              <a:t>[6] EU </a:t>
            </a:r>
            <a:r>
              <a:rPr kumimoji="1" lang="ja-JP" altLang="en-US" sz="900" b="1" dirty="0"/>
              <a:t>委員会</a:t>
            </a:r>
            <a:r>
              <a:rPr kumimoji="1" lang="en-US" altLang="ja-JP" sz="900" b="1" dirty="0"/>
              <a:t>: 『</a:t>
            </a:r>
            <a:r>
              <a:rPr kumimoji="1" lang="ja-JP" altLang="en-US" sz="900" b="1" dirty="0"/>
              <a:t>投資プロジェクトの費用便益分析ガイド</a:t>
            </a:r>
            <a:r>
              <a:rPr kumimoji="1" lang="en-US" altLang="ja-JP" sz="900" b="1" dirty="0"/>
              <a:t>』 2014/12</a:t>
            </a:r>
          </a:p>
          <a:p>
            <a:r>
              <a:rPr kumimoji="1" lang="en-US" altLang="ja-JP" sz="900" dirty="0">
                <a:solidFill>
                  <a:srgbClr val="0000FF"/>
                </a:solidFill>
              </a:rPr>
              <a:t>https://jaspers.eib.org/files/library/2014/dg-regio-cba-guide-for-2014-2020.pdf</a:t>
            </a:r>
          </a:p>
          <a:p>
            <a:r>
              <a:rPr kumimoji="1" lang="en-US" altLang="ja-JP" sz="900" b="1" dirty="0"/>
              <a:t>[7] EU </a:t>
            </a:r>
            <a:r>
              <a:rPr kumimoji="1" lang="ja-JP" altLang="en-US" sz="900" b="1" dirty="0"/>
              <a:t>委員会</a:t>
            </a:r>
            <a:r>
              <a:rPr kumimoji="1" lang="en-US" altLang="ja-JP" sz="900" b="1" dirty="0"/>
              <a:t>: 『</a:t>
            </a:r>
            <a:r>
              <a:rPr kumimoji="1" lang="ja-JP" altLang="en-US" sz="900" b="1" dirty="0"/>
              <a:t>経済評価便覧 </a:t>
            </a:r>
            <a:r>
              <a:rPr kumimoji="1" lang="en-US" altLang="ja-JP" sz="900" b="1" dirty="0"/>
              <a:t>2021-2027』 2021/09/20</a:t>
            </a:r>
          </a:p>
          <a:p>
            <a:r>
              <a:rPr kumimoji="1" lang="en-US" altLang="ja-JP" sz="900" dirty="0">
                <a:solidFill>
                  <a:srgbClr val="0000FF"/>
                </a:solidFill>
              </a:rPr>
              <a:t>https://jaspers.eib.org/files/library/2021/economic-appraisal-vademecum-2021-2027-general-principles-and-sector-applications.pdf</a:t>
            </a:r>
          </a:p>
          <a:p>
            <a:r>
              <a:rPr kumimoji="1" lang="en-US" altLang="ja-JP" sz="900" b="1" dirty="0"/>
              <a:t>[8] </a:t>
            </a:r>
            <a:r>
              <a:rPr kumimoji="1" lang="ja-JP" altLang="en-US" sz="900" b="1" dirty="0"/>
              <a:t>国連 </a:t>
            </a:r>
            <a:r>
              <a:rPr kumimoji="1" lang="en-US" altLang="ja-JP" sz="900" b="1" dirty="0"/>
              <a:t>IMF: 『</a:t>
            </a:r>
            <a:r>
              <a:rPr kumimoji="1" lang="ja-JP" altLang="en-US" sz="900" b="1" dirty="0"/>
              <a:t>無形資本としてのオープンソースソフトウェア</a:t>
            </a:r>
            <a:r>
              <a:rPr kumimoji="1" lang="en-US" altLang="ja-JP" sz="900" b="1" dirty="0"/>
              <a:t>: </a:t>
            </a:r>
            <a:r>
              <a:rPr kumimoji="1" lang="ja-JP" altLang="en-US" sz="900" b="1" dirty="0"/>
              <a:t>無料デジタルツールのコストと影響の測定</a:t>
            </a:r>
            <a:r>
              <a:rPr kumimoji="1" lang="en-US" altLang="ja-JP" sz="900" b="1" dirty="0"/>
              <a:t>』 2018/10/31</a:t>
            </a:r>
          </a:p>
          <a:p>
            <a:r>
              <a:rPr kumimoji="1" lang="en-US" altLang="ja-JP" sz="900" dirty="0">
                <a:solidFill>
                  <a:srgbClr val="0000FF"/>
                </a:solidFill>
              </a:rPr>
              <a:t>https://www.imf.org/en/-/media/files/conferences/2018/6th-stats-forum/session-3carol-robbinsopen-source-software-as-intangible-capitalmeasuring-the-cost-and-impact-of-fre.pdf</a:t>
            </a:r>
          </a:p>
          <a:p>
            <a:r>
              <a:rPr kumimoji="1" lang="en-US" altLang="ja-JP" sz="1200" b="1" dirty="0"/>
              <a:t>[9] </a:t>
            </a:r>
            <a:r>
              <a:rPr kumimoji="1" lang="ja-JP" altLang="en-US" sz="1200" b="1" dirty="0"/>
              <a:t>日本政府</a:t>
            </a:r>
            <a:r>
              <a:rPr kumimoji="1" lang="en-US" altLang="ja-JP" sz="1200" b="1" dirty="0"/>
              <a:t>: 『</a:t>
            </a:r>
            <a:r>
              <a:rPr kumimoji="1" lang="ja-JP" altLang="en-US" sz="1200" b="1" dirty="0"/>
              <a:t>国の研究開発評価に関する大綱的指針 内閣総理大臣決定</a:t>
            </a:r>
            <a:r>
              <a:rPr kumimoji="1" lang="en-US" altLang="ja-JP" sz="1200" b="1" dirty="0"/>
              <a:t>』 (2016/12/21)</a:t>
            </a:r>
          </a:p>
          <a:p>
            <a:r>
              <a:rPr kumimoji="1" lang="en-US" altLang="ja-JP" sz="1200" dirty="0">
                <a:solidFill>
                  <a:srgbClr val="0000FF"/>
                </a:solidFill>
              </a:rPr>
              <a:t>https://www8.cao.go.jp/cstp/kenkyu/taikou201612.pdf</a:t>
            </a:r>
          </a:p>
          <a:p>
            <a:r>
              <a:rPr kumimoji="1" lang="en-US" altLang="ja-JP" sz="1200" b="1" dirty="0"/>
              <a:t>[10] </a:t>
            </a:r>
            <a:r>
              <a:rPr kumimoji="1" lang="ja-JP" altLang="en-US" sz="1200" b="1" dirty="0"/>
              <a:t>日本政府</a:t>
            </a:r>
            <a:r>
              <a:rPr kumimoji="1" lang="en-US" altLang="ja-JP" sz="1200" b="1" dirty="0"/>
              <a:t>: 『</a:t>
            </a:r>
            <a:r>
              <a:rPr kumimoji="1" lang="ja-JP" altLang="en-US" sz="1200" b="1" dirty="0"/>
              <a:t>国土交通省 公共事業評価の費用便益分析に関する技術指針 </a:t>
            </a:r>
            <a:r>
              <a:rPr kumimoji="1" lang="en-US" altLang="ja-JP" sz="1200" b="1" dirty="0"/>
              <a:t>(</a:t>
            </a:r>
            <a:r>
              <a:rPr kumimoji="1" lang="ja-JP" altLang="en-US" sz="1200" b="1" dirty="0"/>
              <a:t>共通編</a:t>
            </a:r>
            <a:r>
              <a:rPr kumimoji="1" lang="en-US" altLang="ja-JP" sz="1200" b="1" dirty="0"/>
              <a:t>) 』 2013/09</a:t>
            </a:r>
          </a:p>
          <a:p>
            <a:r>
              <a:rPr kumimoji="1" lang="en-US" altLang="ja-JP" sz="1200" dirty="0">
                <a:solidFill>
                  <a:srgbClr val="0000FF"/>
                </a:solidFill>
              </a:rPr>
              <a:t>https://www.mlit.go.jp/tec/hyouka/public/230912/shishin/shishin230912.pdf</a:t>
            </a:r>
          </a:p>
          <a:p>
            <a:r>
              <a:rPr kumimoji="1" lang="en-US" altLang="ja-JP" sz="1200" b="1" dirty="0"/>
              <a:t>[11] </a:t>
            </a:r>
            <a:r>
              <a:rPr kumimoji="1" lang="ja-JP" altLang="en-US" sz="1200" b="1" dirty="0"/>
              <a:t>日本政府</a:t>
            </a:r>
            <a:r>
              <a:rPr kumimoji="1" lang="en-US" altLang="ja-JP" sz="1200" b="1" dirty="0"/>
              <a:t>: 『</a:t>
            </a:r>
            <a:r>
              <a:rPr kumimoji="1" lang="ja-JP" altLang="en-US" sz="1200" b="1" dirty="0"/>
              <a:t>経済産業省研究開発評価指針</a:t>
            </a:r>
            <a:r>
              <a:rPr kumimoji="1" lang="en-US" altLang="ja-JP" sz="1200" b="1" dirty="0"/>
              <a:t>』(2022/10/25)</a:t>
            </a:r>
          </a:p>
          <a:p>
            <a:r>
              <a:rPr kumimoji="1" lang="en-US" altLang="ja-JP" sz="1200" dirty="0">
                <a:solidFill>
                  <a:srgbClr val="0000FF"/>
                </a:solidFill>
              </a:rPr>
              <a:t>https://www.meti.go.jp/policy/tech_evaluation/b00/METI_RandD_Evaluation_Guideline_221025.pdf</a:t>
            </a:r>
            <a:endParaRPr kumimoji="1" lang="ja-JP" altLang="en-US" sz="1200" dirty="0">
              <a:solidFill>
                <a:srgbClr val="0000FF"/>
              </a:solidFill>
            </a:endParaRPr>
          </a:p>
        </p:txBody>
      </p:sp>
      <p:pic>
        <p:nvPicPr>
          <p:cNvPr id="6" name="図 5">
            <a:extLst>
              <a:ext uri="{FF2B5EF4-FFF2-40B4-BE49-F238E27FC236}">
                <a16:creationId xmlns:a16="http://schemas.microsoft.com/office/drawing/2014/main" id="{6C1999D5-EA3E-4B5A-B42D-F6652FFDC4BA}"/>
              </a:ext>
            </a:extLst>
          </p:cNvPr>
          <p:cNvPicPr>
            <a:picLocks noChangeAspect="1"/>
          </p:cNvPicPr>
          <p:nvPr/>
        </p:nvPicPr>
        <p:blipFill>
          <a:blip r:embed="rId2"/>
          <a:stretch>
            <a:fillRect/>
          </a:stretch>
        </p:blipFill>
        <p:spPr>
          <a:xfrm>
            <a:off x="7721090" y="3081758"/>
            <a:ext cx="1907237" cy="1404654"/>
          </a:xfrm>
          <a:prstGeom prst="rect">
            <a:avLst/>
          </a:prstGeom>
        </p:spPr>
      </p:pic>
      <p:pic>
        <p:nvPicPr>
          <p:cNvPr id="7" name="図 6">
            <a:extLst>
              <a:ext uri="{FF2B5EF4-FFF2-40B4-BE49-F238E27FC236}">
                <a16:creationId xmlns:a16="http://schemas.microsoft.com/office/drawing/2014/main" id="{66E9E39E-C69D-4EE6-8F49-227576E00B45}"/>
              </a:ext>
            </a:extLst>
          </p:cNvPr>
          <p:cNvPicPr>
            <a:picLocks noChangeAspect="1"/>
          </p:cNvPicPr>
          <p:nvPr/>
        </p:nvPicPr>
        <p:blipFill>
          <a:blip r:embed="rId3"/>
          <a:stretch>
            <a:fillRect/>
          </a:stretch>
        </p:blipFill>
        <p:spPr>
          <a:xfrm>
            <a:off x="9876430" y="2892763"/>
            <a:ext cx="1876828" cy="1404655"/>
          </a:xfrm>
          <a:prstGeom prst="rect">
            <a:avLst/>
          </a:prstGeom>
        </p:spPr>
      </p:pic>
      <p:pic>
        <p:nvPicPr>
          <p:cNvPr id="8" name="図 7">
            <a:extLst>
              <a:ext uri="{FF2B5EF4-FFF2-40B4-BE49-F238E27FC236}">
                <a16:creationId xmlns:a16="http://schemas.microsoft.com/office/drawing/2014/main" id="{5DC71E1A-7118-4AC3-B5E4-1E919A659246}"/>
              </a:ext>
            </a:extLst>
          </p:cNvPr>
          <p:cNvPicPr>
            <a:picLocks noChangeAspect="1"/>
          </p:cNvPicPr>
          <p:nvPr/>
        </p:nvPicPr>
        <p:blipFill>
          <a:blip r:embed="rId4"/>
          <a:stretch>
            <a:fillRect/>
          </a:stretch>
        </p:blipFill>
        <p:spPr>
          <a:xfrm>
            <a:off x="7527285" y="4028877"/>
            <a:ext cx="4430728" cy="2667040"/>
          </a:xfrm>
          <a:prstGeom prst="rect">
            <a:avLst/>
          </a:prstGeom>
        </p:spPr>
      </p:pic>
    </p:spTree>
    <p:extLst>
      <p:ext uri="{BB962C8B-B14F-4D97-AF65-F5344CB8AC3E}">
        <p14:creationId xmlns:p14="http://schemas.microsoft.com/office/powerpoint/2010/main" val="10925393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8404" y="38722"/>
            <a:ext cx="11435255" cy="732658"/>
          </a:xfrm>
        </p:spPr>
        <p:txBody>
          <a:bodyPr>
            <a:noAutofit/>
          </a:bodyPr>
          <a:lstStyle/>
          <a:p>
            <a:r>
              <a:rPr kumimoji="1" lang="en-US" altLang="ja-JP" sz="2000" b="1" dirty="0" err="1">
                <a:highlight>
                  <a:srgbClr val="FFFFCC"/>
                </a:highlight>
              </a:rPr>
              <a:t>SoftEther</a:t>
            </a:r>
            <a:r>
              <a:rPr kumimoji="1" lang="en-US" altLang="ja-JP" sz="2000" b="1" dirty="0">
                <a:highlight>
                  <a:srgbClr val="FFFFCC"/>
                </a:highlight>
              </a:rPr>
              <a:t> VPN </a:t>
            </a:r>
            <a:r>
              <a:rPr kumimoji="1" lang="ja-JP" altLang="en-US" sz="2000" b="1" dirty="0">
                <a:highlight>
                  <a:srgbClr val="FFFFCC"/>
                </a:highlight>
              </a:rPr>
              <a:t>の開発成功の秘訣</a:t>
            </a:r>
            <a:r>
              <a:rPr kumimoji="1" lang="en-US" altLang="ja-JP" sz="2000" b="1" dirty="0">
                <a:highlight>
                  <a:srgbClr val="FFFFCC"/>
                </a:highlight>
              </a:rPr>
              <a:t>:</a:t>
            </a:r>
            <a:br>
              <a:rPr kumimoji="1" lang="en-US" altLang="ja-JP" sz="2000" b="1" dirty="0">
                <a:highlight>
                  <a:srgbClr val="FFFFCC"/>
                </a:highlight>
              </a:rPr>
            </a:br>
            <a:r>
              <a:rPr kumimoji="1" lang="en-US" altLang="ja-JP" sz="2000" b="1" dirty="0">
                <a:highlight>
                  <a:srgbClr val="FFFFCC"/>
                </a:highlight>
              </a:rPr>
              <a:t>2003 </a:t>
            </a:r>
            <a:r>
              <a:rPr kumimoji="1" lang="ja-JP" altLang="en-US" sz="2000" b="1" dirty="0">
                <a:highlight>
                  <a:srgbClr val="FFFFCC"/>
                </a:highlight>
              </a:rPr>
              <a:t>年</a:t>
            </a:r>
            <a:r>
              <a:rPr lang="en-US" altLang="ja-JP" sz="2000" b="1" dirty="0">
                <a:highlight>
                  <a:srgbClr val="FFFFCC"/>
                </a:highlight>
              </a:rPr>
              <a:t> IPA </a:t>
            </a:r>
            <a:r>
              <a:rPr lang="ja-JP" altLang="en-US" sz="2000" b="1" dirty="0">
                <a:highlight>
                  <a:srgbClr val="FFFFCC"/>
                </a:highlight>
              </a:rPr>
              <a:t>の予算で自宅データセンタ、</a:t>
            </a:r>
            <a:r>
              <a:rPr kumimoji="1" lang="en-US" altLang="ja-JP" sz="2000" b="1" dirty="0">
                <a:highlight>
                  <a:srgbClr val="FFFFCC"/>
                </a:highlight>
              </a:rPr>
              <a:t>2004 </a:t>
            </a:r>
            <a:r>
              <a:rPr kumimoji="1" lang="ja-JP" altLang="en-US" sz="2000" b="1" dirty="0">
                <a:highlight>
                  <a:srgbClr val="FFFFCC"/>
                </a:highlight>
              </a:rPr>
              <a:t>年 ～ 筑波大学内で「キャンパス内ガレージ」を作って実現。</a:t>
            </a:r>
          </a:p>
        </p:txBody>
      </p:sp>
      <p:sp>
        <p:nvSpPr>
          <p:cNvPr id="4" name="スライド番号プレースホルダー 3"/>
          <p:cNvSpPr>
            <a:spLocks noGrp="1"/>
          </p:cNvSpPr>
          <p:nvPr>
            <p:ph type="sldNum" sz="quarter" idx="12"/>
          </p:nvPr>
        </p:nvSpPr>
        <p:spPr/>
        <p:txBody>
          <a:bodyPr/>
          <a:lstStyle/>
          <a:p>
            <a:fld id="{63DCA85F-F225-44A4-AEA8-9083CAE61796}" type="slidenum">
              <a:rPr kumimoji="1" lang="ja-JP" altLang="en-US" smtClean="0"/>
              <a:t>24</a:t>
            </a:fld>
            <a:endParaRPr kumimoji="1" lang="ja-JP" altLang="en-US" dirty="0"/>
          </a:p>
        </p:txBody>
      </p:sp>
      <p:pic>
        <p:nvPicPr>
          <p:cNvPr id="21" name="Picture 2" descr="IMG_215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94549" y="3931278"/>
            <a:ext cx="2422132" cy="2185743"/>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111600" y="664636"/>
            <a:ext cx="3557512" cy="1569660"/>
          </a:xfrm>
          <a:prstGeom prst="rect">
            <a:avLst/>
          </a:prstGeom>
          <a:noFill/>
        </p:spPr>
        <p:txBody>
          <a:bodyPr wrap="square" rtlCol="0">
            <a:spAutoFit/>
          </a:bodyPr>
          <a:lstStyle/>
          <a:p>
            <a:r>
              <a:rPr kumimoji="1" lang="en-US" altLang="ja-JP" sz="2400" dirty="0"/>
              <a:t>1. </a:t>
            </a:r>
            <a:r>
              <a:rPr kumimoji="1" lang="en-US" altLang="ja-JP" sz="2400" b="1" u="sng" dirty="0">
                <a:solidFill>
                  <a:schemeClr val="accent5">
                    <a:lumMod val="75000"/>
                  </a:schemeClr>
                </a:solidFill>
              </a:rPr>
              <a:t>2003 </a:t>
            </a:r>
            <a:r>
              <a:rPr kumimoji="1" lang="ja-JP" altLang="en-US" sz="2400" b="1" u="sng" dirty="0">
                <a:solidFill>
                  <a:schemeClr val="accent5">
                    <a:lumMod val="75000"/>
                  </a:schemeClr>
                </a:solidFill>
              </a:rPr>
              <a:t>年 </a:t>
            </a:r>
            <a:r>
              <a:rPr kumimoji="1" lang="en-US" altLang="ja-JP" sz="2400" b="1" u="sng" dirty="0">
                <a:solidFill>
                  <a:schemeClr val="accent5">
                    <a:lumMod val="75000"/>
                  </a:schemeClr>
                </a:solidFill>
              </a:rPr>
              <a:t>IPA </a:t>
            </a:r>
            <a:r>
              <a:rPr kumimoji="1" lang="ja-JP" altLang="en-US" sz="2400" b="1" u="sng" dirty="0">
                <a:solidFill>
                  <a:schemeClr val="accent5">
                    <a:lumMod val="75000"/>
                  </a:schemeClr>
                </a:solidFill>
              </a:rPr>
              <a:t>予算で自宅 </a:t>
            </a:r>
            <a:r>
              <a:rPr kumimoji="1" lang="en-US" altLang="ja-JP" sz="2400" b="1" u="sng" dirty="0">
                <a:solidFill>
                  <a:schemeClr val="accent5">
                    <a:lumMod val="75000"/>
                  </a:schemeClr>
                </a:solidFill>
              </a:rPr>
              <a:t>DC </a:t>
            </a:r>
            <a:r>
              <a:rPr kumimoji="1" lang="ja-JP" altLang="en-US" sz="2400" b="1" u="sng" dirty="0">
                <a:solidFill>
                  <a:schemeClr val="accent5">
                    <a:lumMod val="75000"/>
                  </a:schemeClr>
                </a:solidFill>
              </a:rPr>
              <a:t>⇒ </a:t>
            </a:r>
            <a:r>
              <a:rPr kumimoji="1" lang="en-US" altLang="ja-JP" sz="2400" b="1" u="sng" dirty="0">
                <a:solidFill>
                  <a:schemeClr val="accent5">
                    <a:lumMod val="75000"/>
                  </a:schemeClr>
                </a:solidFill>
              </a:rPr>
              <a:t>2004 </a:t>
            </a:r>
            <a:r>
              <a:rPr kumimoji="1" lang="ja-JP" altLang="en-US" sz="2400" b="1" u="sng" dirty="0">
                <a:solidFill>
                  <a:schemeClr val="accent5">
                    <a:lumMod val="75000"/>
                  </a:schemeClr>
                </a:solidFill>
              </a:rPr>
              <a:t>年～</a:t>
            </a:r>
            <a:r>
              <a:rPr kumimoji="1" lang="en-US" altLang="ja-JP" sz="2400" b="1" u="sng" dirty="0">
                <a:solidFill>
                  <a:schemeClr val="accent5">
                    <a:lumMod val="75000"/>
                  </a:schemeClr>
                </a:solidFill>
              </a:rPr>
              <a:t>2007</a:t>
            </a:r>
            <a:r>
              <a:rPr kumimoji="1" lang="ja-JP" altLang="en-US" sz="2400" b="1" u="sng" dirty="0">
                <a:solidFill>
                  <a:schemeClr val="accent5">
                    <a:lumMod val="75000"/>
                  </a:schemeClr>
                </a:solidFill>
              </a:rPr>
              <a:t> 年にかけ大学にいわゆる「ガレージ」を複数建立。</a:t>
            </a:r>
            <a:endParaRPr kumimoji="1" lang="ja-JP" altLang="en-US" sz="2400" dirty="0">
              <a:solidFill>
                <a:schemeClr val="accent5">
                  <a:lumMod val="75000"/>
                </a:schemeClr>
              </a:solidFill>
            </a:endParaRPr>
          </a:p>
        </p:txBody>
      </p:sp>
      <p:pic>
        <p:nvPicPr>
          <p:cNvPr id="22" name="Picture 2" descr="IMG_0043"/>
          <p:cNvPicPr>
            <a:picLocks noChangeAspect="1" noChangeArrowheads="1"/>
          </p:cNvPicPr>
          <p:nvPr/>
        </p:nvPicPr>
        <p:blipFill>
          <a:blip r:embed="rId3" cstate="print">
            <a:lum bright="24000" contrast="20000"/>
            <a:extLst>
              <a:ext uri="{28A0092B-C50C-407E-A947-70E740481C1C}">
                <a14:useLocalDpi xmlns:a14="http://schemas.microsoft.com/office/drawing/2010/main" val="0"/>
              </a:ext>
            </a:extLst>
          </a:blip>
          <a:srcRect/>
          <a:stretch>
            <a:fillRect/>
          </a:stretch>
        </p:blipFill>
        <p:spPr bwMode="auto">
          <a:xfrm>
            <a:off x="8440980" y="4891268"/>
            <a:ext cx="2361031" cy="1770773"/>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23" name="Picture 4" descr="NEC_013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33445" y="3061333"/>
            <a:ext cx="2858815" cy="214411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24" name="テキスト ボックス 23"/>
          <p:cNvSpPr txBox="1"/>
          <p:nvPr/>
        </p:nvSpPr>
        <p:spPr>
          <a:xfrm>
            <a:off x="4093778" y="964117"/>
            <a:ext cx="3591911" cy="1569660"/>
          </a:xfrm>
          <a:prstGeom prst="rect">
            <a:avLst/>
          </a:prstGeom>
          <a:noFill/>
        </p:spPr>
        <p:txBody>
          <a:bodyPr wrap="square" rtlCol="0">
            <a:spAutoFit/>
          </a:bodyPr>
          <a:lstStyle/>
          <a:p>
            <a:r>
              <a:rPr kumimoji="1" lang="en-US" altLang="ja-JP" sz="2400" dirty="0"/>
              <a:t>2. </a:t>
            </a:r>
            <a:r>
              <a:rPr kumimoji="1" lang="ja-JP" altLang="en-US" sz="2400" dirty="0"/>
              <a:t>大学内に</a:t>
            </a:r>
            <a:r>
              <a:rPr kumimoji="1" lang="ja-JP" altLang="en-US" sz="2400" b="1" u="sng" dirty="0">
                <a:solidFill>
                  <a:srgbClr val="FF0000"/>
                </a:solidFill>
              </a:rPr>
              <a:t>「物品廃棄日」</a:t>
            </a:r>
            <a:r>
              <a:rPr kumimoji="1" lang="ja-JP" altLang="en-US" sz="2400" dirty="0"/>
              <a:t>があることを知り、多数のサーバー、</a:t>
            </a:r>
            <a:r>
              <a:rPr kumimoji="1" lang="en-US" altLang="ja-JP" sz="2400" dirty="0"/>
              <a:t>NW </a:t>
            </a:r>
            <a:r>
              <a:rPr kumimoji="1" lang="ja-JP" altLang="en-US" sz="2400" dirty="0"/>
              <a:t>機器を拾い集める。</a:t>
            </a:r>
          </a:p>
        </p:txBody>
      </p:sp>
      <p:pic>
        <p:nvPicPr>
          <p:cNvPr id="25" name="Picture 5" descr="IMG_095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09133" y="2672255"/>
            <a:ext cx="3476556" cy="3444766"/>
          </a:xfrm>
          <a:prstGeom prst="rect">
            <a:avLst/>
          </a:prstGeom>
          <a:noFill/>
          <a:extLst>
            <a:ext uri="{909E8E84-426E-40DD-AFC4-6F175D3DCCD1}">
              <a14:hiddenFill xmlns:a14="http://schemas.microsoft.com/office/drawing/2010/main">
                <a:solidFill>
                  <a:srgbClr val="FFFFFF"/>
                </a:solidFill>
              </a14:hiddenFill>
            </a:ext>
          </a:extLst>
        </p:spPr>
      </p:pic>
      <p:sp>
        <p:nvSpPr>
          <p:cNvPr id="7" name="加算 6"/>
          <p:cNvSpPr/>
          <p:nvPr/>
        </p:nvSpPr>
        <p:spPr>
          <a:xfrm>
            <a:off x="3466938" y="2624818"/>
            <a:ext cx="693683" cy="890892"/>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等号 12"/>
          <p:cNvSpPr/>
          <p:nvPr/>
        </p:nvSpPr>
        <p:spPr>
          <a:xfrm>
            <a:off x="7746126" y="2764243"/>
            <a:ext cx="864474" cy="732658"/>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6" name="テキスト ボックス 25"/>
          <p:cNvSpPr txBox="1"/>
          <p:nvPr/>
        </p:nvSpPr>
        <p:spPr>
          <a:xfrm>
            <a:off x="8440980" y="968986"/>
            <a:ext cx="3450021" cy="1569660"/>
          </a:xfrm>
          <a:prstGeom prst="rect">
            <a:avLst/>
          </a:prstGeom>
          <a:noFill/>
        </p:spPr>
        <p:txBody>
          <a:bodyPr wrap="square" rtlCol="0">
            <a:spAutoFit/>
          </a:bodyPr>
          <a:lstStyle/>
          <a:p>
            <a:r>
              <a:rPr kumimoji="1" lang="en-US" altLang="ja-JP" sz="2400" dirty="0"/>
              <a:t>3. </a:t>
            </a:r>
            <a:r>
              <a:rPr kumimoji="1" lang="ja-JP" altLang="en-US" sz="2400" dirty="0"/>
              <a:t>大学のヘンな先生方にお願いして</a:t>
            </a:r>
            <a:r>
              <a:rPr kumimoji="1" lang="ja-JP" altLang="en-US" sz="2400" b="1" u="sng" dirty="0">
                <a:solidFill>
                  <a:srgbClr val="FF0000"/>
                </a:solidFill>
              </a:rPr>
              <a:t>機材・</a:t>
            </a:r>
            <a:r>
              <a:rPr kumimoji="1" lang="en-US" altLang="ja-JP" sz="2400" b="1" u="sng" dirty="0">
                <a:solidFill>
                  <a:srgbClr val="FF0000"/>
                </a:solidFill>
              </a:rPr>
              <a:t>NW </a:t>
            </a:r>
            <a:r>
              <a:rPr kumimoji="1" lang="ja-JP" altLang="en-US" sz="2400" b="1" u="sng" dirty="0">
                <a:solidFill>
                  <a:srgbClr val="FF0000"/>
                </a:solidFill>
              </a:rPr>
              <a:t>構築スペースとインターネットまでの直結回線を入手。</a:t>
            </a:r>
          </a:p>
        </p:txBody>
      </p:sp>
      <p:pic>
        <p:nvPicPr>
          <p:cNvPr id="6" name="図 5">
            <a:extLst>
              <a:ext uri="{FF2B5EF4-FFF2-40B4-BE49-F238E27FC236}">
                <a16:creationId xmlns:a16="http://schemas.microsoft.com/office/drawing/2014/main" id="{71B583F5-5642-46A9-86ED-00A1091DE7A5}"/>
              </a:ext>
            </a:extLst>
          </p:cNvPr>
          <p:cNvPicPr>
            <a:picLocks noChangeAspect="1"/>
          </p:cNvPicPr>
          <p:nvPr/>
        </p:nvPicPr>
        <p:blipFill>
          <a:blip r:embed="rId6"/>
          <a:stretch>
            <a:fillRect/>
          </a:stretch>
        </p:blipFill>
        <p:spPr>
          <a:xfrm>
            <a:off x="325508" y="2255487"/>
            <a:ext cx="2129247" cy="1569660"/>
          </a:xfrm>
          <a:prstGeom prst="rect">
            <a:avLst/>
          </a:prstGeom>
        </p:spPr>
      </p:pic>
      <p:sp>
        <p:nvSpPr>
          <p:cNvPr id="8" name="テキスト ボックス 7">
            <a:extLst>
              <a:ext uri="{FF2B5EF4-FFF2-40B4-BE49-F238E27FC236}">
                <a16:creationId xmlns:a16="http://schemas.microsoft.com/office/drawing/2014/main" id="{F07AEBE4-1F78-4006-98B6-D4F25BA8AF9A}"/>
              </a:ext>
            </a:extLst>
          </p:cNvPr>
          <p:cNvSpPr txBox="1"/>
          <p:nvPr/>
        </p:nvSpPr>
        <p:spPr>
          <a:xfrm>
            <a:off x="2500836" y="2634018"/>
            <a:ext cx="1034571" cy="923330"/>
          </a:xfrm>
          <a:prstGeom prst="rect">
            <a:avLst/>
          </a:prstGeom>
          <a:noFill/>
        </p:spPr>
        <p:txBody>
          <a:bodyPr wrap="square" rtlCol="0">
            <a:spAutoFit/>
          </a:bodyPr>
          <a:lstStyle/>
          <a:p>
            <a:r>
              <a:rPr kumimoji="1" lang="ja-JP" altLang="en-US" b="1" dirty="0"/>
              <a:t>←自宅</a:t>
            </a:r>
          </a:p>
          <a:p>
            <a:r>
              <a:rPr kumimoji="1" lang="ja-JP" altLang="en-US" b="1" dirty="0"/>
              <a:t>ﾃﾞｰﾀｾﾝﾀ </a:t>
            </a:r>
            <a:r>
              <a:rPr kumimoji="1" lang="en-US" altLang="ja-JP" b="1" dirty="0"/>
              <a:t>(2003)</a:t>
            </a:r>
            <a:endParaRPr kumimoji="1" lang="ja-JP" altLang="en-US" b="1" dirty="0"/>
          </a:p>
        </p:txBody>
      </p:sp>
      <p:sp>
        <p:nvSpPr>
          <p:cNvPr id="18" name="テキスト ボックス 17">
            <a:extLst>
              <a:ext uri="{FF2B5EF4-FFF2-40B4-BE49-F238E27FC236}">
                <a16:creationId xmlns:a16="http://schemas.microsoft.com/office/drawing/2014/main" id="{ABC2F602-EED8-45C7-9890-DC98886E61E0}"/>
              </a:ext>
            </a:extLst>
          </p:cNvPr>
          <p:cNvSpPr txBox="1"/>
          <p:nvPr/>
        </p:nvSpPr>
        <p:spPr>
          <a:xfrm>
            <a:off x="0" y="4429603"/>
            <a:ext cx="1389989" cy="1477328"/>
          </a:xfrm>
          <a:prstGeom prst="rect">
            <a:avLst/>
          </a:prstGeom>
          <a:noFill/>
        </p:spPr>
        <p:txBody>
          <a:bodyPr wrap="square" rtlCol="0">
            <a:spAutoFit/>
          </a:bodyPr>
          <a:lstStyle/>
          <a:p>
            <a:pPr algn="r"/>
            <a:r>
              <a:rPr kumimoji="1" lang="ja-JP" altLang="en-US" b="1" dirty="0"/>
              <a:t>→</a:t>
            </a:r>
          </a:p>
          <a:p>
            <a:pPr algn="r"/>
            <a:r>
              <a:rPr kumimoji="1" lang="ja-JP" altLang="en-US" b="1" dirty="0"/>
              <a:t>大学内</a:t>
            </a:r>
          </a:p>
          <a:p>
            <a:pPr algn="r"/>
            <a:r>
              <a:rPr kumimoji="1" lang="ja-JP" altLang="en-US" b="1" dirty="0"/>
              <a:t>共同研究</a:t>
            </a:r>
            <a:endParaRPr kumimoji="1" lang="en-US" altLang="ja-JP" b="1" dirty="0"/>
          </a:p>
          <a:p>
            <a:pPr algn="r"/>
            <a:r>
              <a:rPr kumimoji="1" lang="ja-JP" altLang="en-US" b="1" dirty="0"/>
              <a:t>ｽﾍﾟｰｽ</a:t>
            </a:r>
            <a:endParaRPr kumimoji="1" lang="en-US" altLang="ja-JP" b="1" dirty="0"/>
          </a:p>
          <a:p>
            <a:pPr algn="r"/>
            <a:r>
              <a:rPr lang="en-US" altLang="ja-JP" b="1" dirty="0"/>
              <a:t>(2004)</a:t>
            </a:r>
            <a:endParaRPr kumimoji="1" lang="ja-JP" altLang="en-US" b="1" dirty="0"/>
          </a:p>
        </p:txBody>
      </p:sp>
      <p:sp>
        <p:nvSpPr>
          <p:cNvPr id="5" name="テキスト ボックス 4">
            <a:extLst>
              <a:ext uri="{FF2B5EF4-FFF2-40B4-BE49-F238E27FC236}">
                <a16:creationId xmlns:a16="http://schemas.microsoft.com/office/drawing/2014/main" id="{F1DA9138-6338-7E79-53E5-031D508B65DD}"/>
              </a:ext>
            </a:extLst>
          </p:cNvPr>
          <p:cNvSpPr txBox="1"/>
          <p:nvPr/>
        </p:nvSpPr>
        <p:spPr>
          <a:xfrm>
            <a:off x="1662535" y="6342618"/>
            <a:ext cx="6400800" cy="369332"/>
          </a:xfrm>
          <a:prstGeom prst="rect">
            <a:avLst/>
          </a:prstGeom>
          <a:noFill/>
        </p:spPr>
        <p:txBody>
          <a:bodyPr wrap="square" rtlCol="0">
            <a:spAutoFit/>
          </a:bodyPr>
          <a:lstStyle/>
          <a:p>
            <a:r>
              <a:rPr kumimoji="1" lang="en-US" altLang="ja-JP" dirty="0"/>
              <a:t>2003 </a:t>
            </a:r>
            <a:r>
              <a:rPr kumimoji="1" lang="ja-JP" altLang="en-US" dirty="0"/>
              <a:t>年 ～ </a:t>
            </a:r>
            <a:r>
              <a:rPr kumimoji="1" lang="en-US" altLang="ja-JP" dirty="0"/>
              <a:t>2004 </a:t>
            </a:r>
            <a:r>
              <a:rPr kumimoji="1" lang="ja-JP" altLang="en-US" dirty="0"/>
              <a:t>年の写真</a:t>
            </a:r>
          </a:p>
        </p:txBody>
      </p:sp>
    </p:spTree>
    <p:extLst>
      <p:ext uri="{BB962C8B-B14F-4D97-AF65-F5344CB8AC3E}">
        <p14:creationId xmlns:p14="http://schemas.microsoft.com/office/powerpoint/2010/main" val="41357902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3DF1CDA-AD0E-44AD-97EA-68899147EA35}"/>
              </a:ext>
            </a:extLst>
          </p:cNvPr>
          <p:cNvSpPr>
            <a:spLocks noGrp="1"/>
          </p:cNvSpPr>
          <p:nvPr>
            <p:ph type="title"/>
          </p:nvPr>
        </p:nvSpPr>
        <p:spPr>
          <a:xfrm>
            <a:off x="213360" y="45085"/>
            <a:ext cx="9806940" cy="915035"/>
          </a:xfrm>
        </p:spPr>
        <p:txBody>
          <a:bodyPr>
            <a:normAutofit/>
          </a:bodyPr>
          <a:lstStyle/>
          <a:p>
            <a:r>
              <a:rPr kumimoji="1" lang="en-US" altLang="ja-JP" sz="2400" b="1" dirty="0">
                <a:solidFill>
                  <a:schemeClr val="accent2">
                    <a:lumMod val="75000"/>
                  </a:schemeClr>
                </a:solidFill>
              </a:rPr>
              <a:t>(1) </a:t>
            </a:r>
            <a:r>
              <a:rPr kumimoji="1" lang="ja-JP" altLang="en-US" sz="2400" b="1" dirty="0">
                <a:solidFill>
                  <a:schemeClr val="accent2">
                    <a:lumMod val="75000"/>
                  </a:schemeClr>
                </a:solidFill>
              </a:rPr>
              <a:t>われわれのソフトウェア技術研究の成果の </a:t>
            </a:r>
            <a:r>
              <a:rPr kumimoji="1" lang="en-US" altLang="ja-JP" sz="2400" b="1" dirty="0">
                <a:solidFill>
                  <a:schemeClr val="accent2">
                    <a:lumMod val="75000"/>
                  </a:schemeClr>
                </a:solidFill>
              </a:rPr>
              <a:t>2025 </a:t>
            </a:r>
            <a:r>
              <a:rPr kumimoji="1" lang="ja-JP" altLang="en-US" sz="2400" b="1" dirty="0">
                <a:solidFill>
                  <a:schemeClr val="accent2">
                    <a:lumMod val="75000"/>
                  </a:schemeClr>
                </a:solidFill>
              </a:rPr>
              <a:t>年時点での</a:t>
            </a:r>
            <a:br>
              <a:rPr kumimoji="1" lang="en-US" altLang="ja-JP" sz="2400" b="1" dirty="0">
                <a:solidFill>
                  <a:schemeClr val="accent2">
                    <a:lumMod val="75000"/>
                  </a:schemeClr>
                </a:solidFill>
              </a:rPr>
            </a:br>
            <a:r>
              <a:rPr kumimoji="1" lang="ja-JP" altLang="en-US" sz="2400" b="1" dirty="0">
                <a:solidFill>
                  <a:schemeClr val="accent2">
                    <a:lumMod val="75000"/>
                  </a:schemeClr>
                </a:solidFill>
              </a:rPr>
              <a:t>年間社会的便益額 </a:t>
            </a:r>
            <a:r>
              <a:rPr kumimoji="1" lang="en-US" altLang="ja-JP" sz="2400" b="1" dirty="0">
                <a:solidFill>
                  <a:schemeClr val="accent2">
                    <a:lumMod val="75000"/>
                  </a:schemeClr>
                </a:solidFill>
              </a:rPr>
              <a:t>Annual Social Value (ASV) :</a:t>
            </a:r>
            <a:endParaRPr kumimoji="1" lang="ja-JP" altLang="en-US" sz="2400" b="1" dirty="0">
              <a:solidFill>
                <a:schemeClr val="accent2">
                  <a:lumMod val="75000"/>
                </a:schemeClr>
              </a:solidFill>
            </a:endParaRPr>
          </a:p>
        </p:txBody>
      </p:sp>
      <p:sp>
        <p:nvSpPr>
          <p:cNvPr id="4" name="スライド番号プレースホルダー 3">
            <a:extLst>
              <a:ext uri="{FF2B5EF4-FFF2-40B4-BE49-F238E27FC236}">
                <a16:creationId xmlns:a16="http://schemas.microsoft.com/office/drawing/2014/main" id="{FF649510-147B-463F-8AB2-D0D2D9522530}"/>
              </a:ext>
            </a:extLst>
          </p:cNvPr>
          <p:cNvSpPr>
            <a:spLocks noGrp="1"/>
          </p:cNvSpPr>
          <p:nvPr>
            <p:ph type="sldNum" sz="quarter" idx="12"/>
          </p:nvPr>
        </p:nvSpPr>
        <p:spPr/>
        <p:txBody>
          <a:bodyPr/>
          <a:lstStyle/>
          <a:p>
            <a:fld id="{63DCA85F-F225-44A4-AEA8-9083CAE61796}" type="slidenum">
              <a:rPr kumimoji="1" lang="ja-JP" altLang="en-US" smtClean="0"/>
              <a:t>25</a:t>
            </a:fld>
            <a:endParaRPr kumimoji="1" lang="ja-JP" altLang="en-US" dirty="0"/>
          </a:p>
        </p:txBody>
      </p:sp>
      <p:sp>
        <p:nvSpPr>
          <p:cNvPr id="5" name="テキスト ボックス 4">
            <a:extLst>
              <a:ext uri="{FF2B5EF4-FFF2-40B4-BE49-F238E27FC236}">
                <a16:creationId xmlns:a16="http://schemas.microsoft.com/office/drawing/2014/main" id="{1B4234C0-EC9A-4D67-A8D7-A016436D2483}"/>
              </a:ext>
            </a:extLst>
          </p:cNvPr>
          <p:cNvSpPr txBox="1"/>
          <p:nvPr/>
        </p:nvSpPr>
        <p:spPr>
          <a:xfrm>
            <a:off x="582230" y="924084"/>
            <a:ext cx="11396410" cy="1692771"/>
          </a:xfrm>
          <a:prstGeom prst="rect">
            <a:avLst/>
          </a:prstGeom>
          <a:solidFill>
            <a:srgbClr val="FFFFCC"/>
          </a:solidFill>
          <a:ln w="12700">
            <a:solidFill>
              <a:schemeClr val="tx1"/>
            </a:solidFill>
          </a:ln>
        </p:spPr>
        <p:txBody>
          <a:bodyPr wrap="square" rtlCol="0">
            <a:spAutoFit/>
          </a:bodyPr>
          <a:lstStyle/>
          <a:p>
            <a:r>
              <a:rPr kumimoji="1" lang="en-US" altLang="ja-JP" dirty="0"/>
              <a:t>(1) </a:t>
            </a:r>
            <a:r>
              <a:rPr kumimoji="1" lang="en-US" altLang="ja-JP" dirty="0" err="1"/>
              <a:t>SoftEther</a:t>
            </a:r>
            <a:r>
              <a:rPr kumimoji="1" lang="en-US" altLang="ja-JP" dirty="0"/>
              <a:t> VPN (IPA, </a:t>
            </a:r>
            <a:r>
              <a:rPr kumimoji="1" lang="ja-JP" altLang="en-US" dirty="0"/>
              <a:t>筑波大</a:t>
            </a:r>
            <a:r>
              <a:rPr lang="en-US" altLang="ja-JP" dirty="0"/>
              <a:t>)</a:t>
            </a:r>
            <a:r>
              <a:rPr kumimoji="1" lang="en-US" altLang="ja-JP" dirty="0"/>
              <a:t>            </a:t>
            </a:r>
            <a:r>
              <a:rPr kumimoji="1" lang="en-US" altLang="ja-JP" b="1" dirty="0">
                <a:solidFill>
                  <a:schemeClr val="accent6">
                    <a:lumMod val="75000"/>
                  </a:schemeClr>
                </a:solidFill>
              </a:rPr>
              <a:t>411 </a:t>
            </a:r>
            <a:r>
              <a:rPr kumimoji="1" lang="ja-JP" altLang="en-US" b="1" dirty="0">
                <a:solidFill>
                  <a:schemeClr val="accent6">
                    <a:lumMod val="75000"/>
                  </a:schemeClr>
                </a:solidFill>
              </a:rPr>
              <a:t>億円 ～ </a:t>
            </a:r>
            <a:r>
              <a:rPr kumimoji="1" lang="en-US" altLang="ja-JP" b="1" dirty="0">
                <a:solidFill>
                  <a:schemeClr val="accent6">
                    <a:lumMod val="75000"/>
                  </a:schemeClr>
                </a:solidFill>
              </a:rPr>
              <a:t>610 </a:t>
            </a:r>
            <a:r>
              <a:rPr kumimoji="1" lang="ja-JP" altLang="en-US" b="1" dirty="0">
                <a:solidFill>
                  <a:schemeClr val="accent6">
                    <a:lumMod val="75000"/>
                  </a:schemeClr>
                </a:solidFill>
              </a:rPr>
              <a:t>億円 </a:t>
            </a:r>
            <a:r>
              <a:rPr kumimoji="1" lang="en-US" altLang="ja-JP" b="1" dirty="0">
                <a:solidFill>
                  <a:schemeClr val="accent6">
                    <a:lumMod val="75000"/>
                  </a:schemeClr>
                </a:solidFill>
              </a:rPr>
              <a:t>/ </a:t>
            </a:r>
            <a:r>
              <a:rPr kumimoji="1" lang="ja-JP" altLang="en-US" b="1" dirty="0">
                <a:solidFill>
                  <a:schemeClr val="accent6">
                    <a:lumMod val="75000"/>
                  </a:schemeClr>
                </a:solidFill>
              </a:rPr>
              <a:t>年</a:t>
            </a:r>
          </a:p>
          <a:p>
            <a:r>
              <a:rPr kumimoji="1" lang="en-US" altLang="ja-JP" dirty="0"/>
              <a:t>(2) VPN Gate (</a:t>
            </a:r>
            <a:r>
              <a:rPr kumimoji="1" lang="ja-JP" altLang="en-US" dirty="0"/>
              <a:t>筑波大</a:t>
            </a:r>
            <a:r>
              <a:rPr kumimoji="1" lang="en-US" altLang="ja-JP" dirty="0"/>
              <a:t>)                            </a:t>
            </a:r>
            <a:r>
              <a:rPr kumimoji="1" lang="en-US" altLang="ja-JP" b="1" dirty="0">
                <a:solidFill>
                  <a:schemeClr val="accent6">
                    <a:lumMod val="75000"/>
                  </a:schemeClr>
                </a:solidFill>
              </a:rPr>
              <a:t>109 </a:t>
            </a:r>
            <a:r>
              <a:rPr kumimoji="1" lang="ja-JP" altLang="en-US" b="1" dirty="0">
                <a:solidFill>
                  <a:schemeClr val="accent6">
                    <a:lumMod val="75000"/>
                  </a:schemeClr>
                </a:solidFill>
              </a:rPr>
              <a:t>億円 ～ </a:t>
            </a:r>
            <a:r>
              <a:rPr kumimoji="1" lang="en-US" altLang="ja-JP" b="1" dirty="0">
                <a:solidFill>
                  <a:schemeClr val="accent6">
                    <a:lumMod val="75000"/>
                  </a:schemeClr>
                </a:solidFill>
              </a:rPr>
              <a:t>286 </a:t>
            </a:r>
            <a:r>
              <a:rPr kumimoji="1" lang="ja-JP" altLang="en-US" b="1" dirty="0">
                <a:solidFill>
                  <a:schemeClr val="accent6">
                    <a:lumMod val="75000"/>
                  </a:schemeClr>
                </a:solidFill>
              </a:rPr>
              <a:t>億円 </a:t>
            </a:r>
            <a:r>
              <a:rPr kumimoji="1" lang="en-US" altLang="ja-JP" b="1" dirty="0">
                <a:solidFill>
                  <a:schemeClr val="accent6">
                    <a:lumMod val="75000"/>
                  </a:schemeClr>
                </a:solidFill>
              </a:rPr>
              <a:t>/ </a:t>
            </a:r>
            <a:r>
              <a:rPr kumimoji="1" lang="ja-JP" altLang="en-US" b="1" dirty="0">
                <a:solidFill>
                  <a:schemeClr val="accent6">
                    <a:lumMod val="75000"/>
                  </a:schemeClr>
                </a:solidFill>
              </a:rPr>
              <a:t>年</a:t>
            </a:r>
          </a:p>
          <a:p>
            <a:r>
              <a:rPr kumimoji="1" lang="en-US" altLang="ja-JP" dirty="0"/>
              <a:t>(3) </a:t>
            </a:r>
            <a:r>
              <a:rPr kumimoji="1" lang="ja-JP" altLang="en-US" dirty="0"/>
              <a:t>シン・テレワークシステム </a:t>
            </a:r>
            <a:r>
              <a:rPr kumimoji="1" lang="en-US" altLang="ja-JP" dirty="0"/>
              <a:t>(IPA, NTT </a:t>
            </a:r>
            <a:r>
              <a:rPr kumimoji="1" lang="ja-JP" altLang="en-US" dirty="0"/>
              <a:t>東日本</a:t>
            </a:r>
            <a:r>
              <a:rPr kumimoji="1" lang="en-US" altLang="ja-JP" dirty="0"/>
              <a:t>)</a:t>
            </a:r>
            <a:r>
              <a:rPr kumimoji="1" lang="ja-JP" altLang="en-US" dirty="0"/>
              <a:t>                </a:t>
            </a:r>
            <a:r>
              <a:rPr kumimoji="1" lang="en-US" altLang="ja-JP" b="1" dirty="0">
                <a:solidFill>
                  <a:schemeClr val="accent6">
                    <a:lumMod val="75000"/>
                  </a:schemeClr>
                </a:solidFill>
              </a:rPr>
              <a:t>55 </a:t>
            </a:r>
            <a:r>
              <a:rPr kumimoji="1" lang="ja-JP" altLang="en-US" b="1" dirty="0">
                <a:solidFill>
                  <a:schemeClr val="accent6">
                    <a:lumMod val="75000"/>
                  </a:schemeClr>
                </a:solidFill>
              </a:rPr>
              <a:t>億円 ～ </a:t>
            </a:r>
            <a:r>
              <a:rPr kumimoji="1" lang="en-US" altLang="ja-JP" b="1" dirty="0">
                <a:solidFill>
                  <a:schemeClr val="accent6">
                    <a:lumMod val="75000"/>
                  </a:schemeClr>
                </a:solidFill>
              </a:rPr>
              <a:t>65 </a:t>
            </a:r>
            <a:r>
              <a:rPr kumimoji="1" lang="ja-JP" altLang="en-US" b="1" dirty="0">
                <a:solidFill>
                  <a:schemeClr val="accent6">
                    <a:lumMod val="75000"/>
                  </a:schemeClr>
                </a:solidFill>
              </a:rPr>
              <a:t>億円 </a:t>
            </a:r>
            <a:r>
              <a:rPr kumimoji="1" lang="en-US" altLang="ja-JP" b="1" dirty="0">
                <a:solidFill>
                  <a:schemeClr val="accent6">
                    <a:lumMod val="75000"/>
                  </a:schemeClr>
                </a:solidFill>
              </a:rPr>
              <a:t>/ </a:t>
            </a:r>
            <a:r>
              <a:rPr kumimoji="1" lang="ja-JP" altLang="en-US" b="1" dirty="0">
                <a:solidFill>
                  <a:schemeClr val="accent6">
                    <a:lumMod val="75000"/>
                  </a:schemeClr>
                </a:solidFill>
              </a:rPr>
              <a:t>年</a:t>
            </a:r>
          </a:p>
          <a:p>
            <a:r>
              <a:rPr kumimoji="1" lang="en-US" altLang="ja-JP" dirty="0"/>
              <a:t>(4) </a:t>
            </a:r>
            <a:r>
              <a:rPr kumimoji="1" lang="ja-JP" altLang="en-US" dirty="0"/>
              <a:t>自治体テレワークシステム </a:t>
            </a:r>
            <a:r>
              <a:rPr kumimoji="1" lang="en-US" altLang="ja-JP" dirty="0"/>
              <a:t>for LGWAN (</a:t>
            </a:r>
            <a:r>
              <a:rPr lang="en-US" altLang="ja-JP" dirty="0"/>
              <a:t>IPA, J-LIS)</a:t>
            </a:r>
            <a:r>
              <a:rPr kumimoji="1" lang="en-US" altLang="ja-JP" dirty="0"/>
              <a:t>    </a:t>
            </a:r>
            <a:r>
              <a:rPr kumimoji="1" lang="en-US" altLang="ja-JP" b="1" dirty="0">
                <a:solidFill>
                  <a:schemeClr val="accent6">
                    <a:lumMod val="75000"/>
                  </a:schemeClr>
                </a:solidFill>
              </a:rPr>
              <a:t>122 </a:t>
            </a:r>
            <a:r>
              <a:rPr kumimoji="1" lang="ja-JP" altLang="en-US" b="1" dirty="0">
                <a:solidFill>
                  <a:schemeClr val="accent6">
                    <a:lumMod val="75000"/>
                  </a:schemeClr>
                </a:solidFill>
              </a:rPr>
              <a:t>億円 ～ </a:t>
            </a:r>
            <a:r>
              <a:rPr kumimoji="1" lang="en-US" altLang="ja-JP" b="1" dirty="0">
                <a:solidFill>
                  <a:schemeClr val="accent6">
                    <a:lumMod val="75000"/>
                  </a:schemeClr>
                </a:solidFill>
              </a:rPr>
              <a:t>123 </a:t>
            </a:r>
            <a:r>
              <a:rPr kumimoji="1" lang="ja-JP" altLang="en-US" b="1" dirty="0">
                <a:solidFill>
                  <a:schemeClr val="accent6">
                    <a:lumMod val="75000"/>
                  </a:schemeClr>
                </a:solidFill>
              </a:rPr>
              <a:t>億円 </a:t>
            </a:r>
            <a:r>
              <a:rPr kumimoji="1" lang="en-US" altLang="ja-JP" b="1" dirty="0">
                <a:solidFill>
                  <a:schemeClr val="accent6">
                    <a:lumMod val="75000"/>
                  </a:schemeClr>
                </a:solidFill>
              </a:rPr>
              <a:t>/ </a:t>
            </a:r>
            <a:r>
              <a:rPr kumimoji="1" lang="ja-JP" altLang="en-US" b="1" dirty="0">
                <a:solidFill>
                  <a:schemeClr val="accent6">
                    <a:lumMod val="75000"/>
                  </a:schemeClr>
                </a:solidFill>
              </a:rPr>
              <a:t>年</a:t>
            </a:r>
            <a:endParaRPr kumimoji="1" lang="en-US" altLang="ja-JP" b="1" dirty="0">
              <a:solidFill>
                <a:schemeClr val="accent6">
                  <a:lumMod val="75000"/>
                </a:schemeClr>
              </a:solidFill>
            </a:endParaRPr>
          </a:p>
          <a:p>
            <a:r>
              <a:rPr kumimoji="1" lang="en-US" altLang="ja-JP" dirty="0"/>
              <a:t>(1</a:t>
            </a:r>
            <a:r>
              <a:rPr kumimoji="1" lang="ja-JP" altLang="en-US" dirty="0"/>
              <a:t> ～ </a:t>
            </a:r>
            <a:r>
              <a:rPr kumimoji="1" lang="en-US" altLang="ja-JP" dirty="0"/>
              <a:t>4 </a:t>
            </a:r>
            <a:r>
              <a:rPr kumimoji="1" lang="ja-JP" altLang="en-US" dirty="0"/>
              <a:t>合計</a:t>
            </a:r>
            <a:r>
              <a:rPr kumimoji="1" lang="en-US" altLang="ja-JP" dirty="0"/>
              <a:t>)</a:t>
            </a:r>
            <a:r>
              <a:rPr kumimoji="1" lang="ja-JP" altLang="en-US" dirty="0"/>
              <a:t> </a:t>
            </a:r>
            <a:r>
              <a:rPr kumimoji="1" lang="en-US" altLang="ja-JP" dirty="0"/>
              <a:t>Annual Social Value (ASV): </a:t>
            </a:r>
            <a:r>
              <a:rPr kumimoji="1" lang="en-US" altLang="ja-JP" b="1" u="sng" dirty="0">
                <a:solidFill>
                  <a:schemeClr val="accent5">
                    <a:lumMod val="75000"/>
                  </a:schemeClr>
                </a:solidFill>
              </a:rPr>
              <a:t>697 </a:t>
            </a:r>
            <a:r>
              <a:rPr kumimoji="1" lang="ja-JP" altLang="en-US" b="1" u="sng" dirty="0">
                <a:solidFill>
                  <a:schemeClr val="accent5">
                    <a:lumMod val="75000"/>
                  </a:schemeClr>
                </a:solidFill>
              </a:rPr>
              <a:t>～ </a:t>
            </a:r>
            <a:r>
              <a:rPr kumimoji="1" lang="en-US" altLang="ja-JP" b="1" u="sng" dirty="0">
                <a:solidFill>
                  <a:schemeClr val="accent5">
                    <a:lumMod val="75000"/>
                  </a:schemeClr>
                </a:solidFill>
              </a:rPr>
              <a:t>1084 </a:t>
            </a:r>
            <a:r>
              <a:rPr kumimoji="1" lang="ja-JP" altLang="en-US" b="1" u="sng" dirty="0">
                <a:solidFill>
                  <a:schemeClr val="accent5">
                    <a:lumMod val="75000"/>
                  </a:schemeClr>
                </a:solidFill>
              </a:rPr>
              <a:t>億円 </a:t>
            </a:r>
            <a:r>
              <a:rPr kumimoji="1" lang="en-US" altLang="ja-JP" b="1" u="sng" dirty="0">
                <a:solidFill>
                  <a:schemeClr val="accent5">
                    <a:lumMod val="75000"/>
                  </a:schemeClr>
                </a:solidFill>
              </a:rPr>
              <a:t>/ </a:t>
            </a:r>
            <a:r>
              <a:rPr kumimoji="1" lang="ja-JP" altLang="en-US" b="1" u="sng" dirty="0">
                <a:solidFill>
                  <a:schemeClr val="accent5">
                    <a:lumMod val="75000"/>
                  </a:schemeClr>
                </a:solidFill>
              </a:rPr>
              <a:t>年 </a:t>
            </a:r>
            <a:r>
              <a:rPr kumimoji="1" lang="en-US" altLang="ja-JP" b="1" u="sng" dirty="0">
                <a:solidFill>
                  <a:schemeClr val="accent5">
                    <a:lumMod val="75000"/>
                  </a:schemeClr>
                </a:solidFill>
              </a:rPr>
              <a:t>(</a:t>
            </a:r>
            <a:r>
              <a:rPr kumimoji="1" lang="ja-JP" altLang="en-US" b="1" u="sng" dirty="0">
                <a:solidFill>
                  <a:schemeClr val="accent5">
                    <a:lumMod val="75000"/>
                  </a:schemeClr>
                </a:solidFill>
              </a:rPr>
              <a:t>全世界</a:t>
            </a:r>
            <a:r>
              <a:rPr kumimoji="1" lang="en-US" altLang="ja-JP" b="1" u="sng" dirty="0">
                <a:solidFill>
                  <a:schemeClr val="accent5">
                    <a:lumMod val="75000"/>
                  </a:schemeClr>
                </a:solidFill>
              </a:rPr>
              <a:t>)</a:t>
            </a:r>
          </a:p>
          <a:p>
            <a:r>
              <a:rPr lang="ja-JP" altLang="en-US" sz="1200" dirty="0"/>
              <a:t>根拠資料 </a:t>
            </a:r>
            <a:r>
              <a:rPr lang="en-US" altLang="ja-JP" sz="1200" dirty="0"/>
              <a:t>(</a:t>
            </a:r>
            <a:r>
              <a:rPr lang="ja-JP" altLang="en-US" sz="1200" dirty="0"/>
              <a:t>データおよび計算式</a:t>
            </a:r>
            <a:r>
              <a:rPr lang="en-US" altLang="ja-JP" sz="1200" dirty="0"/>
              <a:t>): </a:t>
            </a:r>
            <a:r>
              <a:rPr lang="fi-FI" altLang="ja-JP" sz="1200" dirty="0">
                <a:solidFill>
                  <a:srgbClr val="0070C0"/>
                </a:solidFill>
              </a:rPr>
              <a:t>https://lts.dnobori.jp/d/251114_001_social-value-survey_81122/ </a:t>
            </a:r>
            <a:r>
              <a:rPr lang="fi-FI" altLang="ja-JP" sz="1100" dirty="0"/>
              <a:t> 1 USD = 150 JPY </a:t>
            </a:r>
            <a:r>
              <a:rPr lang="ja-JP" altLang="en-US" sz="1100" dirty="0"/>
              <a:t>換算。</a:t>
            </a:r>
            <a:endParaRPr kumimoji="1" lang="ja-JP" altLang="en-US" sz="1200" dirty="0"/>
          </a:p>
        </p:txBody>
      </p:sp>
      <p:sp>
        <p:nvSpPr>
          <p:cNvPr id="6" name="タイトル 1">
            <a:extLst>
              <a:ext uri="{FF2B5EF4-FFF2-40B4-BE49-F238E27FC236}">
                <a16:creationId xmlns:a16="http://schemas.microsoft.com/office/drawing/2014/main" id="{1919FF54-D487-4913-AE86-AD0EF835AC52}"/>
              </a:ext>
            </a:extLst>
          </p:cNvPr>
          <p:cNvSpPr txBox="1">
            <a:spLocks/>
          </p:cNvSpPr>
          <p:nvPr/>
        </p:nvSpPr>
        <p:spPr>
          <a:xfrm>
            <a:off x="243840" y="2360097"/>
            <a:ext cx="11186160" cy="9150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200" b="1" dirty="0">
                <a:solidFill>
                  <a:schemeClr val="accent5">
                    <a:lumMod val="75000"/>
                  </a:schemeClr>
                </a:solidFill>
              </a:rPr>
              <a:t>(2) </a:t>
            </a:r>
            <a:r>
              <a:rPr lang="ja-JP" altLang="en-US" sz="2200" b="1" dirty="0">
                <a:solidFill>
                  <a:schemeClr val="accent5">
                    <a:lumMod val="75000"/>
                  </a:schemeClr>
                </a:solidFill>
              </a:rPr>
              <a:t>他の方々の作った日本製システムソフトウェア技術の </a:t>
            </a:r>
            <a:r>
              <a:rPr lang="en-US" altLang="ja-JP" sz="2200" b="1" dirty="0">
                <a:solidFill>
                  <a:schemeClr val="accent5">
                    <a:lumMod val="75000"/>
                  </a:schemeClr>
                </a:solidFill>
              </a:rPr>
              <a:t>ASV </a:t>
            </a:r>
            <a:r>
              <a:rPr lang="ja-JP" altLang="en-US" sz="2200" b="1" dirty="0">
                <a:solidFill>
                  <a:schemeClr val="accent5">
                    <a:lumMod val="75000"/>
                  </a:schemeClr>
                </a:solidFill>
              </a:rPr>
              <a:t>金額 </a:t>
            </a:r>
            <a:r>
              <a:rPr lang="en-US" altLang="ja-JP" sz="2200" b="1" dirty="0">
                <a:solidFill>
                  <a:schemeClr val="accent5">
                    <a:lumMod val="75000"/>
                  </a:schemeClr>
                </a:solidFill>
              </a:rPr>
              <a:t>(</a:t>
            </a:r>
            <a:r>
              <a:rPr lang="ja-JP" altLang="en-US" sz="2200" b="1" dirty="0">
                <a:solidFill>
                  <a:schemeClr val="accent5">
                    <a:lumMod val="75000"/>
                  </a:schemeClr>
                </a:solidFill>
              </a:rPr>
              <a:t>多い順に並べた</a:t>
            </a:r>
            <a:r>
              <a:rPr lang="en-US" altLang="ja-JP" sz="2200" b="1">
                <a:solidFill>
                  <a:schemeClr val="accent5">
                    <a:lumMod val="75000"/>
                  </a:schemeClr>
                </a:solidFill>
              </a:rPr>
              <a:t>):</a:t>
            </a:r>
            <a:endParaRPr lang="ja-JP" altLang="en-US" sz="2200" b="1" dirty="0">
              <a:solidFill>
                <a:schemeClr val="accent5">
                  <a:lumMod val="75000"/>
                </a:schemeClr>
              </a:solidFill>
            </a:endParaRPr>
          </a:p>
        </p:txBody>
      </p:sp>
      <p:sp>
        <p:nvSpPr>
          <p:cNvPr id="7" name="テキスト ボックス 6">
            <a:extLst>
              <a:ext uri="{FF2B5EF4-FFF2-40B4-BE49-F238E27FC236}">
                <a16:creationId xmlns:a16="http://schemas.microsoft.com/office/drawing/2014/main" id="{D7642D08-2BF6-464B-8986-D0244EDAFF16}"/>
              </a:ext>
            </a:extLst>
          </p:cNvPr>
          <p:cNvSpPr txBox="1"/>
          <p:nvPr/>
        </p:nvSpPr>
        <p:spPr>
          <a:xfrm>
            <a:off x="582230" y="3031947"/>
            <a:ext cx="11396410" cy="1969770"/>
          </a:xfrm>
          <a:prstGeom prst="rect">
            <a:avLst/>
          </a:prstGeom>
          <a:solidFill>
            <a:srgbClr val="FFFFCC"/>
          </a:solidFill>
          <a:ln w="12700">
            <a:solidFill>
              <a:schemeClr val="tx1"/>
            </a:solidFill>
          </a:ln>
        </p:spPr>
        <p:txBody>
          <a:bodyPr wrap="square" rtlCol="0">
            <a:spAutoFit/>
          </a:bodyPr>
          <a:lstStyle/>
          <a:p>
            <a:r>
              <a:rPr kumimoji="1" lang="en-US" altLang="ja-JP" dirty="0"/>
              <a:t>Ruby (</a:t>
            </a:r>
            <a:r>
              <a:rPr kumimoji="1" lang="ja-JP" altLang="en-US" dirty="0"/>
              <a:t>まつもとゆきひろ</a:t>
            </a:r>
            <a:r>
              <a:rPr kumimoji="1" lang="en-US" altLang="ja-JP" dirty="0"/>
              <a:t>)     </a:t>
            </a:r>
            <a:r>
              <a:rPr kumimoji="1" lang="en-US" altLang="ja-JP" b="1" dirty="0">
                <a:solidFill>
                  <a:schemeClr val="accent6">
                    <a:lumMod val="75000"/>
                  </a:schemeClr>
                </a:solidFill>
              </a:rPr>
              <a:t>1.3 </a:t>
            </a:r>
            <a:r>
              <a:rPr kumimoji="1" lang="ja-JP" altLang="en-US" b="1" dirty="0">
                <a:solidFill>
                  <a:schemeClr val="accent6">
                    <a:lumMod val="75000"/>
                  </a:schemeClr>
                </a:solidFill>
              </a:rPr>
              <a:t>兆円 ～ </a:t>
            </a:r>
            <a:r>
              <a:rPr kumimoji="1" lang="en-US" altLang="ja-JP" b="1" dirty="0">
                <a:solidFill>
                  <a:schemeClr val="accent6">
                    <a:lumMod val="75000"/>
                  </a:schemeClr>
                </a:solidFill>
              </a:rPr>
              <a:t>2.7 </a:t>
            </a:r>
            <a:r>
              <a:rPr kumimoji="1" lang="ja-JP" altLang="en-US" b="1" dirty="0">
                <a:solidFill>
                  <a:schemeClr val="accent6">
                    <a:lumMod val="75000"/>
                  </a:schemeClr>
                </a:solidFill>
              </a:rPr>
              <a:t>兆円 </a:t>
            </a:r>
            <a:r>
              <a:rPr kumimoji="1" lang="en-US" altLang="ja-JP" b="1" dirty="0">
                <a:solidFill>
                  <a:schemeClr val="accent6">
                    <a:lumMod val="75000"/>
                  </a:schemeClr>
                </a:solidFill>
              </a:rPr>
              <a:t>/ </a:t>
            </a:r>
            <a:r>
              <a:rPr kumimoji="1" lang="ja-JP" altLang="en-US" b="1" dirty="0">
                <a:solidFill>
                  <a:schemeClr val="accent6">
                    <a:lumMod val="75000"/>
                  </a:schemeClr>
                </a:solidFill>
              </a:rPr>
              <a:t>年</a:t>
            </a:r>
            <a:endParaRPr kumimoji="1" lang="en-US" altLang="ja-JP" b="1" dirty="0">
              <a:solidFill>
                <a:schemeClr val="accent2">
                  <a:lumMod val="75000"/>
                </a:schemeClr>
              </a:solidFill>
            </a:endParaRPr>
          </a:p>
          <a:p>
            <a:r>
              <a:rPr kumimoji="1" lang="en-US" altLang="ja-JP" dirty="0"/>
              <a:t>TRON RTOS (</a:t>
            </a:r>
            <a:r>
              <a:rPr kumimoji="1" lang="ja-JP" altLang="en-US" dirty="0"/>
              <a:t>坂村先生</a:t>
            </a:r>
            <a:r>
              <a:rPr kumimoji="1" lang="en-US" altLang="ja-JP" dirty="0"/>
              <a:t>)  </a:t>
            </a:r>
            <a:r>
              <a:rPr kumimoji="1" lang="en-US" altLang="ja-JP" b="1" dirty="0">
                <a:solidFill>
                  <a:schemeClr val="accent6">
                    <a:lumMod val="75000"/>
                  </a:schemeClr>
                </a:solidFill>
              </a:rPr>
              <a:t>1,086 </a:t>
            </a:r>
            <a:r>
              <a:rPr kumimoji="1" lang="ja-JP" altLang="en-US" b="1" dirty="0">
                <a:solidFill>
                  <a:schemeClr val="accent6">
                    <a:lumMod val="75000"/>
                  </a:schemeClr>
                </a:solidFill>
              </a:rPr>
              <a:t>億円 ～ </a:t>
            </a:r>
            <a:r>
              <a:rPr kumimoji="1" lang="en-US" altLang="ja-JP" b="1" dirty="0">
                <a:solidFill>
                  <a:schemeClr val="accent6">
                    <a:lumMod val="75000"/>
                  </a:schemeClr>
                </a:solidFill>
              </a:rPr>
              <a:t>1,100 </a:t>
            </a:r>
            <a:r>
              <a:rPr kumimoji="1" lang="ja-JP" altLang="en-US" b="1" dirty="0">
                <a:solidFill>
                  <a:schemeClr val="accent6">
                    <a:lumMod val="75000"/>
                  </a:schemeClr>
                </a:solidFill>
              </a:rPr>
              <a:t>億円</a:t>
            </a:r>
            <a:r>
              <a:rPr kumimoji="1" lang="en-US" altLang="ja-JP" b="1" dirty="0">
                <a:solidFill>
                  <a:schemeClr val="accent6">
                    <a:lumMod val="75000"/>
                  </a:schemeClr>
                </a:solidFill>
              </a:rPr>
              <a:t>/ </a:t>
            </a:r>
            <a:r>
              <a:rPr kumimoji="1" lang="ja-JP" altLang="en-US" b="1" dirty="0">
                <a:solidFill>
                  <a:schemeClr val="accent6">
                    <a:lumMod val="75000"/>
                  </a:schemeClr>
                </a:solidFill>
              </a:rPr>
              <a:t>年</a:t>
            </a:r>
            <a:endParaRPr kumimoji="1" lang="en-US" altLang="ja-JP" b="1" dirty="0">
              <a:solidFill>
                <a:schemeClr val="accent6">
                  <a:lumMod val="75000"/>
                </a:schemeClr>
              </a:solidFill>
            </a:endParaRPr>
          </a:p>
          <a:p>
            <a:r>
              <a:rPr kumimoji="1" lang="en-US" altLang="ja-JP" dirty="0" err="1"/>
              <a:t>Fluentd</a:t>
            </a:r>
            <a:r>
              <a:rPr kumimoji="1" lang="en-US" altLang="ja-JP" dirty="0"/>
              <a:t> (</a:t>
            </a:r>
            <a:r>
              <a:rPr kumimoji="1" lang="ja-JP" altLang="en-US" dirty="0"/>
              <a:t>古橋氏</a:t>
            </a:r>
            <a:r>
              <a:rPr kumimoji="1" lang="en-US" altLang="ja-JP" dirty="0"/>
              <a:t>)              </a:t>
            </a:r>
            <a:r>
              <a:rPr kumimoji="1" lang="en-US" altLang="ja-JP" b="1" dirty="0">
                <a:solidFill>
                  <a:schemeClr val="accent6">
                    <a:lumMod val="75000"/>
                  </a:schemeClr>
                </a:solidFill>
              </a:rPr>
              <a:t>500 </a:t>
            </a:r>
            <a:r>
              <a:rPr kumimoji="1" lang="ja-JP" altLang="en-US" b="1" dirty="0">
                <a:solidFill>
                  <a:schemeClr val="accent6">
                    <a:lumMod val="75000"/>
                  </a:schemeClr>
                </a:solidFill>
              </a:rPr>
              <a:t>億円 ～ </a:t>
            </a:r>
            <a:r>
              <a:rPr kumimoji="1" lang="en-US" altLang="ja-JP" b="1" dirty="0">
                <a:solidFill>
                  <a:schemeClr val="accent6">
                    <a:lumMod val="75000"/>
                  </a:schemeClr>
                </a:solidFill>
              </a:rPr>
              <a:t>2,160 </a:t>
            </a:r>
            <a:r>
              <a:rPr kumimoji="1" lang="ja-JP" altLang="en-US" b="1" dirty="0">
                <a:solidFill>
                  <a:schemeClr val="accent6">
                    <a:lumMod val="75000"/>
                  </a:schemeClr>
                </a:solidFill>
              </a:rPr>
              <a:t>億円 </a:t>
            </a:r>
            <a:r>
              <a:rPr kumimoji="1" lang="en-US" altLang="ja-JP" b="1" dirty="0">
                <a:solidFill>
                  <a:schemeClr val="accent6">
                    <a:lumMod val="75000"/>
                  </a:schemeClr>
                </a:solidFill>
              </a:rPr>
              <a:t>/ </a:t>
            </a:r>
            <a:r>
              <a:rPr kumimoji="1" lang="ja-JP" altLang="en-US" b="1" dirty="0">
                <a:solidFill>
                  <a:schemeClr val="accent6">
                    <a:lumMod val="75000"/>
                  </a:schemeClr>
                </a:solidFill>
              </a:rPr>
              <a:t>年</a:t>
            </a:r>
            <a:endParaRPr kumimoji="1" lang="en-US" altLang="ja-JP" b="1" dirty="0">
              <a:solidFill>
                <a:schemeClr val="accent2">
                  <a:lumMod val="75000"/>
                </a:schemeClr>
              </a:solidFill>
            </a:endParaRPr>
          </a:p>
          <a:p>
            <a:r>
              <a:rPr kumimoji="1" lang="en-US" altLang="ja-JP" dirty="0" err="1"/>
              <a:t>MessagePack</a:t>
            </a:r>
            <a:r>
              <a:rPr kumimoji="1" lang="en-US" altLang="ja-JP" dirty="0"/>
              <a:t> (</a:t>
            </a:r>
            <a:r>
              <a:rPr kumimoji="1" lang="ja-JP" altLang="en-US" dirty="0"/>
              <a:t>古橋氏</a:t>
            </a:r>
            <a:r>
              <a:rPr kumimoji="1" lang="en-US" altLang="ja-JP" dirty="0"/>
              <a:t>)   </a:t>
            </a:r>
            <a:r>
              <a:rPr kumimoji="1" lang="en-US" altLang="ja-JP" b="1" dirty="0">
                <a:solidFill>
                  <a:schemeClr val="accent6">
                    <a:lumMod val="75000"/>
                  </a:schemeClr>
                </a:solidFill>
              </a:rPr>
              <a:t>490 </a:t>
            </a:r>
            <a:r>
              <a:rPr kumimoji="1" lang="ja-JP" altLang="en-US" b="1" dirty="0">
                <a:solidFill>
                  <a:schemeClr val="accent6">
                    <a:lumMod val="75000"/>
                  </a:schemeClr>
                </a:solidFill>
              </a:rPr>
              <a:t>億円 ～ </a:t>
            </a:r>
            <a:r>
              <a:rPr kumimoji="1" lang="en-US" altLang="ja-JP" b="1" dirty="0">
                <a:solidFill>
                  <a:schemeClr val="accent6">
                    <a:lumMod val="75000"/>
                  </a:schemeClr>
                </a:solidFill>
              </a:rPr>
              <a:t>988 </a:t>
            </a:r>
            <a:r>
              <a:rPr kumimoji="1" lang="ja-JP" altLang="en-US" b="1" dirty="0">
                <a:solidFill>
                  <a:schemeClr val="accent6">
                    <a:lumMod val="75000"/>
                  </a:schemeClr>
                </a:solidFill>
              </a:rPr>
              <a:t>億円 </a:t>
            </a:r>
            <a:r>
              <a:rPr kumimoji="1" lang="en-US" altLang="ja-JP" b="1" dirty="0">
                <a:solidFill>
                  <a:schemeClr val="accent6">
                    <a:lumMod val="75000"/>
                  </a:schemeClr>
                </a:solidFill>
              </a:rPr>
              <a:t>/ </a:t>
            </a:r>
            <a:r>
              <a:rPr kumimoji="1" lang="ja-JP" altLang="en-US" b="1" dirty="0">
                <a:solidFill>
                  <a:schemeClr val="accent6">
                    <a:lumMod val="75000"/>
                  </a:schemeClr>
                </a:solidFill>
              </a:rPr>
              <a:t>年</a:t>
            </a:r>
            <a:endParaRPr kumimoji="1" lang="en-US" altLang="ja-JP" b="1" dirty="0">
              <a:solidFill>
                <a:schemeClr val="accent6">
                  <a:lumMod val="75000"/>
                </a:schemeClr>
              </a:solidFill>
            </a:endParaRPr>
          </a:p>
          <a:p>
            <a:r>
              <a:rPr kumimoji="1" lang="en-US" altLang="ja-JP" dirty="0" err="1"/>
              <a:t>Vuls</a:t>
            </a:r>
            <a:r>
              <a:rPr kumimoji="1" lang="en-US" altLang="ja-JP" dirty="0"/>
              <a:t> (</a:t>
            </a:r>
            <a:r>
              <a:rPr kumimoji="1" lang="ja-JP" altLang="en-US" dirty="0"/>
              <a:t>デージーネット社</a:t>
            </a:r>
            <a:r>
              <a:rPr kumimoji="1" lang="en-US" altLang="ja-JP" dirty="0"/>
              <a:t>)    </a:t>
            </a:r>
            <a:r>
              <a:rPr kumimoji="1" lang="en-US" altLang="ja-JP" b="1" dirty="0">
                <a:solidFill>
                  <a:schemeClr val="accent6">
                    <a:lumMod val="75000"/>
                  </a:schemeClr>
                </a:solidFill>
              </a:rPr>
              <a:t>400 </a:t>
            </a:r>
            <a:r>
              <a:rPr kumimoji="1" lang="ja-JP" altLang="en-US" b="1" dirty="0">
                <a:solidFill>
                  <a:schemeClr val="accent6">
                    <a:lumMod val="75000"/>
                  </a:schemeClr>
                </a:solidFill>
              </a:rPr>
              <a:t>億円 ～ </a:t>
            </a:r>
            <a:r>
              <a:rPr kumimoji="1" lang="en-US" altLang="ja-JP" b="1" dirty="0">
                <a:solidFill>
                  <a:schemeClr val="accent6">
                    <a:lumMod val="75000"/>
                  </a:schemeClr>
                </a:solidFill>
              </a:rPr>
              <a:t>520 </a:t>
            </a:r>
            <a:r>
              <a:rPr kumimoji="1" lang="ja-JP" altLang="en-US" b="1" dirty="0">
                <a:solidFill>
                  <a:schemeClr val="accent6">
                    <a:lumMod val="75000"/>
                  </a:schemeClr>
                </a:solidFill>
              </a:rPr>
              <a:t>億円 </a:t>
            </a:r>
            <a:r>
              <a:rPr kumimoji="1" lang="en-US" altLang="ja-JP" b="1" dirty="0">
                <a:solidFill>
                  <a:schemeClr val="accent6">
                    <a:lumMod val="75000"/>
                  </a:schemeClr>
                </a:solidFill>
              </a:rPr>
              <a:t>/ </a:t>
            </a:r>
            <a:r>
              <a:rPr kumimoji="1" lang="ja-JP" altLang="en-US" b="1" dirty="0">
                <a:solidFill>
                  <a:schemeClr val="accent6">
                    <a:lumMod val="75000"/>
                  </a:schemeClr>
                </a:solidFill>
              </a:rPr>
              <a:t>年</a:t>
            </a:r>
          </a:p>
          <a:p>
            <a:r>
              <a:rPr kumimoji="1" lang="en-US" altLang="ja-JP" dirty="0"/>
              <a:t>Zebra (Quagga, </a:t>
            </a:r>
            <a:r>
              <a:rPr kumimoji="1" lang="en-US" altLang="ja-JP" dirty="0" err="1"/>
              <a:t>FRRouting</a:t>
            </a:r>
            <a:r>
              <a:rPr kumimoji="1" lang="en-US" altLang="ja-JP" dirty="0"/>
              <a:t>) (</a:t>
            </a:r>
            <a:r>
              <a:rPr kumimoji="1" lang="ja-JP" altLang="en-US" dirty="0"/>
              <a:t>石黒氏</a:t>
            </a:r>
            <a:r>
              <a:rPr kumimoji="1" lang="en-US" altLang="ja-JP" dirty="0"/>
              <a:t>)              </a:t>
            </a:r>
            <a:r>
              <a:rPr kumimoji="1" lang="en-US" altLang="ja-JP" b="1" dirty="0">
                <a:solidFill>
                  <a:schemeClr val="accent6">
                    <a:lumMod val="75000"/>
                  </a:schemeClr>
                </a:solidFill>
              </a:rPr>
              <a:t>1,600 </a:t>
            </a:r>
            <a:r>
              <a:rPr kumimoji="1" lang="ja-JP" altLang="en-US" b="1" dirty="0">
                <a:solidFill>
                  <a:schemeClr val="accent6">
                    <a:lumMod val="75000"/>
                  </a:schemeClr>
                </a:solidFill>
              </a:rPr>
              <a:t>～ </a:t>
            </a:r>
            <a:r>
              <a:rPr kumimoji="1" lang="en-US" altLang="ja-JP" b="1" dirty="0">
                <a:solidFill>
                  <a:schemeClr val="accent6">
                    <a:lumMod val="75000"/>
                  </a:schemeClr>
                </a:solidFill>
              </a:rPr>
              <a:t>2,500 </a:t>
            </a:r>
            <a:r>
              <a:rPr kumimoji="1" lang="ja-JP" altLang="en-US" b="1" dirty="0">
                <a:solidFill>
                  <a:schemeClr val="accent6">
                    <a:lumMod val="75000"/>
                  </a:schemeClr>
                </a:solidFill>
              </a:rPr>
              <a:t>億円</a:t>
            </a:r>
            <a:r>
              <a:rPr kumimoji="1" lang="en-US" altLang="ja-JP" b="1" dirty="0">
                <a:solidFill>
                  <a:schemeClr val="accent6">
                    <a:lumMod val="75000"/>
                  </a:schemeClr>
                </a:solidFill>
              </a:rPr>
              <a:t>/ </a:t>
            </a:r>
            <a:r>
              <a:rPr kumimoji="1" lang="ja-JP" altLang="en-US" b="1" dirty="0">
                <a:solidFill>
                  <a:schemeClr val="accent6">
                    <a:lumMod val="75000"/>
                  </a:schemeClr>
                </a:solidFill>
              </a:rPr>
              <a:t>年</a:t>
            </a:r>
          </a:p>
          <a:p>
            <a:r>
              <a:rPr lang="ja-JP" altLang="en-US" sz="1200" dirty="0"/>
              <a:t>根拠資料 </a:t>
            </a:r>
            <a:r>
              <a:rPr lang="en-US" altLang="ja-JP" sz="1200" dirty="0"/>
              <a:t>(</a:t>
            </a:r>
            <a:r>
              <a:rPr lang="ja-JP" altLang="en-US" sz="1200" dirty="0"/>
              <a:t>データおよび計算式</a:t>
            </a:r>
            <a:r>
              <a:rPr lang="en-US" altLang="ja-JP" sz="1200" dirty="0"/>
              <a:t>): </a:t>
            </a:r>
            <a:r>
              <a:rPr lang="fi-FI" altLang="ja-JP" sz="1200" dirty="0">
                <a:solidFill>
                  <a:srgbClr val="0070C0"/>
                </a:solidFill>
              </a:rPr>
              <a:t>https://lts.dnobori.jp/d/251114_001_social-value-survey_81122/ </a:t>
            </a:r>
            <a:r>
              <a:rPr lang="fi-FI" altLang="ja-JP" sz="1100" dirty="0"/>
              <a:t> 1 USD = 150 JPY </a:t>
            </a:r>
            <a:r>
              <a:rPr lang="ja-JP" altLang="en-US" sz="1100" dirty="0"/>
              <a:t>換算。</a:t>
            </a:r>
            <a:endParaRPr kumimoji="1" lang="ja-JP" altLang="en-US" sz="1200" dirty="0"/>
          </a:p>
        </p:txBody>
      </p:sp>
      <p:sp>
        <p:nvSpPr>
          <p:cNvPr id="8" name="タイトル 1">
            <a:extLst>
              <a:ext uri="{FF2B5EF4-FFF2-40B4-BE49-F238E27FC236}">
                <a16:creationId xmlns:a16="http://schemas.microsoft.com/office/drawing/2014/main" id="{317EFED9-8F32-478F-8450-D5C9BA7DC27B}"/>
              </a:ext>
            </a:extLst>
          </p:cNvPr>
          <p:cNvSpPr txBox="1">
            <a:spLocks/>
          </p:cNvSpPr>
          <p:nvPr/>
        </p:nvSpPr>
        <p:spPr>
          <a:xfrm>
            <a:off x="213360" y="5051683"/>
            <a:ext cx="9806940" cy="365126"/>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200" b="1" dirty="0">
                <a:solidFill>
                  <a:srgbClr val="7030A0"/>
                </a:solidFill>
              </a:rPr>
              <a:t>(3) </a:t>
            </a:r>
            <a:r>
              <a:rPr lang="ja-JP" altLang="en-US" sz="2200" b="1" dirty="0">
                <a:solidFill>
                  <a:srgbClr val="7030A0"/>
                </a:solidFill>
              </a:rPr>
              <a:t>外国発のシステムソフトウェア技術の </a:t>
            </a:r>
            <a:r>
              <a:rPr lang="en-US" altLang="ja-JP" sz="2200" b="1" dirty="0">
                <a:solidFill>
                  <a:srgbClr val="7030A0"/>
                </a:solidFill>
              </a:rPr>
              <a:t>ASV </a:t>
            </a:r>
            <a:r>
              <a:rPr lang="ja-JP" altLang="en-US" sz="2200" b="1" dirty="0">
                <a:solidFill>
                  <a:srgbClr val="7030A0"/>
                </a:solidFill>
              </a:rPr>
              <a:t>金額との比較</a:t>
            </a:r>
            <a:r>
              <a:rPr lang="en-US" altLang="ja-JP" sz="2200" b="1" dirty="0">
                <a:solidFill>
                  <a:srgbClr val="7030A0"/>
                </a:solidFill>
              </a:rPr>
              <a:t>:</a:t>
            </a:r>
            <a:endParaRPr lang="ja-JP" altLang="en-US" sz="2200" b="1" dirty="0">
              <a:solidFill>
                <a:srgbClr val="7030A0"/>
              </a:solidFill>
            </a:endParaRPr>
          </a:p>
        </p:txBody>
      </p:sp>
      <p:sp>
        <p:nvSpPr>
          <p:cNvPr id="9" name="テキスト ボックス 8">
            <a:extLst>
              <a:ext uri="{FF2B5EF4-FFF2-40B4-BE49-F238E27FC236}">
                <a16:creationId xmlns:a16="http://schemas.microsoft.com/office/drawing/2014/main" id="{39060704-92F5-4D69-B268-24D0B1A12F8C}"/>
              </a:ext>
            </a:extLst>
          </p:cNvPr>
          <p:cNvSpPr txBox="1"/>
          <p:nvPr/>
        </p:nvSpPr>
        <p:spPr>
          <a:xfrm>
            <a:off x="795590" y="5335587"/>
            <a:ext cx="11183050" cy="1477328"/>
          </a:xfrm>
          <a:prstGeom prst="rect">
            <a:avLst/>
          </a:prstGeom>
          <a:solidFill>
            <a:srgbClr val="FFFFCC"/>
          </a:solidFill>
          <a:ln w="12700">
            <a:solidFill>
              <a:schemeClr val="tx1"/>
            </a:solidFill>
          </a:ln>
        </p:spPr>
        <p:txBody>
          <a:bodyPr wrap="square" rtlCol="0">
            <a:spAutoFit/>
          </a:bodyPr>
          <a:lstStyle/>
          <a:p>
            <a:r>
              <a:rPr kumimoji="1" lang="en-US" altLang="ja-JP" dirty="0"/>
              <a:t>Python                               </a:t>
            </a:r>
            <a:r>
              <a:rPr kumimoji="1" lang="en-US" altLang="ja-JP" b="1" dirty="0">
                <a:solidFill>
                  <a:schemeClr val="accent6">
                    <a:lumMod val="75000"/>
                  </a:schemeClr>
                </a:solidFill>
              </a:rPr>
              <a:t>11.4 </a:t>
            </a:r>
            <a:r>
              <a:rPr kumimoji="1" lang="ja-JP" altLang="en-US" b="1" dirty="0">
                <a:solidFill>
                  <a:schemeClr val="accent6">
                    <a:lumMod val="75000"/>
                  </a:schemeClr>
                </a:solidFill>
              </a:rPr>
              <a:t>兆円 ～ </a:t>
            </a:r>
            <a:r>
              <a:rPr kumimoji="1" lang="en-US" altLang="ja-JP" b="1" dirty="0">
                <a:solidFill>
                  <a:schemeClr val="accent6">
                    <a:lumMod val="75000"/>
                  </a:schemeClr>
                </a:solidFill>
              </a:rPr>
              <a:t>21.0 </a:t>
            </a:r>
            <a:r>
              <a:rPr kumimoji="1" lang="ja-JP" altLang="en-US" b="1" dirty="0">
                <a:solidFill>
                  <a:schemeClr val="accent6">
                    <a:lumMod val="75000"/>
                  </a:schemeClr>
                </a:solidFill>
              </a:rPr>
              <a:t>兆円</a:t>
            </a:r>
            <a:r>
              <a:rPr kumimoji="1" lang="en-US" altLang="ja-JP" b="1" dirty="0">
                <a:solidFill>
                  <a:schemeClr val="accent6">
                    <a:lumMod val="75000"/>
                  </a:schemeClr>
                </a:solidFill>
              </a:rPr>
              <a:t>/ </a:t>
            </a:r>
            <a:r>
              <a:rPr kumimoji="1" lang="ja-JP" altLang="en-US" b="1" dirty="0">
                <a:solidFill>
                  <a:schemeClr val="accent6">
                    <a:lumMod val="75000"/>
                  </a:schemeClr>
                </a:solidFill>
              </a:rPr>
              <a:t>年 </a:t>
            </a:r>
            <a:endParaRPr kumimoji="1" lang="en-US" altLang="ja-JP" dirty="0"/>
          </a:p>
          <a:p>
            <a:r>
              <a:rPr kumimoji="1" lang="en-US" altLang="ja-JP" dirty="0"/>
              <a:t>Linux (Kernel </a:t>
            </a:r>
            <a:r>
              <a:rPr kumimoji="1" lang="ja-JP" altLang="en-US" dirty="0"/>
              <a:t>部分のみ</a:t>
            </a:r>
            <a:r>
              <a:rPr kumimoji="1" lang="en-US" altLang="ja-JP" dirty="0"/>
              <a:t>)</a:t>
            </a:r>
            <a:r>
              <a:rPr kumimoji="1" lang="ja-JP" altLang="en-US" dirty="0"/>
              <a:t>    </a:t>
            </a:r>
            <a:r>
              <a:rPr kumimoji="1" lang="en-US" altLang="ja-JP" b="1" dirty="0">
                <a:solidFill>
                  <a:schemeClr val="accent6">
                    <a:lumMod val="75000"/>
                  </a:schemeClr>
                </a:solidFill>
              </a:rPr>
              <a:t>8.7 </a:t>
            </a:r>
            <a:r>
              <a:rPr kumimoji="1" lang="ja-JP" altLang="en-US" b="1" dirty="0">
                <a:solidFill>
                  <a:schemeClr val="accent6">
                    <a:lumMod val="75000"/>
                  </a:schemeClr>
                </a:solidFill>
              </a:rPr>
              <a:t>兆円 ～ </a:t>
            </a:r>
            <a:r>
              <a:rPr kumimoji="1" lang="en-US" altLang="ja-JP" b="1" dirty="0">
                <a:solidFill>
                  <a:schemeClr val="accent6">
                    <a:lumMod val="75000"/>
                  </a:schemeClr>
                </a:solidFill>
              </a:rPr>
              <a:t>9.7 </a:t>
            </a:r>
            <a:r>
              <a:rPr kumimoji="1" lang="ja-JP" altLang="en-US" b="1" dirty="0">
                <a:solidFill>
                  <a:schemeClr val="accent6">
                    <a:lumMod val="75000"/>
                  </a:schemeClr>
                </a:solidFill>
              </a:rPr>
              <a:t>兆円</a:t>
            </a:r>
            <a:r>
              <a:rPr kumimoji="1" lang="en-US" altLang="ja-JP" b="1" dirty="0">
                <a:solidFill>
                  <a:schemeClr val="accent6">
                    <a:lumMod val="75000"/>
                  </a:schemeClr>
                </a:solidFill>
              </a:rPr>
              <a:t>/ </a:t>
            </a:r>
            <a:r>
              <a:rPr kumimoji="1" lang="ja-JP" altLang="en-US" b="1" dirty="0">
                <a:solidFill>
                  <a:schemeClr val="accent6">
                    <a:lumMod val="75000"/>
                  </a:schemeClr>
                </a:solidFill>
              </a:rPr>
              <a:t>年 </a:t>
            </a:r>
            <a:endParaRPr kumimoji="1" lang="en-US" altLang="ja-JP" b="1" dirty="0">
              <a:solidFill>
                <a:schemeClr val="accent6">
                  <a:lumMod val="75000"/>
                </a:schemeClr>
              </a:solidFill>
            </a:endParaRPr>
          </a:p>
          <a:p>
            <a:r>
              <a:rPr kumimoji="1" lang="en-US" altLang="ja-JP" dirty="0"/>
              <a:t>node.js                           </a:t>
            </a:r>
            <a:r>
              <a:rPr kumimoji="1" lang="ja-JP" altLang="en-US" dirty="0"/>
              <a:t>    </a:t>
            </a:r>
            <a:r>
              <a:rPr kumimoji="1" lang="en-US" altLang="ja-JP" b="1" dirty="0">
                <a:solidFill>
                  <a:schemeClr val="accent6">
                    <a:lumMod val="75000"/>
                  </a:schemeClr>
                </a:solidFill>
              </a:rPr>
              <a:t>3.4 </a:t>
            </a:r>
            <a:r>
              <a:rPr kumimoji="1" lang="ja-JP" altLang="en-US" b="1" dirty="0">
                <a:solidFill>
                  <a:schemeClr val="accent6">
                    <a:lumMod val="75000"/>
                  </a:schemeClr>
                </a:solidFill>
              </a:rPr>
              <a:t>兆円 ～ </a:t>
            </a:r>
            <a:r>
              <a:rPr kumimoji="1" lang="en-US" altLang="ja-JP" b="1" dirty="0">
                <a:solidFill>
                  <a:schemeClr val="accent6">
                    <a:lumMod val="75000"/>
                  </a:schemeClr>
                </a:solidFill>
              </a:rPr>
              <a:t>10.7 </a:t>
            </a:r>
            <a:r>
              <a:rPr kumimoji="1" lang="ja-JP" altLang="en-US" b="1" dirty="0">
                <a:solidFill>
                  <a:schemeClr val="accent6">
                    <a:lumMod val="75000"/>
                  </a:schemeClr>
                </a:solidFill>
              </a:rPr>
              <a:t>兆円</a:t>
            </a:r>
            <a:r>
              <a:rPr kumimoji="1" lang="en-US" altLang="ja-JP" b="1" dirty="0">
                <a:solidFill>
                  <a:schemeClr val="accent6">
                    <a:lumMod val="75000"/>
                  </a:schemeClr>
                </a:solidFill>
              </a:rPr>
              <a:t>/ </a:t>
            </a:r>
            <a:r>
              <a:rPr kumimoji="1" lang="ja-JP" altLang="en-US" b="1" dirty="0">
                <a:solidFill>
                  <a:schemeClr val="accent6">
                    <a:lumMod val="75000"/>
                  </a:schemeClr>
                </a:solidFill>
              </a:rPr>
              <a:t>年</a:t>
            </a:r>
            <a:endParaRPr kumimoji="1" lang="en-US" altLang="ja-JP" b="1" dirty="0">
              <a:solidFill>
                <a:schemeClr val="accent6">
                  <a:lumMod val="75000"/>
                </a:schemeClr>
              </a:solidFill>
            </a:endParaRPr>
          </a:p>
          <a:p>
            <a:r>
              <a:rPr kumimoji="1" lang="en-US" altLang="ja-JP" dirty="0"/>
              <a:t>Mozilla Firefox                </a:t>
            </a:r>
            <a:r>
              <a:rPr lang="en-US" altLang="ja-JP" b="1" dirty="0">
                <a:solidFill>
                  <a:schemeClr val="accent6">
                    <a:lumMod val="75000"/>
                  </a:schemeClr>
                </a:solidFill>
              </a:rPr>
              <a:t>  </a:t>
            </a:r>
            <a:r>
              <a:rPr kumimoji="1" lang="en-US" altLang="ja-JP" b="1" dirty="0">
                <a:solidFill>
                  <a:schemeClr val="accent6">
                    <a:lumMod val="75000"/>
                  </a:schemeClr>
                </a:solidFill>
              </a:rPr>
              <a:t>1.1 </a:t>
            </a:r>
            <a:r>
              <a:rPr kumimoji="1" lang="ja-JP" altLang="en-US" b="1" dirty="0">
                <a:solidFill>
                  <a:schemeClr val="accent6">
                    <a:lumMod val="75000"/>
                  </a:schemeClr>
                </a:solidFill>
              </a:rPr>
              <a:t>兆円 ～ </a:t>
            </a:r>
            <a:r>
              <a:rPr kumimoji="1" lang="en-US" altLang="ja-JP" b="1" dirty="0">
                <a:solidFill>
                  <a:schemeClr val="accent6">
                    <a:lumMod val="75000"/>
                  </a:schemeClr>
                </a:solidFill>
              </a:rPr>
              <a:t>1.7 </a:t>
            </a:r>
            <a:r>
              <a:rPr kumimoji="1" lang="ja-JP" altLang="en-US" b="1" dirty="0">
                <a:solidFill>
                  <a:schemeClr val="accent6">
                    <a:lumMod val="75000"/>
                  </a:schemeClr>
                </a:solidFill>
              </a:rPr>
              <a:t>兆円円</a:t>
            </a:r>
            <a:r>
              <a:rPr kumimoji="1" lang="en-US" altLang="ja-JP" b="1" dirty="0">
                <a:solidFill>
                  <a:schemeClr val="accent6">
                    <a:lumMod val="75000"/>
                  </a:schemeClr>
                </a:solidFill>
              </a:rPr>
              <a:t>/ </a:t>
            </a:r>
            <a:r>
              <a:rPr kumimoji="1" lang="ja-JP" altLang="en-US" b="1" dirty="0">
                <a:solidFill>
                  <a:schemeClr val="accent6">
                    <a:lumMod val="75000"/>
                  </a:schemeClr>
                </a:solidFill>
              </a:rPr>
              <a:t>年</a:t>
            </a:r>
            <a:endParaRPr kumimoji="1" lang="en-US" altLang="ja-JP" b="1" dirty="0">
              <a:solidFill>
                <a:schemeClr val="accent6">
                  <a:lumMod val="75000"/>
                </a:schemeClr>
              </a:solidFill>
            </a:endParaRPr>
          </a:p>
          <a:p>
            <a:r>
              <a:rPr lang="ja-JP" altLang="en-US" sz="1100" dirty="0"/>
              <a:t>根拠資料 </a:t>
            </a:r>
            <a:r>
              <a:rPr lang="en-US" altLang="ja-JP" sz="1100" dirty="0"/>
              <a:t>(</a:t>
            </a:r>
            <a:r>
              <a:rPr lang="ja-JP" altLang="en-US" sz="1100" dirty="0"/>
              <a:t>データおよび計算式</a:t>
            </a:r>
            <a:r>
              <a:rPr lang="en-US" altLang="ja-JP" sz="1100" dirty="0"/>
              <a:t>): </a:t>
            </a:r>
            <a:r>
              <a:rPr lang="fi-FI" altLang="ja-JP" sz="1100" dirty="0">
                <a:solidFill>
                  <a:srgbClr val="0070C0"/>
                </a:solidFill>
              </a:rPr>
              <a:t>https://lts.dnobori.jp/d/251114_001_social-value-survey_81122/ </a:t>
            </a:r>
            <a:r>
              <a:rPr lang="fi-FI" altLang="ja-JP" sz="1050" dirty="0"/>
              <a:t> 1 USD = 150 JPY </a:t>
            </a:r>
            <a:r>
              <a:rPr lang="ja-JP" altLang="en-US" sz="1050" dirty="0"/>
              <a:t>換算。</a:t>
            </a:r>
            <a:r>
              <a:rPr kumimoji="1" lang="ja-JP" altLang="en-US" b="1" dirty="0">
                <a:solidFill>
                  <a:schemeClr val="accent6">
                    <a:lumMod val="75000"/>
                  </a:schemeClr>
                </a:solidFill>
              </a:rPr>
              <a:t>  </a:t>
            </a:r>
            <a:endParaRPr kumimoji="1" lang="ja-JP" altLang="en-US" sz="1200" dirty="0"/>
          </a:p>
        </p:txBody>
      </p:sp>
      <p:sp>
        <p:nvSpPr>
          <p:cNvPr id="10" name="テキスト ボックス 9">
            <a:extLst>
              <a:ext uri="{FF2B5EF4-FFF2-40B4-BE49-F238E27FC236}">
                <a16:creationId xmlns:a16="http://schemas.microsoft.com/office/drawing/2014/main" id="{EE0E2648-791A-4600-954B-1ECBFB06CC2C}"/>
              </a:ext>
            </a:extLst>
          </p:cNvPr>
          <p:cNvSpPr txBox="1"/>
          <p:nvPr/>
        </p:nvSpPr>
        <p:spPr>
          <a:xfrm>
            <a:off x="7490460" y="471051"/>
            <a:ext cx="4701540" cy="415498"/>
          </a:xfrm>
          <a:prstGeom prst="rect">
            <a:avLst/>
          </a:prstGeom>
          <a:noFill/>
        </p:spPr>
        <p:txBody>
          <a:bodyPr wrap="square" rtlCol="0">
            <a:spAutoFit/>
          </a:bodyPr>
          <a:lstStyle/>
          <a:p>
            <a:r>
              <a:rPr kumimoji="1" lang="ja-JP" altLang="en-US" sz="1050" b="1" dirty="0">
                <a:highlight>
                  <a:srgbClr val="99FFCC"/>
                </a:highlight>
              </a:rPr>
              <a:t>評価は、いずれも同一の </a:t>
            </a:r>
            <a:r>
              <a:rPr kumimoji="1" lang="en-US" altLang="ja-JP" sz="1050" b="1" dirty="0">
                <a:highlight>
                  <a:srgbClr val="99FFCC"/>
                </a:highlight>
              </a:rPr>
              <a:t>AI (</a:t>
            </a:r>
            <a:r>
              <a:rPr kumimoji="1" lang="en-US" altLang="ja-JP" sz="1050" b="1" dirty="0" err="1">
                <a:highlight>
                  <a:srgbClr val="99FFCC"/>
                </a:highlight>
              </a:rPr>
              <a:t>ChatGPT</a:t>
            </a:r>
            <a:r>
              <a:rPr kumimoji="1" lang="en-US" altLang="ja-JP" sz="1050" b="1" dirty="0">
                <a:highlight>
                  <a:srgbClr val="99FFCC"/>
                </a:highlight>
              </a:rPr>
              <a:t> 5 Pro) </a:t>
            </a:r>
            <a:r>
              <a:rPr kumimoji="1" lang="ja-JP" altLang="en-US" sz="1050" b="1" dirty="0">
                <a:highlight>
                  <a:srgbClr val="99FFCC"/>
                </a:highlight>
              </a:rPr>
              <a:t>で実施。根拠数値・適用する価値観・計算方法により若干上下するので、金額の数字よりも、</a:t>
            </a:r>
            <a:r>
              <a:rPr kumimoji="1" lang="ja-JP" altLang="en-US" sz="1050" b="1" u="sng" dirty="0">
                <a:highlight>
                  <a:srgbClr val="99FFCC"/>
                </a:highlight>
              </a:rPr>
              <a:t>桁のスケールが重要</a:t>
            </a:r>
            <a:r>
              <a:rPr kumimoji="1" lang="ja-JP" altLang="en-US" sz="1050" b="1" dirty="0">
                <a:highlight>
                  <a:srgbClr val="99FFCC"/>
                </a:highlight>
              </a:rPr>
              <a:t>である。</a:t>
            </a:r>
          </a:p>
        </p:txBody>
      </p:sp>
      <p:sp>
        <p:nvSpPr>
          <p:cNvPr id="3" name="右中かっこ 2">
            <a:extLst>
              <a:ext uri="{FF2B5EF4-FFF2-40B4-BE49-F238E27FC236}">
                <a16:creationId xmlns:a16="http://schemas.microsoft.com/office/drawing/2014/main" id="{7F90B5D6-FF5F-DBF5-8EE8-485BAFFCE4EA}"/>
              </a:ext>
            </a:extLst>
          </p:cNvPr>
          <p:cNvSpPr/>
          <p:nvPr/>
        </p:nvSpPr>
        <p:spPr>
          <a:xfrm>
            <a:off x="8323385" y="1016000"/>
            <a:ext cx="287215" cy="1156677"/>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0D3FA47B-E761-923D-2EDF-43ED2FF57378}"/>
              </a:ext>
            </a:extLst>
          </p:cNvPr>
          <p:cNvSpPr txBox="1"/>
          <p:nvPr/>
        </p:nvSpPr>
        <p:spPr>
          <a:xfrm>
            <a:off x="8610600" y="1313159"/>
            <a:ext cx="3247292" cy="461665"/>
          </a:xfrm>
          <a:prstGeom prst="rect">
            <a:avLst/>
          </a:prstGeom>
          <a:noFill/>
        </p:spPr>
        <p:txBody>
          <a:bodyPr wrap="square" rtlCol="0">
            <a:spAutoFit/>
          </a:bodyPr>
          <a:lstStyle/>
          <a:p>
            <a:r>
              <a:rPr kumimoji="1" lang="ja-JP" altLang="en-US" sz="2400" b="1" dirty="0">
                <a:solidFill>
                  <a:srgbClr val="0070C0"/>
                </a:solidFill>
              </a:rPr>
              <a:t>筑波大学発祥技術</a:t>
            </a:r>
          </a:p>
        </p:txBody>
      </p:sp>
      <p:sp>
        <p:nvSpPr>
          <p:cNvPr id="12" name="右中かっこ 11">
            <a:extLst>
              <a:ext uri="{FF2B5EF4-FFF2-40B4-BE49-F238E27FC236}">
                <a16:creationId xmlns:a16="http://schemas.microsoft.com/office/drawing/2014/main" id="{AD118B24-0884-2AA3-D7C7-D0950D47C9DA}"/>
              </a:ext>
            </a:extLst>
          </p:cNvPr>
          <p:cNvSpPr/>
          <p:nvPr/>
        </p:nvSpPr>
        <p:spPr>
          <a:xfrm>
            <a:off x="5693312" y="3639671"/>
            <a:ext cx="287215" cy="485685"/>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B839AF1A-3502-48A7-658F-DEFC685BCF90}"/>
              </a:ext>
            </a:extLst>
          </p:cNvPr>
          <p:cNvSpPr txBox="1"/>
          <p:nvPr/>
        </p:nvSpPr>
        <p:spPr>
          <a:xfrm>
            <a:off x="6096000" y="3690224"/>
            <a:ext cx="5513770" cy="400110"/>
          </a:xfrm>
          <a:prstGeom prst="rect">
            <a:avLst/>
          </a:prstGeom>
          <a:noFill/>
        </p:spPr>
        <p:txBody>
          <a:bodyPr wrap="square" rtlCol="0">
            <a:spAutoFit/>
          </a:bodyPr>
          <a:lstStyle/>
          <a:p>
            <a:r>
              <a:rPr kumimoji="1" lang="ja-JP" altLang="en-US" sz="2000" b="1" dirty="0">
                <a:solidFill>
                  <a:srgbClr val="0070C0"/>
                </a:solidFill>
              </a:rPr>
              <a:t>筑波大学発祥技術 </a:t>
            </a:r>
            <a:r>
              <a:rPr kumimoji="1" lang="en-US" altLang="ja-JP" sz="2000" b="1" dirty="0">
                <a:solidFill>
                  <a:srgbClr val="0070C0"/>
                </a:solidFill>
              </a:rPr>
              <a:t>(</a:t>
            </a:r>
            <a:r>
              <a:rPr kumimoji="1" lang="ja-JP" altLang="en-US" sz="2000" b="1" dirty="0">
                <a:solidFill>
                  <a:srgbClr val="0070C0"/>
                </a:solidFill>
              </a:rPr>
              <a:t>在学中</a:t>
            </a:r>
            <a:r>
              <a:rPr kumimoji="1" lang="en-US" altLang="ja-JP" sz="2000" b="1" dirty="0">
                <a:solidFill>
                  <a:srgbClr val="0070C0"/>
                </a:solidFill>
              </a:rPr>
              <a:t>)</a:t>
            </a:r>
            <a:endParaRPr kumimoji="1" lang="ja-JP" altLang="en-US" sz="2000" b="1" dirty="0">
              <a:solidFill>
                <a:srgbClr val="0070C0"/>
              </a:solidFill>
            </a:endParaRPr>
          </a:p>
        </p:txBody>
      </p:sp>
      <p:sp>
        <p:nvSpPr>
          <p:cNvPr id="14" name="右中かっこ 13">
            <a:extLst>
              <a:ext uri="{FF2B5EF4-FFF2-40B4-BE49-F238E27FC236}">
                <a16:creationId xmlns:a16="http://schemas.microsoft.com/office/drawing/2014/main" id="{B21FA447-41F9-E897-F73A-06D84294BEA1}"/>
              </a:ext>
            </a:extLst>
          </p:cNvPr>
          <p:cNvSpPr/>
          <p:nvPr/>
        </p:nvSpPr>
        <p:spPr>
          <a:xfrm>
            <a:off x="5693312" y="3072066"/>
            <a:ext cx="287215" cy="233736"/>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247CCB90-51D3-2AA0-6204-FE6CD9BE7A85}"/>
              </a:ext>
            </a:extLst>
          </p:cNvPr>
          <p:cNvSpPr txBox="1"/>
          <p:nvPr/>
        </p:nvSpPr>
        <p:spPr>
          <a:xfrm>
            <a:off x="6096000" y="3065645"/>
            <a:ext cx="5513770" cy="400110"/>
          </a:xfrm>
          <a:prstGeom prst="rect">
            <a:avLst/>
          </a:prstGeom>
          <a:noFill/>
        </p:spPr>
        <p:txBody>
          <a:bodyPr wrap="square" rtlCol="0">
            <a:spAutoFit/>
          </a:bodyPr>
          <a:lstStyle/>
          <a:p>
            <a:r>
              <a:rPr kumimoji="1" lang="ja-JP" altLang="en-US" sz="2000" b="1" dirty="0">
                <a:solidFill>
                  <a:srgbClr val="0070C0"/>
                </a:solidFill>
              </a:rPr>
              <a:t>筑波大学 間接発祥技術 </a:t>
            </a:r>
            <a:r>
              <a:rPr kumimoji="1" lang="en-US" altLang="ja-JP" sz="2000" b="1" dirty="0">
                <a:solidFill>
                  <a:srgbClr val="0070C0"/>
                </a:solidFill>
              </a:rPr>
              <a:t>(</a:t>
            </a:r>
            <a:r>
              <a:rPr kumimoji="1" lang="ja-JP" altLang="en-US" sz="2000" b="1" dirty="0">
                <a:solidFill>
                  <a:srgbClr val="0070C0"/>
                </a:solidFill>
              </a:rPr>
              <a:t>卒業後</a:t>
            </a:r>
            <a:r>
              <a:rPr kumimoji="1" lang="en-US" altLang="ja-JP" sz="2000" b="1" dirty="0">
                <a:solidFill>
                  <a:srgbClr val="0070C0"/>
                </a:solidFill>
              </a:rPr>
              <a:t>)</a:t>
            </a:r>
            <a:endParaRPr kumimoji="1" lang="ja-JP" altLang="en-US" sz="2000" b="1" dirty="0">
              <a:solidFill>
                <a:srgbClr val="0070C0"/>
              </a:solidFill>
            </a:endParaRPr>
          </a:p>
        </p:txBody>
      </p:sp>
    </p:spTree>
    <p:extLst>
      <p:ext uri="{BB962C8B-B14F-4D97-AF65-F5344CB8AC3E}">
        <p14:creationId xmlns:p14="http://schemas.microsoft.com/office/powerpoint/2010/main" val="18530786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四角形: 角を丸くする 16">
            <a:extLst>
              <a:ext uri="{FF2B5EF4-FFF2-40B4-BE49-F238E27FC236}">
                <a16:creationId xmlns:a16="http://schemas.microsoft.com/office/drawing/2014/main" id="{5D638600-B27B-4B0E-8909-B756A2D783F6}"/>
              </a:ext>
            </a:extLst>
          </p:cNvPr>
          <p:cNvSpPr/>
          <p:nvPr/>
        </p:nvSpPr>
        <p:spPr>
          <a:xfrm>
            <a:off x="203904" y="1592580"/>
            <a:ext cx="1990656" cy="1051560"/>
          </a:xfrm>
          <a:prstGeom prst="roundRect">
            <a:avLst/>
          </a:prstGeom>
          <a:solidFill>
            <a:schemeClr val="accent3">
              <a:lumMod val="20000"/>
              <a:lumOff val="80000"/>
            </a:schemeClr>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a:extLst>
              <a:ext uri="{FF2B5EF4-FFF2-40B4-BE49-F238E27FC236}">
                <a16:creationId xmlns:a16="http://schemas.microsoft.com/office/drawing/2014/main" id="{789D0E56-ECAC-4473-8F94-F01A46B0FF3A}"/>
              </a:ext>
            </a:extLst>
          </p:cNvPr>
          <p:cNvSpPr>
            <a:spLocks noGrp="1"/>
          </p:cNvSpPr>
          <p:nvPr>
            <p:ph type="sldNum" sz="quarter" idx="12"/>
          </p:nvPr>
        </p:nvSpPr>
        <p:spPr/>
        <p:txBody>
          <a:bodyPr/>
          <a:lstStyle/>
          <a:p>
            <a:fld id="{63DCA85F-F225-44A4-AEA8-9083CAE61796}" type="slidenum">
              <a:rPr kumimoji="1" lang="ja-JP" altLang="en-US" smtClean="0"/>
              <a:t>26</a:t>
            </a:fld>
            <a:endParaRPr kumimoji="1" lang="ja-JP" altLang="en-US" dirty="0"/>
          </a:p>
        </p:txBody>
      </p:sp>
      <p:sp>
        <p:nvSpPr>
          <p:cNvPr id="6" name="楕円 5">
            <a:extLst>
              <a:ext uri="{FF2B5EF4-FFF2-40B4-BE49-F238E27FC236}">
                <a16:creationId xmlns:a16="http://schemas.microsoft.com/office/drawing/2014/main" id="{E465C718-8C64-4937-8797-D1629DBA54EC}"/>
              </a:ext>
            </a:extLst>
          </p:cNvPr>
          <p:cNvSpPr/>
          <p:nvPr/>
        </p:nvSpPr>
        <p:spPr>
          <a:xfrm>
            <a:off x="3038343" y="1900045"/>
            <a:ext cx="4678680" cy="2865723"/>
          </a:xfrm>
          <a:prstGeom prst="ellipse">
            <a:avLst/>
          </a:prstGeom>
          <a:solidFill>
            <a:schemeClr val="accent4">
              <a:lumMod val="20000"/>
              <a:lumOff val="80000"/>
            </a:schemeClr>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9CD2A89A-1E86-42E8-8C6B-547E243D264D}"/>
              </a:ext>
            </a:extLst>
          </p:cNvPr>
          <p:cNvSpPr txBox="1"/>
          <p:nvPr/>
        </p:nvSpPr>
        <p:spPr>
          <a:xfrm>
            <a:off x="3523061" y="2746874"/>
            <a:ext cx="3543300" cy="830997"/>
          </a:xfrm>
          <a:prstGeom prst="rect">
            <a:avLst/>
          </a:prstGeom>
          <a:noFill/>
        </p:spPr>
        <p:txBody>
          <a:bodyPr wrap="square" rtlCol="0">
            <a:spAutoFit/>
          </a:bodyPr>
          <a:lstStyle/>
          <a:p>
            <a:r>
              <a:rPr kumimoji="1" lang="ja-JP" altLang="en-US" sz="2400" b="1" dirty="0">
                <a:highlight>
                  <a:srgbClr val="FFFFCC"/>
                </a:highlight>
              </a:rPr>
              <a:t>年間社会的便益額 </a:t>
            </a:r>
            <a:r>
              <a:rPr kumimoji="1" lang="en-US" altLang="ja-JP" sz="2400" b="1" dirty="0">
                <a:highlight>
                  <a:srgbClr val="FFFFCC"/>
                </a:highlight>
              </a:rPr>
              <a:t>Annual Social Value (ASV)</a:t>
            </a:r>
            <a:endParaRPr kumimoji="1" lang="ja-JP" altLang="en-US" sz="2400" b="1" dirty="0">
              <a:highlight>
                <a:srgbClr val="FFFFCC"/>
              </a:highlight>
            </a:endParaRPr>
          </a:p>
        </p:txBody>
      </p:sp>
      <p:sp>
        <p:nvSpPr>
          <p:cNvPr id="8" name="テキスト ボックス 7">
            <a:extLst>
              <a:ext uri="{FF2B5EF4-FFF2-40B4-BE49-F238E27FC236}">
                <a16:creationId xmlns:a16="http://schemas.microsoft.com/office/drawing/2014/main" id="{47051CD6-0621-4BA3-9976-D7EB50527E6D}"/>
              </a:ext>
            </a:extLst>
          </p:cNvPr>
          <p:cNvSpPr txBox="1"/>
          <p:nvPr/>
        </p:nvSpPr>
        <p:spPr>
          <a:xfrm>
            <a:off x="3362814" y="3586206"/>
            <a:ext cx="3973907" cy="461665"/>
          </a:xfrm>
          <a:prstGeom prst="rect">
            <a:avLst/>
          </a:prstGeom>
          <a:noFill/>
        </p:spPr>
        <p:txBody>
          <a:bodyPr wrap="square" rtlCol="0">
            <a:spAutoFit/>
          </a:bodyPr>
          <a:lstStyle/>
          <a:p>
            <a:r>
              <a:rPr lang="ja-JP" altLang="en-US" sz="2400" b="1" dirty="0">
                <a:highlight>
                  <a:srgbClr val="FFFFCC"/>
                </a:highlight>
              </a:rPr>
              <a:t>数十兆～数百兆円 </a:t>
            </a:r>
            <a:r>
              <a:rPr lang="en-US" altLang="ja-JP" sz="2400" b="1" dirty="0">
                <a:highlight>
                  <a:srgbClr val="FFFFCC"/>
                </a:highlight>
              </a:rPr>
              <a:t>/ </a:t>
            </a:r>
            <a:r>
              <a:rPr lang="ja-JP" altLang="en-US" sz="2400" b="1" dirty="0">
                <a:highlight>
                  <a:srgbClr val="FFFFCC"/>
                </a:highlight>
              </a:rPr>
              <a:t>年程度</a:t>
            </a:r>
            <a:endParaRPr kumimoji="1" lang="ja-JP" altLang="en-US" sz="2400" b="1" dirty="0">
              <a:highlight>
                <a:srgbClr val="FFFFCC"/>
              </a:highlight>
            </a:endParaRPr>
          </a:p>
        </p:txBody>
      </p:sp>
      <p:pic>
        <p:nvPicPr>
          <p:cNvPr id="10" name="図 9">
            <a:extLst>
              <a:ext uri="{FF2B5EF4-FFF2-40B4-BE49-F238E27FC236}">
                <a16:creationId xmlns:a16="http://schemas.microsoft.com/office/drawing/2014/main" id="{59B5F4CF-281D-448D-88F4-13005CD830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7687" y="1747480"/>
            <a:ext cx="1025216" cy="733516"/>
          </a:xfrm>
          <a:prstGeom prst="rect">
            <a:avLst/>
          </a:prstGeom>
        </p:spPr>
      </p:pic>
      <p:pic>
        <p:nvPicPr>
          <p:cNvPr id="11" name="図 10">
            <a:extLst>
              <a:ext uri="{FF2B5EF4-FFF2-40B4-BE49-F238E27FC236}">
                <a16:creationId xmlns:a16="http://schemas.microsoft.com/office/drawing/2014/main" id="{9D20B93E-E624-49F7-BD8E-F6E2CBF9EF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0584" y="1773838"/>
            <a:ext cx="823812" cy="526294"/>
          </a:xfrm>
          <a:prstGeom prst="rect">
            <a:avLst/>
          </a:prstGeom>
        </p:spPr>
      </p:pic>
      <p:sp>
        <p:nvSpPr>
          <p:cNvPr id="12" name="コンテンツ プレースホルダー 2">
            <a:extLst>
              <a:ext uri="{FF2B5EF4-FFF2-40B4-BE49-F238E27FC236}">
                <a16:creationId xmlns:a16="http://schemas.microsoft.com/office/drawing/2014/main" id="{444D4472-0183-4A19-AD4F-23ACFC479A9E}"/>
              </a:ext>
            </a:extLst>
          </p:cNvPr>
          <p:cNvSpPr>
            <a:spLocks noGrp="1"/>
          </p:cNvSpPr>
          <p:nvPr>
            <p:ph idx="1"/>
          </p:nvPr>
        </p:nvSpPr>
        <p:spPr>
          <a:xfrm>
            <a:off x="97224" y="34345"/>
            <a:ext cx="5038656" cy="733515"/>
          </a:xfrm>
          <a:solidFill>
            <a:schemeClr val="accent4">
              <a:lumMod val="20000"/>
              <a:lumOff val="80000"/>
            </a:schemeClr>
          </a:solidFill>
        </p:spPr>
        <p:txBody>
          <a:bodyPr>
            <a:normAutofit/>
          </a:bodyPr>
          <a:lstStyle/>
          <a:p>
            <a:pPr marL="0" indent="0">
              <a:lnSpc>
                <a:spcPct val="120000"/>
              </a:lnSpc>
              <a:buNone/>
            </a:pPr>
            <a:r>
              <a:rPr kumimoji="1" lang="en-US" altLang="ja-JP" sz="1600" b="1" dirty="0">
                <a:solidFill>
                  <a:schemeClr val="accent1">
                    <a:lumMod val="50000"/>
                  </a:schemeClr>
                </a:solidFill>
              </a:rPr>
              <a:t>(a) </a:t>
            </a:r>
            <a:r>
              <a:rPr kumimoji="1" lang="ja-JP" altLang="en-US" sz="1600" b="1" dirty="0">
                <a:solidFill>
                  <a:schemeClr val="accent1">
                    <a:lumMod val="50000"/>
                  </a:schemeClr>
                </a:solidFill>
              </a:rPr>
              <a:t>デジタル基盤製品・サービス </a:t>
            </a:r>
            <a:r>
              <a:rPr lang="en-US" altLang="ja-JP" sz="1600" b="1" dirty="0">
                <a:solidFill>
                  <a:schemeClr val="accent1">
                    <a:lumMod val="50000"/>
                  </a:schemeClr>
                </a:solidFill>
              </a:rPr>
              <a:t> (</a:t>
            </a:r>
            <a:r>
              <a:rPr lang="ja-JP" altLang="en-US" sz="1600" b="1" dirty="0">
                <a:solidFill>
                  <a:schemeClr val="accent1">
                    <a:lumMod val="50000"/>
                  </a:schemeClr>
                </a:solidFill>
              </a:rPr>
              <a:t>デジタル基盤人材</a:t>
            </a:r>
            <a:r>
              <a:rPr lang="en-US" altLang="ja-JP" sz="1600" b="1" dirty="0">
                <a:solidFill>
                  <a:schemeClr val="accent1">
                    <a:lumMod val="50000"/>
                  </a:schemeClr>
                </a:solidFill>
              </a:rPr>
              <a:t>)</a:t>
            </a:r>
            <a:br>
              <a:rPr lang="en-US" altLang="ja-JP" sz="1600" b="1" dirty="0">
                <a:solidFill>
                  <a:schemeClr val="accent1">
                    <a:lumMod val="50000"/>
                  </a:schemeClr>
                </a:solidFill>
              </a:rPr>
            </a:br>
            <a:r>
              <a:rPr kumimoji="1" lang="en-US" altLang="ja-JP" sz="1600" b="1" dirty="0">
                <a:solidFill>
                  <a:schemeClr val="accent6">
                    <a:lumMod val="75000"/>
                  </a:schemeClr>
                </a:solidFill>
              </a:rPr>
              <a:t>(b) </a:t>
            </a:r>
            <a:r>
              <a:rPr kumimoji="1" lang="ja-JP" altLang="en-US" sz="1600" b="1" dirty="0">
                <a:solidFill>
                  <a:schemeClr val="accent6">
                    <a:lumMod val="75000"/>
                  </a:schemeClr>
                </a:solidFill>
              </a:rPr>
              <a:t>デジタル応用汎用製品・サービス   </a:t>
            </a:r>
            <a:r>
              <a:rPr kumimoji="1" lang="en-US" altLang="ja-JP" sz="1600" b="1" dirty="0">
                <a:solidFill>
                  <a:schemeClr val="accent6">
                    <a:lumMod val="75000"/>
                  </a:schemeClr>
                </a:solidFill>
              </a:rPr>
              <a:t>(</a:t>
            </a:r>
            <a:r>
              <a:rPr kumimoji="1" lang="ja-JP" altLang="en-US" sz="1600" b="1" dirty="0">
                <a:solidFill>
                  <a:schemeClr val="accent6">
                    <a:lumMod val="75000"/>
                  </a:schemeClr>
                </a:solidFill>
              </a:rPr>
              <a:t>デジタル応用人材</a:t>
            </a:r>
            <a:r>
              <a:rPr kumimoji="1" lang="en-US" altLang="ja-JP" sz="1600" b="1" dirty="0">
                <a:solidFill>
                  <a:schemeClr val="accent6">
                    <a:lumMod val="75000"/>
                  </a:schemeClr>
                </a:solidFill>
              </a:rPr>
              <a:t>)</a:t>
            </a:r>
            <a:endParaRPr kumimoji="1" lang="en-US" altLang="ja-JP" sz="1400" dirty="0"/>
          </a:p>
        </p:txBody>
      </p:sp>
      <p:sp>
        <p:nvSpPr>
          <p:cNvPr id="18" name="テキスト ボックス 17">
            <a:extLst>
              <a:ext uri="{FF2B5EF4-FFF2-40B4-BE49-F238E27FC236}">
                <a16:creationId xmlns:a16="http://schemas.microsoft.com/office/drawing/2014/main" id="{D2B4B38F-1697-4695-8328-198A8F000FC7}"/>
              </a:ext>
            </a:extLst>
          </p:cNvPr>
          <p:cNvSpPr txBox="1"/>
          <p:nvPr/>
        </p:nvSpPr>
        <p:spPr>
          <a:xfrm>
            <a:off x="106880" y="758314"/>
            <a:ext cx="4340354" cy="369332"/>
          </a:xfrm>
          <a:prstGeom prst="rect">
            <a:avLst/>
          </a:prstGeom>
          <a:noFill/>
        </p:spPr>
        <p:txBody>
          <a:bodyPr wrap="square" rtlCol="0">
            <a:spAutoFit/>
          </a:bodyPr>
          <a:lstStyle/>
          <a:p>
            <a:r>
              <a:rPr kumimoji="1" lang="ja-JP" altLang="en-US" b="1" dirty="0"/>
              <a:t>目標</a:t>
            </a:r>
            <a:r>
              <a:rPr kumimoji="1" lang="en-US" altLang="ja-JP" b="1" dirty="0"/>
              <a:t>: </a:t>
            </a:r>
            <a:r>
              <a:rPr kumimoji="1" lang="ja-JP" altLang="en-US" b="1" dirty="0"/>
              <a:t>平均 </a:t>
            </a:r>
            <a:r>
              <a:rPr kumimoji="1" lang="en-US" altLang="ja-JP" b="1" dirty="0"/>
              <a:t>100 </a:t>
            </a:r>
            <a:r>
              <a:rPr kumimoji="1" lang="ja-JP" altLang="en-US" b="1" dirty="0"/>
              <a:t>億円 </a:t>
            </a:r>
            <a:r>
              <a:rPr kumimoji="1" lang="en-US" altLang="ja-JP" b="1" dirty="0"/>
              <a:t>/ </a:t>
            </a:r>
            <a:r>
              <a:rPr kumimoji="1" lang="ja-JP" altLang="en-US" b="1" dirty="0"/>
              <a:t>年・</a:t>
            </a:r>
            <a:r>
              <a:rPr lang="ja-JP" altLang="en-US" b="1" dirty="0"/>
              <a:t>人の </a:t>
            </a:r>
            <a:r>
              <a:rPr lang="en-US" altLang="ja-JP" b="1" dirty="0"/>
              <a:t>ASV</a:t>
            </a:r>
            <a:endParaRPr kumimoji="1" lang="ja-JP" altLang="en-US" b="1" dirty="0"/>
          </a:p>
        </p:txBody>
      </p:sp>
      <p:sp>
        <p:nvSpPr>
          <p:cNvPr id="19" name="テキスト ボックス 18">
            <a:extLst>
              <a:ext uri="{FF2B5EF4-FFF2-40B4-BE49-F238E27FC236}">
                <a16:creationId xmlns:a16="http://schemas.microsoft.com/office/drawing/2014/main" id="{447BFB52-BEDD-4FB5-97EA-5C8B8ABA814A}"/>
              </a:ext>
            </a:extLst>
          </p:cNvPr>
          <p:cNvSpPr txBox="1"/>
          <p:nvPr/>
        </p:nvSpPr>
        <p:spPr>
          <a:xfrm>
            <a:off x="5202440" y="238224"/>
            <a:ext cx="5737860" cy="584775"/>
          </a:xfrm>
          <a:prstGeom prst="rect">
            <a:avLst/>
          </a:prstGeom>
          <a:solidFill>
            <a:schemeClr val="accent4">
              <a:lumMod val="40000"/>
              <a:lumOff val="60000"/>
            </a:schemeClr>
          </a:solidFill>
        </p:spPr>
        <p:txBody>
          <a:bodyPr wrap="square" rtlCol="0">
            <a:spAutoFit/>
          </a:bodyPr>
          <a:lstStyle/>
          <a:p>
            <a:r>
              <a:rPr kumimoji="1" lang="ja-JP" altLang="en-US" sz="1600" b="1" dirty="0"/>
              <a:t>日本中で </a:t>
            </a:r>
            <a:r>
              <a:rPr kumimoji="1" lang="en-US" altLang="ja-JP" sz="1600" b="1" dirty="0"/>
              <a:t>(a), (b) </a:t>
            </a:r>
            <a:r>
              <a:rPr kumimoji="1" lang="ja-JP" altLang="en-US" sz="1600" b="1" dirty="0"/>
              <a:t>のデジタル人材を育成し、</a:t>
            </a:r>
            <a:r>
              <a:rPr kumimoji="1" lang="en-US" altLang="ja-JP" sz="1600" b="1" dirty="0"/>
              <a:t>1 </a:t>
            </a:r>
            <a:r>
              <a:rPr kumimoji="1" lang="ja-JP" altLang="en-US" sz="1600" b="1" dirty="0"/>
              <a:t>人あたり </a:t>
            </a:r>
            <a:r>
              <a:rPr kumimoji="1" lang="en-US" altLang="ja-JP" sz="1600" b="1" dirty="0"/>
              <a:t>100 </a:t>
            </a:r>
            <a:r>
              <a:rPr kumimoji="1" lang="ja-JP" altLang="en-US" sz="1600" b="1" dirty="0"/>
              <a:t>億円 </a:t>
            </a:r>
            <a:r>
              <a:rPr kumimoji="1" lang="en-US" altLang="ja-JP" sz="1600" b="1" dirty="0"/>
              <a:t>/ </a:t>
            </a:r>
            <a:r>
              <a:rPr kumimoji="1" lang="ja-JP" altLang="en-US" sz="1600" b="1" dirty="0"/>
              <a:t>年程度の </a:t>
            </a:r>
            <a:r>
              <a:rPr kumimoji="1" lang="en-US" altLang="ja-JP" sz="1600" b="1" dirty="0"/>
              <a:t>ASV </a:t>
            </a:r>
            <a:r>
              <a:rPr kumimoji="1" lang="ja-JP" altLang="en-US" sz="1600" b="1" dirty="0"/>
              <a:t>を実現することを、低コストで実現する。</a:t>
            </a:r>
          </a:p>
        </p:txBody>
      </p:sp>
      <p:sp>
        <p:nvSpPr>
          <p:cNvPr id="20" name="四角形: 角を丸くする 19">
            <a:extLst>
              <a:ext uri="{FF2B5EF4-FFF2-40B4-BE49-F238E27FC236}">
                <a16:creationId xmlns:a16="http://schemas.microsoft.com/office/drawing/2014/main" id="{802D28B5-A702-400F-984A-715ACBD303C8}"/>
              </a:ext>
            </a:extLst>
          </p:cNvPr>
          <p:cNvSpPr/>
          <p:nvPr/>
        </p:nvSpPr>
        <p:spPr>
          <a:xfrm>
            <a:off x="203904" y="2825398"/>
            <a:ext cx="1990656" cy="1051560"/>
          </a:xfrm>
          <a:prstGeom prst="roundRect">
            <a:avLst/>
          </a:prstGeom>
          <a:solidFill>
            <a:schemeClr val="accent3">
              <a:lumMod val="20000"/>
              <a:lumOff val="80000"/>
            </a:schemeClr>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1" name="図 20">
            <a:extLst>
              <a:ext uri="{FF2B5EF4-FFF2-40B4-BE49-F238E27FC236}">
                <a16:creationId xmlns:a16="http://schemas.microsoft.com/office/drawing/2014/main" id="{06F0B0AE-37FA-43AD-B534-1A29F6730A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7687" y="2980298"/>
            <a:ext cx="1025216" cy="733516"/>
          </a:xfrm>
          <a:prstGeom prst="rect">
            <a:avLst/>
          </a:prstGeom>
        </p:spPr>
      </p:pic>
      <p:pic>
        <p:nvPicPr>
          <p:cNvPr id="22" name="図 21">
            <a:extLst>
              <a:ext uri="{FF2B5EF4-FFF2-40B4-BE49-F238E27FC236}">
                <a16:creationId xmlns:a16="http://schemas.microsoft.com/office/drawing/2014/main" id="{1B9B317F-D147-445B-BC8A-AD873C13D8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0584" y="3006656"/>
            <a:ext cx="823812" cy="526294"/>
          </a:xfrm>
          <a:prstGeom prst="rect">
            <a:avLst/>
          </a:prstGeom>
        </p:spPr>
      </p:pic>
      <p:sp>
        <p:nvSpPr>
          <p:cNvPr id="23" name="四角形: 角を丸くする 22">
            <a:extLst>
              <a:ext uri="{FF2B5EF4-FFF2-40B4-BE49-F238E27FC236}">
                <a16:creationId xmlns:a16="http://schemas.microsoft.com/office/drawing/2014/main" id="{75ABB346-79CF-4B96-9665-BEA50A76F553}"/>
              </a:ext>
            </a:extLst>
          </p:cNvPr>
          <p:cNvSpPr/>
          <p:nvPr/>
        </p:nvSpPr>
        <p:spPr>
          <a:xfrm>
            <a:off x="203904" y="4058216"/>
            <a:ext cx="1990656" cy="1051560"/>
          </a:xfrm>
          <a:prstGeom prst="roundRect">
            <a:avLst/>
          </a:prstGeom>
          <a:solidFill>
            <a:schemeClr val="accent3">
              <a:lumMod val="20000"/>
              <a:lumOff val="80000"/>
            </a:schemeClr>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4" name="図 23">
            <a:extLst>
              <a:ext uri="{FF2B5EF4-FFF2-40B4-BE49-F238E27FC236}">
                <a16:creationId xmlns:a16="http://schemas.microsoft.com/office/drawing/2014/main" id="{4B28A68B-BF72-470F-A76F-C83480B308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7687" y="4213116"/>
            <a:ext cx="1025216" cy="733516"/>
          </a:xfrm>
          <a:prstGeom prst="rect">
            <a:avLst/>
          </a:prstGeom>
        </p:spPr>
      </p:pic>
      <p:pic>
        <p:nvPicPr>
          <p:cNvPr id="25" name="図 24">
            <a:extLst>
              <a:ext uri="{FF2B5EF4-FFF2-40B4-BE49-F238E27FC236}">
                <a16:creationId xmlns:a16="http://schemas.microsoft.com/office/drawing/2014/main" id="{558BA979-FE71-4138-A381-AFF5BE07B2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0584" y="4239474"/>
            <a:ext cx="823812" cy="526294"/>
          </a:xfrm>
          <a:prstGeom prst="rect">
            <a:avLst/>
          </a:prstGeom>
        </p:spPr>
      </p:pic>
      <p:sp>
        <p:nvSpPr>
          <p:cNvPr id="26" name="右中かっこ 25">
            <a:extLst>
              <a:ext uri="{FF2B5EF4-FFF2-40B4-BE49-F238E27FC236}">
                <a16:creationId xmlns:a16="http://schemas.microsoft.com/office/drawing/2014/main" id="{294CCF69-CFDA-48CC-A24B-F15FB04AF7E7}"/>
              </a:ext>
            </a:extLst>
          </p:cNvPr>
          <p:cNvSpPr/>
          <p:nvPr/>
        </p:nvSpPr>
        <p:spPr>
          <a:xfrm rot="5400000">
            <a:off x="1040968" y="4428356"/>
            <a:ext cx="476548" cy="2150676"/>
          </a:xfrm>
          <a:prstGeom prst="rightBrace">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72B6D926-BA5C-4338-B98C-5E1510737F91}"/>
              </a:ext>
            </a:extLst>
          </p:cNvPr>
          <p:cNvSpPr txBox="1"/>
          <p:nvPr/>
        </p:nvSpPr>
        <p:spPr>
          <a:xfrm>
            <a:off x="851503" y="5900613"/>
            <a:ext cx="2348897" cy="461665"/>
          </a:xfrm>
          <a:prstGeom prst="rect">
            <a:avLst/>
          </a:prstGeom>
          <a:noFill/>
        </p:spPr>
        <p:txBody>
          <a:bodyPr wrap="square" rtlCol="0">
            <a:spAutoFit/>
          </a:bodyPr>
          <a:lstStyle/>
          <a:p>
            <a:r>
              <a:rPr kumimoji="1" lang="ja-JP" altLang="en-US" sz="2400" b="1" dirty="0"/>
              <a:t>数千～数万人</a:t>
            </a:r>
          </a:p>
        </p:txBody>
      </p:sp>
      <p:sp>
        <p:nvSpPr>
          <p:cNvPr id="28" name="テキスト ボックス 27">
            <a:extLst>
              <a:ext uri="{FF2B5EF4-FFF2-40B4-BE49-F238E27FC236}">
                <a16:creationId xmlns:a16="http://schemas.microsoft.com/office/drawing/2014/main" id="{F619F1AD-1CF3-4191-88ED-B1EE77D07263}"/>
              </a:ext>
            </a:extLst>
          </p:cNvPr>
          <p:cNvSpPr txBox="1"/>
          <p:nvPr/>
        </p:nvSpPr>
        <p:spPr>
          <a:xfrm>
            <a:off x="694559" y="6430835"/>
            <a:ext cx="8122657" cy="338554"/>
          </a:xfrm>
          <a:prstGeom prst="rect">
            <a:avLst/>
          </a:prstGeom>
          <a:solidFill>
            <a:schemeClr val="accent4">
              <a:lumMod val="40000"/>
              <a:lumOff val="60000"/>
            </a:schemeClr>
          </a:solidFill>
        </p:spPr>
        <p:txBody>
          <a:bodyPr wrap="square" rtlCol="0">
            <a:spAutoFit/>
          </a:bodyPr>
          <a:lstStyle/>
          <a:p>
            <a:r>
              <a:rPr kumimoji="1" lang="en-US" altLang="ja-JP" sz="1600" b="1" dirty="0"/>
              <a:t>【</a:t>
            </a:r>
            <a:r>
              <a:rPr kumimoji="1" lang="ja-JP" altLang="en-US" sz="1600" b="1" dirty="0"/>
              <a:t>参考</a:t>
            </a:r>
            <a:r>
              <a:rPr kumimoji="1" lang="en-US" altLang="ja-JP" sz="1600" b="1" dirty="0"/>
              <a:t>】</a:t>
            </a:r>
            <a:r>
              <a:rPr kumimoji="1" lang="ja-JP" altLang="en-US" sz="1600" b="1" dirty="0"/>
              <a:t> 日本の高校生</a:t>
            </a:r>
            <a:r>
              <a:rPr kumimoji="1" lang="en-US" altLang="ja-JP" sz="1600" b="1" dirty="0"/>
              <a:t>: 290 </a:t>
            </a:r>
            <a:r>
              <a:rPr kumimoji="1" lang="ja-JP" altLang="en-US" sz="1600" b="1" dirty="0"/>
              <a:t>万人、高専生</a:t>
            </a:r>
            <a:r>
              <a:rPr kumimoji="1" lang="en-US" altLang="ja-JP" sz="1600" b="1" dirty="0"/>
              <a:t>: 5 </a:t>
            </a:r>
            <a:r>
              <a:rPr kumimoji="1" lang="ja-JP" altLang="en-US" sz="1600" b="1" dirty="0"/>
              <a:t>万人、大学生</a:t>
            </a:r>
            <a:r>
              <a:rPr kumimoji="1" lang="en-US" altLang="ja-JP" sz="1600" b="1" dirty="0"/>
              <a:t>: 294 </a:t>
            </a:r>
            <a:r>
              <a:rPr kumimoji="1" lang="ja-JP" altLang="en-US" sz="1600" b="1" dirty="0"/>
              <a:t>万人</a:t>
            </a:r>
            <a:r>
              <a:rPr kumimoji="1" lang="en-US" altLang="ja-JP" sz="1600" b="1" dirty="0"/>
              <a:t>: </a:t>
            </a:r>
            <a:r>
              <a:rPr kumimoji="1" lang="ja-JP" altLang="en-US" sz="1600" b="1" dirty="0"/>
              <a:t>大学院生</a:t>
            </a:r>
            <a:r>
              <a:rPr kumimoji="1" lang="en-US" altLang="ja-JP" sz="1600" b="1" dirty="0"/>
              <a:t>: 26 </a:t>
            </a:r>
            <a:r>
              <a:rPr kumimoji="1" lang="ja-JP" altLang="en-US" sz="1600" b="1" dirty="0"/>
              <a:t>万人。</a:t>
            </a:r>
          </a:p>
        </p:txBody>
      </p:sp>
      <p:cxnSp>
        <p:nvCxnSpPr>
          <p:cNvPr id="30" name="直線矢印コネクタ 29">
            <a:extLst>
              <a:ext uri="{FF2B5EF4-FFF2-40B4-BE49-F238E27FC236}">
                <a16:creationId xmlns:a16="http://schemas.microsoft.com/office/drawing/2014/main" id="{7AAA73FC-0267-43D4-A510-A4A0E06E3EB4}"/>
              </a:ext>
            </a:extLst>
          </p:cNvPr>
          <p:cNvCxnSpPr>
            <a:stCxn id="17" idx="3"/>
          </p:cNvCxnSpPr>
          <p:nvPr/>
        </p:nvCxnSpPr>
        <p:spPr>
          <a:xfrm>
            <a:off x="2194560" y="2118360"/>
            <a:ext cx="1272540" cy="601980"/>
          </a:xfrm>
          <a:prstGeom prst="straightConnector1">
            <a:avLst/>
          </a:prstGeom>
          <a:ln w="571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矢印コネクタ 30">
            <a:extLst>
              <a:ext uri="{FF2B5EF4-FFF2-40B4-BE49-F238E27FC236}">
                <a16:creationId xmlns:a16="http://schemas.microsoft.com/office/drawing/2014/main" id="{2E6A2B2C-2A27-43A4-8155-8F80991331F9}"/>
              </a:ext>
            </a:extLst>
          </p:cNvPr>
          <p:cNvCxnSpPr>
            <a:cxnSpLocks/>
          </p:cNvCxnSpPr>
          <p:nvPr/>
        </p:nvCxnSpPr>
        <p:spPr>
          <a:xfrm>
            <a:off x="2173736" y="3359804"/>
            <a:ext cx="845820" cy="34393"/>
          </a:xfrm>
          <a:prstGeom prst="straightConnector1">
            <a:avLst/>
          </a:prstGeom>
          <a:ln w="571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矢印コネクタ 32">
            <a:extLst>
              <a:ext uri="{FF2B5EF4-FFF2-40B4-BE49-F238E27FC236}">
                <a16:creationId xmlns:a16="http://schemas.microsoft.com/office/drawing/2014/main" id="{0C8EA928-8036-4CB5-9F39-F0B77122F8E0}"/>
              </a:ext>
            </a:extLst>
          </p:cNvPr>
          <p:cNvCxnSpPr>
            <a:cxnSpLocks/>
          </p:cNvCxnSpPr>
          <p:nvPr/>
        </p:nvCxnSpPr>
        <p:spPr>
          <a:xfrm flipV="1">
            <a:off x="2183130" y="4065234"/>
            <a:ext cx="1017270" cy="599203"/>
          </a:xfrm>
          <a:prstGeom prst="straightConnector1">
            <a:avLst/>
          </a:prstGeom>
          <a:ln w="571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5" name="テキスト ボックス 34">
            <a:extLst>
              <a:ext uri="{FF2B5EF4-FFF2-40B4-BE49-F238E27FC236}">
                <a16:creationId xmlns:a16="http://schemas.microsoft.com/office/drawing/2014/main" id="{2D4A7474-D8C5-4D66-ACBD-93E0295E5534}"/>
              </a:ext>
            </a:extLst>
          </p:cNvPr>
          <p:cNvSpPr txBox="1"/>
          <p:nvPr/>
        </p:nvSpPr>
        <p:spPr>
          <a:xfrm>
            <a:off x="3257286" y="4893242"/>
            <a:ext cx="4030980" cy="1323439"/>
          </a:xfrm>
          <a:prstGeom prst="rect">
            <a:avLst/>
          </a:prstGeom>
          <a:solidFill>
            <a:schemeClr val="accent2">
              <a:lumMod val="20000"/>
              <a:lumOff val="80000"/>
            </a:schemeClr>
          </a:solidFill>
        </p:spPr>
        <p:txBody>
          <a:bodyPr wrap="square" rtlCol="0">
            <a:spAutoFit/>
          </a:bodyPr>
          <a:lstStyle/>
          <a:p>
            <a:r>
              <a:rPr kumimoji="1" lang="ja-JP" altLang="en-US" sz="2000" b="1" dirty="0"/>
              <a:t>生成されたデジタル成果物</a:t>
            </a:r>
            <a:endParaRPr kumimoji="1" lang="en-US" altLang="ja-JP" sz="2000" b="1" dirty="0"/>
          </a:p>
          <a:p>
            <a:r>
              <a:rPr lang="en-US" altLang="ja-JP" sz="2000" b="1" dirty="0"/>
              <a:t>(</a:t>
            </a:r>
            <a:r>
              <a:rPr lang="ja-JP" altLang="en-US" sz="2000" b="1" dirty="0"/>
              <a:t>大半は、</a:t>
            </a:r>
            <a:r>
              <a:rPr lang="en-US" altLang="ja-JP" sz="2000" b="1" dirty="0"/>
              <a:t>OSS </a:t>
            </a:r>
            <a:r>
              <a:rPr lang="ja-JP" altLang="en-US" sz="2000" b="1" dirty="0"/>
              <a:t>や無償サービスとして</a:t>
            </a:r>
          </a:p>
          <a:p>
            <a:r>
              <a:rPr kumimoji="1" lang="ja-JP" altLang="en-US" sz="2000" b="1" dirty="0"/>
              <a:t>インターネットを通じて全世界に継続的に提供</a:t>
            </a:r>
            <a:r>
              <a:rPr kumimoji="1" lang="en-US" altLang="ja-JP" sz="2000" b="1" dirty="0"/>
              <a:t>)</a:t>
            </a:r>
            <a:endParaRPr kumimoji="1" lang="ja-JP" altLang="en-US" sz="2000" b="1" dirty="0"/>
          </a:p>
        </p:txBody>
      </p:sp>
      <p:cxnSp>
        <p:nvCxnSpPr>
          <p:cNvPr id="36" name="直線矢印コネクタ 35">
            <a:extLst>
              <a:ext uri="{FF2B5EF4-FFF2-40B4-BE49-F238E27FC236}">
                <a16:creationId xmlns:a16="http://schemas.microsoft.com/office/drawing/2014/main" id="{15BC52A7-0A10-47F7-952B-417184C37808}"/>
              </a:ext>
            </a:extLst>
          </p:cNvPr>
          <p:cNvCxnSpPr>
            <a:cxnSpLocks/>
          </p:cNvCxnSpPr>
          <p:nvPr/>
        </p:nvCxnSpPr>
        <p:spPr>
          <a:xfrm flipV="1">
            <a:off x="7288266" y="1819201"/>
            <a:ext cx="1145037" cy="946476"/>
          </a:xfrm>
          <a:prstGeom prst="straightConnector1">
            <a:avLst/>
          </a:prstGeom>
          <a:ln w="57150">
            <a:solidFill>
              <a:schemeClr val="tx1">
                <a:lumMod val="85000"/>
                <a:lumOff val="1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直線矢印コネクタ 37">
            <a:extLst>
              <a:ext uri="{FF2B5EF4-FFF2-40B4-BE49-F238E27FC236}">
                <a16:creationId xmlns:a16="http://schemas.microsoft.com/office/drawing/2014/main" id="{C3410418-8702-46D2-8EEE-BCD3BA2F72D6}"/>
              </a:ext>
            </a:extLst>
          </p:cNvPr>
          <p:cNvCxnSpPr>
            <a:cxnSpLocks/>
          </p:cNvCxnSpPr>
          <p:nvPr/>
        </p:nvCxnSpPr>
        <p:spPr>
          <a:xfrm>
            <a:off x="8433303" y="1818869"/>
            <a:ext cx="720354" cy="0"/>
          </a:xfrm>
          <a:prstGeom prst="straightConnector1">
            <a:avLst/>
          </a:prstGeom>
          <a:ln w="5715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テキスト ボックス 40">
            <a:extLst>
              <a:ext uri="{FF2B5EF4-FFF2-40B4-BE49-F238E27FC236}">
                <a16:creationId xmlns:a16="http://schemas.microsoft.com/office/drawing/2014/main" id="{7C6B03BA-EE5E-4AB6-9F18-8B0874C24C87}"/>
              </a:ext>
            </a:extLst>
          </p:cNvPr>
          <p:cNvSpPr txBox="1"/>
          <p:nvPr/>
        </p:nvSpPr>
        <p:spPr>
          <a:xfrm>
            <a:off x="7586191" y="992157"/>
            <a:ext cx="3933448" cy="369332"/>
          </a:xfrm>
          <a:prstGeom prst="rect">
            <a:avLst/>
          </a:prstGeom>
          <a:solidFill>
            <a:schemeClr val="accent4">
              <a:lumMod val="40000"/>
              <a:lumOff val="60000"/>
            </a:schemeClr>
          </a:solidFill>
        </p:spPr>
        <p:txBody>
          <a:bodyPr wrap="square" rtlCol="0">
            <a:spAutoFit/>
          </a:bodyPr>
          <a:lstStyle/>
          <a:p>
            <a:r>
              <a:rPr kumimoji="1" lang="ja-JP" altLang="en-US" b="1" dirty="0"/>
              <a:t>パターン </a:t>
            </a:r>
            <a:r>
              <a:rPr kumimoji="1" lang="en-US" altLang="ja-JP" b="1" dirty="0"/>
              <a:t>1. </a:t>
            </a:r>
            <a:r>
              <a:rPr kumimoji="1" lang="ja-JP" altLang="en-US" b="1" dirty="0"/>
              <a:t>そのまま 永続的に無償継続</a:t>
            </a:r>
          </a:p>
        </p:txBody>
      </p:sp>
      <p:sp>
        <p:nvSpPr>
          <p:cNvPr id="43" name="テキスト ボックス 42">
            <a:extLst>
              <a:ext uri="{FF2B5EF4-FFF2-40B4-BE49-F238E27FC236}">
                <a16:creationId xmlns:a16="http://schemas.microsoft.com/office/drawing/2014/main" id="{02D62098-AE8E-44CF-81EE-71C297066DD0}"/>
              </a:ext>
            </a:extLst>
          </p:cNvPr>
          <p:cNvSpPr txBox="1"/>
          <p:nvPr/>
        </p:nvSpPr>
        <p:spPr>
          <a:xfrm>
            <a:off x="9153657" y="1467854"/>
            <a:ext cx="3038343" cy="738664"/>
          </a:xfrm>
          <a:prstGeom prst="rect">
            <a:avLst/>
          </a:prstGeom>
          <a:solidFill>
            <a:schemeClr val="accent4">
              <a:lumMod val="20000"/>
              <a:lumOff val="80000"/>
            </a:schemeClr>
          </a:solidFill>
        </p:spPr>
        <p:txBody>
          <a:bodyPr wrap="square" rtlCol="0">
            <a:spAutoFit/>
          </a:bodyPr>
          <a:lstStyle/>
          <a:p>
            <a:r>
              <a:rPr kumimoji="1" lang="ja-JP" altLang="en-US" sz="1400" b="1" dirty="0"/>
              <a:t>日本国民・日本の多数の事業者 </a:t>
            </a:r>
            <a:r>
              <a:rPr kumimoji="1" lang="en-US" altLang="ja-JP" sz="1400" b="1" dirty="0"/>
              <a:t>(</a:t>
            </a:r>
            <a:r>
              <a:rPr kumimoji="1" lang="ja-JP" altLang="en-US" sz="1400" b="1" dirty="0"/>
              <a:t>あるいは世界中</a:t>
            </a:r>
            <a:r>
              <a:rPr kumimoji="1" lang="en-US" altLang="ja-JP" sz="1400" b="1" dirty="0"/>
              <a:t>)</a:t>
            </a:r>
            <a:r>
              <a:rPr kumimoji="1" lang="ja-JP" altLang="en-US" sz="1400" b="1" dirty="0"/>
              <a:t> の </a:t>
            </a:r>
            <a:r>
              <a:rPr kumimoji="1" lang="en-US" altLang="ja-JP" sz="1400" b="1" dirty="0"/>
              <a:t>GDP </a:t>
            </a:r>
            <a:r>
              <a:rPr kumimoji="1" lang="ja-JP" altLang="en-US" sz="1400" b="1" dirty="0"/>
              <a:t>増加・生産物価値向上にそのまま </a:t>
            </a:r>
            <a:r>
              <a:rPr kumimoji="1" lang="en-US" altLang="ja-JP" sz="1400" b="1" dirty="0"/>
              <a:t>AVS </a:t>
            </a:r>
            <a:r>
              <a:rPr kumimoji="1" lang="ja-JP" altLang="en-US" sz="1400" b="1" dirty="0"/>
              <a:t>と同額が寄与。</a:t>
            </a:r>
          </a:p>
        </p:txBody>
      </p:sp>
      <p:cxnSp>
        <p:nvCxnSpPr>
          <p:cNvPr id="44" name="直線矢印コネクタ 43">
            <a:extLst>
              <a:ext uri="{FF2B5EF4-FFF2-40B4-BE49-F238E27FC236}">
                <a16:creationId xmlns:a16="http://schemas.microsoft.com/office/drawing/2014/main" id="{D084220E-2F1C-4366-965E-31346A453EC8}"/>
              </a:ext>
            </a:extLst>
          </p:cNvPr>
          <p:cNvCxnSpPr>
            <a:cxnSpLocks/>
          </p:cNvCxnSpPr>
          <p:nvPr/>
        </p:nvCxnSpPr>
        <p:spPr>
          <a:xfrm flipV="1">
            <a:off x="7709437" y="3048163"/>
            <a:ext cx="723866" cy="303672"/>
          </a:xfrm>
          <a:prstGeom prst="straightConnector1">
            <a:avLst/>
          </a:prstGeom>
          <a:ln w="57150">
            <a:solidFill>
              <a:schemeClr val="accent5">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直線矢印コネクタ 45">
            <a:extLst>
              <a:ext uri="{FF2B5EF4-FFF2-40B4-BE49-F238E27FC236}">
                <a16:creationId xmlns:a16="http://schemas.microsoft.com/office/drawing/2014/main" id="{B595A57A-C1CE-4161-A9D5-90DB18058528}"/>
              </a:ext>
            </a:extLst>
          </p:cNvPr>
          <p:cNvCxnSpPr>
            <a:cxnSpLocks/>
          </p:cNvCxnSpPr>
          <p:nvPr/>
        </p:nvCxnSpPr>
        <p:spPr>
          <a:xfrm>
            <a:off x="8433303" y="3048163"/>
            <a:ext cx="1136653" cy="0"/>
          </a:xfrm>
          <a:prstGeom prst="straightConnector1">
            <a:avLst/>
          </a:prstGeom>
          <a:ln w="571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7" name="四角形: 角を丸くする 46">
            <a:extLst>
              <a:ext uri="{FF2B5EF4-FFF2-40B4-BE49-F238E27FC236}">
                <a16:creationId xmlns:a16="http://schemas.microsoft.com/office/drawing/2014/main" id="{C592971C-2AF6-4B02-867C-22DCDC42856D}"/>
              </a:ext>
            </a:extLst>
          </p:cNvPr>
          <p:cNvSpPr/>
          <p:nvPr/>
        </p:nvSpPr>
        <p:spPr>
          <a:xfrm>
            <a:off x="8014203" y="3320972"/>
            <a:ext cx="1327917" cy="3928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t>投資家</a:t>
            </a:r>
            <a:r>
              <a:rPr lang="en-US" altLang="ja-JP" sz="1400" b="1" dirty="0"/>
              <a:t> + CEO</a:t>
            </a:r>
          </a:p>
        </p:txBody>
      </p:sp>
      <p:sp>
        <p:nvSpPr>
          <p:cNvPr id="48" name="テキスト ボックス 47">
            <a:extLst>
              <a:ext uri="{FF2B5EF4-FFF2-40B4-BE49-F238E27FC236}">
                <a16:creationId xmlns:a16="http://schemas.microsoft.com/office/drawing/2014/main" id="{CDE57954-03A1-4E4D-9E8B-B79EFDE550C6}"/>
              </a:ext>
            </a:extLst>
          </p:cNvPr>
          <p:cNvSpPr txBox="1"/>
          <p:nvPr/>
        </p:nvSpPr>
        <p:spPr>
          <a:xfrm>
            <a:off x="7717024" y="3303928"/>
            <a:ext cx="411514" cy="461665"/>
          </a:xfrm>
          <a:prstGeom prst="rect">
            <a:avLst/>
          </a:prstGeom>
          <a:noFill/>
        </p:spPr>
        <p:txBody>
          <a:bodyPr wrap="square" rtlCol="0">
            <a:spAutoFit/>
          </a:bodyPr>
          <a:lstStyle/>
          <a:p>
            <a:r>
              <a:rPr kumimoji="1" lang="en-US" altLang="ja-JP" sz="2400" b="1" dirty="0"/>
              <a:t>+</a:t>
            </a:r>
            <a:endParaRPr kumimoji="1" lang="ja-JP" altLang="en-US" sz="2400" b="1" dirty="0"/>
          </a:p>
        </p:txBody>
      </p:sp>
      <p:sp>
        <p:nvSpPr>
          <p:cNvPr id="50" name="テキスト ボックス 49">
            <a:extLst>
              <a:ext uri="{FF2B5EF4-FFF2-40B4-BE49-F238E27FC236}">
                <a16:creationId xmlns:a16="http://schemas.microsoft.com/office/drawing/2014/main" id="{6DEABE60-D970-4083-8AC2-3397B4F038DF}"/>
              </a:ext>
            </a:extLst>
          </p:cNvPr>
          <p:cNvSpPr txBox="1"/>
          <p:nvPr/>
        </p:nvSpPr>
        <p:spPr>
          <a:xfrm>
            <a:off x="8239501" y="1869939"/>
            <a:ext cx="1144265" cy="584775"/>
          </a:xfrm>
          <a:prstGeom prst="rect">
            <a:avLst/>
          </a:prstGeom>
          <a:noFill/>
        </p:spPr>
        <p:txBody>
          <a:bodyPr wrap="square" rtlCol="0">
            <a:spAutoFit/>
          </a:bodyPr>
          <a:lstStyle/>
          <a:p>
            <a:r>
              <a:rPr kumimoji="1" lang="en-US" altLang="ja-JP" sz="3200" dirty="0"/>
              <a:t>+ 0 =</a:t>
            </a:r>
            <a:endParaRPr kumimoji="1" lang="ja-JP" altLang="en-US" sz="3200" dirty="0"/>
          </a:p>
        </p:txBody>
      </p:sp>
      <p:sp>
        <p:nvSpPr>
          <p:cNvPr id="51" name="テキスト ボックス 50">
            <a:extLst>
              <a:ext uri="{FF2B5EF4-FFF2-40B4-BE49-F238E27FC236}">
                <a16:creationId xmlns:a16="http://schemas.microsoft.com/office/drawing/2014/main" id="{E4CCDD9F-4273-4865-890D-49D81B8BA45B}"/>
              </a:ext>
            </a:extLst>
          </p:cNvPr>
          <p:cNvSpPr txBox="1"/>
          <p:nvPr/>
        </p:nvSpPr>
        <p:spPr>
          <a:xfrm>
            <a:off x="9311699" y="3202874"/>
            <a:ext cx="1144265" cy="584775"/>
          </a:xfrm>
          <a:prstGeom prst="rect">
            <a:avLst/>
          </a:prstGeom>
          <a:noFill/>
        </p:spPr>
        <p:txBody>
          <a:bodyPr wrap="square" rtlCol="0">
            <a:spAutoFit/>
          </a:bodyPr>
          <a:lstStyle/>
          <a:p>
            <a:r>
              <a:rPr kumimoji="1" lang="en-US" altLang="ja-JP" sz="3200" dirty="0"/>
              <a:t>=</a:t>
            </a:r>
            <a:endParaRPr kumimoji="1" lang="ja-JP" altLang="en-US" sz="3200" dirty="0"/>
          </a:p>
        </p:txBody>
      </p:sp>
      <p:sp>
        <p:nvSpPr>
          <p:cNvPr id="54" name="テキスト ボックス 53">
            <a:extLst>
              <a:ext uri="{FF2B5EF4-FFF2-40B4-BE49-F238E27FC236}">
                <a16:creationId xmlns:a16="http://schemas.microsoft.com/office/drawing/2014/main" id="{D8CB99C2-1CFF-4094-9DD0-687CA5E823D5}"/>
              </a:ext>
            </a:extLst>
          </p:cNvPr>
          <p:cNvSpPr txBox="1"/>
          <p:nvPr/>
        </p:nvSpPr>
        <p:spPr>
          <a:xfrm>
            <a:off x="8030716" y="2570590"/>
            <a:ext cx="4005774" cy="369332"/>
          </a:xfrm>
          <a:prstGeom prst="rect">
            <a:avLst/>
          </a:prstGeom>
          <a:solidFill>
            <a:schemeClr val="accent6">
              <a:lumMod val="20000"/>
              <a:lumOff val="80000"/>
            </a:schemeClr>
          </a:solidFill>
        </p:spPr>
        <p:txBody>
          <a:bodyPr wrap="square" rtlCol="0">
            <a:spAutoFit/>
          </a:bodyPr>
          <a:lstStyle/>
          <a:p>
            <a:r>
              <a:rPr kumimoji="1" lang="ja-JP" altLang="en-US" b="1" dirty="0"/>
              <a:t>パターン </a:t>
            </a:r>
            <a:r>
              <a:rPr lang="en-US" altLang="ja-JP" b="1" dirty="0"/>
              <a:t>2</a:t>
            </a:r>
            <a:r>
              <a:rPr kumimoji="1" lang="en-US" altLang="ja-JP" b="1" dirty="0"/>
              <a:t>. </a:t>
            </a:r>
            <a:r>
              <a:rPr kumimoji="1" lang="ja-JP" altLang="en-US" b="1" dirty="0"/>
              <a:t>ビジネス化・大規模スケール化</a:t>
            </a:r>
          </a:p>
        </p:txBody>
      </p:sp>
      <p:sp>
        <p:nvSpPr>
          <p:cNvPr id="55" name="テキスト ボックス 54">
            <a:extLst>
              <a:ext uri="{FF2B5EF4-FFF2-40B4-BE49-F238E27FC236}">
                <a16:creationId xmlns:a16="http://schemas.microsoft.com/office/drawing/2014/main" id="{EC47BF9B-3924-4A7A-9ACC-4FF3D02B0D3D}"/>
              </a:ext>
            </a:extLst>
          </p:cNvPr>
          <p:cNvSpPr txBox="1"/>
          <p:nvPr/>
        </p:nvSpPr>
        <p:spPr>
          <a:xfrm>
            <a:off x="9565338" y="3145610"/>
            <a:ext cx="2557302" cy="923330"/>
          </a:xfrm>
          <a:prstGeom prst="rect">
            <a:avLst/>
          </a:prstGeom>
          <a:solidFill>
            <a:schemeClr val="accent5">
              <a:lumMod val="20000"/>
              <a:lumOff val="80000"/>
            </a:schemeClr>
          </a:solidFill>
        </p:spPr>
        <p:txBody>
          <a:bodyPr wrap="square" rtlCol="0">
            <a:spAutoFit/>
          </a:bodyPr>
          <a:lstStyle/>
          <a:p>
            <a:r>
              <a:rPr kumimoji="1" lang="ja-JP" altLang="en-US" b="1" dirty="0"/>
              <a:t>日本版 </a:t>
            </a:r>
            <a:r>
              <a:rPr kumimoji="1" lang="en-US" altLang="ja-JP" b="1" dirty="0"/>
              <a:t>GAFAM </a:t>
            </a:r>
            <a:r>
              <a:rPr kumimoji="1" lang="ja-JP" altLang="en-US" b="1" dirty="0"/>
              <a:t>の誕生・</a:t>
            </a:r>
          </a:p>
          <a:p>
            <a:r>
              <a:rPr kumimoji="1" lang="ja-JP" altLang="en-US" b="1" dirty="0"/>
              <a:t>デジタル貿易黒字達成・現金収入・雇用創出</a:t>
            </a:r>
          </a:p>
        </p:txBody>
      </p:sp>
      <p:pic>
        <p:nvPicPr>
          <p:cNvPr id="56" name="図 55">
            <a:extLst>
              <a:ext uri="{FF2B5EF4-FFF2-40B4-BE49-F238E27FC236}">
                <a16:creationId xmlns:a16="http://schemas.microsoft.com/office/drawing/2014/main" id="{A12C0EBF-848D-4F36-A1E3-D53CA8EE2D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94838" y="4112342"/>
            <a:ext cx="973848" cy="698129"/>
          </a:xfrm>
          <a:prstGeom prst="rect">
            <a:avLst/>
          </a:prstGeom>
        </p:spPr>
      </p:pic>
      <p:pic>
        <p:nvPicPr>
          <p:cNvPr id="57" name="図 56">
            <a:extLst>
              <a:ext uri="{FF2B5EF4-FFF2-40B4-BE49-F238E27FC236}">
                <a16:creationId xmlns:a16="http://schemas.microsoft.com/office/drawing/2014/main" id="{6BB31AE8-48F5-4F20-9110-9AB9CAE569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78055" y="4020776"/>
            <a:ext cx="944584" cy="833857"/>
          </a:xfrm>
          <a:prstGeom prst="rect">
            <a:avLst/>
          </a:prstGeom>
        </p:spPr>
      </p:pic>
      <p:cxnSp>
        <p:nvCxnSpPr>
          <p:cNvPr id="58" name="直線矢印コネクタ 57">
            <a:extLst>
              <a:ext uri="{FF2B5EF4-FFF2-40B4-BE49-F238E27FC236}">
                <a16:creationId xmlns:a16="http://schemas.microsoft.com/office/drawing/2014/main" id="{D403CEFD-366C-42ED-943B-1DE542F0D39C}"/>
              </a:ext>
            </a:extLst>
          </p:cNvPr>
          <p:cNvCxnSpPr>
            <a:cxnSpLocks/>
          </p:cNvCxnSpPr>
          <p:nvPr/>
        </p:nvCxnSpPr>
        <p:spPr>
          <a:xfrm>
            <a:off x="7417878" y="4092324"/>
            <a:ext cx="729552" cy="1710700"/>
          </a:xfrm>
          <a:prstGeom prst="straightConnector1">
            <a:avLst/>
          </a:prstGeom>
          <a:ln w="57150">
            <a:solidFill>
              <a:schemeClr val="accent2">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0" name="テキスト ボックス 59">
            <a:extLst>
              <a:ext uri="{FF2B5EF4-FFF2-40B4-BE49-F238E27FC236}">
                <a16:creationId xmlns:a16="http://schemas.microsoft.com/office/drawing/2014/main" id="{5EBFDD4E-D3E9-4011-A0F1-DD8AB11F2C32}"/>
              </a:ext>
            </a:extLst>
          </p:cNvPr>
          <p:cNvSpPr txBox="1"/>
          <p:nvPr/>
        </p:nvSpPr>
        <p:spPr>
          <a:xfrm>
            <a:off x="8224457" y="4978849"/>
            <a:ext cx="3770250" cy="646331"/>
          </a:xfrm>
          <a:prstGeom prst="rect">
            <a:avLst/>
          </a:prstGeom>
          <a:solidFill>
            <a:schemeClr val="accent4"/>
          </a:solidFill>
        </p:spPr>
        <p:txBody>
          <a:bodyPr wrap="square" rtlCol="0">
            <a:spAutoFit/>
          </a:bodyPr>
          <a:lstStyle/>
          <a:p>
            <a:r>
              <a:rPr kumimoji="1" lang="ja-JP" altLang="en-US" b="1" dirty="0"/>
              <a:t>パターン </a:t>
            </a:r>
            <a:r>
              <a:rPr kumimoji="1" lang="en-US" altLang="ja-JP" b="1" dirty="0"/>
              <a:t>3. </a:t>
            </a:r>
            <a:r>
              <a:rPr kumimoji="1" lang="ja-JP" altLang="en-US" b="1" dirty="0"/>
              <a:t>行政デジタル主権、国家安全保障、あるいは防衛産業への寄与</a:t>
            </a:r>
          </a:p>
        </p:txBody>
      </p:sp>
      <p:cxnSp>
        <p:nvCxnSpPr>
          <p:cNvPr id="63" name="直線矢印コネクタ 62">
            <a:extLst>
              <a:ext uri="{FF2B5EF4-FFF2-40B4-BE49-F238E27FC236}">
                <a16:creationId xmlns:a16="http://schemas.microsoft.com/office/drawing/2014/main" id="{DD7193CA-94B1-4CE8-B3A0-CDF02EA91420}"/>
              </a:ext>
            </a:extLst>
          </p:cNvPr>
          <p:cNvCxnSpPr>
            <a:cxnSpLocks/>
          </p:cNvCxnSpPr>
          <p:nvPr/>
        </p:nvCxnSpPr>
        <p:spPr>
          <a:xfrm>
            <a:off x="8125584" y="5785456"/>
            <a:ext cx="1136653" cy="0"/>
          </a:xfrm>
          <a:prstGeom prst="straightConnector1">
            <a:avLst/>
          </a:prstGeom>
          <a:ln w="571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6" name="四角形: 角を丸くする 65">
            <a:extLst>
              <a:ext uri="{FF2B5EF4-FFF2-40B4-BE49-F238E27FC236}">
                <a16:creationId xmlns:a16="http://schemas.microsoft.com/office/drawing/2014/main" id="{0E558477-76A7-4B9F-BE26-E63E437799AE}"/>
              </a:ext>
            </a:extLst>
          </p:cNvPr>
          <p:cNvSpPr/>
          <p:nvPr/>
        </p:nvSpPr>
        <p:spPr>
          <a:xfrm>
            <a:off x="7934320" y="5954565"/>
            <a:ext cx="1327917" cy="266904"/>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b="1" dirty="0"/>
              <a:t>政府・公安・防衛系</a:t>
            </a:r>
            <a:endParaRPr lang="en-US" altLang="ja-JP" sz="1050" b="1" dirty="0"/>
          </a:p>
        </p:txBody>
      </p:sp>
      <p:sp>
        <p:nvSpPr>
          <p:cNvPr id="67" name="テキスト ボックス 66">
            <a:extLst>
              <a:ext uri="{FF2B5EF4-FFF2-40B4-BE49-F238E27FC236}">
                <a16:creationId xmlns:a16="http://schemas.microsoft.com/office/drawing/2014/main" id="{F2A50D4A-BEBE-4750-94EC-E07D334F0853}"/>
              </a:ext>
            </a:extLst>
          </p:cNvPr>
          <p:cNvSpPr txBox="1"/>
          <p:nvPr/>
        </p:nvSpPr>
        <p:spPr>
          <a:xfrm>
            <a:off x="7635007" y="5521289"/>
            <a:ext cx="411514" cy="461665"/>
          </a:xfrm>
          <a:prstGeom prst="rect">
            <a:avLst/>
          </a:prstGeom>
          <a:noFill/>
        </p:spPr>
        <p:txBody>
          <a:bodyPr wrap="square" rtlCol="0">
            <a:spAutoFit/>
          </a:bodyPr>
          <a:lstStyle/>
          <a:p>
            <a:r>
              <a:rPr kumimoji="1" lang="en-US" altLang="ja-JP" sz="2400" b="1" dirty="0"/>
              <a:t>+</a:t>
            </a:r>
            <a:endParaRPr kumimoji="1" lang="ja-JP" altLang="en-US" sz="2400" b="1" dirty="0"/>
          </a:p>
        </p:txBody>
      </p:sp>
      <p:sp>
        <p:nvSpPr>
          <p:cNvPr id="69" name="テキスト ボックス 68">
            <a:extLst>
              <a:ext uri="{FF2B5EF4-FFF2-40B4-BE49-F238E27FC236}">
                <a16:creationId xmlns:a16="http://schemas.microsoft.com/office/drawing/2014/main" id="{EEAF3E7E-A9A6-4F45-BB2D-015A1750F645}"/>
              </a:ext>
            </a:extLst>
          </p:cNvPr>
          <p:cNvSpPr txBox="1"/>
          <p:nvPr/>
        </p:nvSpPr>
        <p:spPr>
          <a:xfrm>
            <a:off x="6975574" y="2893151"/>
            <a:ext cx="924923" cy="1077218"/>
          </a:xfrm>
          <a:prstGeom prst="rect">
            <a:avLst/>
          </a:prstGeom>
          <a:noFill/>
        </p:spPr>
        <p:txBody>
          <a:bodyPr wrap="square" rtlCol="0">
            <a:spAutoFit/>
          </a:bodyPr>
          <a:lstStyle/>
          <a:p>
            <a:r>
              <a:rPr kumimoji="1" lang="en-US" altLang="ja-JP" sz="1600" b="1" dirty="0">
                <a:solidFill>
                  <a:schemeClr val="accent6">
                    <a:lumMod val="75000"/>
                  </a:schemeClr>
                </a:solidFill>
              </a:rPr>
              <a:t>Exit </a:t>
            </a:r>
          </a:p>
          <a:p>
            <a:r>
              <a:rPr kumimoji="1" lang="ja-JP" altLang="en-US" sz="1600" b="1" dirty="0">
                <a:solidFill>
                  <a:schemeClr val="accent6">
                    <a:lumMod val="75000"/>
                  </a:schemeClr>
                </a:solidFill>
              </a:rPr>
              <a:t>プラン</a:t>
            </a:r>
            <a:endParaRPr kumimoji="1" lang="en-US" altLang="ja-JP" sz="1600" b="1" dirty="0">
              <a:solidFill>
                <a:schemeClr val="accent6">
                  <a:lumMod val="75000"/>
                </a:schemeClr>
              </a:solidFill>
            </a:endParaRPr>
          </a:p>
          <a:p>
            <a:r>
              <a:rPr kumimoji="1" lang="ja-JP" altLang="en-US" sz="1600" b="1" dirty="0">
                <a:solidFill>
                  <a:schemeClr val="accent6">
                    <a:lumMod val="75000"/>
                  </a:schemeClr>
                </a:solidFill>
              </a:rPr>
              <a:t>自由</a:t>
            </a:r>
            <a:endParaRPr kumimoji="1" lang="en-US" altLang="ja-JP" sz="1600" b="1" dirty="0">
              <a:solidFill>
                <a:schemeClr val="accent6">
                  <a:lumMod val="75000"/>
                </a:schemeClr>
              </a:solidFill>
            </a:endParaRPr>
          </a:p>
          <a:p>
            <a:r>
              <a:rPr kumimoji="1" lang="ja-JP" altLang="en-US" sz="1600" b="1" dirty="0">
                <a:solidFill>
                  <a:schemeClr val="accent6">
                    <a:lumMod val="75000"/>
                  </a:schemeClr>
                </a:solidFill>
              </a:rPr>
              <a:t>選択</a:t>
            </a:r>
          </a:p>
        </p:txBody>
      </p:sp>
      <p:sp>
        <p:nvSpPr>
          <p:cNvPr id="70" name="テキスト ボックス 69">
            <a:extLst>
              <a:ext uri="{FF2B5EF4-FFF2-40B4-BE49-F238E27FC236}">
                <a16:creationId xmlns:a16="http://schemas.microsoft.com/office/drawing/2014/main" id="{6FBCC1D7-1B86-4479-B653-4538E07DFD96}"/>
              </a:ext>
            </a:extLst>
          </p:cNvPr>
          <p:cNvSpPr txBox="1"/>
          <p:nvPr/>
        </p:nvSpPr>
        <p:spPr>
          <a:xfrm>
            <a:off x="9193994" y="2198548"/>
            <a:ext cx="3038343" cy="253916"/>
          </a:xfrm>
          <a:prstGeom prst="rect">
            <a:avLst/>
          </a:prstGeom>
          <a:solidFill>
            <a:schemeClr val="accent4">
              <a:lumMod val="40000"/>
              <a:lumOff val="60000"/>
            </a:schemeClr>
          </a:solidFill>
        </p:spPr>
        <p:txBody>
          <a:bodyPr wrap="square" rtlCol="0">
            <a:spAutoFit/>
          </a:bodyPr>
          <a:lstStyle/>
          <a:p>
            <a:r>
              <a:rPr kumimoji="1" lang="ja-JP" altLang="en-US" sz="1050" b="1" dirty="0"/>
              <a:t>他国に対するデジタル基幹影響力 </a:t>
            </a:r>
            <a:r>
              <a:rPr kumimoji="1" lang="en-US" altLang="ja-JP" sz="1050" b="1" dirty="0"/>
              <a:t>(</a:t>
            </a:r>
            <a:r>
              <a:rPr kumimoji="1" lang="ja-JP" altLang="en-US" sz="1050" b="1" dirty="0"/>
              <a:t>国家的資本</a:t>
            </a:r>
            <a:r>
              <a:rPr kumimoji="1" lang="en-US" altLang="ja-JP" sz="1050" b="1" dirty="0"/>
              <a:t>)</a:t>
            </a:r>
            <a:endParaRPr kumimoji="1" lang="ja-JP" altLang="en-US" sz="1050" b="1" dirty="0"/>
          </a:p>
        </p:txBody>
      </p:sp>
      <p:sp>
        <p:nvSpPr>
          <p:cNvPr id="71" name="テキスト ボックス 70">
            <a:extLst>
              <a:ext uri="{FF2B5EF4-FFF2-40B4-BE49-F238E27FC236}">
                <a16:creationId xmlns:a16="http://schemas.microsoft.com/office/drawing/2014/main" id="{CF77ACF8-43BB-4248-A802-F28C69219617}"/>
              </a:ext>
            </a:extLst>
          </p:cNvPr>
          <p:cNvSpPr txBox="1"/>
          <p:nvPr/>
        </p:nvSpPr>
        <p:spPr>
          <a:xfrm>
            <a:off x="2381340" y="1346035"/>
            <a:ext cx="1982438" cy="954107"/>
          </a:xfrm>
          <a:prstGeom prst="rect">
            <a:avLst/>
          </a:prstGeom>
          <a:noFill/>
        </p:spPr>
        <p:txBody>
          <a:bodyPr wrap="square" rtlCol="0">
            <a:spAutoFit/>
          </a:bodyPr>
          <a:lstStyle/>
          <a:p>
            <a:r>
              <a:rPr kumimoji="1" lang="ja-JP" altLang="en-US" sz="1400" b="1" dirty="0">
                <a:highlight>
                  <a:srgbClr val="99FFCC"/>
                </a:highlight>
              </a:rPr>
              <a:t>全国の学校・大学・</a:t>
            </a:r>
          </a:p>
          <a:p>
            <a:r>
              <a:rPr kumimoji="1" lang="ja-JP" altLang="en-US" sz="1400" b="1" dirty="0">
                <a:highlight>
                  <a:srgbClr val="99FFCC"/>
                </a:highlight>
              </a:rPr>
              <a:t>企業・官公庁の</a:t>
            </a:r>
            <a:endParaRPr kumimoji="1" lang="en-US" altLang="ja-JP" sz="1400" b="1" dirty="0">
              <a:highlight>
                <a:srgbClr val="99FFCC"/>
              </a:highlight>
            </a:endParaRPr>
          </a:p>
          <a:p>
            <a:r>
              <a:rPr kumimoji="1" lang="ja-JP" altLang="en-US" sz="1400" b="1" dirty="0">
                <a:highlight>
                  <a:srgbClr val="99FFCC"/>
                </a:highlight>
              </a:rPr>
              <a:t>キャンパス内ガレージで</a:t>
            </a:r>
            <a:endParaRPr kumimoji="1" lang="en-US" altLang="ja-JP" sz="1400" b="1" dirty="0">
              <a:highlight>
                <a:srgbClr val="99FFCC"/>
              </a:highlight>
            </a:endParaRPr>
          </a:p>
          <a:p>
            <a:r>
              <a:rPr kumimoji="1" lang="ja-JP" altLang="en-US" sz="1400" b="1" dirty="0">
                <a:highlight>
                  <a:srgbClr val="99FFCC"/>
                </a:highlight>
              </a:rPr>
              <a:t>技術・ビジネス形成</a:t>
            </a:r>
          </a:p>
        </p:txBody>
      </p:sp>
      <p:sp>
        <p:nvSpPr>
          <p:cNvPr id="72" name="テキスト ボックス 71">
            <a:extLst>
              <a:ext uri="{FF2B5EF4-FFF2-40B4-BE49-F238E27FC236}">
                <a16:creationId xmlns:a16="http://schemas.microsoft.com/office/drawing/2014/main" id="{333A70FB-2547-4DFE-924D-22095BCBF065}"/>
              </a:ext>
            </a:extLst>
          </p:cNvPr>
          <p:cNvSpPr txBox="1"/>
          <p:nvPr/>
        </p:nvSpPr>
        <p:spPr>
          <a:xfrm>
            <a:off x="3909406" y="4065234"/>
            <a:ext cx="2989915" cy="584775"/>
          </a:xfrm>
          <a:prstGeom prst="rect">
            <a:avLst/>
          </a:prstGeom>
          <a:solidFill>
            <a:schemeClr val="accent6">
              <a:lumMod val="20000"/>
              <a:lumOff val="80000"/>
            </a:schemeClr>
          </a:solidFill>
        </p:spPr>
        <p:txBody>
          <a:bodyPr wrap="square" rtlCol="0">
            <a:spAutoFit/>
          </a:bodyPr>
          <a:lstStyle/>
          <a:p>
            <a:pPr algn="ctr"/>
            <a:r>
              <a:rPr lang="en-US" altLang="ja-JP" sz="1600" b="1" dirty="0">
                <a:highlight>
                  <a:srgbClr val="FFFFCC"/>
                </a:highlight>
              </a:rPr>
              <a:t>(2040 </a:t>
            </a:r>
            <a:r>
              <a:rPr lang="ja-JP" altLang="en-US" sz="1600" b="1" dirty="0">
                <a:highlight>
                  <a:srgbClr val="FFFFCC"/>
                </a:highlight>
              </a:rPr>
              <a:t>年における不足分の</a:t>
            </a:r>
            <a:r>
              <a:rPr lang="en-US" altLang="ja-JP" sz="1600" b="1" dirty="0">
                <a:highlight>
                  <a:srgbClr val="FFFFCC"/>
                </a:highlight>
              </a:rPr>
              <a:t> GDP </a:t>
            </a:r>
            <a:r>
              <a:rPr lang="ja-JP" altLang="en-US" sz="1600" b="1" dirty="0">
                <a:highlight>
                  <a:srgbClr val="FFFFCC"/>
                </a:highlight>
              </a:rPr>
              <a:t>年間 </a:t>
            </a:r>
            <a:r>
              <a:rPr lang="en-US" altLang="ja-JP" sz="1600" b="1" dirty="0">
                <a:highlight>
                  <a:srgbClr val="FFFFCC"/>
                </a:highlight>
              </a:rPr>
              <a:t>400 </a:t>
            </a:r>
            <a:r>
              <a:rPr lang="ja-JP" altLang="en-US" sz="1600" b="1" dirty="0">
                <a:highlight>
                  <a:srgbClr val="FFFFCC"/>
                </a:highlight>
              </a:rPr>
              <a:t>兆円 </a:t>
            </a:r>
            <a:r>
              <a:rPr lang="en-US" altLang="ja-JP" sz="1600" b="1" dirty="0">
                <a:highlight>
                  <a:srgbClr val="FFFFCC"/>
                </a:highlight>
              </a:rPr>
              <a:t>/ </a:t>
            </a:r>
            <a:r>
              <a:rPr lang="ja-JP" altLang="en-US" sz="1600" b="1" dirty="0">
                <a:highlight>
                  <a:srgbClr val="FFFFCC"/>
                </a:highlight>
              </a:rPr>
              <a:t>年 を目指す</a:t>
            </a:r>
            <a:r>
              <a:rPr lang="en-US" altLang="ja-JP" sz="1600" b="1" dirty="0">
                <a:highlight>
                  <a:srgbClr val="FFFFCC"/>
                </a:highlight>
              </a:rPr>
              <a:t>)</a:t>
            </a:r>
            <a:endParaRPr kumimoji="1" lang="ja-JP" altLang="en-US" sz="1600" b="1" dirty="0">
              <a:highlight>
                <a:srgbClr val="FFFFCC"/>
              </a:highlight>
            </a:endParaRPr>
          </a:p>
        </p:txBody>
      </p:sp>
      <p:sp>
        <p:nvSpPr>
          <p:cNvPr id="73" name="テキスト ボックス 72">
            <a:extLst>
              <a:ext uri="{FF2B5EF4-FFF2-40B4-BE49-F238E27FC236}">
                <a16:creationId xmlns:a16="http://schemas.microsoft.com/office/drawing/2014/main" id="{5CA3F26D-197E-47C0-97F7-118268D3CB87}"/>
              </a:ext>
            </a:extLst>
          </p:cNvPr>
          <p:cNvSpPr txBox="1"/>
          <p:nvPr/>
        </p:nvSpPr>
        <p:spPr>
          <a:xfrm>
            <a:off x="4295762" y="2028977"/>
            <a:ext cx="2312081" cy="646331"/>
          </a:xfrm>
          <a:prstGeom prst="rect">
            <a:avLst/>
          </a:prstGeom>
          <a:noFill/>
        </p:spPr>
        <p:txBody>
          <a:bodyPr wrap="square" rtlCol="0">
            <a:spAutoFit/>
          </a:bodyPr>
          <a:lstStyle/>
          <a:p>
            <a:r>
              <a:rPr kumimoji="1" lang="ja-JP" altLang="en-US" b="1" dirty="0"/>
              <a:t>日本国の無形資産</a:t>
            </a:r>
            <a:r>
              <a:rPr lang="en-US" altLang="ja-JP" b="1" dirty="0"/>
              <a:t>:</a:t>
            </a:r>
          </a:p>
          <a:p>
            <a:r>
              <a:rPr kumimoji="1" lang="ja-JP" altLang="en-US" b="1" dirty="0"/>
              <a:t>デジタル技術による</a:t>
            </a:r>
            <a:r>
              <a:rPr kumimoji="1" lang="en-US" altLang="ja-JP" b="1" dirty="0"/>
              <a:t> </a:t>
            </a:r>
            <a:endParaRPr kumimoji="1" lang="ja-JP" altLang="en-US" b="1" dirty="0"/>
          </a:p>
        </p:txBody>
      </p:sp>
      <p:sp>
        <p:nvSpPr>
          <p:cNvPr id="74" name="テキスト ボックス 73">
            <a:extLst>
              <a:ext uri="{FF2B5EF4-FFF2-40B4-BE49-F238E27FC236}">
                <a16:creationId xmlns:a16="http://schemas.microsoft.com/office/drawing/2014/main" id="{4AD4E06C-FAD5-4F36-ABDD-F4BAF700BA38}"/>
              </a:ext>
            </a:extLst>
          </p:cNvPr>
          <p:cNvSpPr txBox="1"/>
          <p:nvPr/>
        </p:nvSpPr>
        <p:spPr>
          <a:xfrm>
            <a:off x="9256854" y="5766722"/>
            <a:ext cx="592123" cy="584775"/>
          </a:xfrm>
          <a:prstGeom prst="rect">
            <a:avLst/>
          </a:prstGeom>
          <a:noFill/>
        </p:spPr>
        <p:txBody>
          <a:bodyPr wrap="square" rtlCol="0">
            <a:spAutoFit/>
          </a:bodyPr>
          <a:lstStyle/>
          <a:p>
            <a:r>
              <a:rPr kumimoji="1" lang="en-US" altLang="ja-JP" sz="3200" dirty="0"/>
              <a:t>=</a:t>
            </a:r>
            <a:endParaRPr kumimoji="1" lang="ja-JP" altLang="en-US" sz="3200" dirty="0"/>
          </a:p>
        </p:txBody>
      </p:sp>
      <p:sp>
        <p:nvSpPr>
          <p:cNvPr id="75" name="テキスト ボックス 74">
            <a:extLst>
              <a:ext uri="{FF2B5EF4-FFF2-40B4-BE49-F238E27FC236}">
                <a16:creationId xmlns:a16="http://schemas.microsoft.com/office/drawing/2014/main" id="{41781307-9D28-4F65-AE5D-9F6B068C9A3E}"/>
              </a:ext>
            </a:extLst>
          </p:cNvPr>
          <p:cNvSpPr txBox="1"/>
          <p:nvPr/>
        </p:nvSpPr>
        <p:spPr>
          <a:xfrm>
            <a:off x="9576567" y="5940807"/>
            <a:ext cx="2341113" cy="646331"/>
          </a:xfrm>
          <a:prstGeom prst="rect">
            <a:avLst/>
          </a:prstGeom>
          <a:solidFill>
            <a:schemeClr val="accent4">
              <a:lumMod val="20000"/>
              <a:lumOff val="80000"/>
            </a:schemeClr>
          </a:solidFill>
        </p:spPr>
        <p:txBody>
          <a:bodyPr wrap="square" rtlCol="0">
            <a:spAutoFit/>
          </a:bodyPr>
          <a:lstStyle/>
          <a:p>
            <a:r>
              <a:rPr kumimoji="1" lang="ja-JP" altLang="en-US" b="1" dirty="0"/>
              <a:t>国の統治の維持、</a:t>
            </a:r>
          </a:p>
          <a:p>
            <a:r>
              <a:rPr kumimoji="1" lang="ja-JP" altLang="en-US" b="1" dirty="0"/>
              <a:t>国の安全保障の実現</a:t>
            </a:r>
          </a:p>
        </p:txBody>
      </p:sp>
      <p:sp>
        <p:nvSpPr>
          <p:cNvPr id="76" name="矢印: 下 75">
            <a:extLst>
              <a:ext uri="{FF2B5EF4-FFF2-40B4-BE49-F238E27FC236}">
                <a16:creationId xmlns:a16="http://schemas.microsoft.com/office/drawing/2014/main" id="{01C47D09-7631-4685-BDEF-FADE0EFD3F75}"/>
              </a:ext>
            </a:extLst>
          </p:cNvPr>
          <p:cNvSpPr/>
          <p:nvPr/>
        </p:nvSpPr>
        <p:spPr>
          <a:xfrm>
            <a:off x="1706913" y="1312895"/>
            <a:ext cx="381057" cy="219370"/>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テキスト ボックス 76">
            <a:extLst>
              <a:ext uri="{FF2B5EF4-FFF2-40B4-BE49-F238E27FC236}">
                <a16:creationId xmlns:a16="http://schemas.microsoft.com/office/drawing/2014/main" id="{089EBDF0-790E-4D2E-AC5E-D07B666AC807}"/>
              </a:ext>
            </a:extLst>
          </p:cNvPr>
          <p:cNvSpPr txBox="1"/>
          <p:nvPr/>
        </p:nvSpPr>
        <p:spPr>
          <a:xfrm>
            <a:off x="251833" y="1023171"/>
            <a:ext cx="7235912" cy="369332"/>
          </a:xfrm>
          <a:prstGeom prst="rect">
            <a:avLst/>
          </a:prstGeom>
          <a:noFill/>
        </p:spPr>
        <p:txBody>
          <a:bodyPr wrap="square" rtlCol="0">
            <a:spAutoFit/>
          </a:bodyPr>
          <a:lstStyle/>
          <a:p>
            <a:r>
              <a:rPr kumimoji="1" lang="ja-JP" altLang="en-US" b="1" dirty="0">
                <a:solidFill>
                  <a:srgbClr val="C00000"/>
                </a:solidFill>
                <a:highlight>
                  <a:srgbClr val="FFFFCC"/>
                </a:highlight>
              </a:rPr>
              <a:t>①人材育成・技術形成施策</a:t>
            </a:r>
            <a:r>
              <a:rPr kumimoji="1" lang="en-US" altLang="ja-JP" b="1" dirty="0">
                <a:solidFill>
                  <a:srgbClr val="C00000"/>
                </a:solidFill>
                <a:highlight>
                  <a:srgbClr val="FFFFCC"/>
                </a:highlight>
              </a:rPr>
              <a:t>: </a:t>
            </a:r>
            <a:r>
              <a:rPr kumimoji="1" lang="ja-JP" altLang="en-US" b="1" dirty="0">
                <a:solidFill>
                  <a:srgbClr val="C00000"/>
                </a:solidFill>
                <a:highlight>
                  <a:srgbClr val="FFFFCC"/>
                </a:highlight>
              </a:rPr>
              <a:t>キャンパス内ガレージ</a:t>
            </a:r>
          </a:p>
        </p:txBody>
      </p:sp>
      <p:sp>
        <p:nvSpPr>
          <p:cNvPr id="78" name="矢印: 下 77">
            <a:extLst>
              <a:ext uri="{FF2B5EF4-FFF2-40B4-BE49-F238E27FC236}">
                <a16:creationId xmlns:a16="http://schemas.microsoft.com/office/drawing/2014/main" id="{6947CC41-CE64-4550-B411-3D48E9093798}"/>
              </a:ext>
            </a:extLst>
          </p:cNvPr>
          <p:cNvSpPr/>
          <p:nvPr/>
        </p:nvSpPr>
        <p:spPr>
          <a:xfrm>
            <a:off x="5190252" y="1789738"/>
            <a:ext cx="381057" cy="219370"/>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テキスト ボックス 79">
            <a:extLst>
              <a:ext uri="{FF2B5EF4-FFF2-40B4-BE49-F238E27FC236}">
                <a16:creationId xmlns:a16="http://schemas.microsoft.com/office/drawing/2014/main" id="{76C9AC60-1F51-44B9-B26A-74917F606ACA}"/>
              </a:ext>
            </a:extLst>
          </p:cNvPr>
          <p:cNvSpPr txBox="1"/>
          <p:nvPr/>
        </p:nvSpPr>
        <p:spPr>
          <a:xfrm>
            <a:off x="4220732" y="1466251"/>
            <a:ext cx="4305789" cy="307777"/>
          </a:xfrm>
          <a:prstGeom prst="rect">
            <a:avLst/>
          </a:prstGeom>
          <a:noFill/>
        </p:spPr>
        <p:txBody>
          <a:bodyPr wrap="square" rtlCol="0">
            <a:spAutoFit/>
          </a:bodyPr>
          <a:lstStyle/>
          <a:p>
            <a:r>
              <a:rPr kumimoji="1" lang="ja-JP" altLang="en-US" sz="1400" b="1" dirty="0">
                <a:solidFill>
                  <a:srgbClr val="C00000"/>
                </a:solidFill>
                <a:highlight>
                  <a:srgbClr val="FFFFCC"/>
                </a:highlight>
              </a:rPr>
              <a:t>②継続支援施策</a:t>
            </a:r>
            <a:r>
              <a:rPr lang="en-US" altLang="ja-JP" sz="1400" b="1" dirty="0">
                <a:solidFill>
                  <a:srgbClr val="C00000"/>
                </a:solidFill>
                <a:highlight>
                  <a:srgbClr val="FFFFCC"/>
                </a:highlight>
              </a:rPr>
              <a:t> (</a:t>
            </a:r>
            <a:r>
              <a:rPr lang="ja-JP" altLang="en-US" sz="1400" b="1" dirty="0">
                <a:solidFill>
                  <a:srgbClr val="C00000"/>
                </a:solidFill>
                <a:highlight>
                  <a:srgbClr val="FFFFCC"/>
                </a:highlight>
              </a:rPr>
              <a:t>ほとんど ① の延長</a:t>
            </a:r>
            <a:r>
              <a:rPr lang="en-US" altLang="ja-JP" sz="1400" b="1" dirty="0">
                <a:solidFill>
                  <a:srgbClr val="C00000"/>
                </a:solidFill>
                <a:highlight>
                  <a:srgbClr val="FFFFCC"/>
                </a:highlight>
              </a:rPr>
              <a:t>)</a:t>
            </a:r>
            <a:endParaRPr kumimoji="1" lang="ja-JP" altLang="en-US" sz="1400" b="1" dirty="0">
              <a:solidFill>
                <a:srgbClr val="C00000"/>
              </a:solidFill>
              <a:highlight>
                <a:srgbClr val="FFFFCC"/>
              </a:highlight>
            </a:endParaRPr>
          </a:p>
        </p:txBody>
      </p:sp>
      <p:sp>
        <p:nvSpPr>
          <p:cNvPr id="81" name="矢印: 下 80">
            <a:extLst>
              <a:ext uri="{FF2B5EF4-FFF2-40B4-BE49-F238E27FC236}">
                <a16:creationId xmlns:a16="http://schemas.microsoft.com/office/drawing/2014/main" id="{0394B98C-8AC6-4A56-BB33-FC44AA9D1F93}"/>
              </a:ext>
            </a:extLst>
          </p:cNvPr>
          <p:cNvSpPr/>
          <p:nvPr/>
        </p:nvSpPr>
        <p:spPr>
          <a:xfrm>
            <a:off x="7172012" y="2220796"/>
            <a:ext cx="381057" cy="219370"/>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テキスト ボックス 81">
            <a:extLst>
              <a:ext uri="{FF2B5EF4-FFF2-40B4-BE49-F238E27FC236}">
                <a16:creationId xmlns:a16="http://schemas.microsoft.com/office/drawing/2014/main" id="{25742373-F47A-4CA0-A3B8-42D8AD6893BB}"/>
              </a:ext>
            </a:extLst>
          </p:cNvPr>
          <p:cNvSpPr txBox="1"/>
          <p:nvPr/>
        </p:nvSpPr>
        <p:spPr>
          <a:xfrm>
            <a:off x="6795602" y="1794207"/>
            <a:ext cx="1844459" cy="338554"/>
          </a:xfrm>
          <a:prstGeom prst="rect">
            <a:avLst/>
          </a:prstGeom>
          <a:noFill/>
        </p:spPr>
        <p:txBody>
          <a:bodyPr wrap="square" rtlCol="0">
            <a:spAutoFit/>
          </a:bodyPr>
          <a:lstStyle/>
          <a:p>
            <a:r>
              <a:rPr kumimoji="1" lang="ja-JP" altLang="en-US" sz="1600" b="1" dirty="0">
                <a:solidFill>
                  <a:srgbClr val="C00000"/>
                </a:solidFill>
                <a:highlight>
                  <a:srgbClr val="FFFFCC"/>
                </a:highlight>
              </a:rPr>
              <a:t>③</a:t>
            </a:r>
            <a:r>
              <a:rPr kumimoji="1" lang="en-US" altLang="ja-JP" sz="1600" b="1" dirty="0">
                <a:solidFill>
                  <a:srgbClr val="C00000"/>
                </a:solidFill>
                <a:highlight>
                  <a:srgbClr val="FFFFCC"/>
                </a:highlight>
              </a:rPr>
              <a:t>Exit </a:t>
            </a:r>
            <a:r>
              <a:rPr kumimoji="1" lang="ja-JP" altLang="en-US" sz="1600" b="1" dirty="0">
                <a:solidFill>
                  <a:srgbClr val="C00000"/>
                </a:solidFill>
                <a:highlight>
                  <a:srgbClr val="FFFFCC"/>
                </a:highlight>
              </a:rPr>
              <a:t>支援施策</a:t>
            </a:r>
          </a:p>
        </p:txBody>
      </p:sp>
      <p:sp>
        <p:nvSpPr>
          <p:cNvPr id="84" name="テキスト ボックス 83">
            <a:extLst>
              <a:ext uri="{FF2B5EF4-FFF2-40B4-BE49-F238E27FC236}">
                <a16:creationId xmlns:a16="http://schemas.microsoft.com/office/drawing/2014/main" id="{D591AA30-549D-44EE-A559-30FA551A1DFC}"/>
              </a:ext>
            </a:extLst>
          </p:cNvPr>
          <p:cNvSpPr txBox="1"/>
          <p:nvPr/>
        </p:nvSpPr>
        <p:spPr>
          <a:xfrm>
            <a:off x="9576567" y="5625180"/>
            <a:ext cx="2341113" cy="276999"/>
          </a:xfrm>
          <a:prstGeom prst="rect">
            <a:avLst/>
          </a:prstGeom>
          <a:noFill/>
        </p:spPr>
        <p:txBody>
          <a:bodyPr wrap="square" rtlCol="0">
            <a:spAutoFit/>
          </a:bodyPr>
          <a:lstStyle/>
          <a:p>
            <a:r>
              <a:rPr kumimoji="1" lang="ja-JP" altLang="en-US" sz="1200" b="1" dirty="0">
                <a:solidFill>
                  <a:schemeClr val="accent6">
                    <a:lumMod val="75000"/>
                  </a:schemeClr>
                </a:solidFill>
              </a:rPr>
              <a:t>パターン </a:t>
            </a:r>
            <a:r>
              <a:rPr kumimoji="1" lang="en-US" altLang="ja-JP" sz="1200" b="1" dirty="0">
                <a:solidFill>
                  <a:schemeClr val="accent6">
                    <a:lumMod val="75000"/>
                  </a:schemeClr>
                </a:solidFill>
              </a:rPr>
              <a:t>1 </a:t>
            </a:r>
            <a:r>
              <a:rPr kumimoji="1" lang="ja-JP" altLang="en-US" sz="1200" b="1" dirty="0">
                <a:solidFill>
                  <a:schemeClr val="accent6">
                    <a:lumMod val="75000"/>
                  </a:schemeClr>
                </a:solidFill>
              </a:rPr>
              <a:t>と併存化</a:t>
            </a:r>
          </a:p>
        </p:txBody>
      </p:sp>
      <p:sp>
        <p:nvSpPr>
          <p:cNvPr id="85" name="テキスト ボックス 84">
            <a:extLst>
              <a:ext uri="{FF2B5EF4-FFF2-40B4-BE49-F238E27FC236}">
                <a16:creationId xmlns:a16="http://schemas.microsoft.com/office/drawing/2014/main" id="{D4AF60B6-AC6A-4D25-AD2D-8E41DE9B0C16}"/>
              </a:ext>
            </a:extLst>
          </p:cNvPr>
          <p:cNvSpPr txBox="1"/>
          <p:nvPr/>
        </p:nvSpPr>
        <p:spPr>
          <a:xfrm>
            <a:off x="7692989" y="1433292"/>
            <a:ext cx="2341113" cy="276999"/>
          </a:xfrm>
          <a:prstGeom prst="rect">
            <a:avLst/>
          </a:prstGeom>
          <a:noFill/>
        </p:spPr>
        <p:txBody>
          <a:bodyPr wrap="square" rtlCol="0">
            <a:spAutoFit/>
          </a:bodyPr>
          <a:lstStyle/>
          <a:p>
            <a:r>
              <a:rPr kumimoji="1" lang="ja-JP" altLang="en-US" sz="1200" b="1" dirty="0">
                <a:solidFill>
                  <a:schemeClr val="accent6">
                    <a:lumMod val="75000"/>
                  </a:schemeClr>
                </a:solidFill>
              </a:rPr>
              <a:t>パターン </a:t>
            </a:r>
            <a:r>
              <a:rPr kumimoji="1" lang="en-US" altLang="ja-JP" sz="1200" b="1" dirty="0">
                <a:solidFill>
                  <a:schemeClr val="accent6">
                    <a:lumMod val="75000"/>
                  </a:schemeClr>
                </a:solidFill>
              </a:rPr>
              <a:t>3 </a:t>
            </a:r>
            <a:r>
              <a:rPr kumimoji="1" lang="ja-JP" altLang="en-US" sz="1200" b="1" dirty="0">
                <a:solidFill>
                  <a:schemeClr val="accent6">
                    <a:lumMod val="75000"/>
                  </a:schemeClr>
                </a:solidFill>
              </a:rPr>
              <a:t>と併存化</a:t>
            </a:r>
          </a:p>
        </p:txBody>
      </p:sp>
      <p:sp>
        <p:nvSpPr>
          <p:cNvPr id="86" name="テキスト ボックス 85">
            <a:extLst>
              <a:ext uri="{FF2B5EF4-FFF2-40B4-BE49-F238E27FC236}">
                <a16:creationId xmlns:a16="http://schemas.microsoft.com/office/drawing/2014/main" id="{931C5A5B-C914-4967-80E0-529E760126B7}"/>
              </a:ext>
            </a:extLst>
          </p:cNvPr>
          <p:cNvSpPr txBox="1"/>
          <p:nvPr/>
        </p:nvSpPr>
        <p:spPr>
          <a:xfrm>
            <a:off x="7909263" y="4251602"/>
            <a:ext cx="1925720" cy="369332"/>
          </a:xfrm>
          <a:prstGeom prst="rect">
            <a:avLst/>
          </a:prstGeom>
          <a:noFill/>
        </p:spPr>
        <p:txBody>
          <a:bodyPr wrap="square" rtlCol="0">
            <a:spAutoFit/>
          </a:bodyPr>
          <a:lstStyle/>
          <a:p>
            <a:r>
              <a:rPr kumimoji="1" lang="ja-JP" altLang="en-US" b="1" dirty="0"/>
              <a:t>民間のお金</a:t>
            </a:r>
          </a:p>
        </p:txBody>
      </p:sp>
      <p:sp>
        <p:nvSpPr>
          <p:cNvPr id="87" name="テキスト ボックス 86">
            <a:extLst>
              <a:ext uri="{FF2B5EF4-FFF2-40B4-BE49-F238E27FC236}">
                <a16:creationId xmlns:a16="http://schemas.microsoft.com/office/drawing/2014/main" id="{BFB48E65-55A2-45AA-87FB-18B11C783AFC}"/>
              </a:ext>
            </a:extLst>
          </p:cNvPr>
          <p:cNvSpPr txBox="1"/>
          <p:nvPr/>
        </p:nvSpPr>
        <p:spPr>
          <a:xfrm>
            <a:off x="2405914" y="4461406"/>
            <a:ext cx="935136" cy="1631216"/>
          </a:xfrm>
          <a:prstGeom prst="rect">
            <a:avLst/>
          </a:prstGeom>
          <a:noFill/>
        </p:spPr>
        <p:txBody>
          <a:bodyPr wrap="square" rtlCol="0">
            <a:spAutoFit/>
          </a:bodyPr>
          <a:lstStyle/>
          <a:p>
            <a:r>
              <a:rPr kumimoji="1" lang="ja-JP" altLang="en-US" sz="1000" b="1" dirty="0">
                <a:highlight>
                  <a:srgbClr val="99FFCC"/>
                </a:highlight>
              </a:rPr>
              <a:t>基本的に</a:t>
            </a:r>
          </a:p>
          <a:p>
            <a:r>
              <a:rPr kumimoji="1" lang="ja-JP" altLang="en-US" sz="1000" b="1" dirty="0">
                <a:highlight>
                  <a:srgbClr val="99FFCC"/>
                </a:highlight>
              </a:rPr>
              <a:t>個人の持ち寄り </a:t>
            </a:r>
            <a:r>
              <a:rPr lang="en-US" altLang="ja-JP" sz="1000" b="1" dirty="0">
                <a:highlight>
                  <a:srgbClr val="99FFCC"/>
                </a:highlight>
              </a:rPr>
              <a:t>+ </a:t>
            </a:r>
            <a:r>
              <a:rPr kumimoji="1" lang="ja-JP" altLang="en-US" sz="1000" b="1" dirty="0">
                <a:highlight>
                  <a:srgbClr val="99FFCC"/>
                </a:highlight>
              </a:rPr>
              <a:t>各組織の</a:t>
            </a:r>
            <a:endParaRPr kumimoji="1" lang="en-US" altLang="ja-JP" sz="1000" b="1" dirty="0">
              <a:highlight>
                <a:srgbClr val="99FFCC"/>
              </a:highlight>
            </a:endParaRPr>
          </a:p>
          <a:p>
            <a:r>
              <a:rPr kumimoji="1" lang="ja-JP" altLang="en-US" sz="1000" b="1" dirty="0">
                <a:highlight>
                  <a:srgbClr val="99FFCC"/>
                </a:highlight>
              </a:rPr>
              <a:t>共用スペース</a:t>
            </a:r>
          </a:p>
          <a:p>
            <a:r>
              <a:rPr kumimoji="1" lang="ja-JP" altLang="en-US" sz="1000" b="1" dirty="0">
                <a:highlight>
                  <a:srgbClr val="99FFCC"/>
                </a:highlight>
              </a:rPr>
              <a:t>費用等</a:t>
            </a:r>
            <a:endParaRPr kumimoji="1" lang="en-US" altLang="ja-JP" sz="1000" b="1" dirty="0">
              <a:highlight>
                <a:srgbClr val="99FFCC"/>
              </a:highlight>
            </a:endParaRPr>
          </a:p>
          <a:p>
            <a:r>
              <a:rPr lang="en-US" altLang="ja-JP" sz="1000" b="1" dirty="0">
                <a:highlight>
                  <a:srgbClr val="99FFCC"/>
                </a:highlight>
              </a:rPr>
              <a:t>(</a:t>
            </a:r>
            <a:r>
              <a:rPr lang="ja-JP" altLang="en-US" sz="1000" b="1" dirty="0">
                <a:highlight>
                  <a:srgbClr val="99FFCC"/>
                </a:highlight>
              </a:rPr>
              <a:t>国の支出</a:t>
            </a:r>
          </a:p>
          <a:p>
            <a:r>
              <a:rPr kumimoji="1" lang="ja-JP" altLang="en-US" sz="1000" b="1" dirty="0">
                <a:highlight>
                  <a:srgbClr val="99FFCC"/>
                </a:highlight>
              </a:rPr>
              <a:t>は極めて</a:t>
            </a:r>
            <a:endParaRPr kumimoji="1" lang="en-US" altLang="ja-JP" sz="1000" b="1" dirty="0">
              <a:highlight>
                <a:srgbClr val="99FFCC"/>
              </a:highlight>
            </a:endParaRPr>
          </a:p>
          <a:p>
            <a:r>
              <a:rPr kumimoji="1" lang="ja-JP" altLang="en-US" sz="1000" b="1" dirty="0">
                <a:highlight>
                  <a:srgbClr val="99FFCC"/>
                </a:highlight>
              </a:rPr>
              <a:t>少ない</a:t>
            </a:r>
            <a:r>
              <a:rPr kumimoji="1" lang="en-US" altLang="ja-JP" sz="1000" b="1" dirty="0">
                <a:highlight>
                  <a:srgbClr val="99FFCC"/>
                </a:highlight>
              </a:rPr>
              <a:t>)</a:t>
            </a:r>
          </a:p>
          <a:p>
            <a:r>
              <a:rPr kumimoji="1" lang="ja-JP" altLang="en-US" sz="1000" b="1" dirty="0">
                <a:highlight>
                  <a:srgbClr val="FFCCFF"/>
                </a:highlight>
              </a:rPr>
              <a:t>必要に応じて民間のお金</a:t>
            </a:r>
          </a:p>
        </p:txBody>
      </p:sp>
      <p:sp>
        <p:nvSpPr>
          <p:cNvPr id="64" name="四角形: 角を丸くする 63">
            <a:extLst>
              <a:ext uri="{FF2B5EF4-FFF2-40B4-BE49-F238E27FC236}">
                <a16:creationId xmlns:a16="http://schemas.microsoft.com/office/drawing/2014/main" id="{5585EE2C-84EB-427F-89D5-B4D338D89C71}"/>
              </a:ext>
            </a:extLst>
          </p:cNvPr>
          <p:cNvSpPr/>
          <p:nvPr/>
        </p:nvSpPr>
        <p:spPr>
          <a:xfrm>
            <a:off x="8021788" y="3765593"/>
            <a:ext cx="1327917" cy="392841"/>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t>伝統的日本企業</a:t>
            </a:r>
            <a:endParaRPr lang="en-US" altLang="ja-JP" sz="1200" b="1" dirty="0"/>
          </a:p>
        </p:txBody>
      </p:sp>
      <p:pic>
        <p:nvPicPr>
          <p:cNvPr id="49" name="図 48">
            <a:extLst>
              <a:ext uri="{FF2B5EF4-FFF2-40B4-BE49-F238E27FC236}">
                <a16:creationId xmlns:a16="http://schemas.microsoft.com/office/drawing/2014/main" id="{6A644D00-799F-4883-8C3C-311863F918E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95552" y="3639493"/>
            <a:ext cx="451639" cy="871667"/>
          </a:xfrm>
          <a:prstGeom prst="rect">
            <a:avLst/>
          </a:prstGeom>
        </p:spPr>
      </p:pic>
      <p:sp>
        <p:nvSpPr>
          <p:cNvPr id="65" name="テキスト ボックス 64">
            <a:extLst>
              <a:ext uri="{FF2B5EF4-FFF2-40B4-BE49-F238E27FC236}">
                <a16:creationId xmlns:a16="http://schemas.microsoft.com/office/drawing/2014/main" id="{4306DF72-D78B-46B9-990A-EC12903D8B90}"/>
              </a:ext>
            </a:extLst>
          </p:cNvPr>
          <p:cNvSpPr txBox="1"/>
          <p:nvPr/>
        </p:nvSpPr>
        <p:spPr>
          <a:xfrm>
            <a:off x="7724302" y="3706301"/>
            <a:ext cx="411514" cy="461665"/>
          </a:xfrm>
          <a:prstGeom prst="rect">
            <a:avLst/>
          </a:prstGeom>
          <a:noFill/>
        </p:spPr>
        <p:txBody>
          <a:bodyPr wrap="square" rtlCol="0">
            <a:spAutoFit/>
          </a:bodyPr>
          <a:lstStyle/>
          <a:p>
            <a:r>
              <a:rPr kumimoji="1" lang="en-US" altLang="ja-JP" sz="2400" b="1" dirty="0"/>
              <a:t>+</a:t>
            </a:r>
            <a:endParaRPr kumimoji="1" lang="ja-JP" altLang="en-US" sz="2400" b="1" dirty="0"/>
          </a:p>
        </p:txBody>
      </p:sp>
      <p:sp>
        <p:nvSpPr>
          <p:cNvPr id="68" name="テキスト ボックス 67">
            <a:extLst>
              <a:ext uri="{FF2B5EF4-FFF2-40B4-BE49-F238E27FC236}">
                <a16:creationId xmlns:a16="http://schemas.microsoft.com/office/drawing/2014/main" id="{B6AC882E-6C60-4A95-8364-3B2FC1FD76D0}"/>
              </a:ext>
            </a:extLst>
          </p:cNvPr>
          <p:cNvSpPr txBox="1"/>
          <p:nvPr/>
        </p:nvSpPr>
        <p:spPr>
          <a:xfrm>
            <a:off x="7663649" y="3556227"/>
            <a:ext cx="411514" cy="307777"/>
          </a:xfrm>
          <a:prstGeom prst="rect">
            <a:avLst/>
          </a:prstGeom>
          <a:noFill/>
        </p:spPr>
        <p:txBody>
          <a:bodyPr wrap="square" rtlCol="0">
            <a:spAutoFit/>
          </a:bodyPr>
          <a:lstStyle/>
          <a:p>
            <a:r>
              <a:rPr kumimoji="1" lang="en-US" altLang="ja-JP" sz="1400" b="1" dirty="0"/>
              <a:t>or</a:t>
            </a:r>
            <a:endParaRPr kumimoji="1" lang="ja-JP" altLang="en-US" sz="1400" b="1" dirty="0"/>
          </a:p>
        </p:txBody>
      </p:sp>
    </p:spTree>
    <p:extLst>
      <p:ext uri="{BB962C8B-B14F-4D97-AF65-F5344CB8AC3E}">
        <p14:creationId xmlns:p14="http://schemas.microsoft.com/office/powerpoint/2010/main" val="16720306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02BB917-F7EE-4F15-95A4-D66B26AA3677}"/>
              </a:ext>
            </a:extLst>
          </p:cNvPr>
          <p:cNvSpPr>
            <a:spLocks noGrp="1"/>
          </p:cNvSpPr>
          <p:nvPr>
            <p:ph type="title"/>
          </p:nvPr>
        </p:nvSpPr>
        <p:spPr>
          <a:xfrm>
            <a:off x="218178" y="-129404"/>
            <a:ext cx="10629900" cy="1311275"/>
          </a:xfrm>
        </p:spPr>
        <p:txBody>
          <a:bodyPr>
            <a:noAutofit/>
          </a:bodyPr>
          <a:lstStyle/>
          <a:p>
            <a:r>
              <a:rPr kumimoji="1" lang="ja-JP" altLang="en-US" sz="3200" b="1" dirty="0">
                <a:highlight>
                  <a:srgbClr val="99FFCC"/>
                </a:highlight>
              </a:rPr>
              <a:t>「キャンパス内ガレージ」まとめ</a:t>
            </a:r>
            <a:endParaRPr kumimoji="1" lang="ja-JP" altLang="en-US" sz="3200" dirty="0"/>
          </a:p>
        </p:txBody>
      </p:sp>
      <p:sp>
        <p:nvSpPr>
          <p:cNvPr id="4" name="スライド番号プレースホルダー 3">
            <a:extLst>
              <a:ext uri="{FF2B5EF4-FFF2-40B4-BE49-F238E27FC236}">
                <a16:creationId xmlns:a16="http://schemas.microsoft.com/office/drawing/2014/main" id="{1EA5C417-3256-4BBA-A2F4-14B15D66AD7B}"/>
              </a:ext>
            </a:extLst>
          </p:cNvPr>
          <p:cNvSpPr>
            <a:spLocks noGrp="1"/>
          </p:cNvSpPr>
          <p:nvPr>
            <p:ph type="sldNum" sz="quarter" idx="12"/>
          </p:nvPr>
        </p:nvSpPr>
        <p:spPr/>
        <p:txBody>
          <a:bodyPr/>
          <a:lstStyle/>
          <a:p>
            <a:fld id="{63DCA85F-F225-44A4-AEA8-9083CAE61796}" type="slidenum">
              <a:rPr kumimoji="1" lang="ja-JP" altLang="en-US" smtClean="0"/>
              <a:t>27</a:t>
            </a:fld>
            <a:endParaRPr kumimoji="1" lang="ja-JP" altLang="en-US" dirty="0"/>
          </a:p>
        </p:txBody>
      </p:sp>
      <p:pic>
        <p:nvPicPr>
          <p:cNvPr id="17" name="図 16">
            <a:extLst>
              <a:ext uri="{FF2B5EF4-FFF2-40B4-BE49-F238E27FC236}">
                <a16:creationId xmlns:a16="http://schemas.microsoft.com/office/drawing/2014/main" id="{C24575CD-D843-4414-81E9-29C5C6FA50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80745" y="647523"/>
            <a:ext cx="864842" cy="618773"/>
          </a:xfrm>
          <a:prstGeom prst="rect">
            <a:avLst/>
          </a:prstGeom>
        </p:spPr>
      </p:pic>
      <p:pic>
        <p:nvPicPr>
          <p:cNvPr id="18" name="図 17">
            <a:extLst>
              <a:ext uri="{FF2B5EF4-FFF2-40B4-BE49-F238E27FC236}">
                <a16:creationId xmlns:a16="http://schemas.microsoft.com/office/drawing/2014/main" id="{113F8522-17AC-4048-8AB6-A0B6667D8A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8403" y="206240"/>
            <a:ext cx="548560" cy="367113"/>
          </a:xfrm>
          <a:prstGeom prst="rect">
            <a:avLst/>
          </a:prstGeom>
        </p:spPr>
      </p:pic>
      <p:sp>
        <p:nvSpPr>
          <p:cNvPr id="19" name="コンテンツ プレースホルダー 2">
            <a:extLst>
              <a:ext uri="{FF2B5EF4-FFF2-40B4-BE49-F238E27FC236}">
                <a16:creationId xmlns:a16="http://schemas.microsoft.com/office/drawing/2014/main" id="{C8995291-37BB-4727-ACA2-47BDA66600A9}"/>
              </a:ext>
            </a:extLst>
          </p:cNvPr>
          <p:cNvSpPr>
            <a:spLocks noGrp="1"/>
          </p:cNvSpPr>
          <p:nvPr>
            <p:ph idx="1"/>
          </p:nvPr>
        </p:nvSpPr>
        <p:spPr>
          <a:xfrm>
            <a:off x="37372" y="858130"/>
            <a:ext cx="9925396" cy="5999870"/>
          </a:xfrm>
        </p:spPr>
        <p:txBody>
          <a:bodyPr>
            <a:normAutofit fontScale="92500" lnSpcReduction="10000"/>
          </a:bodyPr>
          <a:lstStyle/>
          <a:p>
            <a:pPr>
              <a:lnSpc>
                <a:spcPct val="120000"/>
              </a:lnSpc>
            </a:pPr>
            <a:r>
              <a:rPr kumimoji="1" lang="ja-JP" altLang="en-US" sz="2000" b="1" dirty="0">
                <a:highlight>
                  <a:srgbClr val="FFCCFF"/>
                </a:highlight>
              </a:rPr>
              <a:t>「キャンパス内ガレージ」 とは</a:t>
            </a:r>
            <a:r>
              <a:rPr kumimoji="1" lang="en-US" altLang="ja-JP" sz="2000" b="1" dirty="0">
                <a:highlight>
                  <a:srgbClr val="FFCCFF"/>
                </a:highlight>
              </a:rPr>
              <a:t>:</a:t>
            </a:r>
            <a:br>
              <a:rPr kumimoji="1" lang="en-US" altLang="ja-JP" sz="1600" dirty="0"/>
            </a:br>
            <a:r>
              <a:rPr kumimoji="1" lang="ja-JP" altLang="en-US" sz="1600" b="1" dirty="0"/>
              <a:t>既存の大学等の内部</a:t>
            </a:r>
            <a:r>
              <a:rPr kumimoji="1" lang="ja-JP" altLang="en-US" sz="1600" dirty="0"/>
              <a:t>に自然形成される、小規模な技術・企画活動が可能な、試行錯誤スペース・関連資源・支援体制。</a:t>
            </a:r>
          </a:p>
          <a:p>
            <a:pPr lvl="1">
              <a:lnSpc>
                <a:spcPct val="120000"/>
              </a:lnSpc>
            </a:pPr>
            <a:r>
              <a:rPr kumimoji="1" lang="ja-JP" altLang="en-US" sz="1600" dirty="0"/>
              <a:t>メンバー</a:t>
            </a:r>
            <a:r>
              <a:rPr kumimoji="1" lang="en-US" altLang="ja-JP" sz="1600" dirty="0"/>
              <a:t>: (</a:t>
            </a:r>
            <a:r>
              <a:rPr kumimoji="1" lang="ja-JP" altLang="en-US" sz="1600" dirty="0"/>
              <a:t>少人数の研究グループ</a:t>
            </a:r>
            <a:r>
              <a:rPr kumimoji="1" lang="en-US" altLang="ja-JP" sz="1600" dirty="0"/>
              <a:t>)</a:t>
            </a:r>
            <a:r>
              <a:rPr kumimoji="1" lang="ja-JP" altLang="en-US" sz="1600" dirty="0"/>
              <a:t> </a:t>
            </a:r>
            <a:r>
              <a:rPr kumimoji="1" lang="en-US" altLang="ja-JP" sz="1600" dirty="0"/>
              <a:t>×</a:t>
            </a:r>
            <a:r>
              <a:rPr kumimoji="1" lang="ja-JP" altLang="en-US" sz="1600" dirty="0"/>
              <a:t> </a:t>
            </a:r>
            <a:r>
              <a:rPr kumimoji="1" lang="en-US" altLang="ja-JP" sz="1600" dirty="0"/>
              <a:t>(1 </a:t>
            </a:r>
            <a:r>
              <a:rPr kumimoji="1" lang="ja-JP" altLang="en-US" sz="1600" dirty="0"/>
              <a:t>～ 数グループ程度</a:t>
            </a:r>
            <a:r>
              <a:rPr kumimoji="1" lang="en-US" altLang="ja-JP" sz="1600" dirty="0"/>
              <a:t>)</a:t>
            </a:r>
          </a:p>
          <a:p>
            <a:pPr lvl="1">
              <a:lnSpc>
                <a:spcPct val="120000"/>
              </a:lnSpc>
            </a:pPr>
            <a:r>
              <a:rPr kumimoji="1" lang="ja-JP" altLang="en-US" sz="1600" dirty="0"/>
              <a:t>物理空間</a:t>
            </a:r>
            <a:r>
              <a:rPr kumimoji="1" lang="en-US" altLang="ja-JP" sz="1600" dirty="0"/>
              <a:t>: </a:t>
            </a:r>
            <a:r>
              <a:rPr kumimoji="1" lang="ja-JP" altLang="en-US" sz="1600" dirty="0"/>
              <a:t>技術研究活動が可能な小規模な室 </a:t>
            </a:r>
            <a:r>
              <a:rPr kumimoji="1" lang="en-US" altLang="ja-JP" sz="1600" dirty="0"/>
              <a:t>(</a:t>
            </a:r>
            <a:r>
              <a:rPr kumimoji="1" lang="ja-JP" altLang="en-US" sz="1600" dirty="0"/>
              <a:t>例</a:t>
            </a:r>
            <a:r>
              <a:rPr kumimoji="1" lang="en-US" altLang="ja-JP" sz="1600" dirty="0"/>
              <a:t>: </a:t>
            </a:r>
            <a:r>
              <a:rPr kumimoji="1" lang="ja-JP" altLang="en-US" sz="1600" dirty="0"/>
              <a:t>サーバー置き場、</a:t>
            </a:r>
            <a:r>
              <a:rPr kumimoji="1" lang="en-US" altLang="ja-JP" sz="1600" dirty="0"/>
              <a:t>NW </a:t>
            </a:r>
            <a:r>
              <a:rPr kumimoji="1" lang="ja-JP" altLang="en-US" sz="1600" dirty="0"/>
              <a:t>部屋、工作室</a:t>
            </a:r>
            <a:r>
              <a:rPr kumimoji="1" lang="en-US" altLang="ja-JP" sz="1600" dirty="0"/>
              <a:t>) (</a:t>
            </a:r>
            <a:r>
              <a:rPr kumimoji="1" lang="ja-JP" altLang="en-US" sz="1600" dirty="0"/>
              <a:t>一部共有</a:t>
            </a:r>
            <a:r>
              <a:rPr kumimoji="1" lang="en-US" altLang="ja-JP" sz="1600" dirty="0"/>
              <a:t>)</a:t>
            </a:r>
            <a:endParaRPr lang="en-US" altLang="ja-JP" sz="1600" dirty="0"/>
          </a:p>
          <a:p>
            <a:pPr lvl="1">
              <a:lnSpc>
                <a:spcPct val="120000"/>
              </a:lnSpc>
            </a:pPr>
            <a:r>
              <a:rPr kumimoji="1" lang="ja-JP" altLang="en-US" sz="1600" dirty="0"/>
              <a:t>オープン性</a:t>
            </a:r>
            <a:r>
              <a:rPr kumimoji="1" lang="en-US" altLang="ja-JP" sz="1600" dirty="0"/>
              <a:t>: </a:t>
            </a:r>
            <a:r>
              <a:rPr kumimoji="1" lang="ja-JP" altLang="en-US" sz="1600" dirty="0"/>
              <a:t>容易に参加可能 </a:t>
            </a:r>
            <a:r>
              <a:rPr kumimoji="1" lang="en-US" altLang="ja-JP" sz="1600" dirty="0"/>
              <a:t>(</a:t>
            </a:r>
            <a:r>
              <a:rPr kumimoji="1" lang="ja-JP" altLang="en-US" sz="1600" dirty="0"/>
              <a:t>立ち寄って遊べる</a:t>
            </a:r>
            <a:r>
              <a:rPr kumimoji="1" lang="en-US" altLang="ja-JP" sz="1600" dirty="0"/>
              <a:t>) </a:t>
            </a:r>
            <a:r>
              <a:rPr kumimoji="1" lang="ja-JP" altLang="en-US" sz="1600" dirty="0"/>
              <a:t>であり、特定の研究室あるいは部署に属していることを利用条件としない。</a:t>
            </a:r>
            <a:endParaRPr kumimoji="1" lang="en-US" altLang="ja-JP" sz="1600" dirty="0"/>
          </a:p>
          <a:p>
            <a:pPr>
              <a:lnSpc>
                <a:spcPct val="120000"/>
              </a:lnSpc>
            </a:pPr>
            <a:r>
              <a:rPr kumimoji="1" lang="ja-JP" altLang="en-US" sz="2000" b="1" dirty="0">
                <a:highlight>
                  <a:srgbClr val="66FFFF"/>
                </a:highlight>
              </a:rPr>
              <a:t>キャンパス内ガレージの機能 </a:t>
            </a:r>
            <a:r>
              <a:rPr kumimoji="1" lang="en-US" altLang="ja-JP" sz="2000" b="1" dirty="0">
                <a:highlight>
                  <a:srgbClr val="66FFFF"/>
                </a:highlight>
              </a:rPr>
              <a:t>(Yahoo!, Google, Facebook</a:t>
            </a:r>
            <a:r>
              <a:rPr kumimoji="1" lang="ja-JP" altLang="en-US" sz="2000" b="1" dirty="0">
                <a:highlight>
                  <a:srgbClr val="66FFFF"/>
                </a:highlight>
              </a:rPr>
              <a:t> 等の初期状態を生み出す</a:t>
            </a:r>
            <a:r>
              <a:rPr kumimoji="1" lang="en-US" altLang="ja-JP" sz="2000" b="1" dirty="0">
                <a:highlight>
                  <a:srgbClr val="66FFFF"/>
                </a:highlight>
              </a:rPr>
              <a:t>):</a:t>
            </a:r>
          </a:p>
          <a:p>
            <a:pPr marL="971550" lvl="1" indent="-514350">
              <a:lnSpc>
                <a:spcPct val="120000"/>
              </a:lnSpc>
              <a:buFont typeface="+mj-lt"/>
              <a:buAutoNum type="arabicPeriod"/>
            </a:pPr>
            <a:r>
              <a:rPr kumimoji="1" lang="ja-JP" altLang="en-US" sz="1600" dirty="0"/>
              <a:t>人材育成</a:t>
            </a:r>
            <a:r>
              <a:rPr kumimoji="1" lang="en-US" altLang="ja-JP" sz="1600" dirty="0"/>
              <a:t>: </a:t>
            </a:r>
            <a:r>
              <a:rPr kumimoji="1" lang="ja-JP" altLang="en-US" sz="1600" dirty="0"/>
              <a:t>自発的な試行錯誤による能力育成。独自技術を作ることが可能に。</a:t>
            </a:r>
          </a:p>
          <a:p>
            <a:pPr marL="971550" lvl="1" indent="-514350">
              <a:lnSpc>
                <a:spcPct val="120000"/>
              </a:lnSpc>
              <a:buFont typeface="+mj-lt"/>
              <a:buAutoNum type="arabicPeriod"/>
            </a:pPr>
            <a:r>
              <a:rPr kumimoji="1" lang="ja-JP" altLang="en-US" sz="1600" dirty="0"/>
              <a:t>技術形成</a:t>
            </a:r>
            <a:r>
              <a:rPr kumimoji="1" lang="en-US" altLang="ja-JP" sz="1600" dirty="0"/>
              <a:t>: </a:t>
            </a:r>
            <a:r>
              <a:rPr kumimoji="1" lang="ja-JP" altLang="en-US" sz="1600" dirty="0"/>
              <a:t>試作した技術を長期的に社会に公開し運用。膨大なユーザーを獲得。</a:t>
            </a:r>
          </a:p>
          <a:p>
            <a:pPr marL="971550" lvl="1" indent="-514350">
              <a:lnSpc>
                <a:spcPct val="120000"/>
              </a:lnSpc>
              <a:buFont typeface="+mj-lt"/>
              <a:buAutoNum type="arabicPeriod"/>
            </a:pPr>
            <a:r>
              <a:rPr kumimoji="1" lang="ja-JP" altLang="en-US" sz="1600" dirty="0"/>
              <a:t>産業形成</a:t>
            </a:r>
            <a:r>
              <a:rPr kumimoji="1" lang="en-US" altLang="ja-JP" sz="1600" dirty="0"/>
              <a:t>: </a:t>
            </a:r>
            <a:r>
              <a:rPr kumimoji="1" lang="ja-JP" altLang="en-US" sz="1600" dirty="0"/>
              <a:t>「</a:t>
            </a:r>
            <a:r>
              <a:rPr kumimoji="1" lang="en-US" altLang="ja-JP" sz="1600" dirty="0"/>
              <a:t>2.</a:t>
            </a:r>
            <a:r>
              <a:rPr kumimoji="1" lang="ja-JP" altLang="en-US" sz="1600" dirty="0"/>
              <a:t>」により、技術が成熟し膨大な潜在的顧客が付いた後に、製品・サービス化。</a:t>
            </a:r>
            <a:endParaRPr kumimoji="1" lang="en-US" altLang="ja-JP" sz="1600" dirty="0"/>
          </a:p>
          <a:p>
            <a:pPr>
              <a:lnSpc>
                <a:spcPct val="120000"/>
              </a:lnSpc>
            </a:pPr>
            <a:r>
              <a:rPr kumimoji="1" lang="ja-JP" altLang="en-US" sz="2000" b="1" dirty="0">
                <a:highlight>
                  <a:srgbClr val="FFFF00"/>
                </a:highlight>
              </a:rPr>
              <a:t>キャンパス内ガレージの費用対効果</a:t>
            </a:r>
            <a:r>
              <a:rPr kumimoji="1" lang="en-US" altLang="ja-JP" sz="2000" dirty="0">
                <a:highlight>
                  <a:srgbClr val="FFFF00"/>
                </a:highlight>
              </a:rPr>
              <a:t>:</a:t>
            </a:r>
          </a:p>
          <a:p>
            <a:pPr lvl="1">
              <a:lnSpc>
                <a:spcPct val="120000"/>
              </a:lnSpc>
            </a:pPr>
            <a:r>
              <a:rPr kumimoji="1" lang="ja-JP" altLang="en-US" sz="1800" dirty="0"/>
              <a:t>デジタル領域において、優れた人材・技術・製品サービスを、大量に創造・輩出することが可能。 膨大なデジタル国富収益力を形成。</a:t>
            </a:r>
            <a:r>
              <a:rPr kumimoji="1" lang="en-US" altLang="ja-JP" sz="1800" dirty="0"/>
              <a:t>(</a:t>
            </a:r>
            <a:r>
              <a:rPr kumimoji="1" lang="ja-JP" altLang="en-US" sz="1800" dirty="0"/>
              <a:t>うまくいけば、数百兆円レベル</a:t>
            </a:r>
            <a:r>
              <a:rPr kumimoji="1" lang="en-US" altLang="ja-JP" sz="1800" dirty="0"/>
              <a:t>)</a:t>
            </a:r>
            <a:endParaRPr lang="en-US" altLang="ja-JP" sz="1800" dirty="0"/>
          </a:p>
          <a:p>
            <a:pPr lvl="1">
              <a:lnSpc>
                <a:spcPct val="120000"/>
              </a:lnSpc>
            </a:pPr>
            <a:r>
              <a:rPr kumimoji="1" lang="ja-JP" altLang="en-US" sz="1800" dirty="0"/>
              <a:t>母体となるキャンパス </a:t>
            </a:r>
            <a:r>
              <a:rPr kumimoji="1" lang="en-US" altLang="ja-JP" sz="1800" dirty="0"/>
              <a:t>(</a:t>
            </a:r>
            <a:r>
              <a:rPr kumimoji="1" lang="ja-JP" altLang="en-US" sz="1800" dirty="0"/>
              <a:t>既存組織</a:t>
            </a:r>
            <a:r>
              <a:rPr kumimoji="1" lang="en-US" altLang="ja-JP" sz="1800" dirty="0"/>
              <a:t>) </a:t>
            </a:r>
            <a:r>
              <a:rPr kumimoji="1" lang="ja-JP" altLang="en-US" sz="1800" dirty="0"/>
              <a:t>にも、後に大きな利益が還流。 </a:t>
            </a:r>
            <a:r>
              <a:rPr kumimoji="1" lang="en-US" altLang="ja-JP" sz="1800" dirty="0"/>
              <a:t>(</a:t>
            </a:r>
            <a:r>
              <a:rPr kumimoji="1" lang="ja-JP" altLang="en-US" sz="1800" dirty="0"/>
              <a:t>数百億円レベル</a:t>
            </a:r>
            <a:r>
              <a:rPr kumimoji="1" lang="en-US" altLang="ja-JP" sz="1800" dirty="0"/>
              <a:t>)</a:t>
            </a:r>
          </a:p>
          <a:p>
            <a:pPr lvl="1">
              <a:lnSpc>
                <a:spcPct val="120000"/>
              </a:lnSpc>
            </a:pPr>
            <a:r>
              <a:rPr kumimoji="1" lang="ja-JP" altLang="en-US" sz="1800" b="1" dirty="0"/>
              <a:t>キャンパス内ガレージの費用は、かなり安価である。</a:t>
            </a:r>
            <a:br>
              <a:rPr kumimoji="1" lang="en-US" altLang="ja-JP" sz="1800" b="1" dirty="0"/>
            </a:br>
            <a:r>
              <a:rPr kumimoji="1" lang="ja-JP" altLang="en-US" sz="1800" b="1" dirty="0"/>
              <a:t>数十年間で優れたプラットフォーマー技術企業が 「わずか </a:t>
            </a:r>
            <a:r>
              <a:rPr kumimoji="1" lang="en-US" altLang="ja-JP" sz="1800" b="1" dirty="0"/>
              <a:t>1 </a:t>
            </a:r>
            <a:r>
              <a:rPr kumimoji="1" lang="ja-JP" altLang="en-US" sz="1800" b="1" dirty="0"/>
              <a:t>件でも」 出現すれば、それだけで、十分に元が取れる。</a:t>
            </a:r>
            <a:br>
              <a:rPr kumimoji="1" lang="en-US" altLang="ja-JP" sz="1800" b="1" dirty="0"/>
            </a:br>
            <a:r>
              <a:rPr kumimoji="1" lang="ja-JP" altLang="en-US" sz="1800" b="1" dirty="0"/>
              <a:t>筑波大学情報科学類は、前述した米国の多大学と類似の「キャンパス内ガレージ」の初期状態を呈している。これを発展継続することで、上記が出現する蓋然性は、十分、想定可能である。</a:t>
            </a:r>
            <a:endParaRPr kumimoji="1" lang="en-US" altLang="ja-JP" sz="1800" dirty="0"/>
          </a:p>
          <a:p>
            <a:pPr marL="514350" indent="-514350">
              <a:lnSpc>
                <a:spcPct val="120000"/>
              </a:lnSpc>
              <a:buFont typeface="+mj-lt"/>
              <a:buAutoNum type="arabicPeriod"/>
            </a:pPr>
            <a:endParaRPr kumimoji="1" lang="en-US" altLang="ja-JP" sz="2000" dirty="0"/>
          </a:p>
          <a:p>
            <a:pPr>
              <a:lnSpc>
                <a:spcPct val="120000"/>
              </a:lnSpc>
            </a:pPr>
            <a:endParaRPr kumimoji="1" lang="ja-JP" altLang="en-US" sz="1600" dirty="0"/>
          </a:p>
        </p:txBody>
      </p:sp>
      <p:pic>
        <p:nvPicPr>
          <p:cNvPr id="20" name="図 19">
            <a:extLst>
              <a:ext uri="{FF2B5EF4-FFF2-40B4-BE49-F238E27FC236}">
                <a16:creationId xmlns:a16="http://schemas.microsoft.com/office/drawing/2014/main" id="{F6EA1FAA-97D1-4CD7-BFEA-9DC0C4086477}"/>
              </a:ext>
            </a:extLst>
          </p:cNvPr>
          <p:cNvPicPr>
            <a:picLocks noChangeAspect="1"/>
          </p:cNvPicPr>
          <p:nvPr/>
        </p:nvPicPr>
        <p:blipFill>
          <a:blip r:embed="rId4"/>
          <a:stretch>
            <a:fillRect/>
          </a:stretch>
        </p:blipFill>
        <p:spPr>
          <a:xfrm>
            <a:off x="9813443" y="716960"/>
            <a:ext cx="2341185" cy="1461679"/>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pic>
        <p:nvPicPr>
          <p:cNvPr id="21" name="図 20">
            <a:extLst>
              <a:ext uri="{FF2B5EF4-FFF2-40B4-BE49-F238E27FC236}">
                <a16:creationId xmlns:a16="http://schemas.microsoft.com/office/drawing/2014/main" id="{BC3E22D2-5E4B-4B9B-9945-945368A1FEEA}"/>
              </a:ext>
            </a:extLst>
          </p:cNvPr>
          <p:cNvPicPr>
            <a:picLocks noChangeAspect="1"/>
          </p:cNvPicPr>
          <p:nvPr/>
        </p:nvPicPr>
        <p:blipFill>
          <a:blip r:embed="rId5"/>
          <a:stretch>
            <a:fillRect/>
          </a:stretch>
        </p:blipFill>
        <p:spPr>
          <a:xfrm>
            <a:off x="10017067" y="5518204"/>
            <a:ext cx="1662023" cy="1245672"/>
          </a:xfrm>
          <a:prstGeom prst="rect">
            <a:avLst/>
          </a:prstGeom>
          <a:ln>
            <a:noFill/>
          </a:ln>
          <a:effectLst/>
        </p:spPr>
      </p:pic>
      <p:pic>
        <p:nvPicPr>
          <p:cNvPr id="16" name="図 15">
            <a:extLst>
              <a:ext uri="{FF2B5EF4-FFF2-40B4-BE49-F238E27FC236}">
                <a16:creationId xmlns:a16="http://schemas.microsoft.com/office/drawing/2014/main" id="{A53395FE-A45A-4BD7-B478-4D027BF4C76C}"/>
              </a:ext>
            </a:extLst>
          </p:cNvPr>
          <p:cNvPicPr>
            <a:picLocks noChangeAspect="1"/>
          </p:cNvPicPr>
          <p:nvPr/>
        </p:nvPicPr>
        <p:blipFill>
          <a:blip r:embed="rId6"/>
          <a:stretch>
            <a:fillRect/>
          </a:stretch>
        </p:blipFill>
        <p:spPr>
          <a:xfrm>
            <a:off x="10017067" y="2250663"/>
            <a:ext cx="2137561" cy="1603171"/>
          </a:xfrm>
          <a:prstGeom prst="rect">
            <a:avLst/>
          </a:prstGeom>
          <a:ln>
            <a:noFill/>
          </a:ln>
          <a:effectLst/>
        </p:spPr>
      </p:pic>
      <p:pic>
        <p:nvPicPr>
          <p:cNvPr id="24" name="図 23">
            <a:extLst>
              <a:ext uri="{FF2B5EF4-FFF2-40B4-BE49-F238E27FC236}">
                <a16:creationId xmlns:a16="http://schemas.microsoft.com/office/drawing/2014/main" id="{1ABAD376-3658-4B82-B9A4-123822E06A39}"/>
              </a:ext>
            </a:extLst>
          </p:cNvPr>
          <p:cNvPicPr>
            <a:picLocks noChangeAspect="1"/>
          </p:cNvPicPr>
          <p:nvPr/>
        </p:nvPicPr>
        <p:blipFill>
          <a:blip r:embed="rId7"/>
          <a:stretch>
            <a:fillRect/>
          </a:stretch>
        </p:blipFill>
        <p:spPr>
          <a:xfrm>
            <a:off x="10040673" y="3975123"/>
            <a:ext cx="2009038" cy="1506779"/>
          </a:xfrm>
          <a:prstGeom prst="rect">
            <a:avLst/>
          </a:prstGeom>
          <a:ln>
            <a:noFill/>
          </a:ln>
          <a:effectLst/>
        </p:spPr>
      </p:pic>
    </p:spTree>
    <p:extLst>
      <p:ext uri="{BB962C8B-B14F-4D97-AF65-F5344CB8AC3E}">
        <p14:creationId xmlns:p14="http://schemas.microsoft.com/office/powerpoint/2010/main" val="32795041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マップ&#10;&#10;AI によって生成されたコンテンツは間違っている可能性があります。">
            <a:extLst>
              <a:ext uri="{FF2B5EF4-FFF2-40B4-BE49-F238E27FC236}">
                <a16:creationId xmlns:a16="http://schemas.microsoft.com/office/drawing/2014/main" id="{EE2B21A0-E463-2E8B-3AA8-7762A4972A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3656" y="357941"/>
            <a:ext cx="7423046" cy="6261367"/>
          </a:xfrm>
          <a:prstGeom prst="rect">
            <a:avLst/>
          </a:prstGeom>
        </p:spPr>
      </p:pic>
      <p:sp>
        <p:nvSpPr>
          <p:cNvPr id="18" name="楕円 17">
            <a:extLst>
              <a:ext uri="{FF2B5EF4-FFF2-40B4-BE49-F238E27FC236}">
                <a16:creationId xmlns:a16="http://schemas.microsoft.com/office/drawing/2014/main" id="{1D670765-D06C-912C-5ACE-5A0CA5026D3C}"/>
              </a:ext>
            </a:extLst>
          </p:cNvPr>
          <p:cNvSpPr/>
          <p:nvPr/>
        </p:nvSpPr>
        <p:spPr>
          <a:xfrm>
            <a:off x="4935004" y="136525"/>
            <a:ext cx="6757454" cy="6261367"/>
          </a:xfrm>
          <a:prstGeom prst="ellipse">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スライド番号プレースホルダー 2">
            <a:extLst>
              <a:ext uri="{FF2B5EF4-FFF2-40B4-BE49-F238E27FC236}">
                <a16:creationId xmlns:a16="http://schemas.microsoft.com/office/drawing/2014/main" id="{DC0BF0C5-C5BF-BEB6-0593-F22D77888DA9}"/>
              </a:ext>
            </a:extLst>
          </p:cNvPr>
          <p:cNvSpPr>
            <a:spLocks noGrp="1"/>
          </p:cNvSpPr>
          <p:nvPr>
            <p:ph type="sldNum" sz="quarter" idx="12"/>
          </p:nvPr>
        </p:nvSpPr>
        <p:spPr/>
        <p:txBody>
          <a:bodyPr/>
          <a:lstStyle/>
          <a:p>
            <a:fld id="{63DCA85F-F225-44A4-AEA8-9083CAE61796}" type="slidenum">
              <a:rPr kumimoji="1" lang="ja-JP" altLang="en-US" smtClean="0"/>
              <a:t>28</a:t>
            </a:fld>
            <a:endParaRPr kumimoji="1" lang="ja-JP" altLang="en-US" dirty="0"/>
          </a:p>
        </p:txBody>
      </p:sp>
      <p:sp>
        <p:nvSpPr>
          <p:cNvPr id="4" name="タイトル 3">
            <a:extLst>
              <a:ext uri="{FF2B5EF4-FFF2-40B4-BE49-F238E27FC236}">
                <a16:creationId xmlns:a16="http://schemas.microsoft.com/office/drawing/2014/main" id="{7EF36B3F-201D-70C8-AADC-189029BC9018}"/>
              </a:ext>
            </a:extLst>
          </p:cNvPr>
          <p:cNvSpPr>
            <a:spLocks noGrp="1"/>
          </p:cNvSpPr>
          <p:nvPr>
            <p:ph type="title"/>
          </p:nvPr>
        </p:nvSpPr>
        <p:spPr>
          <a:xfrm>
            <a:off x="101770" y="739416"/>
            <a:ext cx="5307123" cy="1325563"/>
          </a:xfrm>
        </p:spPr>
        <p:txBody>
          <a:bodyPr>
            <a:normAutofit/>
          </a:bodyPr>
          <a:lstStyle/>
          <a:p>
            <a:r>
              <a:rPr kumimoji="1" lang="ja-JP" altLang="en-US" b="1" dirty="0"/>
              <a:t>つくば</a:t>
            </a:r>
            <a:r>
              <a:rPr lang="en-US" altLang="ja-JP" b="1" dirty="0"/>
              <a:t>+</a:t>
            </a:r>
            <a:r>
              <a:rPr kumimoji="1" lang="ja-JP" altLang="en-US" b="1" dirty="0"/>
              <a:t>関東</a:t>
            </a:r>
            <a:br>
              <a:rPr kumimoji="1" lang="en-US" altLang="ja-JP" b="1" dirty="0"/>
            </a:br>
            <a:r>
              <a:rPr kumimoji="1" lang="ja-JP" altLang="en-US" b="1" dirty="0"/>
              <a:t>シリコンバレー化</a:t>
            </a:r>
          </a:p>
        </p:txBody>
      </p:sp>
      <p:sp>
        <p:nvSpPr>
          <p:cNvPr id="7" name="テキスト ボックス 6">
            <a:extLst>
              <a:ext uri="{FF2B5EF4-FFF2-40B4-BE49-F238E27FC236}">
                <a16:creationId xmlns:a16="http://schemas.microsoft.com/office/drawing/2014/main" id="{C3A7C108-67B7-8310-1862-F8665AB36EB3}"/>
              </a:ext>
            </a:extLst>
          </p:cNvPr>
          <p:cNvSpPr txBox="1"/>
          <p:nvPr/>
        </p:nvSpPr>
        <p:spPr>
          <a:xfrm>
            <a:off x="9233465" y="1020257"/>
            <a:ext cx="1047261" cy="338554"/>
          </a:xfrm>
          <a:prstGeom prst="rect">
            <a:avLst/>
          </a:prstGeom>
          <a:solidFill>
            <a:schemeClr val="accent4">
              <a:lumMod val="20000"/>
              <a:lumOff val="80000"/>
            </a:schemeClr>
          </a:solidFill>
        </p:spPr>
        <p:txBody>
          <a:bodyPr wrap="square" rtlCol="0">
            <a:spAutoFit/>
          </a:bodyPr>
          <a:lstStyle/>
          <a:p>
            <a:r>
              <a:rPr kumimoji="1" lang="ja-JP" altLang="en-US" sz="1600" b="1" dirty="0">
                <a:solidFill>
                  <a:srgbClr val="C00000"/>
                </a:solidFill>
              </a:rPr>
              <a:t>筑波大学</a:t>
            </a:r>
          </a:p>
        </p:txBody>
      </p:sp>
      <p:sp>
        <p:nvSpPr>
          <p:cNvPr id="10" name="テキスト ボックス 9">
            <a:extLst>
              <a:ext uri="{FF2B5EF4-FFF2-40B4-BE49-F238E27FC236}">
                <a16:creationId xmlns:a16="http://schemas.microsoft.com/office/drawing/2014/main" id="{CE3A037B-BB2C-5F15-EB42-EA8CA3146006}"/>
              </a:ext>
            </a:extLst>
          </p:cNvPr>
          <p:cNvSpPr txBox="1"/>
          <p:nvPr/>
        </p:nvSpPr>
        <p:spPr>
          <a:xfrm>
            <a:off x="7317584" y="2852539"/>
            <a:ext cx="866608" cy="338554"/>
          </a:xfrm>
          <a:prstGeom prst="rect">
            <a:avLst/>
          </a:prstGeom>
          <a:solidFill>
            <a:schemeClr val="accent4">
              <a:lumMod val="20000"/>
              <a:lumOff val="80000"/>
            </a:schemeClr>
          </a:solidFill>
        </p:spPr>
        <p:txBody>
          <a:bodyPr wrap="square" rtlCol="0">
            <a:spAutoFit/>
          </a:bodyPr>
          <a:lstStyle/>
          <a:p>
            <a:r>
              <a:rPr kumimoji="1" lang="ja-JP" altLang="en-US" sz="1600" b="1" dirty="0">
                <a:solidFill>
                  <a:srgbClr val="0000FF"/>
                </a:solidFill>
              </a:rPr>
              <a:t>ＩＰＡ</a:t>
            </a:r>
          </a:p>
        </p:txBody>
      </p:sp>
      <p:sp>
        <p:nvSpPr>
          <p:cNvPr id="11" name="テキスト ボックス 10">
            <a:extLst>
              <a:ext uri="{FF2B5EF4-FFF2-40B4-BE49-F238E27FC236}">
                <a16:creationId xmlns:a16="http://schemas.microsoft.com/office/drawing/2014/main" id="{FAA119EA-6D21-C2FD-3DBE-BA1B84CEF91E}"/>
              </a:ext>
            </a:extLst>
          </p:cNvPr>
          <p:cNvSpPr txBox="1"/>
          <p:nvPr/>
        </p:nvSpPr>
        <p:spPr>
          <a:xfrm>
            <a:off x="5646304" y="3010351"/>
            <a:ext cx="734545" cy="400110"/>
          </a:xfrm>
          <a:prstGeom prst="rect">
            <a:avLst/>
          </a:prstGeom>
          <a:solidFill>
            <a:schemeClr val="accent4">
              <a:lumMod val="20000"/>
              <a:lumOff val="80000"/>
            </a:schemeClr>
          </a:solidFill>
        </p:spPr>
        <p:txBody>
          <a:bodyPr wrap="square" rtlCol="0">
            <a:spAutoFit/>
          </a:bodyPr>
          <a:lstStyle/>
          <a:p>
            <a:r>
              <a:rPr kumimoji="1" lang="en-US" altLang="ja-JP" sz="2000" b="1" dirty="0">
                <a:solidFill>
                  <a:srgbClr val="7030A0"/>
                </a:solidFill>
              </a:rPr>
              <a:t>NICT</a:t>
            </a:r>
            <a:endParaRPr kumimoji="1" lang="ja-JP" altLang="en-US" sz="2000" b="1" dirty="0">
              <a:solidFill>
                <a:srgbClr val="7030A0"/>
              </a:solidFill>
            </a:endParaRPr>
          </a:p>
        </p:txBody>
      </p:sp>
      <p:sp>
        <p:nvSpPr>
          <p:cNvPr id="13" name="テキスト ボックス 12">
            <a:extLst>
              <a:ext uri="{FF2B5EF4-FFF2-40B4-BE49-F238E27FC236}">
                <a16:creationId xmlns:a16="http://schemas.microsoft.com/office/drawing/2014/main" id="{868A0A72-FF78-82A3-1E70-7DA65D670989}"/>
              </a:ext>
            </a:extLst>
          </p:cNvPr>
          <p:cNvSpPr txBox="1"/>
          <p:nvPr/>
        </p:nvSpPr>
        <p:spPr>
          <a:xfrm>
            <a:off x="6730318" y="2391214"/>
            <a:ext cx="1174532" cy="261610"/>
          </a:xfrm>
          <a:prstGeom prst="rect">
            <a:avLst/>
          </a:prstGeom>
          <a:solidFill>
            <a:schemeClr val="accent4">
              <a:lumMod val="20000"/>
              <a:lumOff val="80000"/>
            </a:schemeClr>
          </a:solidFill>
        </p:spPr>
        <p:txBody>
          <a:bodyPr wrap="square" rtlCol="0">
            <a:spAutoFit/>
          </a:bodyPr>
          <a:lstStyle/>
          <a:p>
            <a:r>
              <a:rPr kumimoji="1" lang="ja-JP" altLang="en-US" sz="1100" b="1" dirty="0">
                <a:solidFill>
                  <a:srgbClr val="C00000"/>
                </a:solidFill>
              </a:rPr>
              <a:t>筑波大学 </a:t>
            </a:r>
            <a:r>
              <a:rPr kumimoji="1" lang="en-US" altLang="ja-JP" sz="1100" b="1" dirty="0">
                <a:solidFill>
                  <a:srgbClr val="C00000"/>
                </a:solidFill>
              </a:rPr>
              <a:t>(</a:t>
            </a:r>
            <a:r>
              <a:rPr kumimoji="1" lang="ja-JP" altLang="en-US" sz="1100" b="1" dirty="0">
                <a:solidFill>
                  <a:srgbClr val="C00000"/>
                </a:solidFill>
              </a:rPr>
              <a:t>東京</a:t>
            </a:r>
            <a:r>
              <a:rPr kumimoji="1" lang="en-US" altLang="ja-JP" sz="1100" b="1" dirty="0">
                <a:solidFill>
                  <a:srgbClr val="C00000"/>
                </a:solidFill>
              </a:rPr>
              <a:t>)</a:t>
            </a:r>
            <a:endParaRPr kumimoji="1" lang="ja-JP" altLang="en-US" sz="1100" b="1" dirty="0">
              <a:solidFill>
                <a:srgbClr val="C00000"/>
              </a:solidFill>
            </a:endParaRPr>
          </a:p>
        </p:txBody>
      </p:sp>
      <p:sp>
        <p:nvSpPr>
          <p:cNvPr id="16" name="テキスト ボックス 15">
            <a:extLst>
              <a:ext uri="{FF2B5EF4-FFF2-40B4-BE49-F238E27FC236}">
                <a16:creationId xmlns:a16="http://schemas.microsoft.com/office/drawing/2014/main" id="{149D0DAF-C533-AE79-D8E0-443CA96540AA}"/>
              </a:ext>
            </a:extLst>
          </p:cNvPr>
          <p:cNvSpPr txBox="1"/>
          <p:nvPr/>
        </p:nvSpPr>
        <p:spPr>
          <a:xfrm>
            <a:off x="6456577" y="5566882"/>
            <a:ext cx="1031632" cy="400110"/>
          </a:xfrm>
          <a:prstGeom prst="rect">
            <a:avLst/>
          </a:prstGeom>
          <a:solidFill>
            <a:schemeClr val="accent4">
              <a:lumMod val="20000"/>
              <a:lumOff val="80000"/>
            </a:schemeClr>
          </a:solidFill>
        </p:spPr>
        <p:txBody>
          <a:bodyPr wrap="square" rtlCol="0">
            <a:spAutoFit/>
          </a:bodyPr>
          <a:lstStyle/>
          <a:p>
            <a:r>
              <a:rPr kumimoji="1" lang="ja-JP" altLang="en-US" sz="2000" b="1" dirty="0">
                <a:solidFill>
                  <a:schemeClr val="accent6">
                    <a:lumMod val="75000"/>
                  </a:schemeClr>
                </a:solidFill>
              </a:rPr>
              <a:t>横須賀</a:t>
            </a:r>
          </a:p>
        </p:txBody>
      </p:sp>
      <p:sp>
        <p:nvSpPr>
          <p:cNvPr id="17" name="テキスト ボックス 16">
            <a:extLst>
              <a:ext uri="{FF2B5EF4-FFF2-40B4-BE49-F238E27FC236}">
                <a16:creationId xmlns:a16="http://schemas.microsoft.com/office/drawing/2014/main" id="{2A5D57F3-BA9D-3106-8F7E-18478ABD2AE7}"/>
              </a:ext>
            </a:extLst>
          </p:cNvPr>
          <p:cNvSpPr txBox="1"/>
          <p:nvPr/>
        </p:nvSpPr>
        <p:spPr>
          <a:xfrm>
            <a:off x="5416720" y="4307357"/>
            <a:ext cx="734545" cy="707886"/>
          </a:xfrm>
          <a:prstGeom prst="rect">
            <a:avLst/>
          </a:prstGeom>
          <a:solidFill>
            <a:schemeClr val="accent4">
              <a:lumMod val="20000"/>
              <a:lumOff val="80000"/>
            </a:schemeClr>
          </a:solidFill>
        </p:spPr>
        <p:txBody>
          <a:bodyPr wrap="square" rtlCol="0">
            <a:spAutoFit/>
          </a:bodyPr>
          <a:lstStyle/>
          <a:p>
            <a:r>
              <a:rPr kumimoji="1" lang="ja-JP" altLang="en-US" sz="2000" b="1" dirty="0">
                <a:solidFill>
                  <a:srgbClr val="00B0F0"/>
                </a:solidFill>
              </a:rPr>
              <a:t>慶應</a:t>
            </a:r>
            <a:r>
              <a:rPr kumimoji="1" lang="en-US" altLang="ja-JP" sz="2000" b="1" dirty="0">
                <a:solidFill>
                  <a:srgbClr val="00B0F0"/>
                </a:solidFill>
              </a:rPr>
              <a:t>SFC</a:t>
            </a:r>
            <a:endParaRPr kumimoji="1" lang="ja-JP" altLang="en-US" sz="2000" b="1" dirty="0">
              <a:solidFill>
                <a:srgbClr val="00B0F0"/>
              </a:solidFill>
            </a:endParaRPr>
          </a:p>
        </p:txBody>
      </p:sp>
      <p:sp>
        <p:nvSpPr>
          <p:cNvPr id="19" name="テキスト ボックス 18">
            <a:extLst>
              <a:ext uri="{FF2B5EF4-FFF2-40B4-BE49-F238E27FC236}">
                <a16:creationId xmlns:a16="http://schemas.microsoft.com/office/drawing/2014/main" id="{D25BD2D1-BEBB-0913-2E41-9E3D1102C85B}"/>
              </a:ext>
            </a:extLst>
          </p:cNvPr>
          <p:cNvSpPr txBox="1"/>
          <p:nvPr/>
        </p:nvSpPr>
        <p:spPr>
          <a:xfrm>
            <a:off x="9577391" y="1490338"/>
            <a:ext cx="890904" cy="646331"/>
          </a:xfrm>
          <a:prstGeom prst="rect">
            <a:avLst/>
          </a:prstGeom>
          <a:solidFill>
            <a:schemeClr val="accent4">
              <a:lumMod val="20000"/>
              <a:lumOff val="80000"/>
            </a:schemeClr>
          </a:solidFill>
        </p:spPr>
        <p:txBody>
          <a:bodyPr wrap="square" rtlCol="0">
            <a:spAutoFit/>
          </a:bodyPr>
          <a:lstStyle/>
          <a:p>
            <a:r>
              <a:rPr kumimoji="1" lang="ja-JP" altLang="en-US" b="1" dirty="0">
                <a:solidFill>
                  <a:srgbClr val="7030A0"/>
                </a:solidFill>
              </a:rPr>
              <a:t>多数の研究所</a:t>
            </a:r>
          </a:p>
        </p:txBody>
      </p:sp>
      <p:sp>
        <p:nvSpPr>
          <p:cNvPr id="24" name="テキスト ボックス 23">
            <a:extLst>
              <a:ext uri="{FF2B5EF4-FFF2-40B4-BE49-F238E27FC236}">
                <a16:creationId xmlns:a16="http://schemas.microsoft.com/office/drawing/2014/main" id="{4B165FFE-20D0-316D-47D3-3691EFB23591}"/>
              </a:ext>
            </a:extLst>
          </p:cNvPr>
          <p:cNvSpPr txBox="1"/>
          <p:nvPr/>
        </p:nvSpPr>
        <p:spPr>
          <a:xfrm>
            <a:off x="6681697" y="3344615"/>
            <a:ext cx="581392" cy="415498"/>
          </a:xfrm>
          <a:prstGeom prst="rect">
            <a:avLst/>
          </a:prstGeom>
          <a:solidFill>
            <a:schemeClr val="accent4">
              <a:lumMod val="20000"/>
              <a:lumOff val="80000"/>
            </a:schemeClr>
          </a:solidFill>
        </p:spPr>
        <p:txBody>
          <a:bodyPr wrap="square" rtlCol="0">
            <a:spAutoFit/>
          </a:bodyPr>
          <a:lstStyle/>
          <a:p>
            <a:r>
              <a:rPr kumimoji="1" lang="en-US" altLang="ja-JP" sz="1100" b="1" dirty="0">
                <a:solidFill>
                  <a:srgbClr val="0070C0"/>
                </a:solidFill>
              </a:rPr>
              <a:t>NTT </a:t>
            </a:r>
          </a:p>
          <a:p>
            <a:r>
              <a:rPr kumimoji="1" lang="ja-JP" altLang="en-US" sz="1000" b="1" dirty="0">
                <a:solidFill>
                  <a:srgbClr val="0070C0"/>
                </a:solidFill>
              </a:rPr>
              <a:t>東日本</a:t>
            </a:r>
            <a:endParaRPr kumimoji="1" lang="ja-JP" altLang="en-US" sz="1100" b="1" dirty="0">
              <a:solidFill>
                <a:srgbClr val="0070C0"/>
              </a:solidFill>
            </a:endParaRPr>
          </a:p>
        </p:txBody>
      </p:sp>
      <p:sp>
        <p:nvSpPr>
          <p:cNvPr id="25" name="矢印: 左右 24">
            <a:extLst>
              <a:ext uri="{FF2B5EF4-FFF2-40B4-BE49-F238E27FC236}">
                <a16:creationId xmlns:a16="http://schemas.microsoft.com/office/drawing/2014/main" id="{43008284-15A8-5782-FE1A-A2F26A00D0C7}"/>
              </a:ext>
            </a:extLst>
          </p:cNvPr>
          <p:cNvSpPr/>
          <p:nvPr/>
        </p:nvSpPr>
        <p:spPr>
          <a:xfrm>
            <a:off x="5231089" y="1839917"/>
            <a:ext cx="5119077" cy="605252"/>
          </a:xfrm>
          <a:prstGeom prst="leftRightArrow">
            <a:avLst/>
          </a:prstGeom>
          <a:solidFill>
            <a:srgbClr val="66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1E181D3A-9E74-65E9-9581-F2959C6684ED}"/>
              </a:ext>
            </a:extLst>
          </p:cNvPr>
          <p:cNvSpPr txBox="1"/>
          <p:nvPr/>
        </p:nvSpPr>
        <p:spPr>
          <a:xfrm>
            <a:off x="5903212" y="1977550"/>
            <a:ext cx="4446954" cy="369332"/>
          </a:xfrm>
          <a:prstGeom prst="rect">
            <a:avLst/>
          </a:prstGeom>
          <a:noFill/>
        </p:spPr>
        <p:txBody>
          <a:bodyPr wrap="square" rtlCol="0">
            <a:spAutoFit/>
          </a:bodyPr>
          <a:lstStyle/>
          <a:p>
            <a:r>
              <a:rPr kumimoji="1" lang="ja-JP" altLang="en-US" b="1" dirty="0">
                <a:solidFill>
                  <a:srgbClr val="0000FF"/>
                </a:solidFill>
              </a:rPr>
              <a:t>移動に </a:t>
            </a:r>
            <a:r>
              <a:rPr kumimoji="1" lang="en-US" altLang="ja-JP" b="1" dirty="0">
                <a:solidFill>
                  <a:srgbClr val="0000FF"/>
                </a:solidFill>
              </a:rPr>
              <a:t>3</a:t>
            </a:r>
            <a:r>
              <a:rPr kumimoji="1" lang="ja-JP" altLang="en-US" b="1" dirty="0">
                <a:solidFill>
                  <a:srgbClr val="0000FF"/>
                </a:solidFill>
              </a:rPr>
              <a:t> 時間以上かかる。大変広い。</a:t>
            </a:r>
          </a:p>
        </p:txBody>
      </p:sp>
      <p:sp>
        <p:nvSpPr>
          <p:cNvPr id="27" name="テキスト ボックス 26">
            <a:extLst>
              <a:ext uri="{FF2B5EF4-FFF2-40B4-BE49-F238E27FC236}">
                <a16:creationId xmlns:a16="http://schemas.microsoft.com/office/drawing/2014/main" id="{060727D5-C612-C986-01D2-63429FD56E0B}"/>
              </a:ext>
            </a:extLst>
          </p:cNvPr>
          <p:cNvSpPr txBox="1"/>
          <p:nvPr/>
        </p:nvSpPr>
        <p:spPr>
          <a:xfrm>
            <a:off x="461235" y="2275007"/>
            <a:ext cx="3466333" cy="4247317"/>
          </a:xfrm>
          <a:prstGeom prst="rect">
            <a:avLst/>
          </a:prstGeom>
          <a:noFill/>
        </p:spPr>
        <p:txBody>
          <a:bodyPr wrap="square" rtlCol="0">
            <a:spAutoFit/>
          </a:bodyPr>
          <a:lstStyle/>
          <a:p>
            <a:r>
              <a:rPr kumimoji="1" lang="ja-JP" altLang="en-US" b="1" u="sng" dirty="0">
                <a:solidFill>
                  <a:schemeClr val="accent6">
                    <a:lumMod val="75000"/>
                  </a:schemeClr>
                </a:solidFill>
              </a:rPr>
              <a:t>関東地区は、</a:t>
            </a:r>
            <a:r>
              <a:rPr kumimoji="1" lang="ja-JP" altLang="en-US" dirty="0"/>
              <a:t>米国シリコンバレー </a:t>
            </a:r>
            <a:r>
              <a:rPr kumimoji="1" lang="en-US" altLang="ja-JP" dirty="0"/>
              <a:t>(</a:t>
            </a:r>
            <a:r>
              <a:rPr kumimoji="1" lang="ja-JP" altLang="en-US" dirty="0"/>
              <a:t>スタンフォード大学から </a:t>
            </a:r>
            <a:r>
              <a:rPr kumimoji="1" lang="en-US" altLang="ja-JP" dirty="0"/>
              <a:t>30 </a:t>
            </a:r>
            <a:r>
              <a:rPr kumimoji="1" lang="ja-JP" altLang="en-US" dirty="0"/>
              <a:t>分程度で大部分に移動でき、</a:t>
            </a:r>
            <a:r>
              <a:rPr kumimoji="1" lang="en-US" altLang="ja-JP" dirty="0"/>
              <a:t>1 </a:t>
            </a:r>
            <a:r>
              <a:rPr kumimoji="1" lang="ja-JP" altLang="en-US" dirty="0"/>
              <a:t>時間でバークレー校まで行ける</a:t>
            </a:r>
            <a:r>
              <a:rPr kumimoji="1" lang="en-US" altLang="ja-JP" dirty="0"/>
              <a:t>) </a:t>
            </a:r>
            <a:r>
              <a:rPr kumimoji="1" lang="ja-JP" altLang="en-US" dirty="0"/>
              <a:t>と比較すると、</a:t>
            </a:r>
            <a:r>
              <a:rPr kumimoji="1" lang="ja-JP" altLang="en-US" b="1" u="sng" dirty="0">
                <a:solidFill>
                  <a:schemeClr val="accent6">
                    <a:lumMod val="75000"/>
                  </a:schemeClr>
                </a:solidFill>
              </a:rPr>
              <a:t>地理的に極めて広く、優秀人材が分散している点が異なる。</a:t>
            </a:r>
          </a:p>
          <a:p>
            <a:endParaRPr lang="ja-JP" altLang="en-US" dirty="0"/>
          </a:p>
          <a:p>
            <a:r>
              <a:rPr kumimoji="1" lang="ja-JP" altLang="en-US" b="1" u="sng" dirty="0">
                <a:solidFill>
                  <a:schemeClr val="accent2">
                    <a:lumMod val="75000"/>
                  </a:schemeClr>
                </a:solidFill>
              </a:rPr>
              <a:t>うまく共同人材育成・産業形成体制を形成すれば、米国シリコンバレーを超える効果が生じる可能性がある </a:t>
            </a:r>
            <a:r>
              <a:rPr kumimoji="1" lang="en-US" altLang="ja-JP" b="1" u="sng" dirty="0">
                <a:solidFill>
                  <a:schemeClr val="accent2">
                    <a:lumMod val="75000"/>
                  </a:schemeClr>
                </a:solidFill>
              </a:rPr>
              <a:t>(2030 </a:t>
            </a:r>
            <a:r>
              <a:rPr kumimoji="1" lang="ja-JP" altLang="en-US" b="1" u="sng" dirty="0">
                <a:solidFill>
                  <a:schemeClr val="accent2">
                    <a:lumMod val="75000"/>
                  </a:schemeClr>
                </a:solidFill>
              </a:rPr>
              <a:t>～ </a:t>
            </a:r>
            <a:r>
              <a:rPr kumimoji="1" lang="en-US" altLang="ja-JP" b="1" u="sng" dirty="0">
                <a:solidFill>
                  <a:schemeClr val="accent2">
                    <a:lumMod val="75000"/>
                  </a:schemeClr>
                </a:solidFill>
              </a:rPr>
              <a:t>40</a:t>
            </a:r>
            <a:r>
              <a:rPr kumimoji="1" lang="ja-JP" altLang="en-US" b="1" u="sng" dirty="0">
                <a:solidFill>
                  <a:schemeClr val="accent2">
                    <a:lumMod val="75000"/>
                  </a:schemeClr>
                </a:solidFill>
              </a:rPr>
              <a:t> 年頃</a:t>
            </a:r>
            <a:r>
              <a:rPr kumimoji="1" lang="en-US" altLang="ja-JP" b="1" u="sng" dirty="0">
                <a:solidFill>
                  <a:schemeClr val="accent2">
                    <a:lumMod val="75000"/>
                  </a:schemeClr>
                </a:solidFill>
              </a:rPr>
              <a:t>)</a:t>
            </a:r>
            <a:r>
              <a:rPr kumimoji="1" lang="ja-JP" altLang="en-US" b="1" u="sng" dirty="0">
                <a:solidFill>
                  <a:schemeClr val="accent2">
                    <a:lumMod val="75000"/>
                  </a:schemeClr>
                </a:solidFill>
              </a:rPr>
              <a:t>。</a:t>
            </a:r>
            <a:endParaRPr kumimoji="1" lang="en-US" altLang="ja-JP" b="1" u="sng" dirty="0">
              <a:solidFill>
                <a:schemeClr val="accent2">
                  <a:lumMod val="75000"/>
                </a:schemeClr>
              </a:solidFill>
            </a:endParaRPr>
          </a:p>
          <a:p>
            <a:endParaRPr lang="en-US" altLang="ja-JP" b="1" u="sng" dirty="0">
              <a:solidFill>
                <a:schemeClr val="accent2">
                  <a:lumMod val="75000"/>
                </a:schemeClr>
              </a:solidFill>
            </a:endParaRPr>
          </a:p>
          <a:p>
            <a:r>
              <a:rPr kumimoji="1" lang="ja-JP" altLang="en-US" b="1" u="sng" dirty="0">
                <a:solidFill>
                  <a:srgbClr val="7030A0"/>
                </a:solidFill>
              </a:rPr>
              <a:t>→優秀学生・研究員等の関東内拠点間の移動・滞在・交流の機能が重要。</a:t>
            </a:r>
            <a:r>
              <a:rPr lang="en-US" altLang="ja-JP" b="1" u="sng" dirty="0">
                <a:solidFill>
                  <a:srgbClr val="7030A0"/>
                </a:solidFill>
              </a:rPr>
              <a:t>(</a:t>
            </a:r>
            <a:r>
              <a:rPr lang="ja-JP" altLang="en-US" b="1" u="sng" dirty="0">
                <a:solidFill>
                  <a:srgbClr val="7030A0"/>
                </a:solidFill>
              </a:rPr>
              <a:t>今は、ほとんどない</a:t>
            </a:r>
            <a:r>
              <a:rPr lang="en-US" altLang="ja-JP" b="1" u="sng" dirty="0">
                <a:solidFill>
                  <a:srgbClr val="7030A0"/>
                </a:solidFill>
              </a:rPr>
              <a:t>)</a:t>
            </a:r>
            <a:endParaRPr kumimoji="1" lang="ja-JP" altLang="en-US" b="1" u="sng" dirty="0">
              <a:solidFill>
                <a:srgbClr val="7030A0"/>
              </a:solidFill>
            </a:endParaRPr>
          </a:p>
        </p:txBody>
      </p:sp>
      <p:sp>
        <p:nvSpPr>
          <p:cNvPr id="2" name="テキスト ボックス 1">
            <a:extLst>
              <a:ext uri="{FF2B5EF4-FFF2-40B4-BE49-F238E27FC236}">
                <a16:creationId xmlns:a16="http://schemas.microsoft.com/office/drawing/2014/main" id="{7C3F3CA8-F6D9-99E6-BA17-4A953081BE90}"/>
              </a:ext>
            </a:extLst>
          </p:cNvPr>
          <p:cNvSpPr txBox="1"/>
          <p:nvPr/>
        </p:nvSpPr>
        <p:spPr>
          <a:xfrm>
            <a:off x="8318166" y="4721332"/>
            <a:ext cx="2150129" cy="923330"/>
          </a:xfrm>
          <a:prstGeom prst="rect">
            <a:avLst/>
          </a:prstGeom>
          <a:noFill/>
        </p:spPr>
        <p:txBody>
          <a:bodyPr wrap="square" rtlCol="0">
            <a:spAutoFit/>
          </a:bodyPr>
          <a:lstStyle/>
          <a:p>
            <a:r>
              <a:rPr kumimoji="1" lang="ja-JP" altLang="en-US" dirty="0">
                <a:highlight>
                  <a:srgbClr val="FFFFCC"/>
                </a:highlight>
              </a:rPr>
              <a:t>組織・地域は単なる例示 </a:t>
            </a:r>
            <a:r>
              <a:rPr kumimoji="1" lang="en-US" altLang="ja-JP" dirty="0">
                <a:highlight>
                  <a:srgbClr val="FFFFCC"/>
                </a:highlight>
              </a:rPr>
              <a:t>(</a:t>
            </a:r>
            <a:r>
              <a:rPr kumimoji="1" lang="ja-JP" altLang="en-US" dirty="0">
                <a:highlight>
                  <a:srgbClr val="FFFFCC"/>
                </a:highlight>
              </a:rPr>
              <a:t>思い付いたものを並べたもの</a:t>
            </a:r>
            <a:r>
              <a:rPr kumimoji="1" lang="en-US" altLang="ja-JP" dirty="0">
                <a:highlight>
                  <a:srgbClr val="FFFFCC"/>
                </a:highlight>
              </a:rPr>
              <a:t>)</a:t>
            </a:r>
            <a:endParaRPr kumimoji="1" lang="ja-JP" altLang="en-US" dirty="0">
              <a:highlight>
                <a:srgbClr val="FFFFCC"/>
              </a:highlight>
            </a:endParaRPr>
          </a:p>
        </p:txBody>
      </p:sp>
      <p:sp>
        <p:nvSpPr>
          <p:cNvPr id="8" name="タイトル 1">
            <a:extLst>
              <a:ext uri="{FF2B5EF4-FFF2-40B4-BE49-F238E27FC236}">
                <a16:creationId xmlns:a16="http://schemas.microsoft.com/office/drawing/2014/main" id="{17F6E2FA-0A8F-D4E5-CD3F-769FA89C1884}"/>
              </a:ext>
            </a:extLst>
          </p:cNvPr>
          <p:cNvSpPr txBox="1">
            <a:spLocks/>
          </p:cNvSpPr>
          <p:nvPr/>
        </p:nvSpPr>
        <p:spPr>
          <a:xfrm>
            <a:off x="101770" y="-306966"/>
            <a:ext cx="10629900" cy="13112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b="1" dirty="0">
                <a:highlight>
                  <a:srgbClr val="99FFCC"/>
                </a:highlight>
              </a:rPr>
              <a:t>今後の課題</a:t>
            </a:r>
            <a:r>
              <a:rPr lang="en-US" altLang="ja-JP" sz="2800" b="1" dirty="0">
                <a:highlight>
                  <a:srgbClr val="99FFCC"/>
                </a:highlight>
              </a:rPr>
              <a:t>:</a:t>
            </a:r>
            <a:r>
              <a:rPr lang="ja-JP" altLang="en-US" sz="2800" b="1" dirty="0">
                <a:highlight>
                  <a:srgbClr val="99FFCC"/>
                </a:highlight>
              </a:rPr>
              <a:t> 「キャンパス</a:t>
            </a:r>
            <a:r>
              <a:rPr lang="ja-JP" altLang="en-US" sz="2800" b="1" u="sng" dirty="0">
                <a:highlight>
                  <a:srgbClr val="99FFCC"/>
                </a:highlight>
              </a:rPr>
              <a:t>間</a:t>
            </a:r>
            <a:r>
              <a:rPr lang="ja-JP" altLang="en-US" sz="2800" b="1" dirty="0">
                <a:highlight>
                  <a:srgbClr val="99FFCC"/>
                </a:highlight>
              </a:rPr>
              <a:t>ガレージ」</a:t>
            </a:r>
            <a:endParaRPr lang="ja-JP" altLang="en-US" sz="2800" dirty="0"/>
          </a:p>
        </p:txBody>
      </p:sp>
    </p:spTree>
    <p:extLst>
      <p:ext uri="{BB962C8B-B14F-4D97-AF65-F5344CB8AC3E}">
        <p14:creationId xmlns:p14="http://schemas.microsoft.com/office/powerpoint/2010/main" val="5100014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5415327-2D44-41BA-D0DB-3EC3E174BCE9}"/>
              </a:ext>
            </a:extLst>
          </p:cNvPr>
          <p:cNvSpPr>
            <a:spLocks noGrp="1"/>
          </p:cNvSpPr>
          <p:nvPr>
            <p:ph type="title"/>
          </p:nvPr>
        </p:nvSpPr>
        <p:spPr>
          <a:xfrm>
            <a:off x="931985" y="435471"/>
            <a:ext cx="9806940" cy="1870075"/>
          </a:xfrm>
        </p:spPr>
        <p:txBody>
          <a:bodyPr>
            <a:normAutofit/>
          </a:bodyPr>
          <a:lstStyle/>
          <a:p>
            <a:pPr algn="ctr"/>
            <a:r>
              <a:rPr kumimoji="1" lang="ja-JP" altLang="en-US" sz="5400" b="1" dirty="0"/>
              <a:t>大学等におけるガレージ的機能の</a:t>
            </a:r>
            <a:br>
              <a:rPr kumimoji="1" lang="ja-JP" altLang="en-US" sz="5400" b="1" dirty="0"/>
            </a:br>
            <a:r>
              <a:rPr kumimoji="1" lang="ja-JP" altLang="en-US" sz="5400" b="1" dirty="0"/>
              <a:t>重要性について</a:t>
            </a:r>
          </a:p>
        </p:txBody>
      </p:sp>
      <p:sp>
        <p:nvSpPr>
          <p:cNvPr id="4" name="スライド番号プレースホルダー 3">
            <a:extLst>
              <a:ext uri="{FF2B5EF4-FFF2-40B4-BE49-F238E27FC236}">
                <a16:creationId xmlns:a16="http://schemas.microsoft.com/office/drawing/2014/main" id="{5FDD0E2F-C828-C1FA-D22C-562765A946FB}"/>
              </a:ext>
            </a:extLst>
          </p:cNvPr>
          <p:cNvSpPr>
            <a:spLocks noGrp="1"/>
          </p:cNvSpPr>
          <p:nvPr>
            <p:ph type="sldNum" sz="quarter" idx="12"/>
          </p:nvPr>
        </p:nvSpPr>
        <p:spPr/>
        <p:txBody>
          <a:bodyPr/>
          <a:lstStyle/>
          <a:p>
            <a:fld id="{63DCA85F-F225-44A4-AEA8-9083CAE61796}" type="slidenum">
              <a:rPr kumimoji="1" lang="ja-JP" altLang="en-US" smtClean="0"/>
              <a:t>29</a:t>
            </a:fld>
            <a:endParaRPr kumimoji="1" lang="ja-JP" altLang="en-US" dirty="0"/>
          </a:p>
        </p:txBody>
      </p:sp>
      <p:sp>
        <p:nvSpPr>
          <p:cNvPr id="5" name="テキスト ボックス 4">
            <a:extLst>
              <a:ext uri="{FF2B5EF4-FFF2-40B4-BE49-F238E27FC236}">
                <a16:creationId xmlns:a16="http://schemas.microsoft.com/office/drawing/2014/main" id="{B5115101-BDEE-51D8-C78F-6EF1F8E133C5}"/>
              </a:ext>
            </a:extLst>
          </p:cNvPr>
          <p:cNvSpPr txBox="1"/>
          <p:nvPr/>
        </p:nvSpPr>
        <p:spPr>
          <a:xfrm>
            <a:off x="1312985" y="3429000"/>
            <a:ext cx="8323384" cy="523220"/>
          </a:xfrm>
          <a:prstGeom prst="rect">
            <a:avLst/>
          </a:prstGeom>
          <a:noFill/>
        </p:spPr>
        <p:txBody>
          <a:bodyPr wrap="square" rtlCol="0">
            <a:spAutoFit/>
          </a:bodyPr>
          <a:lstStyle/>
          <a:p>
            <a:r>
              <a:rPr kumimoji="1" lang="en-US" altLang="ja-JP" sz="2800" dirty="0"/>
              <a:t>2026/7/2</a:t>
            </a:r>
            <a:r>
              <a:rPr lang="en-US" altLang="ja-JP" sz="2800" dirty="0"/>
              <a:t>1</a:t>
            </a:r>
            <a:r>
              <a:rPr lang="ja-JP" altLang="en-US" sz="2800" dirty="0"/>
              <a:t> </a:t>
            </a:r>
            <a:r>
              <a:rPr lang="en-US" altLang="ja-JP" sz="2800" dirty="0"/>
              <a:t>Ultra-Coins</a:t>
            </a:r>
            <a:r>
              <a:rPr lang="ja-JP" altLang="en-US" sz="2800" dirty="0"/>
              <a:t> 総会 発表資料</a:t>
            </a:r>
            <a:endParaRPr kumimoji="1" lang="ja-JP" altLang="en-US" sz="2800" dirty="0"/>
          </a:p>
        </p:txBody>
      </p:sp>
      <p:sp>
        <p:nvSpPr>
          <p:cNvPr id="6" name="テキスト ボックス 5">
            <a:extLst>
              <a:ext uri="{FF2B5EF4-FFF2-40B4-BE49-F238E27FC236}">
                <a16:creationId xmlns:a16="http://schemas.microsoft.com/office/drawing/2014/main" id="{E3C11BF9-6AA3-ED22-307B-30C36C5B6451}"/>
              </a:ext>
            </a:extLst>
          </p:cNvPr>
          <p:cNvSpPr txBox="1"/>
          <p:nvPr/>
        </p:nvSpPr>
        <p:spPr>
          <a:xfrm>
            <a:off x="1312985" y="4817767"/>
            <a:ext cx="8323384" cy="892552"/>
          </a:xfrm>
          <a:prstGeom prst="rect">
            <a:avLst/>
          </a:prstGeom>
          <a:noFill/>
        </p:spPr>
        <p:txBody>
          <a:bodyPr wrap="square" rtlCol="0">
            <a:spAutoFit/>
          </a:bodyPr>
          <a:lstStyle/>
          <a:p>
            <a:r>
              <a:rPr kumimoji="1" lang="ja-JP" altLang="en-US" sz="3200" dirty="0"/>
              <a:t>登 大遊</a:t>
            </a:r>
            <a:endParaRPr kumimoji="1" lang="en-US" altLang="ja-JP" sz="3200" dirty="0"/>
          </a:p>
          <a:p>
            <a:r>
              <a:rPr kumimoji="1" lang="en-US" altLang="ja-JP" sz="2000" dirty="0"/>
              <a:t>2003/4 </a:t>
            </a:r>
            <a:r>
              <a:rPr kumimoji="1" lang="ja-JP" altLang="en-US" sz="2000" dirty="0"/>
              <a:t>情報学類入学</a:t>
            </a:r>
            <a:r>
              <a:rPr lang="en-US" altLang="ja-JP" sz="2000" dirty="0"/>
              <a:t>, 2007/3 </a:t>
            </a:r>
            <a:r>
              <a:rPr lang="ja-JP" altLang="en-US" sz="2000" dirty="0"/>
              <a:t>卒業</a:t>
            </a:r>
            <a:r>
              <a:rPr lang="en-US" altLang="ja-JP" sz="2000" dirty="0"/>
              <a:t>, 2017/3 </a:t>
            </a:r>
            <a:r>
              <a:rPr lang="ja-JP" altLang="en-US" sz="2000" dirty="0"/>
              <a:t>シス情博士後期課程修了</a:t>
            </a:r>
            <a:endParaRPr kumimoji="1" lang="ja-JP" altLang="en-US" sz="2000" dirty="0"/>
          </a:p>
        </p:txBody>
      </p:sp>
      <p:pic>
        <p:nvPicPr>
          <p:cNvPr id="3" name="図 2">
            <a:extLst>
              <a:ext uri="{FF2B5EF4-FFF2-40B4-BE49-F238E27FC236}">
                <a16:creationId xmlns:a16="http://schemas.microsoft.com/office/drawing/2014/main" id="{FD9EDADD-DB2A-579C-95C2-4FD6520D8374}"/>
              </a:ext>
            </a:extLst>
          </p:cNvPr>
          <p:cNvPicPr>
            <a:picLocks noChangeAspect="1"/>
          </p:cNvPicPr>
          <p:nvPr/>
        </p:nvPicPr>
        <p:blipFill>
          <a:blip r:embed="rId2"/>
          <a:stretch>
            <a:fillRect/>
          </a:stretch>
        </p:blipFill>
        <p:spPr>
          <a:xfrm>
            <a:off x="4329251" y="2489238"/>
            <a:ext cx="5414928" cy="2144836"/>
          </a:xfrm>
          <a:prstGeom prst="rect">
            <a:avLst/>
          </a:prstGeom>
          <a:ln w="38100">
            <a:solidFill>
              <a:schemeClr val="tx1"/>
            </a:solidFill>
          </a:ln>
        </p:spPr>
      </p:pic>
    </p:spTree>
    <p:extLst>
      <p:ext uri="{BB962C8B-B14F-4D97-AF65-F5344CB8AC3E}">
        <p14:creationId xmlns:p14="http://schemas.microsoft.com/office/powerpoint/2010/main" val="3978938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ECBB761-BE5B-4D48-A722-683A6C726E41}"/>
              </a:ext>
            </a:extLst>
          </p:cNvPr>
          <p:cNvSpPr>
            <a:spLocks noGrp="1"/>
          </p:cNvSpPr>
          <p:nvPr>
            <p:ph type="sldNum" sz="quarter" idx="12"/>
          </p:nvPr>
        </p:nvSpPr>
        <p:spPr/>
        <p:txBody>
          <a:bodyPr/>
          <a:lstStyle/>
          <a:p>
            <a:fld id="{63DCA85F-F225-44A4-AEA8-9083CAE61796}" type="slidenum">
              <a:rPr kumimoji="1" lang="ja-JP" altLang="en-US" smtClean="0"/>
              <a:t>3</a:t>
            </a:fld>
            <a:endParaRPr kumimoji="1" lang="ja-JP" altLang="en-US" dirty="0"/>
          </a:p>
        </p:txBody>
      </p:sp>
      <p:pic>
        <p:nvPicPr>
          <p:cNvPr id="6" name="図 5">
            <a:extLst>
              <a:ext uri="{FF2B5EF4-FFF2-40B4-BE49-F238E27FC236}">
                <a16:creationId xmlns:a16="http://schemas.microsoft.com/office/drawing/2014/main" id="{3AA8392B-FFD0-4C3A-B996-61E8B5A373DD}"/>
              </a:ext>
            </a:extLst>
          </p:cNvPr>
          <p:cNvPicPr>
            <a:picLocks noChangeAspect="1"/>
          </p:cNvPicPr>
          <p:nvPr/>
        </p:nvPicPr>
        <p:blipFill>
          <a:blip r:embed="rId2"/>
          <a:stretch>
            <a:fillRect/>
          </a:stretch>
        </p:blipFill>
        <p:spPr>
          <a:xfrm>
            <a:off x="236220" y="1442896"/>
            <a:ext cx="11719559" cy="4317390"/>
          </a:xfrm>
          <a:prstGeom prst="rect">
            <a:avLst/>
          </a:prstGeom>
        </p:spPr>
      </p:pic>
      <p:pic>
        <p:nvPicPr>
          <p:cNvPr id="7" name="図 6">
            <a:extLst>
              <a:ext uri="{FF2B5EF4-FFF2-40B4-BE49-F238E27FC236}">
                <a16:creationId xmlns:a16="http://schemas.microsoft.com/office/drawing/2014/main" id="{54933542-2485-4D5A-B639-7E95FBAA4717}"/>
              </a:ext>
            </a:extLst>
          </p:cNvPr>
          <p:cNvPicPr>
            <a:picLocks noChangeAspect="1"/>
          </p:cNvPicPr>
          <p:nvPr/>
        </p:nvPicPr>
        <p:blipFill>
          <a:blip r:embed="rId3"/>
          <a:stretch>
            <a:fillRect/>
          </a:stretch>
        </p:blipFill>
        <p:spPr>
          <a:xfrm>
            <a:off x="2506352" y="74931"/>
            <a:ext cx="2461260" cy="1367965"/>
          </a:xfrm>
          <a:prstGeom prst="rect">
            <a:avLst/>
          </a:prstGeom>
        </p:spPr>
      </p:pic>
      <p:pic>
        <p:nvPicPr>
          <p:cNvPr id="8" name="図 7">
            <a:extLst>
              <a:ext uri="{FF2B5EF4-FFF2-40B4-BE49-F238E27FC236}">
                <a16:creationId xmlns:a16="http://schemas.microsoft.com/office/drawing/2014/main" id="{4107C6D5-A897-4D4D-822C-00F8A647FA82}"/>
              </a:ext>
            </a:extLst>
          </p:cNvPr>
          <p:cNvPicPr>
            <a:picLocks noChangeAspect="1"/>
          </p:cNvPicPr>
          <p:nvPr/>
        </p:nvPicPr>
        <p:blipFill>
          <a:blip r:embed="rId4"/>
          <a:stretch>
            <a:fillRect/>
          </a:stretch>
        </p:blipFill>
        <p:spPr>
          <a:xfrm>
            <a:off x="5576690" y="74931"/>
            <a:ext cx="2430150" cy="1367965"/>
          </a:xfrm>
          <a:prstGeom prst="rect">
            <a:avLst/>
          </a:prstGeom>
        </p:spPr>
      </p:pic>
      <p:sp>
        <p:nvSpPr>
          <p:cNvPr id="9" name="テキスト ボックス 8">
            <a:extLst>
              <a:ext uri="{FF2B5EF4-FFF2-40B4-BE49-F238E27FC236}">
                <a16:creationId xmlns:a16="http://schemas.microsoft.com/office/drawing/2014/main" id="{40668F3D-44CD-453D-BF70-6051EFE452B7}"/>
              </a:ext>
            </a:extLst>
          </p:cNvPr>
          <p:cNvSpPr txBox="1"/>
          <p:nvPr/>
        </p:nvSpPr>
        <p:spPr>
          <a:xfrm>
            <a:off x="5066672" y="398934"/>
            <a:ext cx="655950" cy="646331"/>
          </a:xfrm>
          <a:prstGeom prst="rect">
            <a:avLst/>
          </a:prstGeom>
          <a:noFill/>
        </p:spPr>
        <p:txBody>
          <a:bodyPr wrap="square" rtlCol="0">
            <a:spAutoFit/>
          </a:bodyPr>
          <a:lstStyle/>
          <a:p>
            <a:r>
              <a:rPr kumimoji="1" lang="en-US" altLang="ja-JP" sz="3600" dirty="0"/>
              <a:t>+</a:t>
            </a:r>
            <a:endParaRPr kumimoji="1" lang="ja-JP" altLang="en-US" sz="3600" dirty="0"/>
          </a:p>
        </p:txBody>
      </p:sp>
      <p:sp>
        <p:nvSpPr>
          <p:cNvPr id="10" name="テキスト ボックス 9">
            <a:extLst>
              <a:ext uri="{FF2B5EF4-FFF2-40B4-BE49-F238E27FC236}">
                <a16:creationId xmlns:a16="http://schemas.microsoft.com/office/drawing/2014/main" id="{EE0B5A75-0262-4225-8C7C-54A40E6F2818}"/>
              </a:ext>
            </a:extLst>
          </p:cNvPr>
          <p:cNvSpPr txBox="1"/>
          <p:nvPr/>
        </p:nvSpPr>
        <p:spPr>
          <a:xfrm>
            <a:off x="-45441" y="3368271"/>
            <a:ext cx="655950" cy="646331"/>
          </a:xfrm>
          <a:prstGeom prst="rect">
            <a:avLst/>
          </a:prstGeom>
          <a:noFill/>
        </p:spPr>
        <p:txBody>
          <a:bodyPr wrap="square" rtlCol="0">
            <a:spAutoFit/>
          </a:bodyPr>
          <a:lstStyle/>
          <a:p>
            <a:r>
              <a:rPr kumimoji="1" lang="en-US" altLang="ja-JP" sz="3600" dirty="0"/>
              <a:t>=</a:t>
            </a:r>
            <a:endParaRPr kumimoji="1" lang="ja-JP" altLang="en-US" sz="3600" dirty="0"/>
          </a:p>
        </p:txBody>
      </p:sp>
      <p:sp>
        <p:nvSpPr>
          <p:cNvPr id="11" name="左中かっこ 10">
            <a:extLst>
              <a:ext uri="{FF2B5EF4-FFF2-40B4-BE49-F238E27FC236}">
                <a16:creationId xmlns:a16="http://schemas.microsoft.com/office/drawing/2014/main" id="{664001CB-0D03-4178-B3DD-98D60BB0ACBF}"/>
              </a:ext>
            </a:extLst>
          </p:cNvPr>
          <p:cNvSpPr/>
          <p:nvPr/>
        </p:nvSpPr>
        <p:spPr>
          <a:xfrm rot="16200000">
            <a:off x="5914847" y="418158"/>
            <a:ext cx="233676" cy="10842351"/>
          </a:xfrm>
          <a:prstGeom prst="leftBrace">
            <a:avLst>
              <a:gd name="adj1" fmla="val 146969"/>
              <a:gd name="adj2" fmla="val 50000"/>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745D3B7E-2F79-40A7-8BBB-B76A88FB1C3F}"/>
              </a:ext>
            </a:extLst>
          </p:cNvPr>
          <p:cNvSpPr txBox="1"/>
          <p:nvPr/>
        </p:nvSpPr>
        <p:spPr>
          <a:xfrm>
            <a:off x="960120" y="6094740"/>
            <a:ext cx="10744200" cy="523220"/>
          </a:xfrm>
          <a:prstGeom prst="rect">
            <a:avLst/>
          </a:prstGeom>
          <a:noFill/>
        </p:spPr>
        <p:txBody>
          <a:bodyPr wrap="square" rtlCol="0">
            <a:spAutoFit/>
          </a:bodyPr>
          <a:lstStyle/>
          <a:p>
            <a:pPr algn="ctr"/>
            <a:r>
              <a:rPr kumimoji="1" lang="en-US" altLang="ja-JP" sz="2800" b="1" dirty="0">
                <a:solidFill>
                  <a:schemeClr val="accent5">
                    <a:lumMod val="75000"/>
                  </a:schemeClr>
                </a:solidFill>
              </a:rPr>
              <a:t>(a) + (b): </a:t>
            </a:r>
            <a:r>
              <a:rPr kumimoji="1" lang="ja-JP" altLang="en-US" sz="2800" b="1" dirty="0">
                <a:solidFill>
                  <a:schemeClr val="accent5">
                    <a:lumMod val="75000"/>
                  </a:schemeClr>
                </a:solidFill>
              </a:rPr>
              <a:t>デジタル技術生産能力 </a:t>
            </a:r>
            <a:r>
              <a:rPr kumimoji="1" lang="en-US" altLang="ja-JP" sz="2800" b="1" dirty="0">
                <a:solidFill>
                  <a:schemeClr val="accent5">
                    <a:lumMod val="75000"/>
                  </a:schemeClr>
                </a:solidFill>
              </a:rPr>
              <a:t>(</a:t>
            </a:r>
            <a:r>
              <a:rPr kumimoji="1" lang="ja-JP" altLang="en-US" sz="2800" b="1" dirty="0">
                <a:solidFill>
                  <a:schemeClr val="accent5">
                    <a:lumMod val="75000"/>
                  </a:schemeClr>
                </a:solidFill>
              </a:rPr>
              <a:t>デジタル国富形成力</a:t>
            </a:r>
            <a:r>
              <a:rPr kumimoji="1" lang="en-US" altLang="ja-JP" sz="2800" b="1" dirty="0">
                <a:solidFill>
                  <a:schemeClr val="accent5">
                    <a:lumMod val="75000"/>
                  </a:schemeClr>
                </a:solidFill>
              </a:rPr>
              <a:t>)</a:t>
            </a:r>
            <a:endParaRPr kumimoji="1" lang="ja-JP" altLang="en-US" sz="2800" b="1" dirty="0">
              <a:solidFill>
                <a:schemeClr val="accent5">
                  <a:lumMod val="75000"/>
                </a:schemeClr>
              </a:solidFill>
            </a:endParaRPr>
          </a:p>
        </p:txBody>
      </p:sp>
      <p:pic>
        <p:nvPicPr>
          <p:cNvPr id="13" name="図 12">
            <a:extLst>
              <a:ext uri="{FF2B5EF4-FFF2-40B4-BE49-F238E27FC236}">
                <a16:creationId xmlns:a16="http://schemas.microsoft.com/office/drawing/2014/main" id="{C4E1857C-0F1A-4261-92B2-B7D41D87E2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14920" y="760154"/>
            <a:ext cx="1040859" cy="696575"/>
          </a:xfrm>
          <a:prstGeom prst="rect">
            <a:avLst/>
          </a:prstGeom>
        </p:spPr>
      </p:pic>
      <p:sp>
        <p:nvSpPr>
          <p:cNvPr id="14" name="テキスト ボックス 13">
            <a:extLst>
              <a:ext uri="{FF2B5EF4-FFF2-40B4-BE49-F238E27FC236}">
                <a16:creationId xmlns:a16="http://schemas.microsoft.com/office/drawing/2014/main" id="{3604ECC6-7DA4-446B-94AD-AE790BCD58F9}"/>
              </a:ext>
            </a:extLst>
          </p:cNvPr>
          <p:cNvSpPr txBox="1"/>
          <p:nvPr/>
        </p:nvSpPr>
        <p:spPr>
          <a:xfrm>
            <a:off x="99060" y="83820"/>
            <a:ext cx="2461260" cy="338554"/>
          </a:xfrm>
          <a:prstGeom prst="rect">
            <a:avLst/>
          </a:prstGeom>
          <a:noFill/>
        </p:spPr>
        <p:txBody>
          <a:bodyPr wrap="square" rtlCol="0">
            <a:spAutoFit/>
          </a:bodyPr>
          <a:lstStyle/>
          <a:p>
            <a:r>
              <a:rPr kumimoji="1" lang="ja-JP" altLang="en-US" sz="1600" dirty="0">
                <a:highlight>
                  <a:srgbClr val="99FFCC"/>
                </a:highlight>
              </a:rPr>
              <a:t>現在のデジタル産業の状況</a:t>
            </a:r>
          </a:p>
        </p:txBody>
      </p:sp>
      <p:sp>
        <p:nvSpPr>
          <p:cNvPr id="15" name="テキスト ボックス 14">
            <a:extLst>
              <a:ext uri="{FF2B5EF4-FFF2-40B4-BE49-F238E27FC236}">
                <a16:creationId xmlns:a16="http://schemas.microsoft.com/office/drawing/2014/main" id="{C47A82D2-D0B5-4083-A676-5D0E1CE11F3F}"/>
              </a:ext>
            </a:extLst>
          </p:cNvPr>
          <p:cNvSpPr txBox="1"/>
          <p:nvPr/>
        </p:nvSpPr>
        <p:spPr>
          <a:xfrm>
            <a:off x="8609969" y="578662"/>
            <a:ext cx="2099310" cy="646331"/>
          </a:xfrm>
          <a:prstGeom prst="rect">
            <a:avLst/>
          </a:prstGeom>
          <a:noFill/>
        </p:spPr>
        <p:txBody>
          <a:bodyPr wrap="square" rtlCol="0">
            <a:spAutoFit/>
          </a:bodyPr>
          <a:lstStyle/>
          <a:p>
            <a:r>
              <a:rPr kumimoji="1" lang="ja-JP" altLang="en-US" dirty="0">
                <a:highlight>
                  <a:srgbClr val="FFCCFF"/>
                </a:highlight>
              </a:rPr>
              <a:t>各国系企業の製品・サービスの売上規模</a:t>
            </a:r>
          </a:p>
        </p:txBody>
      </p:sp>
      <p:sp>
        <p:nvSpPr>
          <p:cNvPr id="16" name="テキスト ボックス 15">
            <a:extLst>
              <a:ext uri="{FF2B5EF4-FFF2-40B4-BE49-F238E27FC236}">
                <a16:creationId xmlns:a16="http://schemas.microsoft.com/office/drawing/2014/main" id="{EC8F448A-EEFB-435F-85FB-387D934F92AB}"/>
              </a:ext>
            </a:extLst>
          </p:cNvPr>
          <p:cNvSpPr txBox="1"/>
          <p:nvPr/>
        </p:nvSpPr>
        <p:spPr>
          <a:xfrm>
            <a:off x="4046220" y="6523936"/>
            <a:ext cx="7520940" cy="338554"/>
          </a:xfrm>
          <a:prstGeom prst="rect">
            <a:avLst/>
          </a:prstGeom>
          <a:noFill/>
        </p:spPr>
        <p:txBody>
          <a:bodyPr wrap="square" rtlCol="0">
            <a:spAutoFit/>
          </a:bodyPr>
          <a:lstStyle/>
          <a:p>
            <a:r>
              <a:rPr kumimoji="1" lang="ja-JP" altLang="en-US" sz="1600" dirty="0"/>
              <a:t>出典</a:t>
            </a:r>
            <a:r>
              <a:rPr kumimoji="1" lang="en-US" altLang="ja-JP" sz="1600" dirty="0"/>
              <a:t>: </a:t>
            </a:r>
            <a:r>
              <a:rPr kumimoji="1" lang="en-US" altLang="ja-JP" sz="1600" u="sng" dirty="0">
                <a:solidFill>
                  <a:srgbClr val="0000FF"/>
                </a:solidFill>
              </a:rPr>
              <a:t>https://upload.cyber.ipa.go.jp/d/251115_001_dnobori-stat_34884/</a:t>
            </a:r>
            <a:r>
              <a:rPr kumimoji="1" lang="ja-JP" altLang="en-US" sz="1600" dirty="0"/>
              <a:t> の </a:t>
            </a:r>
            <a:r>
              <a:rPr kumimoji="1" lang="en-US" altLang="ja-JP" sz="1600" dirty="0"/>
              <a:t>PDF </a:t>
            </a:r>
            <a:r>
              <a:rPr kumimoji="1" lang="ja-JP" altLang="en-US" sz="1600" dirty="0"/>
              <a:t>に記載</a:t>
            </a:r>
          </a:p>
        </p:txBody>
      </p:sp>
      <p:sp>
        <p:nvSpPr>
          <p:cNvPr id="2" name="四角形: 角を丸くする 1">
            <a:extLst>
              <a:ext uri="{FF2B5EF4-FFF2-40B4-BE49-F238E27FC236}">
                <a16:creationId xmlns:a16="http://schemas.microsoft.com/office/drawing/2014/main" id="{83C63D58-DCAD-3519-14CF-BE8980464248}"/>
              </a:ext>
            </a:extLst>
          </p:cNvPr>
          <p:cNvSpPr/>
          <p:nvPr/>
        </p:nvSpPr>
        <p:spPr>
          <a:xfrm>
            <a:off x="9245600" y="2110154"/>
            <a:ext cx="2610338" cy="3367811"/>
          </a:xfrm>
          <a:prstGeom prst="roundRect">
            <a:avLst/>
          </a:prstGeom>
          <a:noFill/>
          <a:ln w="381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C8DC5FEA-6AE9-548C-55FB-1AB85EED56EF}"/>
              </a:ext>
            </a:extLst>
          </p:cNvPr>
          <p:cNvSpPr txBox="1"/>
          <p:nvPr/>
        </p:nvSpPr>
        <p:spPr>
          <a:xfrm>
            <a:off x="8119047" y="34792"/>
            <a:ext cx="4031623" cy="500137"/>
          </a:xfrm>
          <a:prstGeom prst="rect">
            <a:avLst/>
          </a:prstGeom>
          <a:solidFill>
            <a:schemeClr val="accent4">
              <a:lumMod val="20000"/>
              <a:lumOff val="80000"/>
            </a:schemeClr>
          </a:solidFill>
          <a:ln w="28575">
            <a:solidFill>
              <a:schemeClr val="accent5">
                <a:lumMod val="60000"/>
                <a:lumOff val="40000"/>
              </a:schemeClr>
            </a:solidFill>
            <a:prstDash val="sysDash"/>
          </a:ln>
        </p:spPr>
        <p:txBody>
          <a:bodyPr wrap="square" rtlCol="0">
            <a:spAutoFit/>
          </a:bodyPr>
          <a:lstStyle/>
          <a:p>
            <a:r>
              <a:rPr kumimoji="1" lang="ja-JP" altLang="en-US" sz="1050" b="1" dirty="0">
                <a:solidFill>
                  <a:srgbClr val="0000FF"/>
                </a:solidFill>
              </a:rPr>
              <a:t>本 </a:t>
            </a:r>
            <a:r>
              <a:rPr kumimoji="1" lang="en-US" altLang="ja-JP" sz="1050" b="1" dirty="0">
                <a:solidFill>
                  <a:srgbClr val="0000FF"/>
                </a:solidFill>
              </a:rPr>
              <a:t>PPT </a:t>
            </a:r>
            <a:r>
              <a:rPr kumimoji="1" lang="ja-JP" altLang="en-US" sz="1050" b="1" dirty="0">
                <a:solidFill>
                  <a:srgbClr val="0000FF"/>
                </a:solidFill>
              </a:rPr>
              <a:t>は以下の </a:t>
            </a:r>
            <a:r>
              <a:rPr kumimoji="1" lang="en-US" altLang="ja-JP" sz="1050" b="1" dirty="0">
                <a:solidFill>
                  <a:srgbClr val="0000FF"/>
                </a:solidFill>
              </a:rPr>
              <a:t>URL </a:t>
            </a:r>
            <a:r>
              <a:rPr kumimoji="1" lang="ja-JP" altLang="en-US" sz="1050" b="1" dirty="0">
                <a:solidFill>
                  <a:srgbClr val="0000FF"/>
                </a:solidFill>
              </a:rPr>
              <a:t>からダウンロード可能</a:t>
            </a:r>
            <a:r>
              <a:rPr kumimoji="1" lang="en-US" altLang="ja-JP" sz="1600" b="1" u="sng" dirty="0">
                <a:solidFill>
                  <a:srgbClr val="0000FF"/>
                </a:solidFill>
                <a:latin typeface="Consolas" panose="020B0609020204030204" pitchFamily="49" charset="0"/>
              </a:rPr>
              <a:t>https://dnobori.cyber.ipa.go.jp/</a:t>
            </a:r>
            <a:endParaRPr kumimoji="1" lang="en-US" altLang="ja-JP" sz="600" b="1" i="0" u="none" strike="noStrike" kern="1200" cap="none" spc="0" normalizeH="0" baseline="0" noProof="0" dirty="0">
              <a:ln>
                <a:noFill/>
              </a:ln>
              <a:solidFill>
                <a:schemeClr val="accent5">
                  <a:lumMod val="75000"/>
                </a:schemeClr>
              </a:solidFill>
              <a:effectLst/>
              <a:uLnTx/>
              <a:uFillTx/>
              <a:latin typeface="Calibri"/>
              <a:ea typeface="Meiryo UI"/>
              <a:cs typeface="+mn-cs"/>
            </a:endParaRPr>
          </a:p>
        </p:txBody>
      </p:sp>
    </p:spTree>
    <p:extLst>
      <p:ext uri="{BB962C8B-B14F-4D97-AF65-F5344CB8AC3E}">
        <p14:creationId xmlns:p14="http://schemas.microsoft.com/office/powerpoint/2010/main" val="20029424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直線コネクタ 24">
            <a:extLst>
              <a:ext uri="{FF2B5EF4-FFF2-40B4-BE49-F238E27FC236}">
                <a16:creationId xmlns:a16="http://schemas.microsoft.com/office/drawing/2014/main" id="{A6940AA5-63D4-419F-A698-2C89231C9E0D}"/>
              </a:ext>
            </a:extLst>
          </p:cNvPr>
          <p:cNvCxnSpPr>
            <a:cxnSpLocks/>
          </p:cNvCxnSpPr>
          <p:nvPr/>
        </p:nvCxnSpPr>
        <p:spPr>
          <a:xfrm>
            <a:off x="6547862" y="152400"/>
            <a:ext cx="0" cy="6284233"/>
          </a:xfrm>
          <a:prstGeom prst="line">
            <a:avLst/>
          </a:prstGeom>
          <a:ln w="38100">
            <a:solidFill>
              <a:schemeClr val="accent4">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4" name="スライド番号プレースホルダー 3">
            <a:extLst>
              <a:ext uri="{FF2B5EF4-FFF2-40B4-BE49-F238E27FC236}">
                <a16:creationId xmlns:a16="http://schemas.microsoft.com/office/drawing/2014/main" id="{3E906F62-D639-4897-9493-6BF24FA03AB6}"/>
              </a:ext>
            </a:extLst>
          </p:cNvPr>
          <p:cNvSpPr>
            <a:spLocks noGrp="1"/>
          </p:cNvSpPr>
          <p:nvPr>
            <p:ph type="sldNum" sz="quarter" idx="12"/>
          </p:nvPr>
        </p:nvSpPr>
        <p:spPr/>
        <p:txBody>
          <a:bodyPr/>
          <a:lstStyle/>
          <a:p>
            <a:fld id="{63DCA85F-F225-44A4-AEA8-9083CAE61796}" type="slidenum">
              <a:rPr kumimoji="1" lang="ja-JP" altLang="en-US" smtClean="0"/>
              <a:t>4</a:t>
            </a:fld>
            <a:endParaRPr kumimoji="1" lang="ja-JP" altLang="en-US" dirty="0"/>
          </a:p>
        </p:txBody>
      </p:sp>
      <p:pic>
        <p:nvPicPr>
          <p:cNvPr id="7" name="図 6">
            <a:extLst>
              <a:ext uri="{FF2B5EF4-FFF2-40B4-BE49-F238E27FC236}">
                <a16:creationId xmlns:a16="http://schemas.microsoft.com/office/drawing/2014/main" id="{8A63CDE4-BC30-42EE-9125-287D7A710F00}"/>
              </a:ext>
            </a:extLst>
          </p:cNvPr>
          <p:cNvPicPr>
            <a:picLocks noChangeAspect="1"/>
          </p:cNvPicPr>
          <p:nvPr/>
        </p:nvPicPr>
        <p:blipFill>
          <a:blip r:embed="rId2"/>
          <a:stretch>
            <a:fillRect/>
          </a:stretch>
        </p:blipFill>
        <p:spPr>
          <a:xfrm>
            <a:off x="237130" y="1547237"/>
            <a:ext cx="6003654" cy="3436241"/>
          </a:xfrm>
          <a:prstGeom prst="rect">
            <a:avLst/>
          </a:prstGeom>
        </p:spPr>
      </p:pic>
      <p:pic>
        <p:nvPicPr>
          <p:cNvPr id="9" name="図 8">
            <a:extLst>
              <a:ext uri="{FF2B5EF4-FFF2-40B4-BE49-F238E27FC236}">
                <a16:creationId xmlns:a16="http://schemas.microsoft.com/office/drawing/2014/main" id="{04A97D43-D8E1-4A4C-995C-BC39572F6FBB}"/>
              </a:ext>
            </a:extLst>
          </p:cNvPr>
          <p:cNvPicPr>
            <a:picLocks noChangeAspect="1"/>
          </p:cNvPicPr>
          <p:nvPr/>
        </p:nvPicPr>
        <p:blipFill>
          <a:blip r:embed="rId3"/>
          <a:stretch>
            <a:fillRect/>
          </a:stretch>
        </p:blipFill>
        <p:spPr>
          <a:xfrm>
            <a:off x="6854943" y="1387217"/>
            <a:ext cx="5177037" cy="3596261"/>
          </a:xfrm>
          <a:prstGeom prst="rect">
            <a:avLst/>
          </a:prstGeom>
        </p:spPr>
      </p:pic>
      <p:sp>
        <p:nvSpPr>
          <p:cNvPr id="10" name="左中かっこ 9">
            <a:extLst>
              <a:ext uri="{FF2B5EF4-FFF2-40B4-BE49-F238E27FC236}">
                <a16:creationId xmlns:a16="http://schemas.microsoft.com/office/drawing/2014/main" id="{91C10F71-6C71-4C42-BB5F-0582D8252376}"/>
              </a:ext>
            </a:extLst>
          </p:cNvPr>
          <p:cNvSpPr/>
          <p:nvPr/>
        </p:nvSpPr>
        <p:spPr>
          <a:xfrm rot="16200000">
            <a:off x="3122119" y="2204681"/>
            <a:ext cx="233676" cy="6003653"/>
          </a:xfrm>
          <a:prstGeom prst="leftBrace">
            <a:avLst>
              <a:gd name="adj1" fmla="val 146969"/>
              <a:gd name="adj2" fmla="val 50000"/>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42A85CB7-CC32-41A6-B967-276FA26986D3}"/>
              </a:ext>
            </a:extLst>
          </p:cNvPr>
          <p:cNvSpPr txBox="1"/>
          <p:nvPr/>
        </p:nvSpPr>
        <p:spPr>
          <a:xfrm>
            <a:off x="559184" y="5523329"/>
            <a:ext cx="5623564" cy="369332"/>
          </a:xfrm>
          <a:prstGeom prst="rect">
            <a:avLst/>
          </a:prstGeom>
          <a:noFill/>
        </p:spPr>
        <p:txBody>
          <a:bodyPr wrap="square" rtlCol="0">
            <a:spAutoFit/>
          </a:bodyPr>
          <a:lstStyle/>
          <a:p>
            <a:pPr algn="ctr"/>
            <a:r>
              <a:rPr kumimoji="1" lang="en-US" altLang="ja-JP" b="1" dirty="0">
                <a:solidFill>
                  <a:schemeClr val="accent5">
                    <a:lumMod val="75000"/>
                  </a:schemeClr>
                </a:solidFill>
              </a:rPr>
              <a:t>(a) + (b): </a:t>
            </a:r>
            <a:r>
              <a:rPr kumimoji="1" lang="ja-JP" altLang="en-US" b="1" dirty="0">
                <a:solidFill>
                  <a:schemeClr val="accent5">
                    <a:lumMod val="75000"/>
                  </a:schemeClr>
                </a:solidFill>
              </a:rPr>
              <a:t>デジタル技術生産能力 </a:t>
            </a:r>
            <a:r>
              <a:rPr kumimoji="1" lang="en-US" altLang="ja-JP" b="1" dirty="0">
                <a:solidFill>
                  <a:schemeClr val="accent5">
                    <a:lumMod val="75000"/>
                  </a:schemeClr>
                </a:solidFill>
              </a:rPr>
              <a:t>(</a:t>
            </a:r>
            <a:r>
              <a:rPr kumimoji="1" lang="ja-JP" altLang="en-US" b="1" dirty="0">
                <a:solidFill>
                  <a:schemeClr val="accent5">
                    <a:lumMod val="75000"/>
                  </a:schemeClr>
                </a:solidFill>
              </a:rPr>
              <a:t>デジタル国富形成力</a:t>
            </a:r>
            <a:r>
              <a:rPr kumimoji="1" lang="en-US" altLang="ja-JP" b="1" dirty="0">
                <a:solidFill>
                  <a:schemeClr val="accent5">
                    <a:lumMod val="75000"/>
                  </a:schemeClr>
                </a:solidFill>
              </a:rPr>
              <a:t>)</a:t>
            </a:r>
            <a:endParaRPr kumimoji="1" lang="ja-JP" altLang="en-US" b="1" dirty="0">
              <a:solidFill>
                <a:schemeClr val="accent5">
                  <a:lumMod val="75000"/>
                </a:schemeClr>
              </a:solidFill>
            </a:endParaRPr>
          </a:p>
        </p:txBody>
      </p:sp>
      <p:sp>
        <p:nvSpPr>
          <p:cNvPr id="12" name="左中かっこ 11">
            <a:extLst>
              <a:ext uri="{FF2B5EF4-FFF2-40B4-BE49-F238E27FC236}">
                <a16:creationId xmlns:a16="http://schemas.microsoft.com/office/drawing/2014/main" id="{A3788492-BE91-4310-87D8-0B302843F57E}"/>
              </a:ext>
            </a:extLst>
          </p:cNvPr>
          <p:cNvSpPr/>
          <p:nvPr/>
        </p:nvSpPr>
        <p:spPr>
          <a:xfrm rot="16200000">
            <a:off x="9354823" y="2638120"/>
            <a:ext cx="233676" cy="5120638"/>
          </a:xfrm>
          <a:prstGeom prst="leftBrace">
            <a:avLst>
              <a:gd name="adj1" fmla="val 146969"/>
              <a:gd name="adj2" fmla="val 50000"/>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2F502FA2-A382-4D48-B47F-0DAE1C702821}"/>
              </a:ext>
            </a:extLst>
          </p:cNvPr>
          <p:cNvSpPr txBox="1"/>
          <p:nvPr/>
        </p:nvSpPr>
        <p:spPr>
          <a:xfrm>
            <a:off x="6631679" y="5434763"/>
            <a:ext cx="5623564" cy="923330"/>
          </a:xfrm>
          <a:prstGeom prst="rect">
            <a:avLst/>
          </a:prstGeom>
          <a:noFill/>
        </p:spPr>
        <p:txBody>
          <a:bodyPr wrap="square" rtlCol="0">
            <a:spAutoFit/>
          </a:bodyPr>
          <a:lstStyle/>
          <a:p>
            <a:pPr algn="ctr"/>
            <a:r>
              <a:rPr kumimoji="1" lang="en-US" altLang="ja-JP" b="1" dirty="0">
                <a:solidFill>
                  <a:schemeClr val="accent4">
                    <a:lumMod val="50000"/>
                  </a:schemeClr>
                </a:solidFill>
              </a:rPr>
              <a:t>(c): </a:t>
            </a:r>
            <a:r>
              <a:rPr kumimoji="1" lang="ja-JP" altLang="en-US" b="1" dirty="0">
                <a:solidFill>
                  <a:schemeClr val="accent4">
                    <a:lumMod val="50000"/>
                  </a:schemeClr>
                </a:solidFill>
              </a:rPr>
              <a:t>デジタル活用支援能力</a:t>
            </a:r>
            <a:endParaRPr kumimoji="1" lang="en-US" altLang="ja-JP" b="1" dirty="0">
              <a:solidFill>
                <a:schemeClr val="accent4">
                  <a:lumMod val="50000"/>
                </a:schemeClr>
              </a:solidFill>
            </a:endParaRPr>
          </a:p>
          <a:p>
            <a:pPr algn="ctr"/>
            <a:r>
              <a:rPr kumimoji="1" lang="en-US" altLang="ja-JP" b="1" dirty="0">
                <a:solidFill>
                  <a:schemeClr val="accent4">
                    <a:lumMod val="50000"/>
                  </a:schemeClr>
                </a:solidFill>
              </a:rPr>
              <a:t>(</a:t>
            </a:r>
            <a:r>
              <a:rPr kumimoji="1" lang="ja-JP" altLang="en-US" b="1" dirty="0">
                <a:solidFill>
                  <a:schemeClr val="accent4">
                    <a:lumMod val="50000"/>
                  </a:schemeClr>
                </a:solidFill>
              </a:rPr>
              <a:t>すなわち </a:t>
            </a:r>
            <a:r>
              <a:rPr kumimoji="1" lang="en-US" altLang="ja-JP" b="1" dirty="0">
                <a:solidFill>
                  <a:schemeClr val="accent4">
                    <a:lumMod val="50000"/>
                  </a:schemeClr>
                </a:solidFill>
              </a:rPr>
              <a:t>(a), (b) </a:t>
            </a:r>
            <a:r>
              <a:rPr kumimoji="1" lang="ja-JP" altLang="en-US" b="1" dirty="0">
                <a:solidFill>
                  <a:schemeClr val="accent4">
                    <a:lumMod val="50000"/>
                  </a:schemeClr>
                </a:solidFill>
              </a:rPr>
              <a:t>で生産された技術の</a:t>
            </a:r>
            <a:endParaRPr kumimoji="1" lang="en-US" altLang="ja-JP" b="1" dirty="0">
              <a:solidFill>
                <a:schemeClr val="accent4">
                  <a:lumMod val="50000"/>
                </a:schemeClr>
              </a:solidFill>
            </a:endParaRPr>
          </a:p>
          <a:p>
            <a:pPr algn="ctr"/>
            <a:r>
              <a:rPr kumimoji="1" lang="ja-JP" altLang="en-US" b="1" dirty="0">
                <a:solidFill>
                  <a:schemeClr val="accent4">
                    <a:lumMod val="50000"/>
                  </a:schemeClr>
                </a:solidFill>
              </a:rPr>
              <a:t>普及・利用支援への寄与力</a:t>
            </a:r>
            <a:r>
              <a:rPr kumimoji="1" lang="en-US" altLang="ja-JP" b="1" dirty="0">
                <a:solidFill>
                  <a:schemeClr val="accent4">
                    <a:lumMod val="50000"/>
                  </a:schemeClr>
                </a:solidFill>
              </a:rPr>
              <a:t>)</a:t>
            </a:r>
            <a:endParaRPr kumimoji="1" lang="ja-JP" altLang="en-US" b="1" dirty="0">
              <a:solidFill>
                <a:schemeClr val="accent4">
                  <a:lumMod val="50000"/>
                </a:schemeClr>
              </a:solidFill>
            </a:endParaRPr>
          </a:p>
        </p:txBody>
      </p:sp>
      <p:sp>
        <p:nvSpPr>
          <p:cNvPr id="22" name="テキスト ボックス 21">
            <a:extLst>
              <a:ext uri="{FF2B5EF4-FFF2-40B4-BE49-F238E27FC236}">
                <a16:creationId xmlns:a16="http://schemas.microsoft.com/office/drawing/2014/main" id="{6F23F6FD-9203-48F6-8273-F3477DF9FCED}"/>
              </a:ext>
            </a:extLst>
          </p:cNvPr>
          <p:cNvSpPr txBox="1"/>
          <p:nvPr/>
        </p:nvSpPr>
        <p:spPr>
          <a:xfrm>
            <a:off x="2573828" y="433895"/>
            <a:ext cx="655950" cy="646331"/>
          </a:xfrm>
          <a:prstGeom prst="rect">
            <a:avLst/>
          </a:prstGeom>
          <a:noFill/>
        </p:spPr>
        <p:txBody>
          <a:bodyPr wrap="square" rtlCol="0">
            <a:spAutoFit/>
          </a:bodyPr>
          <a:lstStyle/>
          <a:p>
            <a:r>
              <a:rPr kumimoji="1" lang="en-US" altLang="ja-JP" sz="3600" dirty="0"/>
              <a:t>+</a:t>
            </a:r>
            <a:endParaRPr kumimoji="1" lang="ja-JP" altLang="en-US" sz="3600" dirty="0"/>
          </a:p>
        </p:txBody>
      </p:sp>
      <p:sp>
        <p:nvSpPr>
          <p:cNvPr id="23" name="テキスト ボックス 22">
            <a:extLst>
              <a:ext uri="{FF2B5EF4-FFF2-40B4-BE49-F238E27FC236}">
                <a16:creationId xmlns:a16="http://schemas.microsoft.com/office/drawing/2014/main" id="{A8336731-CA22-499B-909B-F473899AADA3}"/>
              </a:ext>
            </a:extLst>
          </p:cNvPr>
          <p:cNvSpPr txBox="1"/>
          <p:nvPr/>
        </p:nvSpPr>
        <p:spPr>
          <a:xfrm>
            <a:off x="-90845" y="2862181"/>
            <a:ext cx="655950" cy="646331"/>
          </a:xfrm>
          <a:prstGeom prst="rect">
            <a:avLst/>
          </a:prstGeom>
          <a:noFill/>
        </p:spPr>
        <p:txBody>
          <a:bodyPr wrap="square" rtlCol="0">
            <a:spAutoFit/>
          </a:bodyPr>
          <a:lstStyle/>
          <a:p>
            <a:r>
              <a:rPr kumimoji="1" lang="en-US" altLang="ja-JP" sz="3600" dirty="0"/>
              <a:t>=</a:t>
            </a:r>
            <a:endParaRPr kumimoji="1" lang="ja-JP" altLang="en-US" sz="3600" dirty="0"/>
          </a:p>
        </p:txBody>
      </p:sp>
      <p:pic>
        <p:nvPicPr>
          <p:cNvPr id="26" name="図 25">
            <a:extLst>
              <a:ext uri="{FF2B5EF4-FFF2-40B4-BE49-F238E27FC236}">
                <a16:creationId xmlns:a16="http://schemas.microsoft.com/office/drawing/2014/main" id="{432C9B6F-038A-4DC3-9B31-4E80417F5C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3718" y="6088346"/>
            <a:ext cx="1040859" cy="696575"/>
          </a:xfrm>
          <a:prstGeom prst="rect">
            <a:avLst/>
          </a:prstGeom>
        </p:spPr>
      </p:pic>
      <p:pic>
        <p:nvPicPr>
          <p:cNvPr id="27" name="図 26">
            <a:extLst>
              <a:ext uri="{FF2B5EF4-FFF2-40B4-BE49-F238E27FC236}">
                <a16:creationId xmlns:a16="http://schemas.microsoft.com/office/drawing/2014/main" id="{8AF10DF3-7656-4375-B515-57D0001F60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5828" y="378857"/>
            <a:ext cx="947097" cy="921705"/>
          </a:xfrm>
          <a:prstGeom prst="rect">
            <a:avLst/>
          </a:prstGeom>
        </p:spPr>
      </p:pic>
      <p:pic>
        <p:nvPicPr>
          <p:cNvPr id="28" name="図 27">
            <a:extLst>
              <a:ext uri="{FF2B5EF4-FFF2-40B4-BE49-F238E27FC236}">
                <a16:creationId xmlns:a16="http://schemas.microsoft.com/office/drawing/2014/main" id="{459CA5E9-ABE1-4F9D-820B-274FCB803A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2113" y="183144"/>
            <a:ext cx="948467" cy="1166242"/>
          </a:xfrm>
          <a:prstGeom prst="rect">
            <a:avLst/>
          </a:prstGeom>
        </p:spPr>
      </p:pic>
      <p:sp>
        <p:nvSpPr>
          <p:cNvPr id="29" name="テキスト ボックス 28">
            <a:extLst>
              <a:ext uri="{FF2B5EF4-FFF2-40B4-BE49-F238E27FC236}">
                <a16:creationId xmlns:a16="http://schemas.microsoft.com/office/drawing/2014/main" id="{1894BD10-3A08-48FD-8D12-1AE8A965F229}"/>
              </a:ext>
            </a:extLst>
          </p:cNvPr>
          <p:cNvSpPr txBox="1"/>
          <p:nvPr/>
        </p:nvSpPr>
        <p:spPr>
          <a:xfrm>
            <a:off x="5434071" y="63169"/>
            <a:ext cx="2461260" cy="338554"/>
          </a:xfrm>
          <a:prstGeom prst="rect">
            <a:avLst/>
          </a:prstGeom>
          <a:noFill/>
        </p:spPr>
        <p:txBody>
          <a:bodyPr wrap="square" rtlCol="0">
            <a:spAutoFit/>
          </a:bodyPr>
          <a:lstStyle/>
          <a:p>
            <a:r>
              <a:rPr kumimoji="1" lang="ja-JP" altLang="en-US" sz="1600" dirty="0">
                <a:highlight>
                  <a:srgbClr val="99FFCC"/>
                </a:highlight>
              </a:rPr>
              <a:t>現在のデジタル産業の状況</a:t>
            </a:r>
          </a:p>
        </p:txBody>
      </p:sp>
      <p:sp>
        <p:nvSpPr>
          <p:cNvPr id="30" name="テキスト ボックス 29">
            <a:extLst>
              <a:ext uri="{FF2B5EF4-FFF2-40B4-BE49-F238E27FC236}">
                <a16:creationId xmlns:a16="http://schemas.microsoft.com/office/drawing/2014/main" id="{80C693B0-E079-4C02-8665-E2C53D76E8C5}"/>
              </a:ext>
            </a:extLst>
          </p:cNvPr>
          <p:cNvSpPr txBox="1"/>
          <p:nvPr/>
        </p:nvSpPr>
        <p:spPr>
          <a:xfrm>
            <a:off x="7970520" y="2185073"/>
            <a:ext cx="3984349" cy="830997"/>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sz="1200" b="1" dirty="0">
                <a:solidFill>
                  <a:schemeClr val="accent4">
                    <a:lumMod val="50000"/>
                  </a:schemeClr>
                </a:solidFill>
              </a:rPr>
              <a:t>単発的収入。あまり儲からない。</a:t>
            </a:r>
            <a:br>
              <a:rPr kumimoji="1" lang="en-US" altLang="ja-JP" sz="1200" b="1" dirty="0">
                <a:solidFill>
                  <a:schemeClr val="accent4">
                    <a:lumMod val="50000"/>
                  </a:schemeClr>
                </a:solidFill>
              </a:rPr>
            </a:br>
            <a:r>
              <a:rPr kumimoji="1" lang="ja-JP" altLang="en-US" sz="1200" b="1" dirty="0">
                <a:solidFill>
                  <a:schemeClr val="accent4">
                    <a:lumMod val="50000"/>
                  </a:schemeClr>
                </a:solidFill>
              </a:rPr>
              <a:t>常に働く必要あり。</a:t>
            </a:r>
            <a:br>
              <a:rPr kumimoji="1" lang="en-US" altLang="ja-JP" sz="1200" b="1" dirty="0">
                <a:solidFill>
                  <a:schemeClr val="accent4">
                    <a:lumMod val="50000"/>
                  </a:schemeClr>
                </a:solidFill>
              </a:rPr>
            </a:br>
            <a:r>
              <a:rPr kumimoji="1" lang="en-US" altLang="ja-JP" sz="1200" b="1" dirty="0">
                <a:solidFill>
                  <a:schemeClr val="accent4">
                    <a:lumMod val="50000"/>
                  </a:schemeClr>
                </a:solidFill>
              </a:rPr>
              <a:t>(</a:t>
            </a:r>
            <a:r>
              <a:rPr kumimoji="1" lang="ja-JP" altLang="en-US" sz="1200" b="1" dirty="0">
                <a:solidFill>
                  <a:schemeClr val="accent4">
                    <a:lumMod val="50000"/>
                  </a:schemeClr>
                </a:solidFill>
              </a:rPr>
              <a:t>労働時間あたりの儲けは後述。</a:t>
            </a:r>
            <a:r>
              <a:rPr kumimoji="1" lang="en-US" altLang="ja-JP" sz="1200" b="1" dirty="0">
                <a:solidFill>
                  <a:schemeClr val="accent4">
                    <a:lumMod val="50000"/>
                  </a:schemeClr>
                </a:solidFill>
              </a:rPr>
              <a:t>)</a:t>
            </a:r>
          </a:p>
          <a:p>
            <a:pPr marL="285750" indent="-285750">
              <a:buFont typeface="Arial" panose="020B0604020202020204" pitchFamily="34" charset="0"/>
              <a:buChar char="•"/>
            </a:pPr>
            <a:r>
              <a:rPr kumimoji="1" lang="en-US" altLang="ja-JP" sz="1200" b="1" dirty="0">
                <a:solidFill>
                  <a:schemeClr val="accent4">
                    <a:lumMod val="50000"/>
                  </a:schemeClr>
                </a:solidFill>
              </a:rPr>
              <a:t>AI </a:t>
            </a:r>
            <a:r>
              <a:rPr kumimoji="1" lang="ja-JP" altLang="en-US" sz="1200" b="1" dirty="0">
                <a:solidFill>
                  <a:schemeClr val="accent4">
                    <a:lumMod val="50000"/>
                  </a:schemeClr>
                </a:solidFill>
              </a:rPr>
              <a:t>で置換される可能性が大きい。</a:t>
            </a:r>
          </a:p>
        </p:txBody>
      </p:sp>
      <p:sp>
        <p:nvSpPr>
          <p:cNvPr id="31" name="矢印: 右 30">
            <a:extLst>
              <a:ext uri="{FF2B5EF4-FFF2-40B4-BE49-F238E27FC236}">
                <a16:creationId xmlns:a16="http://schemas.microsoft.com/office/drawing/2014/main" id="{E3B9348D-0227-49D2-9E97-E6C7361C69E7}"/>
              </a:ext>
            </a:extLst>
          </p:cNvPr>
          <p:cNvSpPr/>
          <p:nvPr/>
        </p:nvSpPr>
        <p:spPr>
          <a:xfrm>
            <a:off x="8597640" y="3016070"/>
            <a:ext cx="670588" cy="399552"/>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sp>
        <p:nvSpPr>
          <p:cNvPr id="32" name="テキスト ボックス 31">
            <a:extLst>
              <a:ext uri="{FF2B5EF4-FFF2-40B4-BE49-F238E27FC236}">
                <a16:creationId xmlns:a16="http://schemas.microsoft.com/office/drawing/2014/main" id="{0EE90888-1B7E-4402-8A95-E05D8BE01005}"/>
              </a:ext>
            </a:extLst>
          </p:cNvPr>
          <p:cNvSpPr txBox="1"/>
          <p:nvPr/>
        </p:nvSpPr>
        <p:spPr>
          <a:xfrm>
            <a:off x="9350409" y="2955586"/>
            <a:ext cx="2476502" cy="738664"/>
          </a:xfrm>
          <a:prstGeom prst="rect">
            <a:avLst/>
          </a:prstGeom>
          <a:noFill/>
        </p:spPr>
        <p:txBody>
          <a:bodyPr wrap="square" rtlCol="0">
            <a:spAutoFit/>
          </a:bodyPr>
          <a:lstStyle/>
          <a:p>
            <a:r>
              <a:rPr lang="en-US" altLang="ja-JP" sz="1400" b="1" dirty="0">
                <a:solidFill>
                  <a:schemeClr val="accent5">
                    <a:lumMod val="75000"/>
                  </a:schemeClr>
                </a:solidFill>
              </a:rPr>
              <a:t>(c) </a:t>
            </a:r>
            <a:r>
              <a:rPr lang="ja-JP" altLang="en-US" sz="1400" b="1" dirty="0">
                <a:solidFill>
                  <a:schemeClr val="accent5">
                    <a:lumMod val="75000"/>
                  </a:schemeClr>
                </a:solidFill>
              </a:rPr>
              <a:t>系</a:t>
            </a:r>
            <a:r>
              <a:rPr kumimoji="1" lang="ja-JP" altLang="en-US" sz="1400" b="1" dirty="0">
                <a:solidFill>
                  <a:schemeClr val="accent5">
                    <a:lumMod val="75000"/>
                  </a:schemeClr>
                </a:solidFill>
              </a:rPr>
              <a:t>企業は、</a:t>
            </a:r>
            <a:r>
              <a:rPr kumimoji="1" lang="en-US" altLang="ja-JP" sz="1400" b="1" dirty="0">
                <a:solidFill>
                  <a:schemeClr val="accent5">
                    <a:lumMod val="75000"/>
                  </a:schemeClr>
                </a:solidFill>
              </a:rPr>
              <a:t>(c) </a:t>
            </a:r>
            <a:r>
              <a:rPr kumimoji="1" lang="ja-JP" altLang="en-US" sz="1400" b="1" dirty="0">
                <a:solidFill>
                  <a:schemeClr val="accent5">
                    <a:lumMod val="75000"/>
                  </a:schemeClr>
                </a:solidFill>
              </a:rPr>
              <a:t>人材をどのようにして </a:t>
            </a:r>
            <a:r>
              <a:rPr kumimoji="1" lang="en-US" altLang="ja-JP" sz="1400" b="1" dirty="0">
                <a:solidFill>
                  <a:schemeClr val="accent5">
                    <a:lumMod val="75000"/>
                  </a:schemeClr>
                </a:solidFill>
              </a:rPr>
              <a:t>(a), (b) </a:t>
            </a:r>
            <a:r>
              <a:rPr kumimoji="1" lang="ja-JP" altLang="en-US" sz="1400" b="1" dirty="0">
                <a:solidFill>
                  <a:schemeClr val="accent5">
                    <a:lumMod val="75000"/>
                  </a:schemeClr>
                </a:solidFill>
              </a:rPr>
              <a:t>に進化させるかが急務。</a:t>
            </a:r>
          </a:p>
        </p:txBody>
      </p:sp>
      <p:sp>
        <p:nvSpPr>
          <p:cNvPr id="24" name="テキスト ボックス 23">
            <a:extLst>
              <a:ext uri="{FF2B5EF4-FFF2-40B4-BE49-F238E27FC236}">
                <a16:creationId xmlns:a16="http://schemas.microsoft.com/office/drawing/2014/main" id="{BF3B2CFC-4FF4-4D13-817F-482BDE6CAB9A}"/>
              </a:ext>
            </a:extLst>
          </p:cNvPr>
          <p:cNvSpPr txBox="1"/>
          <p:nvPr/>
        </p:nvSpPr>
        <p:spPr>
          <a:xfrm>
            <a:off x="868703" y="2090042"/>
            <a:ext cx="3726585" cy="1200329"/>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sz="1200" b="1" dirty="0">
                <a:solidFill>
                  <a:schemeClr val="accent5">
                    <a:lumMod val="75000"/>
                  </a:schemeClr>
                </a:solidFill>
              </a:rPr>
              <a:t>一度、良いソフトウェア技術を作ると、</a:t>
            </a:r>
            <a:br>
              <a:rPr kumimoji="1" lang="ja-JP" altLang="en-US" sz="1200" b="1" dirty="0">
                <a:solidFill>
                  <a:schemeClr val="accent5">
                    <a:lumMod val="75000"/>
                  </a:schemeClr>
                </a:solidFill>
              </a:rPr>
            </a:br>
            <a:r>
              <a:rPr kumimoji="1" lang="ja-JP" altLang="en-US" sz="1200" b="1" dirty="0">
                <a:solidFill>
                  <a:schemeClr val="accent5">
                    <a:lumMod val="75000"/>
                  </a:schemeClr>
                </a:solidFill>
              </a:rPr>
              <a:t>極めて多数の顧客の多様な用途向けに、</a:t>
            </a:r>
            <a:br>
              <a:rPr kumimoji="1" lang="en-US" altLang="ja-JP" sz="1200" b="1" dirty="0">
                <a:solidFill>
                  <a:schemeClr val="accent5">
                    <a:lumMod val="75000"/>
                  </a:schemeClr>
                </a:solidFill>
              </a:rPr>
            </a:br>
            <a:r>
              <a:rPr kumimoji="1" lang="ja-JP" altLang="en-US" sz="1200" b="1" dirty="0">
                <a:solidFill>
                  <a:schemeClr val="accent5">
                    <a:lumMod val="75000"/>
                  </a:schemeClr>
                </a:solidFill>
              </a:rPr>
              <a:t>長期間、販売することができ、わずかな原価で、多大な継続的利益を得ることができる。</a:t>
            </a:r>
            <a:endParaRPr kumimoji="1" lang="en-US" altLang="ja-JP" sz="1200" b="1" dirty="0">
              <a:solidFill>
                <a:schemeClr val="accent5">
                  <a:lumMod val="75000"/>
                </a:schemeClr>
              </a:solidFill>
            </a:endParaRPr>
          </a:p>
          <a:p>
            <a:pPr marL="285750" indent="-285750">
              <a:buFont typeface="Arial" panose="020B0604020202020204" pitchFamily="34" charset="0"/>
              <a:buChar char="•"/>
            </a:pPr>
            <a:r>
              <a:rPr kumimoji="1" lang="ja-JP" altLang="en-US" sz="1200" b="1" dirty="0">
                <a:solidFill>
                  <a:schemeClr val="accent5">
                    <a:lumMod val="75000"/>
                  </a:schemeClr>
                </a:solidFill>
              </a:rPr>
              <a:t>儲けたお金・空いた時間・得たノウハウで、</a:t>
            </a:r>
            <a:br>
              <a:rPr kumimoji="1" lang="en-US" altLang="ja-JP" sz="1200" b="1" dirty="0">
                <a:solidFill>
                  <a:schemeClr val="accent5">
                    <a:lumMod val="75000"/>
                  </a:schemeClr>
                </a:solidFill>
              </a:rPr>
            </a:br>
            <a:r>
              <a:rPr kumimoji="1" lang="ja-JP" altLang="en-US" sz="1200" b="1" dirty="0">
                <a:solidFill>
                  <a:schemeClr val="accent5">
                    <a:lumMod val="75000"/>
                  </a:schemeClr>
                </a:solidFill>
              </a:rPr>
              <a:t>新たな技術が作れる。</a:t>
            </a:r>
            <a:r>
              <a:rPr kumimoji="1" lang="en-US" altLang="ja-JP" sz="1200" b="1" dirty="0">
                <a:solidFill>
                  <a:schemeClr val="accent5">
                    <a:lumMod val="75000"/>
                  </a:schemeClr>
                </a:solidFill>
              </a:rPr>
              <a:t>(</a:t>
            </a:r>
            <a:r>
              <a:rPr kumimoji="1" lang="ja-JP" altLang="en-US" sz="1200" b="1" dirty="0">
                <a:solidFill>
                  <a:schemeClr val="accent5">
                    <a:lumMod val="75000"/>
                  </a:schemeClr>
                </a:solidFill>
              </a:rPr>
              <a:t>例</a:t>
            </a:r>
            <a:r>
              <a:rPr kumimoji="1" lang="en-US" altLang="ja-JP" sz="1200" b="1" dirty="0">
                <a:solidFill>
                  <a:schemeClr val="accent5">
                    <a:lumMod val="75000"/>
                  </a:schemeClr>
                </a:solidFill>
              </a:rPr>
              <a:t>: AI </a:t>
            </a:r>
            <a:r>
              <a:rPr kumimoji="1" lang="ja-JP" altLang="en-US" sz="1200" b="1" dirty="0">
                <a:solidFill>
                  <a:schemeClr val="accent5">
                    <a:lumMod val="75000"/>
                  </a:schemeClr>
                </a:solidFill>
              </a:rPr>
              <a:t>技術</a:t>
            </a:r>
            <a:r>
              <a:rPr kumimoji="1" lang="en-US" altLang="ja-JP" sz="1200" b="1" dirty="0">
                <a:solidFill>
                  <a:schemeClr val="accent5">
                    <a:lumMod val="75000"/>
                  </a:schemeClr>
                </a:solidFill>
              </a:rPr>
              <a:t>)</a:t>
            </a:r>
            <a:endParaRPr kumimoji="1" lang="ja-JP" altLang="en-US" sz="1200" b="1" dirty="0">
              <a:solidFill>
                <a:schemeClr val="accent5">
                  <a:lumMod val="75000"/>
                </a:schemeClr>
              </a:solidFill>
            </a:endParaRPr>
          </a:p>
        </p:txBody>
      </p:sp>
      <p:sp>
        <p:nvSpPr>
          <p:cNvPr id="33" name="テキスト ボックス 32">
            <a:extLst>
              <a:ext uri="{FF2B5EF4-FFF2-40B4-BE49-F238E27FC236}">
                <a16:creationId xmlns:a16="http://schemas.microsoft.com/office/drawing/2014/main" id="{0D6FFE2F-13D7-4CAA-850C-07193816E3CA}"/>
              </a:ext>
            </a:extLst>
          </p:cNvPr>
          <p:cNvSpPr txBox="1"/>
          <p:nvPr/>
        </p:nvSpPr>
        <p:spPr>
          <a:xfrm>
            <a:off x="8534088" y="104697"/>
            <a:ext cx="1661790" cy="461665"/>
          </a:xfrm>
          <a:prstGeom prst="rect">
            <a:avLst/>
          </a:prstGeom>
          <a:noFill/>
        </p:spPr>
        <p:txBody>
          <a:bodyPr wrap="square" rtlCol="0">
            <a:spAutoFit/>
          </a:bodyPr>
          <a:lstStyle/>
          <a:p>
            <a:r>
              <a:rPr kumimoji="1" lang="ja-JP" altLang="en-US" sz="1200" dirty="0">
                <a:highlight>
                  <a:srgbClr val="FFCCFF"/>
                </a:highlight>
              </a:rPr>
              <a:t>各国系企業の製品・サービスの売上規模</a:t>
            </a:r>
          </a:p>
        </p:txBody>
      </p:sp>
      <p:pic>
        <p:nvPicPr>
          <p:cNvPr id="34" name="図 33">
            <a:extLst>
              <a:ext uri="{FF2B5EF4-FFF2-40B4-BE49-F238E27FC236}">
                <a16:creationId xmlns:a16="http://schemas.microsoft.com/office/drawing/2014/main" id="{3A9A3091-9E67-4979-816D-7D5B8ADF50D6}"/>
              </a:ext>
            </a:extLst>
          </p:cNvPr>
          <p:cNvPicPr>
            <a:picLocks noChangeAspect="1"/>
          </p:cNvPicPr>
          <p:nvPr/>
        </p:nvPicPr>
        <p:blipFill>
          <a:blip r:embed="rId7"/>
          <a:stretch>
            <a:fillRect/>
          </a:stretch>
        </p:blipFill>
        <p:spPr>
          <a:xfrm>
            <a:off x="142909" y="35325"/>
            <a:ext cx="2521370" cy="1405720"/>
          </a:xfrm>
          <a:prstGeom prst="rect">
            <a:avLst/>
          </a:prstGeom>
        </p:spPr>
      </p:pic>
      <p:pic>
        <p:nvPicPr>
          <p:cNvPr id="35" name="図 34">
            <a:extLst>
              <a:ext uri="{FF2B5EF4-FFF2-40B4-BE49-F238E27FC236}">
                <a16:creationId xmlns:a16="http://schemas.microsoft.com/office/drawing/2014/main" id="{8A087CE4-7B49-49AD-8221-EB582D902EA1}"/>
              </a:ext>
            </a:extLst>
          </p:cNvPr>
          <p:cNvPicPr>
            <a:picLocks noChangeAspect="1"/>
          </p:cNvPicPr>
          <p:nvPr/>
        </p:nvPicPr>
        <p:blipFill>
          <a:blip r:embed="rId8"/>
          <a:stretch>
            <a:fillRect/>
          </a:stretch>
        </p:blipFill>
        <p:spPr>
          <a:xfrm>
            <a:off x="2912126" y="35325"/>
            <a:ext cx="2521945" cy="1405720"/>
          </a:xfrm>
          <a:prstGeom prst="rect">
            <a:avLst/>
          </a:prstGeom>
        </p:spPr>
      </p:pic>
      <p:sp>
        <p:nvSpPr>
          <p:cNvPr id="36" name="テキスト ボックス 35">
            <a:extLst>
              <a:ext uri="{FF2B5EF4-FFF2-40B4-BE49-F238E27FC236}">
                <a16:creationId xmlns:a16="http://schemas.microsoft.com/office/drawing/2014/main" id="{C720D43C-9C13-49E1-B9C0-09F856CDB255}"/>
              </a:ext>
            </a:extLst>
          </p:cNvPr>
          <p:cNvSpPr txBox="1"/>
          <p:nvPr/>
        </p:nvSpPr>
        <p:spPr>
          <a:xfrm>
            <a:off x="5899430" y="6487667"/>
            <a:ext cx="5817289" cy="276999"/>
          </a:xfrm>
          <a:prstGeom prst="rect">
            <a:avLst/>
          </a:prstGeom>
          <a:noFill/>
        </p:spPr>
        <p:txBody>
          <a:bodyPr wrap="square" rtlCol="0">
            <a:spAutoFit/>
          </a:bodyPr>
          <a:lstStyle/>
          <a:p>
            <a:r>
              <a:rPr kumimoji="1" lang="ja-JP" altLang="en-US" sz="1200" dirty="0"/>
              <a:t>出典</a:t>
            </a:r>
            <a:r>
              <a:rPr kumimoji="1" lang="en-US" altLang="ja-JP" sz="1200" dirty="0"/>
              <a:t>: </a:t>
            </a:r>
            <a:r>
              <a:rPr kumimoji="1" lang="en-US" altLang="ja-JP" sz="1200" u="sng" dirty="0">
                <a:solidFill>
                  <a:srgbClr val="0000FF"/>
                </a:solidFill>
              </a:rPr>
              <a:t>https://upload.cyber.ipa.go.jp/d/251115_001_dnobori-stat_34884/</a:t>
            </a:r>
            <a:r>
              <a:rPr kumimoji="1" lang="ja-JP" altLang="en-US" sz="1200" dirty="0"/>
              <a:t> の </a:t>
            </a:r>
            <a:r>
              <a:rPr kumimoji="1" lang="en-US" altLang="ja-JP" sz="1200" dirty="0"/>
              <a:t>PDF </a:t>
            </a:r>
            <a:r>
              <a:rPr kumimoji="1" lang="ja-JP" altLang="en-US" sz="1200" dirty="0"/>
              <a:t>に記載</a:t>
            </a:r>
          </a:p>
        </p:txBody>
      </p:sp>
      <p:sp>
        <p:nvSpPr>
          <p:cNvPr id="2" name="四角形: 角を丸くする 1">
            <a:extLst>
              <a:ext uri="{FF2B5EF4-FFF2-40B4-BE49-F238E27FC236}">
                <a16:creationId xmlns:a16="http://schemas.microsoft.com/office/drawing/2014/main" id="{AAD257B1-3F72-070E-04A9-47D6E6512116}"/>
              </a:ext>
            </a:extLst>
          </p:cNvPr>
          <p:cNvSpPr/>
          <p:nvPr/>
        </p:nvSpPr>
        <p:spPr>
          <a:xfrm>
            <a:off x="4877579" y="2002165"/>
            <a:ext cx="1218421" cy="2887521"/>
          </a:xfrm>
          <a:prstGeom prst="roundRect">
            <a:avLst/>
          </a:prstGeom>
          <a:noFill/>
          <a:ln w="381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四角形: 角を丸くする 2">
            <a:extLst>
              <a:ext uri="{FF2B5EF4-FFF2-40B4-BE49-F238E27FC236}">
                <a16:creationId xmlns:a16="http://schemas.microsoft.com/office/drawing/2014/main" id="{11176E0B-6097-170D-2903-4FA3F452B115}"/>
              </a:ext>
            </a:extLst>
          </p:cNvPr>
          <p:cNvSpPr/>
          <p:nvPr/>
        </p:nvSpPr>
        <p:spPr>
          <a:xfrm>
            <a:off x="10800427" y="2085207"/>
            <a:ext cx="1118035" cy="2887521"/>
          </a:xfrm>
          <a:prstGeom prst="roundRect">
            <a:avLst/>
          </a:prstGeom>
          <a:noFill/>
          <a:ln w="381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5368133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5017DC38-72C6-414A-B24D-0D90A2AB40F4}"/>
              </a:ext>
            </a:extLst>
          </p:cNvPr>
          <p:cNvSpPr>
            <a:spLocks noGrp="1"/>
          </p:cNvSpPr>
          <p:nvPr>
            <p:ph type="sldNum" sz="quarter" idx="12"/>
          </p:nvPr>
        </p:nvSpPr>
        <p:spPr/>
        <p:txBody>
          <a:bodyPr/>
          <a:lstStyle/>
          <a:p>
            <a:fld id="{63DCA85F-F225-44A4-AEA8-9083CAE61796}" type="slidenum">
              <a:rPr kumimoji="1" lang="ja-JP" altLang="en-US" smtClean="0"/>
              <a:t>5</a:t>
            </a:fld>
            <a:endParaRPr kumimoji="1" lang="ja-JP" altLang="en-US" dirty="0"/>
          </a:p>
        </p:txBody>
      </p:sp>
      <p:pic>
        <p:nvPicPr>
          <p:cNvPr id="8" name="図 7">
            <a:extLst>
              <a:ext uri="{FF2B5EF4-FFF2-40B4-BE49-F238E27FC236}">
                <a16:creationId xmlns:a16="http://schemas.microsoft.com/office/drawing/2014/main" id="{FC667D9C-792C-461E-8BD5-9F2226968443}"/>
              </a:ext>
            </a:extLst>
          </p:cNvPr>
          <p:cNvPicPr>
            <a:picLocks noChangeAspect="1"/>
          </p:cNvPicPr>
          <p:nvPr/>
        </p:nvPicPr>
        <p:blipFill>
          <a:blip r:embed="rId2"/>
          <a:stretch>
            <a:fillRect/>
          </a:stretch>
        </p:blipFill>
        <p:spPr>
          <a:xfrm>
            <a:off x="1190542" y="124416"/>
            <a:ext cx="9393638" cy="6597059"/>
          </a:xfrm>
          <a:prstGeom prst="rect">
            <a:avLst/>
          </a:prstGeom>
        </p:spPr>
      </p:pic>
      <p:sp>
        <p:nvSpPr>
          <p:cNvPr id="5" name="テキスト ボックス 4">
            <a:extLst>
              <a:ext uri="{FF2B5EF4-FFF2-40B4-BE49-F238E27FC236}">
                <a16:creationId xmlns:a16="http://schemas.microsoft.com/office/drawing/2014/main" id="{0F4CBDA1-A2CE-4FAF-8831-6A383554C04B}"/>
              </a:ext>
            </a:extLst>
          </p:cNvPr>
          <p:cNvSpPr txBox="1"/>
          <p:nvPr/>
        </p:nvSpPr>
        <p:spPr>
          <a:xfrm>
            <a:off x="6383738" y="6637972"/>
            <a:ext cx="5412022" cy="261610"/>
          </a:xfrm>
          <a:prstGeom prst="rect">
            <a:avLst/>
          </a:prstGeom>
          <a:noFill/>
        </p:spPr>
        <p:txBody>
          <a:bodyPr wrap="square" rtlCol="0">
            <a:spAutoFit/>
          </a:bodyPr>
          <a:lstStyle/>
          <a:p>
            <a:r>
              <a:rPr kumimoji="1" lang="ja-JP" altLang="en-US" sz="1100" dirty="0"/>
              <a:t>出典</a:t>
            </a:r>
            <a:r>
              <a:rPr kumimoji="1" lang="en-US" altLang="ja-JP" sz="1100" dirty="0"/>
              <a:t>: </a:t>
            </a:r>
            <a:r>
              <a:rPr kumimoji="1" lang="en-US" altLang="ja-JP" sz="1100" u="sng" dirty="0">
                <a:solidFill>
                  <a:srgbClr val="0000FF"/>
                </a:solidFill>
              </a:rPr>
              <a:t>https://upload.cyber.ipa.go.jp/d/251115_001_dnobori-stat_34884/</a:t>
            </a:r>
            <a:r>
              <a:rPr kumimoji="1" lang="ja-JP" altLang="en-US" sz="1100" dirty="0"/>
              <a:t> の </a:t>
            </a:r>
            <a:r>
              <a:rPr kumimoji="1" lang="en-US" altLang="ja-JP" sz="1100" dirty="0"/>
              <a:t>PDF </a:t>
            </a:r>
            <a:r>
              <a:rPr kumimoji="1" lang="ja-JP" altLang="en-US" sz="1100" dirty="0"/>
              <a:t>に記載</a:t>
            </a:r>
          </a:p>
        </p:txBody>
      </p:sp>
    </p:spTree>
    <p:extLst>
      <p:ext uri="{BB962C8B-B14F-4D97-AF65-F5344CB8AC3E}">
        <p14:creationId xmlns:p14="http://schemas.microsoft.com/office/powerpoint/2010/main" val="11094049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37F31B82-D0D7-42F1-B741-2A2FF1EB0946}"/>
              </a:ext>
            </a:extLst>
          </p:cNvPr>
          <p:cNvSpPr>
            <a:spLocks noGrp="1"/>
          </p:cNvSpPr>
          <p:nvPr>
            <p:ph type="sldNum" sz="quarter" idx="12"/>
          </p:nvPr>
        </p:nvSpPr>
        <p:spPr/>
        <p:txBody>
          <a:bodyPr/>
          <a:lstStyle/>
          <a:p>
            <a:fld id="{63DCA85F-F225-44A4-AEA8-9083CAE61796}" type="slidenum">
              <a:rPr kumimoji="1" lang="ja-JP" altLang="en-US" smtClean="0"/>
              <a:t>6</a:t>
            </a:fld>
            <a:endParaRPr kumimoji="1" lang="ja-JP" altLang="en-US" dirty="0"/>
          </a:p>
        </p:txBody>
      </p:sp>
      <p:pic>
        <p:nvPicPr>
          <p:cNvPr id="6" name="図 5">
            <a:extLst>
              <a:ext uri="{FF2B5EF4-FFF2-40B4-BE49-F238E27FC236}">
                <a16:creationId xmlns:a16="http://schemas.microsoft.com/office/drawing/2014/main" id="{DC1F22CF-1B4B-4E74-82B5-0BC048B84BFD}"/>
              </a:ext>
            </a:extLst>
          </p:cNvPr>
          <p:cNvPicPr>
            <a:picLocks noChangeAspect="1"/>
          </p:cNvPicPr>
          <p:nvPr/>
        </p:nvPicPr>
        <p:blipFill>
          <a:blip r:embed="rId2"/>
          <a:stretch>
            <a:fillRect/>
          </a:stretch>
        </p:blipFill>
        <p:spPr>
          <a:xfrm>
            <a:off x="249326" y="87089"/>
            <a:ext cx="11576914" cy="6683822"/>
          </a:xfrm>
          <a:prstGeom prst="rect">
            <a:avLst/>
          </a:prstGeom>
        </p:spPr>
      </p:pic>
      <p:sp>
        <p:nvSpPr>
          <p:cNvPr id="5" name="テキスト ボックス 4">
            <a:extLst>
              <a:ext uri="{FF2B5EF4-FFF2-40B4-BE49-F238E27FC236}">
                <a16:creationId xmlns:a16="http://schemas.microsoft.com/office/drawing/2014/main" id="{1B0D8ABC-01D9-426E-B198-20663815E5EE}"/>
              </a:ext>
            </a:extLst>
          </p:cNvPr>
          <p:cNvSpPr txBox="1"/>
          <p:nvPr/>
        </p:nvSpPr>
        <p:spPr>
          <a:xfrm>
            <a:off x="6498305" y="6538912"/>
            <a:ext cx="5433060" cy="261610"/>
          </a:xfrm>
          <a:prstGeom prst="rect">
            <a:avLst/>
          </a:prstGeom>
          <a:noFill/>
        </p:spPr>
        <p:txBody>
          <a:bodyPr wrap="square" rtlCol="0">
            <a:spAutoFit/>
          </a:bodyPr>
          <a:lstStyle/>
          <a:p>
            <a:r>
              <a:rPr kumimoji="1" lang="ja-JP" altLang="en-US" sz="1100" dirty="0"/>
              <a:t>出典</a:t>
            </a:r>
            <a:r>
              <a:rPr kumimoji="1" lang="en-US" altLang="ja-JP" sz="1100" dirty="0"/>
              <a:t>: </a:t>
            </a:r>
            <a:r>
              <a:rPr kumimoji="1" lang="en-US" altLang="ja-JP" sz="1100" u="sng" dirty="0">
                <a:solidFill>
                  <a:srgbClr val="0000FF"/>
                </a:solidFill>
              </a:rPr>
              <a:t>https://upload.cyber.ipa.go.jp/d/251115_001_dnobori-stat_34884/</a:t>
            </a:r>
            <a:r>
              <a:rPr kumimoji="1" lang="ja-JP" altLang="en-US" sz="1100" dirty="0"/>
              <a:t> の </a:t>
            </a:r>
            <a:r>
              <a:rPr kumimoji="1" lang="en-US" altLang="ja-JP" sz="1100" dirty="0"/>
              <a:t>PDF </a:t>
            </a:r>
            <a:r>
              <a:rPr kumimoji="1" lang="ja-JP" altLang="en-US" sz="1100" dirty="0"/>
              <a:t>に記載</a:t>
            </a:r>
          </a:p>
        </p:txBody>
      </p:sp>
    </p:spTree>
    <p:extLst>
      <p:ext uri="{BB962C8B-B14F-4D97-AF65-F5344CB8AC3E}">
        <p14:creationId xmlns:p14="http://schemas.microsoft.com/office/powerpoint/2010/main" val="24184714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A85E5B71-55AE-48B9-8DA0-9D78182C2F11}"/>
              </a:ext>
            </a:extLst>
          </p:cNvPr>
          <p:cNvSpPr>
            <a:spLocks noGrp="1"/>
          </p:cNvSpPr>
          <p:nvPr>
            <p:ph type="sldNum" sz="quarter" idx="12"/>
          </p:nvPr>
        </p:nvSpPr>
        <p:spPr/>
        <p:txBody>
          <a:bodyPr/>
          <a:lstStyle/>
          <a:p>
            <a:fld id="{63DCA85F-F225-44A4-AEA8-9083CAE61796}" type="slidenum">
              <a:rPr kumimoji="1" lang="ja-JP" altLang="en-US" smtClean="0"/>
              <a:t>7</a:t>
            </a:fld>
            <a:endParaRPr kumimoji="1" lang="ja-JP" altLang="en-US" dirty="0"/>
          </a:p>
        </p:txBody>
      </p:sp>
      <p:pic>
        <p:nvPicPr>
          <p:cNvPr id="6" name="図 5">
            <a:extLst>
              <a:ext uri="{FF2B5EF4-FFF2-40B4-BE49-F238E27FC236}">
                <a16:creationId xmlns:a16="http://schemas.microsoft.com/office/drawing/2014/main" id="{0D1727AE-7D00-479E-8647-EB4FC732A233}"/>
              </a:ext>
            </a:extLst>
          </p:cNvPr>
          <p:cNvPicPr>
            <a:picLocks noChangeAspect="1"/>
          </p:cNvPicPr>
          <p:nvPr/>
        </p:nvPicPr>
        <p:blipFill>
          <a:blip r:embed="rId2"/>
          <a:stretch>
            <a:fillRect/>
          </a:stretch>
        </p:blipFill>
        <p:spPr>
          <a:xfrm>
            <a:off x="1005840" y="136525"/>
            <a:ext cx="10134600" cy="6583622"/>
          </a:xfrm>
          <a:prstGeom prst="rect">
            <a:avLst/>
          </a:prstGeom>
        </p:spPr>
      </p:pic>
      <p:sp>
        <p:nvSpPr>
          <p:cNvPr id="7" name="矢印: 左 6">
            <a:extLst>
              <a:ext uri="{FF2B5EF4-FFF2-40B4-BE49-F238E27FC236}">
                <a16:creationId xmlns:a16="http://schemas.microsoft.com/office/drawing/2014/main" id="{BDD0AB4A-FE1E-457B-804D-288A6556C58F}"/>
              </a:ext>
            </a:extLst>
          </p:cNvPr>
          <p:cNvSpPr/>
          <p:nvPr/>
        </p:nvSpPr>
        <p:spPr>
          <a:xfrm>
            <a:off x="7581900" y="1233112"/>
            <a:ext cx="937260" cy="464820"/>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60F85F33-73EB-4CA6-99E0-4BFBD31B069C}"/>
              </a:ext>
            </a:extLst>
          </p:cNvPr>
          <p:cNvSpPr txBox="1"/>
          <p:nvPr/>
        </p:nvSpPr>
        <p:spPr>
          <a:xfrm>
            <a:off x="8610600" y="1003857"/>
            <a:ext cx="3108960" cy="923330"/>
          </a:xfrm>
          <a:prstGeom prst="rect">
            <a:avLst/>
          </a:prstGeom>
          <a:noFill/>
        </p:spPr>
        <p:txBody>
          <a:bodyPr wrap="square" rtlCol="0">
            <a:spAutoFit/>
          </a:bodyPr>
          <a:lstStyle/>
          <a:p>
            <a:r>
              <a:rPr kumimoji="1" lang="ja-JP" altLang="en-US" b="1" dirty="0">
                <a:solidFill>
                  <a:srgbClr val="FF0000"/>
                </a:solidFill>
              </a:rPr>
              <a:t>日本は、バランスが良くない。</a:t>
            </a:r>
          </a:p>
          <a:p>
            <a:r>
              <a:rPr lang="en-US" altLang="ja-JP" b="1" dirty="0">
                <a:solidFill>
                  <a:srgbClr val="FF0000"/>
                </a:solidFill>
              </a:rPr>
              <a:t>(a), (b) </a:t>
            </a:r>
            <a:r>
              <a:rPr lang="ja-JP" altLang="en-US" b="1" dirty="0">
                <a:solidFill>
                  <a:srgbClr val="FF0000"/>
                </a:solidFill>
              </a:rPr>
              <a:t>が少なすぎる。</a:t>
            </a:r>
            <a:endParaRPr lang="en-US" altLang="ja-JP" b="1" dirty="0">
              <a:solidFill>
                <a:srgbClr val="FF0000"/>
              </a:solidFill>
            </a:endParaRPr>
          </a:p>
          <a:p>
            <a:r>
              <a:rPr lang="en-US" altLang="ja-JP" b="1" dirty="0">
                <a:solidFill>
                  <a:srgbClr val="FF0000"/>
                </a:solidFill>
              </a:rPr>
              <a:t>(c) </a:t>
            </a:r>
            <a:r>
              <a:rPr lang="ja-JP" altLang="en-US" b="1" dirty="0">
                <a:solidFill>
                  <a:srgbClr val="FF0000"/>
                </a:solidFill>
              </a:rPr>
              <a:t>が多量に存在。</a:t>
            </a:r>
            <a:endParaRPr kumimoji="1" lang="ja-JP" altLang="en-US" b="1" dirty="0">
              <a:solidFill>
                <a:srgbClr val="FF0000"/>
              </a:solidFill>
            </a:endParaRPr>
          </a:p>
        </p:txBody>
      </p:sp>
      <p:sp>
        <p:nvSpPr>
          <p:cNvPr id="9" name="テキスト ボックス 8">
            <a:extLst>
              <a:ext uri="{FF2B5EF4-FFF2-40B4-BE49-F238E27FC236}">
                <a16:creationId xmlns:a16="http://schemas.microsoft.com/office/drawing/2014/main" id="{62F9BC35-AB10-4892-80A5-1B846E2B613D}"/>
              </a:ext>
            </a:extLst>
          </p:cNvPr>
          <p:cNvSpPr txBox="1"/>
          <p:nvPr/>
        </p:nvSpPr>
        <p:spPr>
          <a:xfrm>
            <a:off x="6350634" y="6590040"/>
            <a:ext cx="5204460" cy="261610"/>
          </a:xfrm>
          <a:prstGeom prst="rect">
            <a:avLst/>
          </a:prstGeom>
          <a:noFill/>
        </p:spPr>
        <p:txBody>
          <a:bodyPr wrap="square" rtlCol="0">
            <a:spAutoFit/>
          </a:bodyPr>
          <a:lstStyle/>
          <a:p>
            <a:r>
              <a:rPr kumimoji="1" lang="ja-JP" altLang="en-US" sz="1100" dirty="0"/>
              <a:t>出典</a:t>
            </a:r>
            <a:r>
              <a:rPr kumimoji="1" lang="en-US" altLang="ja-JP" sz="1100" dirty="0"/>
              <a:t>: </a:t>
            </a:r>
            <a:r>
              <a:rPr kumimoji="1" lang="en-US" altLang="ja-JP" sz="1100" u="sng" dirty="0">
                <a:solidFill>
                  <a:srgbClr val="0000FF"/>
                </a:solidFill>
              </a:rPr>
              <a:t>https://upload.cyber.ipa.go.jp/d/251115_001_dnobori-stat_34884/</a:t>
            </a:r>
            <a:r>
              <a:rPr kumimoji="1" lang="ja-JP" altLang="en-US" sz="1100" dirty="0"/>
              <a:t> の </a:t>
            </a:r>
            <a:r>
              <a:rPr kumimoji="1" lang="en-US" altLang="ja-JP" sz="1100" dirty="0"/>
              <a:t>PDF </a:t>
            </a:r>
            <a:r>
              <a:rPr kumimoji="1" lang="ja-JP" altLang="en-US" sz="1100" dirty="0"/>
              <a:t>に記載</a:t>
            </a:r>
          </a:p>
        </p:txBody>
      </p:sp>
    </p:spTree>
    <p:extLst>
      <p:ext uri="{BB962C8B-B14F-4D97-AF65-F5344CB8AC3E}">
        <p14:creationId xmlns:p14="http://schemas.microsoft.com/office/powerpoint/2010/main" val="18865381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02BB917-F7EE-4F15-95A4-D66B26AA3677}"/>
              </a:ext>
            </a:extLst>
          </p:cNvPr>
          <p:cNvSpPr>
            <a:spLocks noGrp="1"/>
          </p:cNvSpPr>
          <p:nvPr>
            <p:ph type="title"/>
          </p:nvPr>
        </p:nvSpPr>
        <p:spPr>
          <a:xfrm>
            <a:off x="289560" y="136525"/>
            <a:ext cx="9737578" cy="1311275"/>
          </a:xfrm>
        </p:spPr>
        <p:txBody>
          <a:bodyPr>
            <a:noAutofit/>
          </a:bodyPr>
          <a:lstStyle/>
          <a:p>
            <a:r>
              <a:rPr kumimoji="1" lang="ja-JP" altLang="en-US" sz="2400" b="1" dirty="0">
                <a:highlight>
                  <a:srgbClr val="99FFCC"/>
                </a:highlight>
              </a:rPr>
              <a:t>「キャンパス内ガレージ」を自然形成し、人的交流・技術形成で膨大なデジタル国富を獲得した多数の前例</a:t>
            </a:r>
            <a:br>
              <a:rPr kumimoji="1" lang="ja-JP" altLang="en-US" sz="2400" dirty="0"/>
            </a:br>
            <a:endParaRPr kumimoji="1" lang="ja-JP" altLang="en-US" sz="2400" dirty="0"/>
          </a:p>
        </p:txBody>
      </p:sp>
      <p:sp>
        <p:nvSpPr>
          <p:cNvPr id="4" name="スライド番号プレースホルダー 3">
            <a:extLst>
              <a:ext uri="{FF2B5EF4-FFF2-40B4-BE49-F238E27FC236}">
                <a16:creationId xmlns:a16="http://schemas.microsoft.com/office/drawing/2014/main" id="{1EA5C417-3256-4BBA-A2F4-14B15D66AD7B}"/>
              </a:ext>
            </a:extLst>
          </p:cNvPr>
          <p:cNvSpPr>
            <a:spLocks noGrp="1"/>
          </p:cNvSpPr>
          <p:nvPr>
            <p:ph type="sldNum" sz="quarter" idx="12"/>
          </p:nvPr>
        </p:nvSpPr>
        <p:spPr/>
        <p:txBody>
          <a:bodyPr/>
          <a:lstStyle/>
          <a:p>
            <a:fld id="{63DCA85F-F225-44A4-AEA8-9083CAE61796}" type="slidenum">
              <a:rPr kumimoji="1" lang="ja-JP" altLang="en-US" smtClean="0"/>
              <a:t>8</a:t>
            </a:fld>
            <a:endParaRPr kumimoji="1" lang="ja-JP" altLang="en-US" dirty="0"/>
          </a:p>
        </p:txBody>
      </p:sp>
      <p:sp>
        <p:nvSpPr>
          <p:cNvPr id="9" name="テキスト ボックス 8">
            <a:extLst>
              <a:ext uri="{FF2B5EF4-FFF2-40B4-BE49-F238E27FC236}">
                <a16:creationId xmlns:a16="http://schemas.microsoft.com/office/drawing/2014/main" id="{1231F5BF-F163-4D32-B7D0-2751DAB775D8}"/>
              </a:ext>
            </a:extLst>
          </p:cNvPr>
          <p:cNvSpPr txBox="1"/>
          <p:nvPr/>
        </p:nvSpPr>
        <p:spPr>
          <a:xfrm>
            <a:off x="6161896" y="1439693"/>
            <a:ext cx="5100464" cy="338554"/>
          </a:xfrm>
          <a:prstGeom prst="rect">
            <a:avLst/>
          </a:prstGeom>
          <a:noFill/>
        </p:spPr>
        <p:txBody>
          <a:bodyPr wrap="square" rtlCol="0">
            <a:spAutoFit/>
          </a:bodyPr>
          <a:lstStyle/>
          <a:p>
            <a:r>
              <a:rPr kumimoji="1" lang="ja-JP" altLang="en-US" sz="1600" b="1" dirty="0">
                <a:highlight>
                  <a:srgbClr val="FFFFCC"/>
                </a:highlight>
              </a:rPr>
              <a:t>例 </a:t>
            </a:r>
            <a:r>
              <a:rPr lang="en-US" altLang="ja-JP" sz="1600" b="1" dirty="0">
                <a:highlight>
                  <a:srgbClr val="FFFFCC"/>
                </a:highlight>
              </a:rPr>
              <a:t>2</a:t>
            </a:r>
            <a:r>
              <a:rPr kumimoji="1" lang="en-US" altLang="ja-JP" sz="1600" b="1" dirty="0">
                <a:highlight>
                  <a:srgbClr val="FFFFCC"/>
                </a:highlight>
              </a:rPr>
              <a:t>. </a:t>
            </a:r>
            <a:r>
              <a:rPr kumimoji="1" lang="ja-JP" altLang="en-US" sz="1600" b="1" dirty="0">
                <a:highlight>
                  <a:srgbClr val="FFFFCC"/>
                </a:highlight>
              </a:rPr>
              <a:t>「</a:t>
            </a:r>
            <a:r>
              <a:rPr kumimoji="1" lang="en-US" altLang="ja-JP" sz="1600" b="1" dirty="0">
                <a:highlight>
                  <a:srgbClr val="FFFFCC"/>
                </a:highlight>
              </a:rPr>
              <a:t>Google</a:t>
            </a:r>
            <a:r>
              <a:rPr kumimoji="1" lang="ja-JP" altLang="en-US" sz="1600" b="1" dirty="0">
                <a:highlight>
                  <a:srgbClr val="FFFFCC"/>
                </a:highlight>
              </a:rPr>
              <a:t> 技術」</a:t>
            </a:r>
            <a:r>
              <a:rPr kumimoji="1" lang="en-US" altLang="ja-JP" sz="1600" b="1" dirty="0">
                <a:highlight>
                  <a:srgbClr val="FFFFCC"/>
                </a:highlight>
              </a:rPr>
              <a:t> - </a:t>
            </a:r>
            <a:r>
              <a:rPr kumimoji="1" lang="ja-JP" altLang="en-US" sz="1600" b="1" dirty="0">
                <a:highlight>
                  <a:srgbClr val="FFFFCC"/>
                </a:highlight>
              </a:rPr>
              <a:t>スタンフォード大の部屋 </a:t>
            </a:r>
            <a:r>
              <a:rPr kumimoji="1" lang="en-US" altLang="ja-JP" sz="1600" b="1" dirty="0">
                <a:highlight>
                  <a:srgbClr val="FFFFCC"/>
                </a:highlight>
              </a:rPr>
              <a:t>(1996)</a:t>
            </a:r>
            <a:endParaRPr kumimoji="1" lang="ja-JP" altLang="en-US" sz="1600" b="1" dirty="0">
              <a:highlight>
                <a:srgbClr val="FFFFCC"/>
              </a:highlight>
            </a:endParaRPr>
          </a:p>
        </p:txBody>
      </p:sp>
      <p:sp>
        <p:nvSpPr>
          <p:cNvPr id="10" name="テキスト ボックス 9">
            <a:extLst>
              <a:ext uri="{FF2B5EF4-FFF2-40B4-BE49-F238E27FC236}">
                <a16:creationId xmlns:a16="http://schemas.microsoft.com/office/drawing/2014/main" id="{AB01435F-514D-433C-A37D-7314EC0534D4}"/>
              </a:ext>
            </a:extLst>
          </p:cNvPr>
          <p:cNvSpPr txBox="1"/>
          <p:nvPr/>
        </p:nvSpPr>
        <p:spPr>
          <a:xfrm>
            <a:off x="6217920" y="1815376"/>
            <a:ext cx="5311140" cy="2062103"/>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sz="1600" dirty="0"/>
              <a:t>「</a:t>
            </a:r>
            <a:r>
              <a:rPr kumimoji="1" lang="en-US" altLang="ja-JP" sz="1600" dirty="0"/>
              <a:t>Intel </a:t>
            </a:r>
            <a:r>
              <a:rPr kumimoji="1" lang="ja-JP" altLang="en-US" sz="1600" dirty="0"/>
              <a:t>社からもらってきた </a:t>
            </a:r>
            <a:r>
              <a:rPr kumimoji="1" lang="en-US" altLang="ja-JP" sz="1600" dirty="0"/>
              <a:t>300MHz x 2 Dual Pentium </a:t>
            </a:r>
            <a:r>
              <a:rPr kumimoji="1" lang="ja-JP" altLang="en-US" sz="1600" dirty="0"/>
              <a:t>サーバー」で </a:t>
            </a:r>
            <a:r>
              <a:rPr kumimoji="1" lang="en-US" altLang="ja-JP" sz="1600" dirty="0"/>
              <a:t>Stanford </a:t>
            </a:r>
            <a:r>
              <a:rPr kumimoji="1" lang="ja-JP" altLang="en-US" sz="1600" dirty="0"/>
              <a:t>大学内の部屋で大学院生たち数名が検索エンジンサーバー </a:t>
            </a:r>
            <a:r>
              <a:rPr kumimoji="1" lang="en-US" altLang="ja-JP" sz="1600" dirty="0"/>
              <a:t>http://google.stanford.edu/ </a:t>
            </a:r>
            <a:r>
              <a:rPr kumimoji="1" lang="ja-JP" altLang="en-US" sz="1600" dirty="0"/>
              <a:t>を構築。</a:t>
            </a:r>
          </a:p>
          <a:p>
            <a:pPr marL="285750" indent="-285750">
              <a:buFont typeface="Arial" panose="020B0604020202020204" pitchFamily="34" charset="0"/>
              <a:buChar char="•"/>
            </a:pPr>
            <a:r>
              <a:rPr kumimoji="1" lang="ja-JP" altLang="en-US" sz="1600" dirty="0"/>
              <a:t>すると、大量のアクセスが発生したので、急いで </a:t>
            </a:r>
            <a:r>
              <a:rPr kumimoji="1" lang="en-US" altLang="ja-JP" sz="1600" dirty="0"/>
              <a:t>Linux </a:t>
            </a:r>
            <a:r>
              <a:rPr kumimoji="1" lang="ja-JP" altLang="en-US" sz="1600" dirty="0"/>
              <a:t>を用いてロードバランス </a:t>
            </a:r>
            <a:r>
              <a:rPr kumimoji="1" lang="en-US" altLang="ja-JP" sz="1600" dirty="0"/>
              <a:t>(</a:t>
            </a:r>
            <a:r>
              <a:rPr kumimoji="1" lang="ja-JP" altLang="en-US" sz="1600" dirty="0"/>
              <a:t>負荷分散</a:t>
            </a:r>
            <a:r>
              <a:rPr kumimoji="1" lang="en-US" altLang="ja-JP" sz="1600" dirty="0"/>
              <a:t>) </a:t>
            </a:r>
            <a:r>
              <a:rPr kumimoji="1" lang="ja-JP" altLang="en-US" sz="1600" dirty="0"/>
              <a:t>とフォールトトレランス </a:t>
            </a:r>
            <a:r>
              <a:rPr kumimoji="1" lang="en-US" altLang="ja-JP" sz="1600" dirty="0"/>
              <a:t>(</a:t>
            </a:r>
            <a:r>
              <a:rPr kumimoji="1" lang="ja-JP" altLang="en-US" sz="1600" dirty="0"/>
              <a:t>障害耐性</a:t>
            </a:r>
            <a:r>
              <a:rPr kumimoji="1" lang="en-US" altLang="ja-JP" sz="1600" dirty="0"/>
              <a:t>) </a:t>
            </a:r>
            <a:r>
              <a:rPr kumimoji="1" lang="ja-JP" altLang="en-US" sz="1600" dirty="0"/>
              <a:t>のソフトウェア基盤をプログミングして自作し、安価なコンピュータを大量に分散利用できる仕組みを構築。</a:t>
            </a:r>
          </a:p>
          <a:p>
            <a:pPr marL="285750" indent="-285750">
              <a:buFont typeface="Arial" panose="020B0604020202020204" pitchFamily="34" charset="0"/>
              <a:buChar char="•"/>
            </a:pPr>
            <a:r>
              <a:rPr kumimoji="1" lang="ja-JP" altLang="en-US" sz="1600" dirty="0"/>
              <a:t>これが、現代型クラウド・</a:t>
            </a:r>
            <a:r>
              <a:rPr kumimoji="1" lang="en-US" altLang="ja-JP" sz="1600" dirty="0"/>
              <a:t>AI </a:t>
            </a:r>
            <a:r>
              <a:rPr kumimoji="1" lang="ja-JP" altLang="en-US" sz="1600" dirty="0"/>
              <a:t>基盤の基本・基礎技術となった。</a:t>
            </a:r>
          </a:p>
        </p:txBody>
      </p:sp>
      <p:pic>
        <p:nvPicPr>
          <p:cNvPr id="11" name="図 10">
            <a:extLst>
              <a:ext uri="{FF2B5EF4-FFF2-40B4-BE49-F238E27FC236}">
                <a16:creationId xmlns:a16="http://schemas.microsoft.com/office/drawing/2014/main" id="{D76FA766-8D89-438B-A1C8-5C6604F177CA}"/>
              </a:ext>
            </a:extLst>
          </p:cNvPr>
          <p:cNvPicPr>
            <a:picLocks noChangeAspect="1"/>
          </p:cNvPicPr>
          <p:nvPr/>
        </p:nvPicPr>
        <p:blipFill>
          <a:blip r:embed="rId2"/>
          <a:stretch>
            <a:fillRect/>
          </a:stretch>
        </p:blipFill>
        <p:spPr>
          <a:xfrm>
            <a:off x="6603122" y="3877479"/>
            <a:ext cx="2638244" cy="1642079"/>
          </a:xfrm>
          <a:prstGeom prst="rect">
            <a:avLst/>
          </a:prstGeom>
        </p:spPr>
      </p:pic>
      <p:sp>
        <p:nvSpPr>
          <p:cNvPr id="12" name="テキスト ボックス 11">
            <a:extLst>
              <a:ext uri="{FF2B5EF4-FFF2-40B4-BE49-F238E27FC236}">
                <a16:creationId xmlns:a16="http://schemas.microsoft.com/office/drawing/2014/main" id="{0788D409-BEE4-4722-B917-0754DC1C0454}"/>
              </a:ext>
            </a:extLst>
          </p:cNvPr>
          <p:cNvSpPr txBox="1"/>
          <p:nvPr/>
        </p:nvSpPr>
        <p:spPr>
          <a:xfrm>
            <a:off x="6603122" y="5551308"/>
            <a:ext cx="2711359" cy="646331"/>
          </a:xfrm>
          <a:prstGeom prst="rect">
            <a:avLst/>
          </a:prstGeom>
          <a:noFill/>
        </p:spPr>
        <p:txBody>
          <a:bodyPr wrap="square" rtlCol="0">
            <a:spAutoFit/>
          </a:bodyPr>
          <a:lstStyle/>
          <a:p>
            <a:r>
              <a:rPr kumimoji="1" lang="en-US" altLang="ja-JP" b="1" dirty="0"/>
              <a:t>Stanford </a:t>
            </a:r>
            <a:r>
              <a:rPr kumimoji="1" lang="ja-JP" altLang="en-US" b="1" dirty="0"/>
              <a:t>大学内のサーバー室が発端</a:t>
            </a:r>
          </a:p>
        </p:txBody>
      </p:sp>
      <p:pic>
        <p:nvPicPr>
          <p:cNvPr id="13" name="図 12">
            <a:extLst>
              <a:ext uri="{FF2B5EF4-FFF2-40B4-BE49-F238E27FC236}">
                <a16:creationId xmlns:a16="http://schemas.microsoft.com/office/drawing/2014/main" id="{A53D759F-ABEC-492A-834C-B4EA83DA89E9}"/>
              </a:ext>
            </a:extLst>
          </p:cNvPr>
          <p:cNvPicPr>
            <a:picLocks noChangeAspect="1"/>
          </p:cNvPicPr>
          <p:nvPr/>
        </p:nvPicPr>
        <p:blipFill>
          <a:blip r:embed="rId3"/>
          <a:stretch>
            <a:fillRect/>
          </a:stretch>
        </p:blipFill>
        <p:spPr>
          <a:xfrm>
            <a:off x="9526771" y="3926671"/>
            <a:ext cx="1392689" cy="2308324"/>
          </a:xfrm>
          <a:prstGeom prst="rect">
            <a:avLst/>
          </a:prstGeom>
        </p:spPr>
      </p:pic>
      <p:pic>
        <p:nvPicPr>
          <p:cNvPr id="14" name="図 13">
            <a:extLst>
              <a:ext uri="{FF2B5EF4-FFF2-40B4-BE49-F238E27FC236}">
                <a16:creationId xmlns:a16="http://schemas.microsoft.com/office/drawing/2014/main" id="{A24826C1-B261-4F36-9D26-2420290E5EDA}"/>
              </a:ext>
            </a:extLst>
          </p:cNvPr>
          <p:cNvPicPr>
            <a:picLocks noChangeAspect="1"/>
          </p:cNvPicPr>
          <p:nvPr/>
        </p:nvPicPr>
        <p:blipFill>
          <a:blip r:embed="rId4"/>
          <a:stretch>
            <a:fillRect/>
          </a:stretch>
        </p:blipFill>
        <p:spPr>
          <a:xfrm>
            <a:off x="10660379" y="1028509"/>
            <a:ext cx="1424939" cy="857295"/>
          </a:xfrm>
          <a:prstGeom prst="rect">
            <a:avLst/>
          </a:prstGeom>
          <a:ln w="28575">
            <a:noFill/>
          </a:ln>
        </p:spPr>
      </p:pic>
      <p:pic>
        <p:nvPicPr>
          <p:cNvPr id="17" name="図 16">
            <a:extLst>
              <a:ext uri="{FF2B5EF4-FFF2-40B4-BE49-F238E27FC236}">
                <a16:creationId xmlns:a16="http://schemas.microsoft.com/office/drawing/2014/main" id="{C24575CD-D843-4414-81E9-29C5C6FA50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72800" y="305942"/>
            <a:ext cx="864842" cy="618773"/>
          </a:xfrm>
          <a:prstGeom prst="rect">
            <a:avLst/>
          </a:prstGeom>
        </p:spPr>
      </p:pic>
      <p:pic>
        <p:nvPicPr>
          <p:cNvPr id="18" name="図 17">
            <a:extLst>
              <a:ext uri="{FF2B5EF4-FFF2-40B4-BE49-F238E27FC236}">
                <a16:creationId xmlns:a16="http://schemas.microsoft.com/office/drawing/2014/main" id="{113F8522-17AC-4048-8AB6-A0B6667D8A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99867" y="87333"/>
            <a:ext cx="548560" cy="367113"/>
          </a:xfrm>
          <a:prstGeom prst="rect">
            <a:avLst/>
          </a:prstGeom>
        </p:spPr>
      </p:pic>
      <p:sp>
        <p:nvSpPr>
          <p:cNvPr id="19" name="テキスト ボックス 18">
            <a:extLst>
              <a:ext uri="{FF2B5EF4-FFF2-40B4-BE49-F238E27FC236}">
                <a16:creationId xmlns:a16="http://schemas.microsoft.com/office/drawing/2014/main" id="{20D5FA7D-CC9D-400A-A0CA-7E31BAF3CC65}"/>
              </a:ext>
            </a:extLst>
          </p:cNvPr>
          <p:cNvSpPr txBox="1"/>
          <p:nvPr/>
        </p:nvSpPr>
        <p:spPr>
          <a:xfrm>
            <a:off x="602683" y="1260942"/>
            <a:ext cx="5448298" cy="646331"/>
          </a:xfrm>
          <a:prstGeom prst="rect">
            <a:avLst/>
          </a:prstGeom>
          <a:noFill/>
        </p:spPr>
        <p:txBody>
          <a:bodyPr wrap="square" rtlCol="0">
            <a:spAutoFit/>
          </a:bodyPr>
          <a:lstStyle/>
          <a:p>
            <a:r>
              <a:rPr kumimoji="1" lang="ja-JP" altLang="en-US" b="1" dirty="0">
                <a:highlight>
                  <a:srgbClr val="FFCCFF"/>
                </a:highlight>
              </a:rPr>
              <a:t>例 </a:t>
            </a:r>
            <a:r>
              <a:rPr kumimoji="1" lang="en-US" altLang="ja-JP" b="1" dirty="0">
                <a:highlight>
                  <a:srgbClr val="FFCCFF"/>
                </a:highlight>
              </a:rPr>
              <a:t>1. </a:t>
            </a:r>
            <a:r>
              <a:rPr kumimoji="1" lang="ja-JP" altLang="en-US" b="1" dirty="0">
                <a:highlight>
                  <a:srgbClr val="FFCCFF"/>
                </a:highlight>
              </a:rPr>
              <a:t>「</a:t>
            </a:r>
            <a:r>
              <a:rPr kumimoji="1" lang="en-US" altLang="ja-JP" b="1" dirty="0">
                <a:highlight>
                  <a:srgbClr val="FFCCFF"/>
                </a:highlight>
              </a:rPr>
              <a:t>Yahoo!</a:t>
            </a:r>
            <a:r>
              <a:rPr kumimoji="1" lang="ja-JP" altLang="en-US" b="1" dirty="0">
                <a:highlight>
                  <a:srgbClr val="FFCCFF"/>
                </a:highlight>
              </a:rPr>
              <a:t>」</a:t>
            </a:r>
            <a:r>
              <a:rPr kumimoji="1" lang="en-US" altLang="ja-JP" b="1" dirty="0">
                <a:highlight>
                  <a:srgbClr val="FFCCFF"/>
                </a:highlight>
              </a:rPr>
              <a:t> - </a:t>
            </a:r>
            <a:r>
              <a:rPr kumimoji="1" lang="ja-JP" altLang="en-US" b="1" dirty="0">
                <a:highlight>
                  <a:srgbClr val="FFCCFF"/>
                </a:highlight>
              </a:rPr>
              <a:t>大学内トレーラーを改造したサーバールーム </a:t>
            </a:r>
            <a:r>
              <a:rPr kumimoji="1" lang="en-US" altLang="ja-JP" b="1" dirty="0">
                <a:highlight>
                  <a:srgbClr val="FFCCFF"/>
                </a:highlight>
              </a:rPr>
              <a:t>(1994)</a:t>
            </a:r>
            <a:endParaRPr kumimoji="1" lang="ja-JP" altLang="en-US" b="1" dirty="0">
              <a:highlight>
                <a:srgbClr val="FFCCFF"/>
              </a:highlight>
            </a:endParaRPr>
          </a:p>
        </p:txBody>
      </p:sp>
      <p:sp>
        <p:nvSpPr>
          <p:cNvPr id="20" name="テキスト ボックス 19">
            <a:extLst>
              <a:ext uri="{FF2B5EF4-FFF2-40B4-BE49-F238E27FC236}">
                <a16:creationId xmlns:a16="http://schemas.microsoft.com/office/drawing/2014/main" id="{7958A680-EF66-41AF-B5F5-ACA3D761875D}"/>
              </a:ext>
            </a:extLst>
          </p:cNvPr>
          <p:cNvSpPr txBox="1"/>
          <p:nvPr/>
        </p:nvSpPr>
        <p:spPr>
          <a:xfrm>
            <a:off x="602683" y="1885804"/>
            <a:ext cx="5311140" cy="2893100"/>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sz="1400" dirty="0"/>
              <a:t>「酸素の薄い二連トレーラーで、大学により提供されたコンピュータのワークステーションを備え、学生たちが生活必需品を持ち込んだ場所だった。ある友人がその光景を見て</a:t>
            </a:r>
            <a:r>
              <a:rPr kumimoji="1" lang="en-US" altLang="ja-JP" sz="1400" dirty="0"/>
              <a:t>『</a:t>
            </a:r>
            <a:r>
              <a:rPr kumimoji="1" lang="ja-JP" altLang="en-US" sz="1400" dirty="0"/>
              <a:t>ゴキブリが思い描くクリスマス</a:t>
            </a:r>
            <a:r>
              <a:rPr kumimoji="1" lang="en-US" altLang="ja-JP" sz="1400" dirty="0"/>
              <a:t>』</a:t>
            </a:r>
            <a:r>
              <a:rPr kumimoji="1" lang="ja-JP" altLang="en-US" sz="1400" dirty="0"/>
              <a:t>と形容した。」</a:t>
            </a:r>
          </a:p>
          <a:p>
            <a:pPr marL="285750" indent="-285750">
              <a:buFont typeface="Arial" panose="020B0604020202020204" pitchFamily="34" charset="0"/>
              <a:buChar char="•"/>
            </a:pPr>
            <a:r>
              <a:rPr kumimoji="1" lang="ja-JP" altLang="en-US" sz="1400" dirty="0"/>
              <a:t>「サン・マイクロシステムズ製のサーバーが猛烈な熱を発し、数分おきに留守番電話が鳴り、壁際にはゴルフクラブ、床にはピザの箱、そして洗っていない服が散らばっていた」</a:t>
            </a:r>
          </a:p>
          <a:p>
            <a:pPr marL="285750" indent="-285750">
              <a:buFont typeface="Arial" panose="020B0604020202020204" pitchFamily="34" charset="0"/>
              <a:buChar char="•"/>
            </a:pPr>
            <a:r>
              <a:rPr kumimoji="1" lang="ja-JP" altLang="en-US" sz="1400" dirty="0"/>
              <a:t>「</a:t>
            </a:r>
            <a:r>
              <a:rPr kumimoji="1" lang="en-US" altLang="ja-JP" sz="1400" dirty="0"/>
              <a:t>Yang </a:t>
            </a:r>
            <a:r>
              <a:rPr kumimoji="1" lang="ja-JP" altLang="en-US" sz="1400" dirty="0"/>
              <a:t>のワークステーションはスタンフォード大学のパブリック インターネット接続に接続されていたため、他の人は </a:t>
            </a:r>
            <a:r>
              <a:rPr kumimoji="1" lang="en-US" altLang="ja-JP" sz="1400" dirty="0"/>
              <a:t>http://akebono.stanford.edu/ </a:t>
            </a:r>
            <a:r>
              <a:rPr kumimoji="1" lang="ja-JP" altLang="en-US" sz="1400" dirty="0"/>
              <a:t>にアクセスすれば、</a:t>
            </a:r>
            <a:r>
              <a:rPr kumimoji="1" lang="en-US" altLang="ja-JP" sz="1400" dirty="0"/>
              <a:t>2 </a:t>
            </a:r>
            <a:r>
              <a:rPr kumimoji="1" lang="ja-JP" altLang="en-US" sz="1400" dirty="0"/>
              <a:t>人が生成したリストを見ることができた。</a:t>
            </a:r>
            <a:r>
              <a:rPr kumimoji="1" lang="en-US" altLang="ja-JP" sz="1400" dirty="0"/>
              <a:t>… 1994 </a:t>
            </a:r>
            <a:r>
              <a:rPr kumimoji="1" lang="ja-JP" altLang="en-US" sz="1400" dirty="0"/>
              <a:t>年秋までに、キャンパスのトレーラー内のこれらのサーバーで運営されるサイトは、</a:t>
            </a:r>
            <a:r>
              <a:rPr kumimoji="1" lang="en-US" altLang="ja-JP" sz="1400" dirty="0"/>
              <a:t>1 </a:t>
            </a:r>
            <a:r>
              <a:rPr kumimoji="1" lang="ja-JP" altLang="en-US" sz="1400" dirty="0"/>
              <a:t>日あたり </a:t>
            </a:r>
            <a:r>
              <a:rPr kumimoji="1" lang="en-US" altLang="ja-JP" sz="1400" dirty="0"/>
              <a:t>100 </a:t>
            </a:r>
            <a:r>
              <a:rPr kumimoji="1" lang="ja-JP" altLang="en-US" sz="1400" dirty="0"/>
              <a:t>万回のアクセスを処理するようになった。」</a:t>
            </a:r>
          </a:p>
        </p:txBody>
      </p:sp>
      <p:sp>
        <p:nvSpPr>
          <p:cNvPr id="21" name="テキスト ボックス 20">
            <a:extLst>
              <a:ext uri="{FF2B5EF4-FFF2-40B4-BE49-F238E27FC236}">
                <a16:creationId xmlns:a16="http://schemas.microsoft.com/office/drawing/2014/main" id="{D912A76A-8617-4976-91CC-9CEC7E0ADC59}"/>
              </a:ext>
            </a:extLst>
          </p:cNvPr>
          <p:cNvSpPr txBox="1"/>
          <p:nvPr/>
        </p:nvSpPr>
        <p:spPr>
          <a:xfrm>
            <a:off x="834568" y="6115486"/>
            <a:ext cx="5768554" cy="784830"/>
          </a:xfrm>
          <a:prstGeom prst="rect">
            <a:avLst/>
          </a:prstGeom>
          <a:noFill/>
        </p:spPr>
        <p:txBody>
          <a:bodyPr wrap="square" rtlCol="0">
            <a:spAutoFit/>
          </a:bodyPr>
          <a:lstStyle/>
          <a:p>
            <a:pPr marL="0" indent="0">
              <a:buNone/>
            </a:pPr>
            <a:r>
              <a:rPr kumimoji="1" lang="ja-JP" altLang="en-US" sz="900" dirty="0"/>
              <a:t>出典</a:t>
            </a:r>
            <a:r>
              <a:rPr kumimoji="1" lang="en-US" altLang="ja-JP" sz="900" dirty="0"/>
              <a:t>:</a:t>
            </a:r>
            <a:r>
              <a:rPr kumimoji="1" lang="ja-JP" altLang="en-US" sz="900" dirty="0"/>
              <a:t> </a:t>
            </a:r>
            <a:r>
              <a:rPr kumimoji="1" lang="en-US" altLang="ja-JP" sz="900" dirty="0"/>
              <a:t>[1] https://web.stanford.edu/class/e145/2007_fall/materials/Yahoo_1995_STVPCase.pdf</a:t>
            </a:r>
          </a:p>
          <a:p>
            <a:pPr marL="0" indent="0">
              <a:buNone/>
            </a:pPr>
            <a:r>
              <a:rPr lang="en-US" altLang="ja-JP" sz="900" dirty="0"/>
              <a:t>[2] https://www.sfgate.com/business/article/It-started-as-2-guys-in-a-trailer-Yahoo-stands-2695641.php</a:t>
            </a:r>
          </a:p>
          <a:p>
            <a:pPr marL="0" indent="0">
              <a:buNone/>
            </a:pPr>
            <a:r>
              <a:rPr kumimoji="1" lang="en-US" altLang="ja-JP" sz="900" dirty="0"/>
              <a:t>[3] https://www.theguardian.com/business/2008/feb/01/microsoft.technology</a:t>
            </a:r>
          </a:p>
          <a:p>
            <a:pPr marL="0" indent="0">
              <a:buNone/>
            </a:pPr>
            <a:r>
              <a:rPr lang="en-US" altLang="ja-JP" sz="900" dirty="0"/>
              <a:t>[4] https://ibiblio.org/team/history/yahoo/yahoo.html</a:t>
            </a:r>
          </a:p>
          <a:p>
            <a:pPr marL="0" indent="0">
              <a:buNone/>
            </a:pPr>
            <a:r>
              <a:rPr kumimoji="1" lang="en-US" altLang="ja-JP" sz="900" dirty="0"/>
              <a:t>[5] https://engineering.stanford.edu/about/visit/inside-engineering-quad/</a:t>
            </a:r>
          </a:p>
        </p:txBody>
      </p:sp>
      <p:pic>
        <p:nvPicPr>
          <p:cNvPr id="22" name="図 21">
            <a:extLst>
              <a:ext uri="{FF2B5EF4-FFF2-40B4-BE49-F238E27FC236}">
                <a16:creationId xmlns:a16="http://schemas.microsoft.com/office/drawing/2014/main" id="{852F3B29-24EF-4A02-89A2-264A0B440515}"/>
              </a:ext>
            </a:extLst>
          </p:cNvPr>
          <p:cNvPicPr>
            <a:picLocks noChangeAspect="1"/>
          </p:cNvPicPr>
          <p:nvPr/>
        </p:nvPicPr>
        <p:blipFill>
          <a:blip r:embed="rId7"/>
          <a:stretch>
            <a:fillRect/>
          </a:stretch>
        </p:blipFill>
        <p:spPr>
          <a:xfrm>
            <a:off x="1858852" y="4737823"/>
            <a:ext cx="1711878" cy="1424326"/>
          </a:xfrm>
          <a:prstGeom prst="rect">
            <a:avLst/>
          </a:prstGeom>
        </p:spPr>
      </p:pic>
      <p:pic>
        <p:nvPicPr>
          <p:cNvPr id="23" name="図 22">
            <a:extLst>
              <a:ext uri="{FF2B5EF4-FFF2-40B4-BE49-F238E27FC236}">
                <a16:creationId xmlns:a16="http://schemas.microsoft.com/office/drawing/2014/main" id="{8E1C093C-3A7B-4F20-AF00-B5B6FA3F4F4F}"/>
              </a:ext>
            </a:extLst>
          </p:cNvPr>
          <p:cNvPicPr>
            <a:picLocks noChangeAspect="1"/>
          </p:cNvPicPr>
          <p:nvPr/>
        </p:nvPicPr>
        <p:blipFill>
          <a:blip r:embed="rId8"/>
          <a:stretch>
            <a:fillRect/>
          </a:stretch>
        </p:blipFill>
        <p:spPr>
          <a:xfrm>
            <a:off x="3783020" y="4601582"/>
            <a:ext cx="1590113" cy="1551974"/>
          </a:xfrm>
          <a:prstGeom prst="rect">
            <a:avLst/>
          </a:prstGeom>
        </p:spPr>
      </p:pic>
      <p:sp>
        <p:nvSpPr>
          <p:cNvPr id="24" name="テキスト ボックス 23">
            <a:extLst>
              <a:ext uri="{FF2B5EF4-FFF2-40B4-BE49-F238E27FC236}">
                <a16:creationId xmlns:a16="http://schemas.microsoft.com/office/drawing/2014/main" id="{56A8FAD3-9713-4069-B11D-287C49A89339}"/>
              </a:ext>
            </a:extLst>
          </p:cNvPr>
          <p:cNvSpPr txBox="1"/>
          <p:nvPr/>
        </p:nvSpPr>
        <p:spPr>
          <a:xfrm>
            <a:off x="625008" y="4778904"/>
            <a:ext cx="1127699" cy="1200329"/>
          </a:xfrm>
          <a:prstGeom prst="rect">
            <a:avLst/>
          </a:prstGeom>
          <a:noFill/>
        </p:spPr>
        <p:txBody>
          <a:bodyPr wrap="square" rtlCol="0">
            <a:spAutoFit/>
          </a:bodyPr>
          <a:lstStyle/>
          <a:p>
            <a:r>
              <a:rPr kumimoji="1" lang="ja-JP" altLang="en-US" dirty="0"/>
              <a:t>最初の</a:t>
            </a:r>
          </a:p>
          <a:p>
            <a:r>
              <a:rPr kumimoji="1" lang="en-US" altLang="ja-JP" dirty="0"/>
              <a:t>Yahoo! </a:t>
            </a:r>
            <a:r>
              <a:rPr kumimoji="1" lang="ja-JP" altLang="en-US" dirty="0"/>
              <a:t>→</a:t>
            </a:r>
            <a:endParaRPr kumimoji="1" lang="en-US" altLang="ja-JP" dirty="0"/>
          </a:p>
          <a:p>
            <a:r>
              <a:rPr kumimoji="1" lang="ja-JP" altLang="en-US" dirty="0"/>
              <a:t>のトップページ</a:t>
            </a:r>
          </a:p>
        </p:txBody>
      </p:sp>
      <p:pic>
        <p:nvPicPr>
          <p:cNvPr id="25" name="図 24">
            <a:extLst>
              <a:ext uri="{FF2B5EF4-FFF2-40B4-BE49-F238E27FC236}">
                <a16:creationId xmlns:a16="http://schemas.microsoft.com/office/drawing/2014/main" id="{6C92D2A7-7529-40B3-8121-8EF679BC134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13718" y="6115486"/>
            <a:ext cx="425458" cy="746829"/>
          </a:xfrm>
          <a:prstGeom prst="rect">
            <a:avLst/>
          </a:prstGeom>
        </p:spPr>
      </p:pic>
      <p:pic>
        <p:nvPicPr>
          <p:cNvPr id="26" name="図 25">
            <a:extLst>
              <a:ext uri="{FF2B5EF4-FFF2-40B4-BE49-F238E27FC236}">
                <a16:creationId xmlns:a16="http://schemas.microsoft.com/office/drawing/2014/main" id="{13A427D1-160E-4389-9616-FCA91B40061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97514" y="6115486"/>
            <a:ext cx="425458" cy="746829"/>
          </a:xfrm>
          <a:prstGeom prst="rect">
            <a:avLst/>
          </a:prstGeom>
        </p:spPr>
      </p:pic>
      <p:pic>
        <p:nvPicPr>
          <p:cNvPr id="27" name="図 26">
            <a:extLst>
              <a:ext uri="{FF2B5EF4-FFF2-40B4-BE49-F238E27FC236}">
                <a16:creationId xmlns:a16="http://schemas.microsoft.com/office/drawing/2014/main" id="{53DFA758-2340-4309-AE7E-4E672D3045B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67535" y="6111171"/>
            <a:ext cx="425458" cy="746829"/>
          </a:xfrm>
          <a:prstGeom prst="rect">
            <a:avLst/>
          </a:prstGeom>
        </p:spPr>
      </p:pic>
      <p:pic>
        <p:nvPicPr>
          <p:cNvPr id="28" name="図 27">
            <a:extLst>
              <a:ext uri="{FF2B5EF4-FFF2-40B4-BE49-F238E27FC236}">
                <a16:creationId xmlns:a16="http://schemas.microsoft.com/office/drawing/2014/main" id="{FF4E775E-4A31-4608-939F-39E01A93AEA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90663" y="6134486"/>
            <a:ext cx="425458" cy="746829"/>
          </a:xfrm>
          <a:prstGeom prst="rect">
            <a:avLst/>
          </a:prstGeom>
        </p:spPr>
      </p:pic>
      <p:pic>
        <p:nvPicPr>
          <p:cNvPr id="29" name="図 28">
            <a:extLst>
              <a:ext uri="{FF2B5EF4-FFF2-40B4-BE49-F238E27FC236}">
                <a16:creationId xmlns:a16="http://schemas.microsoft.com/office/drawing/2014/main" id="{DD8154CB-6762-438F-834A-3C39AC6DAC2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91008" y="6153556"/>
            <a:ext cx="425458" cy="746829"/>
          </a:xfrm>
          <a:prstGeom prst="rect">
            <a:avLst/>
          </a:prstGeom>
        </p:spPr>
      </p:pic>
      <p:sp>
        <p:nvSpPr>
          <p:cNvPr id="3" name="テキスト ボックス 2">
            <a:extLst>
              <a:ext uri="{FF2B5EF4-FFF2-40B4-BE49-F238E27FC236}">
                <a16:creationId xmlns:a16="http://schemas.microsoft.com/office/drawing/2014/main" id="{9180FD9C-1DD9-7B27-1473-9CAABB586BF7}"/>
              </a:ext>
            </a:extLst>
          </p:cNvPr>
          <p:cNvSpPr txBox="1"/>
          <p:nvPr/>
        </p:nvSpPr>
        <p:spPr>
          <a:xfrm>
            <a:off x="317597" y="892256"/>
            <a:ext cx="10573825" cy="400110"/>
          </a:xfrm>
          <a:prstGeom prst="rect">
            <a:avLst/>
          </a:prstGeom>
          <a:noFill/>
        </p:spPr>
        <p:txBody>
          <a:bodyPr wrap="square" rtlCol="0">
            <a:spAutoFit/>
          </a:bodyPr>
          <a:lstStyle/>
          <a:p>
            <a:r>
              <a:rPr kumimoji="1" lang="ja-JP" altLang="en-US" sz="2000" b="1" dirty="0">
                <a:solidFill>
                  <a:srgbClr val="0000FF"/>
                </a:solidFill>
              </a:rPr>
              <a:t>スタンフォード大・</a:t>
            </a:r>
            <a:r>
              <a:rPr kumimoji="1" lang="en-US" altLang="ja-JP" sz="2000" b="1" dirty="0">
                <a:solidFill>
                  <a:srgbClr val="0000FF"/>
                </a:solidFill>
              </a:rPr>
              <a:t>MIT</a:t>
            </a:r>
            <a:r>
              <a:rPr kumimoji="1" lang="ja-JP" altLang="en-US" sz="2000" b="1" dirty="0">
                <a:solidFill>
                  <a:srgbClr val="0000FF"/>
                </a:solidFill>
              </a:rPr>
              <a:t>・バークレー・カーネギーメロン大・イリノイ大等の環境が、非常に優れていた。</a:t>
            </a:r>
          </a:p>
        </p:txBody>
      </p:sp>
    </p:spTree>
    <p:extLst>
      <p:ext uri="{BB962C8B-B14F-4D97-AF65-F5344CB8AC3E}">
        <p14:creationId xmlns:p14="http://schemas.microsoft.com/office/powerpoint/2010/main" val="38582212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1EA5C417-3256-4BBA-A2F4-14B15D66AD7B}"/>
              </a:ext>
            </a:extLst>
          </p:cNvPr>
          <p:cNvSpPr>
            <a:spLocks noGrp="1"/>
          </p:cNvSpPr>
          <p:nvPr>
            <p:ph type="sldNum" sz="quarter" idx="12"/>
          </p:nvPr>
        </p:nvSpPr>
        <p:spPr/>
        <p:txBody>
          <a:bodyPr/>
          <a:lstStyle/>
          <a:p>
            <a:fld id="{63DCA85F-F225-44A4-AEA8-9083CAE61796}" type="slidenum">
              <a:rPr kumimoji="1" lang="ja-JP" altLang="en-US" smtClean="0"/>
              <a:t>9</a:t>
            </a:fld>
            <a:endParaRPr kumimoji="1" lang="ja-JP" altLang="en-US" dirty="0"/>
          </a:p>
        </p:txBody>
      </p:sp>
      <p:sp>
        <p:nvSpPr>
          <p:cNvPr id="5" name="テキスト ボックス 4">
            <a:extLst>
              <a:ext uri="{FF2B5EF4-FFF2-40B4-BE49-F238E27FC236}">
                <a16:creationId xmlns:a16="http://schemas.microsoft.com/office/drawing/2014/main" id="{BEC0A1D6-E387-4CD5-B224-EDA844820979}"/>
              </a:ext>
            </a:extLst>
          </p:cNvPr>
          <p:cNvSpPr txBox="1"/>
          <p:nvPr/>
        </p:nvSpPr>
        <p:spPr>
          <a:xfrm>
            <a:off x="129538" y="363478"/>
            <a:ext cx="6187443" cy="369332"/>
          </a:xfrm>
          <a:prstGeom prst="rect">
            <a:avLst/>
          </a:prstGeom>
          <a:noFill/>
        </p:spPr>
        <p:txBody>
          <a:bodyPr wrap="square" rtlCol="0">
            <a:spAutoFit/>
          </a:bodyPr>
          <a:lstStyle/>
          <a:p>
            <a:r>
              <a:rPr kumimoji="1" lang="ja-JP" altLang="en-US" b="1" dirty="0">
                <a:highlight>
                  <a:srgbClr val="FFCCFF"/>
                </a:highlight>
              </a:rPr>
              <a:t>例 </a:t>
            </a:r>
            <a:r>
              <a:rPr kumimoji="1" lang="en-US" altLang="ja-JP" b="1" dirty="0">
                <a:highlight>
                  <a:srgbClr val="FFCCFF"/>
                </a:highlight>
              </a:rPr>
              <a:t>3. </a:t>
            </a:r>
            <a:r>
              <a:rPr kumimoji="1" lang="ja-JP" altLang="en-US" b="1" dirty="0">
                <a:highlight>
                  <a:srgbClr val="FFCCFF"/>
                </a:highlight>
              </a:rPr>
              <a:t>「</a:t>
            </a:r>
            <a:r>
              <a:rPr kumimoji="1" lang="en-US" altLang="ja-JP" b="1" dirty="0">
                <a:highlight>
                  <a:srgbClr val="FFCCFF"/>
                </a:highlight>
              </a:rPr>
              <a:t>AWS</a:t>
            </a:r>
            <a:r>
              <a:rPr kumimoji="1" lang="ja-JP" altLang="en-US" b="1" dirty="0">
                <a:highlight>
                  <a:srgbClr val="FFCCFF"/>
                </a:highlight>
              </a:rPr>
              <a:t> クラウド技術」</a:t>
            </a:r>
            <a:r>
              <a:rPr kumimoji="1" lang="en-US" altLang="ja-JP" b="1" dirty="0">
                <a:highlight>
                  <a:srgbClr val="FFCCFF"/>
                </a:highlight>
              </a:rPr>
              <a:t> - </a:t>
            </a:r>
            <a:r>
              <a:rPr kumimoji="1" lang="ja-JP" altLang="en-US" b="1" dirty="0">
                <a:highlight>
                  <a:srgbClr val="FFCCFF"/>
                </a:highlight>
              </a:rPr>
              <a:t>一戸建住宅 </a:t>
            </a:r>
            <a:r>
              <a:rPr kumimoji="1" lang="en-US" altLang="ja-JP" b="1" dirty="0">
                <a:highlight>
                  <a:srgbClr val="FFCCFF"/>
                </a:highlight>
              </a:rPr>
              <a:t>(2005)</a:t>
            </a:r>
            <a:endParaRPr kumimoji="1" lang="ja-JP" altLang="en-US" b="1" dirty="0">
              <a:highlight>
                <a:srgbClr val="FFCCFF"/>
              </a:highlight>
            </a:endParaRPr>
          </a:p>
        </p:txBody>
      </p:sp>
      <p:sp>
        <p:nvSpPr>
          <p:cNvPr id="6" name="テキスト ボックス 5">
            <a:extLst>
              <a:ext uri="{FF2B5EF4-FFF2-40B4-BE49-F238E27FC236}">
                <a16:creationId xmlns:a16="http://schemas.microsoft.com/office/drawing/2014/main" id="{CD26AF3E-BD28-4A5D-B52D-54EA88AB1F23}"/>
              </a:ext>
            </a:extLst>
          </p:cNvPr>
          <p:cNvSpPr txBox="1"/>
          <p:nvPr/>
        </p:nvSpPr>
        <p:spPr>
          <a:xfrm>
            <a:off x="403860" y="783517"/>
            <a:ext cx="5311140" cy="3046988"/>
          </a:xfrm>
          <a:prstGeom prst="rect">
            <a:avLst/>
          </a:prstGeom>
          <a:noFill/>
        </p:spPr>
        <p:txBody>
          <a:bodyPr wrap="square" rtlCol="0">
            <a:spAutoFit/>
          </a:bodyPr>
          <a:lstStyle/>
          <a:p>
            <a:pPr marL="285750" indent="-285750">
              <a:buFont typeface="Arial" panose="020B0604020202020204" pitchFamily="34" charset="0"/>
              <a:buChar char="•"/>
            </a:pPr>
            <a:r>
              <a:rPr kumimoji="1" lang="en-US" altLang="ja-JP" sz="1600" dirty="0"/>
              <a:t>Amazon </a:t>
            </a:r>
            <a:r>
              <a:rPr kumimoji="1" lang="ja-JP" altLang="en-US" sz="1600" dirty="0"/>
              <a:t>の社内サーバー管理責任者の </a:t>
            </a:r>
            <a:r>
              <a:rPr kumimoji="1" lang="en-US" altLang="ja-JP" sz="1600" dirty="0"/>
              <a:t>1 </a:t>
            </a:r>
            <a:r>
              <a:rPr kumimoji="1" lang="ja-JP" altLang="en-US" sz="1600" dirty="0"/>
              <a:t>人 </a:t>
            </a:r>
            <a:r>
              <a:rPr kumimoji="1" lang="en-US" altLang="ja-JP" sz="1600" dirty="0"/>
              <a:t>(Chris Pinkham: </a:t>
            </a:r>
            <a:r>
              <a:rPr kumimoji="1" lang="ja-JP" altLang="en-US" sz="1600" dirty="0"/>
              <a:t>左</a:t>
            </a:r>
            <a:r>
              <a:rPr kumimoji="1" lang="en-US" altLang="ja-JP" sz="1600" dirty="0"/>
              <a:t>) </a:t>
            </a:r>
            <a:r>
              <a:rPr kumimoji="1" lang="ja-JP" altLang="en-US" sz="1600" dirty="0"/>
              <a:t>が、「会社を辞めて家族とともに南アフリカに帰りたい」と </a:t>
            </a:r>
            <a:r>
              <a:rPr kumimoji="1" lang="en-US" altLang="ja-JP" sz="1600" dirty="0"/>
              <a:t>Amazon </a:t>
            </a:r>
            <a:r>
              <a:rPr kumimoji="1" lang="ja-JP" altLang="en-US" sz="1600" dirty="0"/>
              <a:t>経営者に告げたところ、オフィスを作ってそこで現地の人も雇い技術研究して良いと言われ、 </a:t>
            </a:r>
            <a:r>
              <a:rPr kumimoji="1" lang="en-US" altLang="ja-JP" sz="1600" dirty="0"/>
              <a:t>Dave Brown </a:t>
            </a:r>
            <a:r>
              <a:rPr kumimoji="1" lang="ja-JP" altLang="en-US" sz="1600" dirty="0"/>
              <a:t>氏 </a:t>
            </a:r>
            <a:r>
              <a:rPr kumimoji="1" lang="en-US" altLang="ja-JP" sz="1600" dirty="0"/>
              <a:t>(</a:t>
            </a:r>
            <a:r>
              <a:rPr kumimoji="1" lang="ja-JP" altLang="en-US" sz="1600" dirty="0"/>
              <a:t>現 </a:t>
            </a:r>
            <a:r>
              <a:rPr kumimoji="1" lang="en-US" altLang="ja-JP" sz="1600" dirty="0"/>
              <a:t>AWS </a:t>
            </a:r>
            <a:r>
              <a:rPr kumimoji="1" lang="ja-JP" altLang="en-US" sz="1600" dirty="0"/>
              <a:t>副社長</a:t>
            </a:r>
            <a:r>
              <a:rPr kumimoji="1" lang="en-US" altLang="ja-JP" sz="1600" dirty="0"/>
              <a:t>: </a:t>
            </a:r>
            <a:r>
              <a:rPr kumimoji="1" lang="ja-JP" altLang="en-US" sz="1600" dirty="0"/>
              <a:t>右</a:t>
            </a:r>
            <a:r>
              <a:rPr kumimoji="1" lang="en-US" altLang="ja-JP" sz="1600" dirty="0"/>
              <a:t>) </a:t>
            </a:r>
            <a:r>
              <a:rPr kumimoji="1" lang="ja-JP" altLang="en-US" sz="1600" dirty="0"/>
              <a:t>と共に、実際に南アフリカの一般家屋等をオフィスにしてノートパソコン数十台を買い自作のサーバー自動制御基盤を作り始め、</a:t>
            </a:r>
            <a:r>
              <a:rPr kumimoji="1" lang="en-US" altLang="ja-JP" sz="1600" dirty="0"/>
              <a:t>1.5 </a:t>
            </a:r>
            <a:r>
              <a:rPr kumimoji="1" lang="ja-JP" altLang="en-US" sz="1600" dirty="0"/>
              <a:t>ヶ年で </a:t>
            </a:r>
            <a:r>
              <a:rPr kumimoji="1" lang="en-US" altLang="ja-JP" sz="1600" dirty="0"/>
              <a:t>AWS EC2 </a:t>
            </a:r>
            <a:r>
              <a:rPr kumimoji="1" lang="ja-JP" altLang="en-US" sz="1600" dirty="0"/>
              <a:t>の開発に成功。</a:t>
            </a:r>
          </a:p>
          <a:p>
            <a:pPr marL="285750" indent="-285750">
              <a:buFont typeface="Arial" panose="020B0604020202020204" pitchFamily="34" charset="0"/>
              <a:buChar char="•"/>
            </a:pPr>
            <a:r>
              <a:rPr kumimoji="1" lang="ja-JP" altLang="en-US" sz="1600" dirty="0"/>
              <a:t>彼らがせっかく作った </a:t>
            </a:r>
            <a:r>
              <a:rPr kumimoji="1" lang="en-US" altLang="ja-JP" sz="1600" dirty="0"/>
              <a:t>AWS EC2 </a:t>
            </a:r>
            <a:r>
              <a:rPr kumimoji="1" lang="ja-JP" altLang="en-US" sz="1600" dirty="0"/>
              <a:t>の完成版は、当初、</a:t>
            </a:r>
            <a:r>
              <a:rPr kumimoji="1" lang="en-US" altLang="ja-JP" sz="1600" dirty="0"/>
              <a:t>Amazon </a:t>
            </a:r>
            <a:r>
              <a:rPr kumimoji="1" lang="ja-JP" altLang="en-US" sz="1600" dirty="0"/>
              <a:t>本社の社内ネットワーク管理者から、「接続を拒否されたという」逸話がある。今では </a:t>
            </a:r>
            <a:r>
              <a:rPr kumimoji="1" lang="en-US" altLang="ja-JP" sz="1600" dirty="0"/>
              <a:t>Amazon </a:t>
            </a:r>
            <a:r>
              <a:rPr kumimoji="1" lang="ja-JP" altLang="en-US" sz="1600" dirty="0"/>
              <a:t>は </a:t>
            </a:r>
            <a:r>
              <a:rPr kumimoji="1" lang="en-US" altLang="ja-JP" sz="1600" dirty="0"/>
              <a:t>AWS EC2 </a:t>
            </a:r>
            <a:r>
              <a:rPr kumimoji="1" lang="ja-JP" altLang="en-US" sz="1600" dirty="0"/>
              <a:t>の上で動いている。</a:t>
            </a:r>
          </a:p>
        </p:txBody>
      </p:sp>
      <p:sp>
        <p:nvSpPr>
          <p:cNvPr id="8" name="テキスト ボックス 7">
            <a:extLst>
              <a:ext uri="{FF2B5EF4-FFF2-40B4-BE49-F238E27FC236}">
                <a16:creationId xmlns:a16="http://schemas.microsoft.com/office/drawing/2014/main" id="{2D171685-F37A-4448-9E4D-0EC4699BEBEF}"/>
              </a:ext>
            </a:extLst>
          </p:cNvPr>
          <p:cNvSpPr txBox="1"/>
          <p:nvPr/>
        </p:nvSpPr>
        <p:spPr>
          <a:xfrm>
            <a:off x="731520" y="5444205"/>
            <a:ext cx="4983480" cy="1277273"/>
          </a:xfrm>
          <a:prstGeom prst="rect">
            <a:avLst/>
          </a:prstGeom>
          <a:noFill/>
        </p:spPr>
        <p:txBody>
          <a:bodyPr wrap="square" rtlCol="0">
            <a:spAutoFit/>
          </a:bodyPr>
          <a:lstStyle/>
          <a:p>
            <a:pPr marL="0" indent="0">
              <a:buNone/>
            </a:pPr>
            <a:r>
              <a:rPr kumimoji="1" lang="ja-JP" altLang="en-US" sz="1100" dirty="0"/>
              <a:t>出典</a:t>
            </a:r>
            <a:r>
              <a:rPr kumimoji="1" lang="en-US" altLang="ja-JP" sz="1100" dirty="0"/>
              <a:t>:</a:t>
            </a:r>
            <a:r>
              <a:rPr kumimoji="1" lang="ja-JP" altLang="en-US" sz="1100" dirty="0"/>
              <a:t> </a:t>
            </a:r>
            <a:r>
              <a:rPr kumimoji="1" lang="en-US" altLang="ja-JP" sz="1100" dirty="0"/>
              <a:t>[1] https://techcrunch.com/2021/08/28/how-amazon-ec2-grew-from-a-notion-into-a-foundational-element-of-cloud-computing/</a:t>
            </a:r>
          </a:p>
          <a:p>
            <a:pPr marL="0" indent="0">
              <a:buNone/>
            </a:pPr>
            <a:r>
              <a:rPr kumimoji="1" lang="en-US" altLang="ja-JP" sz="1100" dirty="0"/>
              <a:t>[2] https://www.biznews.com/entrepreneur/south-african-roots-amazon-web-services</a:t>
            </a:r>
          </a:p>
          <a:p>
            <a:pPr marL="0" indent="0">
              <a:buNone/>
            </a:pPr>
            <a:r>
              <a:rPr kumimoji="1" lang="en-US" altLang="ja-JP" sz="1100" dirty="0"/>
              <a:t>[3] https://www.profound-deming.com/blog-1/origins-of-elastic-cloud-compute-ec2</a:t>
            </a:r>
          </a:p>
          <a:p>
            <a:pPr marL="0" indent="0">
              <a:buNone/>
            </a:pPr>
            <a:r>
              <a:rPr lang="en-US" altLang="ja-JP" sz="1100" dirty="0"/>
              <a:t>[4] https://techcentral.co.za/chris-pinkham-veteran-of-the-virtual/184392/</a:t>
            </a:r>
          </a:p>
          <a:p>
            <a:pPr marL="0" indent="0">
              <a:buNone/>
            </a:pPr>
            <a:r>
              <a:rPr kumimoji="1" lang="en-US" altLang="ja-JP" sz="1100" dirty="0"/>
              <a:t>[5] https://note.com/dnobori/n/nf9bbb3154984/</a:t>
            </a:r>
          </a:p>
        </p:txBody>
      </p:sp>
      <p:sp>
        <p:nvSpPr>
          <p:cNvPr id="9" name="テキスト ボックス 8">
            <a:extLst>
              <a:ext uri="{FF2B5EF4-FFF2-40B4-BE49-F238E27FC236}">
                <a16:creationId xmlns:a16="http://schemas.microsoft.com/office/drawing/2014/main" id="{1231F5BF-F163-4D32-B7D0-2751DAB775D8}"/>
              </a:ext>
            </a:extLst>
          </p:cNvPr>
          <p:cNvSpPr txBox="1"/>
          <p:nvPr/>
        </p:nvSpPr>
        <p:spPr>
          <a:xfrm>
            <a:off x="6286500" y="384043"/>
            <a:ext cx="5715000" cy="646331"/>
          </a:xfrm>
          <a:prstGeom prst="rect">
            <a:avLst/>
          </a:prstGeom>
          <a:noFill/>
        </p:spPr>
        <p:txBody>
          <a:bodyPr wrap="square" rtlCol="0">
            <a:spAutoFit/>
          </a:bodyPr>
          <a:lstStyle/>
          <a:p>
            <a:r>
              <a:rPr kumimoji="1" lang="ja-JP" altLang="en-US" b="1" dirty="0">
                <a:highlight>
                  <a:srgbClr val="FFFF00"/>
                </a:highlight>
              </a:rPr>
              <a:t>例 </a:t>
            </a:r>
            <a:r>
              <a:rPr lang="en-US" altLang="ja-JP" b="1" dirty="0">
                <a:highlight>
                  <a:srgbClr val="FFFF00"/>
                </a:highlight>
              </a:rPr>
              <a:t>4</a:t>
            </a:r>
            <a:r>
              <a:rPr kumimoji="1" lang="en-US" altLang="ja-JP" b="1" dirty="0">
                <a:highlight>
                  <a:srgbClr val="FFFF00"/>
                </a:highlight>
              </a:rPr>
              <a:t>. </a:t>
            </a:r>
            <a:r>
              <a:rPr kumimoji="1" lang="ja-JP" altLang="en-US" b="1" dirty="0">
                <a:highlight>
                  <a:srgbClr val="FFFF00"/>
                </a:highlight>
              </a:rPr>
              <a:t>「</a:t>
            </a:r>
            <a:r>
              <a:rPr kumimoji="1" lang="en-US" altLang="ja-JP" b="1" dirty="0">
                <a:highlight>
                  <a:srgbClr val="FFFF00"/>
                </a:highlight>
              </a:rPr>
              <a:t>Cisco </a:t>
            </a:r>
            <a:r>
              <a:rPr kumimoji="1" lang="ja-JP" altLang="en-US" b="1" dirty="0">
                <a:highlight>
                  <a:srgbClr val="FFFF00"/>
                </a:highlight>
              </a:rPr>
              <a:t>ルータ技術」 </a:t>
            </a:r>
            <a:r>
              <a:rPr kumimoji="1" lang="en-US" altLang="ja-JP" b="1" dirty="0">
                <a:highlight>
                  <a:srgbClr val="FFFF00"/>
                </a:highlight>
              </a:rPr>
              <a:t>- </a:t>
            </a:r>
            <a:r>
              <a:rPr kumimoji="1" lang="ja-JP" altLang="en-US" b="1" dirty="0">
                <a:highlight>
                  <a:srgbClr val="FFFF00"/>
                </a:highlight>
              </a:rPr>
              <a:t>スタンフォード大の「</a:t>
            </a:r>
            <a:r>
              <a:rPr kumimoji="1" lang="en-US" altLang="ja-JP" b="1" dirty="0">
                <a:highlight>
                  <a:srgbClr val="FFFF00"/>
                </a:highlight>
              </a:rPr>
              <a:t>AI </a:t>
            </a:r>
            <a:r>
              <a:rPr kumimoji="1" lang="ja-JP" altLang="en-US" b="1" dirty="0">
                <a:highlight>
                  <a:srgbClr val="FFFF00"/>
                </a:highlight>
              </a:rPr>
              <a:t>センター」 </a:t>
            </a:r>
            <a:r>
              <a:rPr kumimoji="1" lang="en-US" altLang="ja-JP" b="1" dirty="0">
                <a:highlight>
                  <a:srgbClr val="FFFF00"/>
                </a:highlight>
              </a:rPr>
              <a:t>&amp; </a:t>
            </a:r>
            <a:r>
              <a:rPr kumimoji="1" lang="ja-JP" altLang="en-US" b="1" dirty="0">
                <a:highlight>
                  <a:srgbClr val="FFFF00"/>
                </a:highlight>
              </a:rPr>
              <a:t>近所の学生アパート </a:t>
            </a:r>
            <a:r>
              <a:rPr kumimoji="1" lang="en-US" altLang="ja-JP" b="1" dirty="0">
                <a:highlight>
                  <a:srgbClr val="FFFF00"/>
                </a:highlight>
              </a:rPr>
              <a:t>(1980)</a:t>
            </a:r>
            <a:endParaRPr kumimoji="1" lang="ja-JP" altLang="en-US" b="1" dirty="0">
              <a:highlight>
                <a:srgbClr val="FFFF00"/>
              </a:highlight>
            </a:endParaRPr>
          </a:p>
        </p:txBody>
      </p:sp>
      <p:sp>
        <p:nvSpPr>
          <p:cNvPr id="10" name="テキスト ボックス 9">
            <a:extLst>
              <a:ext uri="{FF2B5EF4-FFF2-40B4-BE49-F238E27FC236}">
                <a16:creationId xmlns:a16="http://schemas.microsoft.com/office/drawing/2014/main" id="{AB01435F-514D-433C-A37D-7314EC0534D4}"/>
              </a:ext>
            </a:extLst>
          </p:cNvPr>
          <p:cNvSpPr txBox="1"/>
          <p:nvPr/>
        </p:nvSpPr>
        <p:spPr>
          <a:xfrm>
            <a:off x="6202680" y="1030374"/>
            <a:ext cx="5311140" cy="1569660"/>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sz="1600" dirty="0"/>
              <a:t>スタンフォード大の職員 </a:t>
            </a:r>
            <a:r>
              <a:rPr kumimoji="1" lang="en-US" altLang="ja-JP" sz="1600" dirty="0"/>
              <a:t>(William Yeager </a:t>
            </a:r>
            <a:r>
              <a:rPr kumimoji="1" lang="ja-JP" altLang="en-US" sz="1600" dirty="0"/>
              <a:t>氏</a:t>
            </a:r>
            <a:r>
              <a:rPr kumimoji="1" lang="en-US" altLang="ja-JP" sz="1600" dirty="0"/>
              <a:t>) </a:t>
            </a:r>
            <a:r>
              <a:rPr kumimoji="1" lang="ja-JP" altLang="en-US" sz="1600" dirty="0"/>
              <a:t>が、</a:t>
            </a:r>
            <a:r>
              <a:rPr kumimoji="1" lang="en-US" altLang="ja-JP" sz="1600" dirty="0"/>
              <a:t>C</a:t>
            </a:r>
            <a:r>
              <a:rPr kumimoji="1" lang="ja-JP" altLang="en-US" sz="1600" dirty="0"/>
              <a:t> 言語を用いて、キャンパス </a:t>
            </a:r>
            <a:r>
              <a:rPr kumimoji="1" lang="en-US" altLang="ja-JP" sz="1600" dirty="0"/>
              <a:t>LAN </a:t>
            </a:r>
            <a:r>
              <a:rPr kumimoji="1" lang="ja-JP" altLang="en-US" sz="1600" dirty="0"/>
              <a:t>と </a:t>
            </a:r>
            <a:r>
              <a:rPr kumimoji="1" lang="en-US" altLang="ja-JP" sz="1600" dirty="0"/>
              <a:t>ARPANET </a:t>
            </a:r>
            <a:r>
              <a:rPr kumimoji="1" lang="ja-JP" altLang="en-US" sz="1600" dirty="0"/>
              <a:t>を接続するためにルータを試作。</a:t>
            </a:r>
            <a:endParaRPr kumimoji="1" lang="en-US" altLang="ja-JP" sz="1600" dirty="0"/>
          </a:p>
          <a:p>
            <a:pPr marL="285750" indent="-285750">
              <a:buFont typeface="Arial" panose="020B0604020202020204" pitchFamily="34" charset="0"/>
              <a:buChar char="•"/>
            </a:pPr>
            <a:r>
              <a:rPr kumimoji="1" lang="ja-JP" altLang="en-US" sz="1600" dirty="0"/>
              <a:t>ルータの噂が、他の大学にも広がり、問い合わせが殺到したため、数人でチームを組み、近所のアパートで、ソフトウェアをコンピュータボードに入れ、箱に入れて組み立て、販売を開始。</a:t>
            </a:r>
          </a:p>
        </p:txBody>
      </p:sp>
      <p:pic>
        <p:nvPicPr>
          <p:cNvPr id="17" name="図 16">
            <a:extLst>
              <a:ext uri="{FF2B5EF4-FFF2-40B4-BE49-F238E27FC236}">
                <a16:creationId xmlns:a16="http://schemas.microsoft.com/office/drawing/2014/main" id="{1259878B-392A-445C-ACAD-1F7A3106537C}"/>
              </a:ext>
            </a:extLst>
          </p:cNvPr>
          <p:cNvPicPr>
            <a:picLocks noChangeAspect="1"/>
          </p:cNvPicPr>
          <p:nvPr/>
        </p:nvPicPr>
        <p:blipFill>
          <a:blip r:embed="rId2"/>
          <a:stretch>
            <a:fillRect/>
          </a:stretch>
        </p:blipFill>
        <p:spPr>
          <a:xfrm>
            <a:off x="1408006" y="3671332"/>
            <a:ext cx="1129133" cy="1689053"/>
          </a:xfrm>
          <a:prstGeom prst="rect">
            <a:avLst/>
          </a:prstGeom>
        </p:spPr>
      </p:pic>
      <p:pic>
        <p:nvPicPr>
          <p:cNvPr id="19" name="図 18">
            <a:extLst>
              <a:ext uri="{FF2B5EF4-FFF2-40B4-BE49-F238E27FC236}">
                <a16:creationId xmlns:a16="http://schemas.microsoft.com/office/drawing/2014/main" id="{038AAF52-FFAA-4DD4-BED1-0095998D616A}"/>
              </a:ext>
            </a:extLst>
          </p:cNvPr>
          <p:cNvPicPr>
            <a:picLocks noChangeAspect="1"/>
          </p:cNvPicPr>
          <p:nvPr/>
        </p:nvPicPr>
        <p:blipFill>
          <a:blip r:embed="rId3"/>
          <a:stretch>
            <a:fillRect/>
          </a:stretch>
        </p:blipFill>
        <p:spPr>
          <a:xfrm>
            <a:off x="2739735" y="3740856"/>
            <a:ext cx="2772668" cy="1709179"/>
          </a:xfrm>
          <a:prstGeom prst="rect">
            <a:avLst/>
          </a:prstGeom>
        </p:spPr>
      </p:pic>
      <p:pic>
        <p:nvPicPr>
          <p:cNvPr id="20" name="図 19">
            <a:extLst>
              <a:ext uri="{FF2B5EF4-FFF2-40B4-BE49-F238E27FC236}">
                <a16:creationId xmlns:a16="http://schemas.microsoft.com/office/drawing/2014/main" id="{ABDEBDCE-73B3-4233-824C-8EBB39B2F9B0}"/>
              </a:ext>
            </a:extLst>
          </p:cNvPr>
          <p:cNvPicPr>
            <a:picLocks noChangeAspect="1"/>
          </p:cNvPicPr>
          <p:nvPr/>
        </p:nvPicPr>
        <p:blipFill>
          <a:blip r:embed="rId4"/>
          <a:stretch>
            <a:fillRect/>
          </a:stretch>
        </p:blipFill>
        <p:spPr>
          <a:xfrm>
            <a:off x="8148890" y="3105936"/>
            <a:ext cx="3459023" cy="2236854"/>
          </a:xfrm>
          <a:prstGeom prst="rect">
            <a:avLst/>
          </a:prstGeom>
        </p:spPr>
      </p:pic>
      <p:pic>
        <p:nvPicPr>
          <p:cNvPr id="21" name="図 20">
            <a:extLst>
              <a:ext uri="{FF2B5EF4-FFF2-40B4-BE49-F238E27FC236}">
                <a16:creationId xmlns:a16="http://schemas.microsoft.com/office/drawing/2014/main" id="{125B2453-FAF4-41DE-9871-E136969BB117}"/>
              </a:ext>
            </a:extLst>
          </p:cNvPr>
          <p:cNvPicPr>
            <a:picLocks noChangeAspect="1"/>
          </p:cNvPicPr>
          <p:nvPr/>
        </p:nvPicPr>
        <p:blipFill>
          <a:blip r:embed="rId5"/>
          <a:stretch>
            <a:fillRect/>
          </a:stretch>
        </p:blipFill>
        <p:spPr>
          <a:xfrm>
            <a:off x="6437893" y="2722371"/>
            <a:ext cx="2165449" cy="1397125"/>
          </a:xfrm>
          <a:prstGeom prst="rect">
            <a:avLst/>
          </a:prstGeom>
        </p:spPr>
      </p:pic>
      <p:sp>
        <p:nvSpPr>
          <p:cNvPr id="22" name="テキスト ボックス 21">
            <a:extLst>
              <a:ext uri="{FF2B5EF4-FFF2-40B4-BE49-F238E27FC236}">
                <a16:creationId xmlns:a16="http://schemas.microsoft.com/office/drawing/2014/main" id="{428909F0-7A7B-4AC2-BB76-9585442B456C}"/>
              </a:ext>
            </a:extLst>
          </p:cNvPr>
          <p:cNvSpPr txBox="1"/>
          <p:nvPr/>
        </p:nvSpPr>
        <p:spPr>
          <a:xfrm>
            <a:off x="6374130" y="5444205"/>
            <a:ext cx="5398770" cy="938719"/>
          </a:xfrm>
          <a:prstGeom prst="rect">
            <a:avLst/>
          </a:prstGeom>
          <a:noFill/>
        </p:spPr>
        <p:txBody>
          <a:bodyPr wrap="square" rtlCol="0">
            <a:spAutoFit/>
          </a:bodyPr>
          <a:lstStyle/>
          <a:p>
            <a:pPr marL="0" indent="0">
              <a:buNone/>
            </a:pPr>
            <a:r>
              <a:rPr kumimoji="1" lang="ja-JP" altLang="en-US" sz="1100" dirty="0"/>
              <a:t>出典</a:t>
            </a:r>
            <a:r>
              <a:rPr kumimoji="1" lang="en-US" altLang="ja-JP" sz="1100" dirty="0"/>
              <a:t>:</a:t>
            </a:r>
            <a:r>
              <a:rPr kumimoji="1" lang="ja-JP" altLang="en-US" sz="1100" dirty="0"/>
              <a:t> </a:t>
            </a:r>
            <a:r>
              <a:rPr kumimoji="1" lang="en-US" altLang="ja-JP" sz="1100" dirty="0"/>
              <a:t>[1] https://www.youtube.com/watch?v=mhz24AR3nIc&amp;t=310s</a:t>
            </a:r>
          </a:p>
          <a:p>
            <a:pPr marL="0" indent="0">
              <a:buNone/>
            </a:pPr>
            <a:r>
              <a:rPr kumimoji="1" lang="en-US" altLang="ja-JP" sz="1100" dirty="0"/>
              <a:t>[2] https://otl.stanford.edu/news/inside-invention-stanford-router-inspired-cisco/</a:t>
            </a:r>
          </a:p>
          <a:p>
            <a:pPr marL="0" indent="0">
              <a:buNone/>
            </a:pPr>
            <a:r>
              <a:rPr lang="en-US" altLang="ja-JP" sz="1100" dirty="0"/>
              <a:t>[3] https://archive.computerhistory.org/resources/access/text/2017/01/102739979-05-01-acc.pdf</a:t>
            </a:r>
          </a:p>
          <a:p>
            <a:pPr marL="0" indent="0">
              <a:buNone/>
            </a:pPr>
            <a:r>
              <a:rPr kumimoji="1" lang="en-US" altLang="ja-JP" sz="1100" dirty="0"/>
              <a:t>[4] https://historyofcomputercommunications.info/section/14.21/cisco-Systems/</a:t>
            </a:r>
          </a:p>
        </p:txBody>
      </p:sp>
      <p:pic>
        <p:nvPicPr>
          <p:cNvPr id="13" name="図 12">
            <a:extLst>
              <a:ext uri="{FF2B5EF4-FFF2-40B4-BE49-F238E27FC236}">
                <a16:creationId xmlns:a16="http://schemas.microsoft.com/office/drawing/2014/main" id="{EC67AEF7-F8E5-4AC0-AD1C-B81CBC4DC14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16980" y="4480560"/>
            <a:ext cx="1612572" cy="879825"/>
          </a:xfrm>
          <a:prstGeom prst="rect">
            <a:avLst/>
          </a:prstGeom>
        </p:spPr>
      </p:pic>
      <p:pic>
        <p:nvPicPr>
          <p:cNvPr id="14" name="図 13">
            <a:extLst>
              <a:ext uri="{FF2B5EF4-FFF2-40B4-BE49-F238E27FC236}">
                <a16:creationId xmlns:a16="http://schemas.microsoft.com/office/drawing/2014/main" id="{B2CCCAB5-024E-4B95-B97D-9F6C1C7F92E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248" y="4415782"/>
            <a:ext cx="1173116" cy="927008"/>
          </a:xfrm>
          <a:prstGeom prst="rect">
            <a:avLst/>
          </a:prstGeom>
        </p:spPr>
      </p:pic>
    </p:spTree>
    <p:extLst>
      <p:ext uri="{BB962C8B-B14F-4D97-AF65-F5344CB8AC3E}">
        <p14:creationId xmlns:p14="http://schemas.microsoft.com/office/powerpoint/2010/main" val="2403057995"/>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OELAB">
      <a:majorFont>
        <a:latin typeface="Calibri"/>
        <a:ea typeface="Meiryo UI"/>
        <a:cs typeface=""/>
      </a:majorFont>
      <a:minorFont>
        <a:latin typeface="Calibri"/>
        <a:ea typeface="Meiryo U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11942</TotalTime>
  <Words>9866</Words>
  <Application>Microsoft Office PowerPoint</Application>
  <PresentationFormat>ワイド画面</PresentationFormat>
  <Paragraphs>469</Paragraphs>
  <Slides>29</Slides>
  <Notes>0</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29</vt:i4>
      </vt:variant>
    </vt:vector>
  </HeadingPairs>
  <TitlesOfParts>
    <vt:vector size="35" baseType="lpstr">
      <vt:lpstr>Consolas</vt:lpstr>
      <vt:lpstr>Arial</vt:lpstr>
      <vt:lpstr>Calibri</vt:lpstr>
      <vt:lpstr>游ゴシック</vt:lpstr>
      <vt:lpstr>Segoe Condensed</vt:lpstr>
      <vt:lpstr>Office テーマ</vt:lpstr>
      <vt:lpstr>大学等におけるガレージ的機能の 重要性について</vt:lpstr>
      <vt:lpstr>現在の課題</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「キャンパス内ガレージ」を自然形成し、人的交流・技術形成で膨大なデジタル国富を獲得した多数の前例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国富に直結する年間社会的便益額 (Annual Social Value: ASV) の高いデジタル技術を作れる人材を増やし、日本で年間数百兆円の GDP 増を目指す手法 ① 1 人あたり 100 億円程度の年間社会的便益 (ASV) を生み出す技術形成法 × ②数万人による実施 = ③数百兆円 / 年 の GDP 増加</vt:lpstr>
      <vt:lpstr>PowerPoint プレゼンテーション</vt:lpstr>
      <vt:lpstr>PowerPoint プレゼンテーション</vt:lpstr>
      <vt:lpstr>PowerPoint プレゼンテーション</vt:lpstr>
      <vt:lpstr>PowerPoint プレゼンテーション</vt:lpstr>
      <vt:lpstr>SoftEther VPN の開発成功の秘訣: 2003 年 IPA の予算で自宅データセンタ、2004 年 ～ 筑波大学内で「キャンパス内ガレージ」を作って実現。</vt:lpstr>
      <vt:lpstr>(1) われわれのソフトウェア技術研究の成果の 2025 年時点での 年間社会的便益額 Annual Social Value (ASV) :</vt:lpstr>
      <vt:lpstr>PowerPoint プレゼンテーション</vt:lpstr>
      <vt:lpstr>「キャンパス内ガレージ」まとめ</vt:lpstr>
      <vt:lpstr>つくば+関東 シリコンバレー化</vt:lpstr>
      <vt:lpstr>大学等におけるガレージ的機能の 重要性について</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世界に普及可能な日本発のサイバー技術の生産手段の確立</dc:title>
  <dc:creator>Windows ユーザー</dc:creator>
  <cp:lastModifiedBy>A</cp:lastModifiedBy>
  <cp:revision>3688</cp:revision>
  <dcterms:created xsi:type="dcterms:W3CDTF">2017-10-22T02:50:05Z</dcterms:created>
  <dcterms:modified xsi:type="dcterms:W3CDTF">2026-07-21T02:15:36Z</dcterms:modified>
</cp:coreProperties>
</file>