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2"/>
  </p:notesMasterIdLst>
  <p:handoutMasterIdLst>
    <p:handoutMasterId r:id="rId103"/>
  </p:handoutMasterIdLst>
  <p:sldIdLst>
    <p:sldId id="932" r:id="rId2"/>
    <p:sldId id="956" r:id="rId3"/>
    <p:sldId id="1060" r:id="rId4"/>
    <p:sldId id="680" r:id="rId5"/>
    <p:sldId id="1054" r:id="rId6"/>
    <p:sldId id="1057" r:id="rId7"/>
    <p:sldId id="721" r:id="rId8"/>
    <p:sldId id="718" r:id="rId9"/>
    <p:sldId id="719" r:id="rId10"/>
    <p:sldId id="720" r:id="rId11"/>
    <p:sldId id="890" r:id="rId12"/>
    <p:sldId id="926" r:id="rId13"/>
    <p:sldId id="937" r:id="rId14"/>
    <p:sldId id="889" r:id="rId15"/>
    <p:sldId id="447" r:id="rId16"/>
    <p:sldId id="883" r:id="rId17"/>
    <p:sldId id="493" r:id="rId18"/>
    <p:sldId id="478" r:id="rId19"/>
    <p:sldId id="484" r:id="rId20"/>
    <p:sldId id="492" r:id="rId21"/>
    <p:sldId id="495" r:id="rId22"/>
    <p:sldId id="490" r:id="rId23"/>
    <p:sldId id="494" r:id="rId24"/>
    <p:sldId id="481" r:id="rId25"/>
    <p:sldId id="496" r:id="rId26"/>
    <p:sldId id="477" r:id="rId27"/>
    <p:sldId id="1058" r:id="rId28"/>
    <p:sldId id="1005" r:id="rId29"/>
    <p:sldId id="1059" r:id="rId30"/>
    <p:sldId id="1026" r:id="rId31"/>
    <p:sldId id="1027" r:id="rId32"/>
    <p:sldId id="1028" r:id="rId33"/>
    <p:sldId id="1029" r:id="rId34"/>
    <p:sldId id="1051" r:id="rId35"/>
    <p:sldId id="1030" r:id="rId36"/>
    <p:sldId id="1034" r:id="rId37"/>
    <p:sldId id="1031" r:id="rId38"/>
    <p:sldId id="1032" r:id="rId39"/>
    <p:sldId id="1033" r:id="rId40"/>
    <p:sldId id="871" r:id="rId41"/>
    <p:sldId id="619" r:id="rId42"/>
    <p:sldId id="624" r:id="rId43"/>
    <p:sldId id="623" r:id="rId44"/>
    <p:sldId id="626" r:id="rId45"/>
    <p:sldId id="625" r:id="rId46"/>
    <p:sldId id="1063" r:id="rId47"/>
    <p:sldId id="1040" r:id="rId48"/>
    <p:sldId id="1039" r:id="rId49"/>
    <p:sldId id="1041" r:id="rId50"/>
    <p:sldId id="1042" r:id="rId51"/>
    <p:sldId id="1043" r:id="rId52"/>
    <p:sldId id="1044" r:id="rId53"/>
    <p:sldId id="1045" r:id="rId54"/>
    <p:sldId id="1035" r:id="rId55"/>
    <p:sldId id="1036" r:id="rId56"/>
    <p:sldId id="1037" r:id="rId57"/>
    <p:sldId id="1046" r:id="rId58"/>
    <p:sldId id="1047" r:id="rId59"/>
    <p:sldId id="1048" r:id="rId60"/>
    <p:sldId id="1049" r:id="rId61"/>
    <p:sldId id="1006" r:id="rId62"/>
    <p:sldId id="1019" r:id="rId63"/>
    <p:sldId id="1007" r:id="rId64"/>
    <p:sldId id="1008" r:id="rId65"/>
    <p:sldId id="1009" r:id="rId66"/>
    <p:sldId id="1010" r:id="rId67"/>
    <p:sldId id="974" r:id="rId68"/>
    <p:sldId id="975" r:id="rId69"/>
    <p:sldId id="1011" r:id="rId70"/>
    <p:sldId id="1012" r:id="rId71"/>
    <p:sldId id="1020" r:id="rId72"/>
    <p:sldId id="1021" r:id="rId73"/>
    <p:sldId id="1014" r:id="rId74"/>
    <p:sldId id="1016" r:id="rId75"/>
    <p:sldId id="1017" r:id="rId76"/>
    <p:sldId id="1018" r:id="rId77"/>
    <p:sldId id="987" r:id="rId78"/>
    <p:sldId id="1022" r:id="rId79"/>
    <p:sldId id="1023" r:id="rId80"/>
    <p:sldId id="1024" r:id="rId81"/>
    <p:sldId id="1025" r:id="rId82"/>
    <p:sldId id="1015" r:id="rId83"/>
    <p:sldId id="958" r:id="rId84"/>
    <p:sldId id="962" r:id="rId85"/>
    <p:sldId id="963" r:id="rId86"/>
    <p:sldId id="953" r:id="rId87"/>
    <p:sldId id="964" r:id="rId88"/>
    <p:sldId id="965" r:id="rId89"/>
    <p:sldId id="966" r:id="rId90"/>
    <p:sldId id="967" r:id="rId91"/>
    <p:sldId id="968" r:id="rId92"/>
    <p:sldId id="969" r:id="rId93"/>
    <p:sldId id="1064" r:id="rId94"/>
    <p:sldId id="805" r:id="rId95"/>
    <p:sldId id="806" r:id="rId96"/>
    <p:sldId id="809" r:id="rId97"/>
    <p:sldId id="808" r:id="rId98"/>
    <p:sldId id="807" r:id="rId99"/>
    <p:sldId id="1062" r:id="rId100"/>
    <p:sldId id="1065" r:id="rId101"/>
  </p:sldIdLst>
  <p:sldSz cx="12192000" cy="6858000"/>
  <p:notesSz cx="9144000" cy="6858000"/>
  <p:embeddedFontLst>
    <p:embeddedFont>
      <p:font typeface="Consolas" panose="020B0609020204030204" pitchFamily="49" charset="0"/>
      <p:regular r:id="rId104"/>
      <p:bold r:id="rId105"/>
      <p:italic r:id="rId106"/>
      <p:boldItalic r:id="rId107"/>
    </p:embeddedFont>
    <p:embeddedFont>
      <p:font typeface="DN_TB_Shinbun_Gothic_Std_M" panose="02000503000000000000" pitchFamily="2" charset="-128"/>
      <p:regular r:id="rId108"/>
    </p:embeddedFont>
    <p:embeddedFont>
      <p:font typeface="DN_TB_Shinbun_Mincho_Std_L" panose="02000503000000000000" pitchFamily="2" charset="-128"/>
      <p:regular r:id="rId109"/>
    </p:embeddedFont>
    <p:embeddedFont>
      <p:font typeface="Segoe Condensed" panose="020B0606040200020203" pitchFamily="34" charset="0"/>
      <p:regular r:id="rId110"/>
      <p:bold r:id="rId111"/>
    </p:embeddedFont>
    <p:embeddedFont>
      <p:font typeface="SimHei" panose="02010609060101010101" pitchFamily="49" charset="-122"/>
      <p:regular r:id="rId112"/>
    </p:embeddedFont>
    <p:embeddedFont>
      <p:font typeface="游ゴシック" panose="020B0400000000000000" pitchFamily="50" charset="-128"/>
      <p:regular r:id="rId113"/>
      <p:bold r:id="rId114"/>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FFFFCC"/>
    <a:srgbClr val="99FFCC"/>
    <a:srgbClr val="66FFFF"/>
    <a:srgbClr val="050505"/>
    <a:srgbClr val="1E2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1" autoAdjust="0"/>
    <p:restoredTop sz="96314" autoAdjust="0"/>
  </p:normalViewPr>
  <p:slideViewPr>
    <p:cSldViewPr snapToGrid="0">
      <p:cViewPr varScale="1">
        <p:scale>
          <a:sx n="122" d="100"/>
          <a:sy n="122" d="100"/>
        </p:scale>
        <p:origin x="294" y="10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26" d="100"/>
          <a:sy n="126" d="100"/>
        </p:scale>
        <p:origin x="2112" y="13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5179484" y="2"/>
            <a:ext cx="3962400" cy="344091"/>
          </a:xfrm>
          <a:prstGeom prst="rect">
            <a:avLst/>
          </a:prstGeom>
        </p:spPr>
        <p:txBody>
          <a:bodyPr vert="horz" lIns="91440" tIns="45720" rIns="91440" bIns="45720" rtlCol="0"/>
          <a:lstStyle>
            <a:lvl1pPr algn="r">
              <a:defRPr sz="1200"/>
            </a:lvl1pPr>
          </a:lstStyle>
          <a:p>
            <a:fld id="{43004559-E693-417D-832F-282830CA0F2C}" type="datetimeFigureOut">
              <a:rPr kumimoji="1" lang="ja-JP" altLang="en-US" smtClean="0"/>
              <a:t>2026/3/9</a:t>
            </a:fld>
            <a:endParaRPr kumimoji="1" lang="ja-JP" altLang="en-US" dirty="0"/>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C0A583E-C166-4917-A0BF-D1BE5ACF047B}" type="slidenum">
              <a:rPr kumimoji="1" lang="ja-JP" altLang="en-US" smtClean="0"/>
              <a:t>‹#›</a:t>
            </a:fld>
            <a:endParaRPr kumimoji="1" lang="ja-JP" altLang="en-US" dirty="0"/>
          </a:p>
        </p:txBody>
      </p:sp>
    </p:spTree>
    <p:extLst>
      <p:ext uri="{BB962C8B-B14F-4D97-AF65-F5344CB8AC3E}">
        <p14:creationId xmlns:p14="http://schemas.microsoft.com/office/powerpoint/2010/main" val="19119979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2647D927-0592-4B54-A511-F775D23C7FAD}" type="datetimeFigureOut">
              <a:rPr kumimoji="1" lang="ja-JP" altLang="en-US" smtClean="0"/>
              <a:t>2026/3/9</a:t>
            </a:fld>
            <a:endParaRPr kumimoji="1" lang="ja-JP" altLang="en-US" dirty="0"/>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8560A76-A9AA-40A3-B9BD-8A5068D5FB20}" type="slidenum">
              <a:rPr kumimoji="1" lang="ja-JP" altLang="en-US" smtClean="0"/>
              <a:t>‹#›</a:t>
            </a:fld>
            <a:endParaRPr kumimoji="1" lang="ja-JP" altLang="en-US" dirty="0"/>
          </a:p>
        </p:txBody>
      </p:sp>
    </p:spTree>
    <p:extLst>
      <p:ext uri="{BB962C8B-B14F-4D97-AF65-F5344CB8AC3E}">
        <p14:creationId xmlns:p14="http://schemas.microsoft.com/office/powerpoint/2010/main" val="12131325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r>
              <a:rPr kumimoji="1" lang="en-US" altLang="ja-JP"/>
              <a:t>Confidential</a:t>
            </a:r>
            <a:endParaRPr kumimoji="1" lang="ja-JP" altLang="en-US" dirty="0"/>
          </a:p>
        </p:txBody>
      </p:sp>
      <p:sp>
        <p:nvSpPr>
          <p:cNvPr id="5" name="スライド番号プレースホルダー 4"/>
          <p:cNvSpPr>
            <a:spLocks noGrp="1"/>
          </p:cNvSpPr>
          <p:nvPr>
            <p:ph type="sldNum" sz="quarter" idx="11"/>
          </p:nvPr>
        </p:nvSpPr>
        <p:spPr/>
        <p:txBody>
          <a:bodyPr/>
          <a:lstStyle/>
          <a:p>
            <a:fld id="{B8560A76-A9AA-40A3-B9BD-8A5068D5FB20}" type="slidenum">
              <a:rPr kumimoji="1" lang="ja-JP" altLang="en-US" smtClean="0"/>
              <a:t>40</a:t>
            </a:fld>
            <a:endParaRPr kumimoji="1" lang="ja-JP" altLang="en-US" dirty="0"/>
          </a:p>
        </p:txBody>
      </p:sp>
    </p:spTree>
    <p:extLst>
      <p:ext uri="{BB962C8B-B14F-4D97-AF65-F5344CB8AC3E}">
        <p14:creationId xmlns:p14="http://schemas.microsoft.com/office/powerpoint/2010/main" val="3710855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r>
              <a:rPr kumimoji="1" lang="en-US" altLang="ja-JP"/>
              <a:t>Confidential</a:t>
            </a:r>
            <a:endParaRPr kumimoji="1" lang="ja-JP" altLang="en-US" dirty="0"/>
          </a:p>
        </p:txBody>
      </p:sp>
      <p:sp>
        <p:nvSpPr>
          <p:cNvPr id="5" name="スライド番号プレースホルダー 4"/>
          <p:cNvSpPr>
            <a:spLocks noGrp="1"/>
          </p:cNvSpPr>
          <p:nvPr>
            <p:ph type="sldNum" sz="quarter" idx="5"/>
          </p:nvPr>
        </p:nvSpPr>
        <p:spPr/>
        <p:txBody>
          <a:bodyPr/>
          <a:lstStyle/>
          <a:p>
            <a:fld id="{B8560A76-A9AA-40A3-B9BD-8A5068D5FB20}" type="slidenum">
              <a:rPr kumimoji="1" lang="ja-JP" altLang="en-US" smtClean="0"/>
              <a:t>82</a:t>
            </a:fld>
            <a:endParaRPr kumimoji="1" lang="ja-JP" altLang="en-US" dirty="0"/>
          </a:p>
        </p:txBody>
      </p:sp>
    </p:spTree>
    <p:extLst>
      <p:ext uri="{BB962C8B-B14F-4D97-AF65-F5344CB8AC3E}">
        <p14:creationId xmlns:p14="http://schemas.microsoft.com/office/powerpoint/2010/main" val="1461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r>
              <a:rPr kumimoji="1" lang="en-US" altLang="ja-JP"/>
              <a:t>Confidential</a:t>
            </a:r>
            <a:endParaRPr kumimoji="1" lang="ja-JP" altLang="en-US" dirty="0"/>
          </a:p>
        </p:txBody>
      </p:sp>
      <p:sp>
        <p:nvSpPr>
          <p:cNvPr id="5" name="スライド番号プレースホルダー 4"/>
          <p:cNvSpPr>
            <a:spLocks noGrp="1"/>
          </p:cNvSpPr>
          <p:nvPr>
            <p:ph type="sldNum" sz="quarter" idx="5"/>
          </p:nvPr>
        </p:nvSpPr>
        <p:spPr/>
        <p:txBody>
          <a:bodyPr/>
          <a:lstStyle/>
          <a:p>
            <a:fld id="{B8560A76-A9AA-40A3-B9BD-8A5068D5FB20}" type="slidenum">
              <a:rPr kumimoji="1" lang="ja-JP" altLang="en-US" smtClean="0"/>
              <a:t>99</a:t>
            </a:fld>
            <a:endParaRPr kumimoji="1" lang="ja-JP" altLang="en-US" dirty="0"/>
          </a:p>
        </p:txBody>
      </p:sp>
    </p:spTree>
    <p:extLst>
      <p:ext uri="{BB962C8B-B14F-4D97-AF65-F5344CB8AC3E}">
        <p14:creationId xmlns:p14="http://schemas.microsoft.com/office/powerpoint/2010/main" val="203228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C76B12B-05AE-4C08-B2DB-0751F37B9E89}" type="datetime1">
              <a:rPr kumimoji="1" lang="ja-JP" altLang="en-US" smtClean="0"/>
              <a:t>2026/3/9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2946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EE422A-7189-49E7-8DCC-CAC2D968BFCD}" type="datetime1">
              <a:rPr kumimoji="1" lang="ja-JP" altLang="en-US" smtClean="0"/>
              <a:t>2026/3/9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34279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DE5988-4DE2-4EFC-A8DB-17FD59362483}" type="datetime1">
              <a:rPr kumimoji="1" lang="ja-JP" altLang="en-US" smtClean="0"/>
              <a:t>2026/3/9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7955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433F5D8-019C-4B4E-B06F-664B0E73F44C}" type="datetime1">
              <a:rPr kumimoji="1" lang="ja-JP" altLang="en-US" smtClean="0"/>
              <a:t>2026/3/9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52295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E08DC06-71B5-4D82-9EC9-2CDCDFC7E949}" type="datetime1">
              <a:rPr kumimoji="1" lang="ja-JP" altLang="en-US" smtClean="0"/>
              <a:t>2026/3/9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59733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E955005-761B-4B23-9C6F-D86728326A39}" type="datetime1">
              <a:rPr kumimoji="1" lang="ja-JP" altLang="en-US" smtClean="0"/>
              <a:t>2026/3/9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95064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9442547" cy="1325563"/>
          </a:xfrm>
        </p:spPr>
        <p:txBody>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5D497FD-40DA-48BD-8DD0-EB755C7D6238}" type="datetime1">
              <a:rPr kumimoji="1" lang="ja-JP" altLang="en-US" smtClean="0"/>
              <a:t>2026/3/9</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562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5101842-F394-43EE-B2A2-4C5CD8EF8ECB}" type="datetime1">
              <a:rPr kumimoji="1" lang="ja-JP" altLang="en-US" smtClean="0"/>
              <a:t>2026/3/9</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5155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9F0FA9D-8531-4AA2-9DAB-F3E4DE0A77C4}" type="datetime1">
              <a:rPr kumimoji="1" lang="ja-JP" altLang="en-US" smtClean="0"/>
              <a:t>2026/3/9</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62223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1819469"/>
            <a:ext cx="6172200" cy="40415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CBB3051-103A-431A-A155-BC03D46EAC2E}" type="datetime1">
              <a:rPr kumimoji="1" lang="ja-JP" altLang="en-US" smtClean="0"/>
              <a:t>2026/3/9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7064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19FE48-DA9A-4525-A7A6-03B3BAB20900}" type="datetime1">
              <a:rPr kumimoji="1" lang="ja-JP" altLang="en-US" smtClean="0"/>
              <a:t>2026/3/9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26743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980694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382E3-DAC9-4085-B802-61A979310D0F}" type="datetime1">
              <a:rPr kumimoji="1" lang="ja-JP" altLang="en-US" smtClean="0"/>
              <a:t>2026/3/9</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3425890" cy="365125"/>
          </a:xfrm>
          <a:prstGeom prst="rect">
            <a:avLst/>
          </a:prstGeom>
        </p:spPr>
        <p:txBody>
          <a:bodyPr vert="horz" lIns="91440" tIns="45720" rIns="91440" bIns="45720" rtlCol="0" anchor="ctr"/>
          <a:lstStyle>
            <a:lvl1pPr algn="r">
              <a:defRPr sz="2000">
                <a:solidFill>
                  <a:schemeClr val="tx1">
                    <a:tint val="75000"/>
                  </a:schemeClr>
                </a:solidFill>
                <a:latin typeface="Segoe Condensed" panose="020B0606040200020203" pitchFamily="34" charset="0"/>
                <a:cs typeface="Segoe UI Light" panose="020B0502040204020203" pitchFamily="34" charset="0"/>
              </a:defRPr>
            </a:lvl1pPr>
          </a:lstStyle>
          <a:p>
            <a:fld id="{63DCA85F-F225-44A4-AEA8-9083CAE61796}" type="slidenum">
              <a:rPr lang="ja-JP" altLang="en-US" smtClean="0"/>
              <a:pPr/>
              <a:t>‹#›</a:t>
            </a:fld>
            <a:endParaRPr lang="ja-JP" altLang="en-US" dirty="0"/>
          </a:p>
        </p:txBody>
      </p:sp>
      <p:pic>
        <p:nvPicPr>
          <p:cNvPr id="10" name="図 9"/>
          <p:cNvPicPr>
            <a:picLocks noChangeAspect="1"/>
          </p:cNvPicPr>
          <p:nvPr userDrawn="1"/>
        </p:nvPicPr>
        <p:blipFill>
          <a:blip r:embed="rId13"/>
          <a:stretch>
            <a:fillRect/>
          </a:stretch>
        </p:blipFill>
        <p:spPr>
          <a:xfrm>
            <a:off x="129616" y="5913151"/>
            <a:ext cx="652858" cy="779052"/>
          </a:xfrm>
          <a:prstGeom prst="rect">
            <a:avLst/>
          </a:prstGeom>
        </p:spPr>
      </p:pic>
      <p:sp>
        <p:nvSpPr>
          <p:cNvPr id="13" name="テキスト ボックス 12">
            <a:extLst>
              <a:ext uri="{FF2B5EF4-FFF2-40B4-BE49-F238E27FC236}">
                <a16:creationId xmlns:a16="http://schemas.microsoft.com/office/drawing/2014/main" id="{9649F2AC-AF31-49D6-A6EE-80AD4D68010B}"/>
              </a:ext>
            </a:extLst>
          </p:cNvPr>
          <p:cNvSpPr txBox="1"/>
          <p:nvPr userDrawn="1"/>
        </p:nvSpPr>
        <p:spPr>
          <a:xfrm>
            <a:off x="10911840" y="199721"/>
            <a:ext cx="1333390" cy="230832"/>
          </a:xfrm>
          <a:prstGeom prst="rect">
            <a:avLst/>
          </a:prstGeom>
          <a:noFill/>
        </p:spPr>
        <p:txBody>
          <a:bodyPr wrap="square" rtlCol="0">
            <a:spAutoFit/>
          </a:bodyPr>
          <a:lstStyle/>
          <a:p>
            <a:pPr algn="dist"/>
            <a:r>
              <a:rPr kumimoji="1" lang="ja-JP" altLang="en-US" sz="900" b="1" dirty="0"/>
              <a:t>サイバー技術研究室  登 </a:t>
            </a:r>
            <a:endParaRPr kumimoji="1" lang="en-US" altLang="ja-JP" sz="900" b="1" dirty="0"/>
          </a:p>
        </p:txBody>
      </p:sp>
      <p:pic>
        <p:nvPicPr>
          <p:cNvPr id="14" name="図 13">
            <a:extLst>
              <a:ext uri="{FF2B5EF4-FFF2-40B4-BE49-F238E27FC236}">
                <a16:creationId xmlns:a16="http://schemas.microsoft.com/office/drawing/2014/main" id="{A180FC1A-4985-4C4B-98B6-D49F03BF7F73}"/>
              </a:ext>
            </a:extLst>
          </p:cNvPr>
          <p:cNvPicPr>
            <a:picLocks noChangeAspect="1"/>
          </p:cNvPicPr>
          <p:nvPr userDrawn="1"/>
        </p:nvPicPr>
        <p:blipFill>
          <a:blip r:embed="rId14"/>
          <a:stretch>
            <a:fillRect/>
          </a:stretch>
        </p:blipFill>
        <p:spPr>
          <a:xfrm>
            <a:off x="10792406" y="46190"/>
            <a:ext cx="1365298" cy="192683"/>
          </a:xfrm>
          <a:prstGeom prst="rect">
            <a:avLst/>
          </a:prstGeom>
        </p:spPr>
      </p:pic>
    </p:spTree>
    <p:extLst>
      <p:ext uri="{BB962C8B-B14F-4D97-AF65-F5344CB8AC3E}">
        <p14:creationId xmlns:p14="http://schemas.microsoft.com/office/powerpoint/2010/main" val="343984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3.WMF"/><Relationship Id="rId17" Type="http://schemas.openxmlformats.org/officeDocument/2006/relationships/image" Target="../media/image18.emf"/><Relationship Id="rId2" Type="http://schemas.openxmlformats.org/officeDocument/2006/relationships/image" Target="../media/image3.png"/><Relationship Id="rId16" Type="http://schemas.openxmlformats.org/officeDocument/2006/relationships/image" Target="../media/image17.emf"/><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emf"/><Relationship Id="rId5" Type="http://schemas.openxmlformats.org/officeDocument/2006/relationships/image" Target="../media/image6.png"/><Relationship Id="rId15" Type="http://schemas.openxmlformats.org/officeDocument/2006/relationships/image" Target="../media/image16.emf"/><Relationship Id="rId10" Type="http://schemas.openxmlformats.org/officeDocument/2006/relationships/image" Target="../media/image11.WMF"/><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0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3.WMF"/><Relationship Id="rId17" Type="http://schemas.openxmlformats.org/officeDocument/2006/relationships/image" Target="../media/image18.emf"/><Relationship Id="rId2" Type="http://schemas.openxmlformats.org/officeDocument/2006/relationships/image" Target="../media/image3.png"/><Relationship Id="rId16" Type="http://schemas.openxmlformats.org/officeDocument/2006/relationships/image" Target="../media/image17.emf"/><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emf"/><Relationship Id="rId5" Type="http://schemas.openxmlformats.org/officeDocument/2006/relationships/image" Target="../media/image6.png"/><Relationship Id="rId15" Type="http://schemas.openxmlformats.org/officeDocument/2006/relationships/image" Target="../media/image16.emf"/><Relationship Id="rId10" Type="http://schemas.openxmlformats.org/officeDocument/2006/relationships/image" Target="../media/image11.WMF"/><Relationship Id="rId19" Type="http://schemas.openxmlformats.org/officeDocument/2006/relationships/image" Target="../media/image226.png"/><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hyperlink" Target="https://telework.cyber.ipa.go.jp/stat/" TargetMode="External"/><Relationship Id="rId7" Type="http://schemas.openxmlformats.org/officeDocument/2006/relationships/image" Target="../media/image53.emf"/><Relationship Id="rId12" Type="http://schemas.openxmlformats.org/officeDocument/2006/relationships/image" Target="../media/image58.pn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2.wmf"/><Relationship Id="rId11" Type="http://schemas.openxmlformats.org/officeDocument/2006/relationships/image" Target="../media/image57.emf"/><Relationship Id="rId5" Type="http://schemas.openxmlformats.org/officeDocument/2006/relationships/image" Target="../media/image51.w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78.WMF"/><Relationship Id="rId2" Type="http://schemas.openxmlformats.org/officeDocument/2006/relationships/image" Target="../media/image73.WMF"/><Relationship Id="rId1" Type="http://schemas.openxmlformats.org/officeDocument/2006/relationships/slideLayout" Target="../slideLayouts/slideLayout2.xml"/><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75.WMF"/></Relationships>
</file>

<file path=ppt/slides/_rels/slide29.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2.xml"/><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6.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7.png"/><Relationship Id="rId7"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4.WMF"/></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99.png"/><Relationship Id="rId4" Type="http://schemas.microsoft.com/office/2007/relationships/hdphoto" Target="../media/hdphoto1.wdp"/><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WMF"/></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4.wmf"/><Relationship Id="rId1" Type="http://schemas.openxmlformats.org/officeDocument/2006/relationships/slideLayout" Target="../slideLayouts/slideLayout2.xml"/><Relationship Id="rId5" Type="http://schemas.openxmlformats.org/officeDocument/2006/relationships/image" Target="../media/image103.WMF"/><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5.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4.wmf"/><Relationship Id="rId1" Type="http://schemas.openxmlformats.org/officeDocument/2006/relationships/slideLayout" Target="../slideLayouts/slideLayout2.xml"/><Relationship Id="rId5" Type="http://schemas.openxmlformats.org/officeDocument/2006/relationships/image" Target="../media/image103.WMF"/><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75.WMF"/><Relationship Id="rId1" Type="http://schemas.openxmlformats.org/officeDocument/2006/relationships/slideLayout" Target="../slideLayouts/slideLayout2.xml"/><Relationship Id="rId4" Type="http://schemas.openxmlformats.org/officeDocument/2006/relationships/image" Target="../media/image109.WMF"/></Relationships>
</file>

<file path=ppt/slides/_rels/slide49.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105.WMF"/><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76.WMF"/></Relationships>
</file>

<file path=ppt/slides/_rels/slide54.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15.png"/><Relationship Id="rId7" Type="http://schemas.openxmlformats.org/officeDocument/2006/relationships/image" Target="../media/image119.WMF"/><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WMF"/><Relationship Id="rId5" Type="http://schemas.openxmlformats.org/officeDocument/2006/relationships/image" Target="../media/image117.pn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WMF"/><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129.WMF"/><Relationship Id="rId2" Type="http://schemas.openxmlformats.org/officeDocument/2006/relationships/image" Target="../media/image73.WMF"/><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6.WMF"/><Relationship Id="rId4" Type="http://schemas.openxmlformats.org/officeDocument/2006/relationships/image" Target="../media/image75.WMF"/></Relationships>
</file>

<file path=ppt/slides/_rels/slide61.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75.WMF"/><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79.WMF"/></Relationships>
</file>

<file path=ppt/slides/_rels/slide62.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134.png"/><Relationship Id="rId2" Type="http://schemas.openxmlformats.org/officeDocument/2006/relationships/image" Target="../media/image75.WMF"/><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01.png"/><Relationship Id="rId7" Type="http://schemas.openxmlformats.org/officeDocument/2006/relationships/image" Target="../media/image137.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74.WMF"/><Relationship Id="rId5" Type="http://schemas.openxmlformats.org/officeDocument/2006/relationships/image" Target="../media/image75.WMF"/><Relationship Id="rId4" Type="http://schemas.openxmlformats.org/officeDocument/2006/relationships/image" Target="../media/image136.png"/><Relationship Id="rId9" Type="http://schemas.openxmlformats.org/officeDocument/2006/relationships/image" Target="../media/image108.WMF"/></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WMF"/><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WMF"/><Relationship Id="rId5" Type="http://schemas.openxmlformats.org/officeDocument/2006/relationships/image" Target="../media/image142.png"/><Relationship Id="rId4" Type="http://schemas.openxmlformats.org/officeDocument/2006/relationships/image" Target="../media/image141.png"/></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7.wmf"/><Relationship Id="rId4" Type="http://schemas.openxmlformats.org/officeDocument/2006/relationships/image" Target="../media/image100.WMF"/></Relationships>
</file>

<file path=ppt/slides/_rels/slide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WMF"/><Relationship Id="rId5" Type="http://schemas.openxmlformats.org/officeDocument/2006/relationships/image" Target="../media/image151.png"/><Relationship Id="rId4" Type="http://schemas.openxmlformats.org/officeDocument/2006/relationships/image" Target="../media/image150.png"/></Relationships>
</file>

<file path=ppt/slides/_rels/slide67.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slideLayout" Target="../slideLayouts/slideLayout2.xml"/><Relationship Id="rId4" Type="http://schemas.openxmlformats.org/officeDocument/2006/relationships/image" Target="../media/image155.WMF"/></Relationships>
</file>

<file path=ppt/slides/_rels/slide68.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slideLayout" Target="../slideLayouts/slideLayout2.xml"/><Relationship Id="rId4" Type="http://schemas.openxmlformats.org/officeDocument/2006/relationships/image" Target="../media/image158.WMF"/></Relationships>
</file>

<file path=ppt/slides/_rels/slide69.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WMF"/><Relationship Id="rId4" Type="http://schemas.openxmlformats.org/officeDocument/2006/relationships/image" Target="../media/image162.WMF"/></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WMF"/></Relationships>
</file>

<file path=ppt/slides/_rels/slide72.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WMF"/></Relationships>
</file>

<file path=ppt/slides/_rels/slide7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30.WMF"/><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74.x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image" Target="../media/image181.png"/></Relationships>
</file>

<file path=ppt/slides/_rels/slide77.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WMF"/><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6.WMF"/><Relationship Id="rId5" Type="http://schemas.openxmlformats.org/officeDocument/2006/relationships/image" Target="../media/image185.png"/><Relationship Id="rId4" Type="http://schemas.openxmlformats.org/officeDocument/2006/relationships/image" Target="../media/image184.png"/></Relationships>
</file>

<file path=ppt/slides/_rels/slide7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190.png"/></Relationships>
</file>

<file path=ppt/slides/_rels/slide79.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93.WMF"/><Relationship Id="rId4" Type="http://schemas.openxmlformats.org/officeDocument/2006/relationships/image" Target="../media/image76.W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18.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147.wmf"/><Relationship Id="rId7" Type="http://schemas.openxmlformats.org/officeDocument/2006/relationships/image" Target="../media/image192.WMF"/><Relationship Id="rId2"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195.WMF"/><Relationship Id="rId11" Type="http://schemas.openxmlformats.org/officeDocument/2006/relationships/image" Target="../media/image76.WMF"/><Relationship Id="rId5" Type="http://schemas.openxmlformats.org/officeDocument/2006/relationships/image" Target="../media/image194.WMF"/><Relationship Id="rId10" Type="http://schemas.openxmlformats.org/officeDocument/2006/relationships/image" Target="../media/image108.WMF"/><Relationship Id="rId4" Type="http://schemas.openxmlformats.org/officeDocument/2006/relationships/image" Target="../media/image75.WMF"/><Relationship Id="rId9" Type="http://schemas.openxmlformats.org/officeDocument/2006/relationships/image" Target="../media/image109.WMF"/></Relationships>
</file>

<file path=ppt/slides/_rels/slide82.xml.rels><?xml version="1.0" encoding="UTF-8" standalone="yes"?>
<Relationships xmlns="http://schemas.openxmlformats.org/package/2006/relationships"><Relationship Id="rId8" Type="http://schemas.openxmlformats.org/officeDocument/2006/relationships/image" Target="../media/image147.wmf"/><Relationship Id="rId13" Type="http://schemas.openxmlformats.org/officeDocument/2006/relationships/image" Target="../media/image194.WMF"/><Relationship Id="rId18" Type="http://schemas.openxmlformats.org/officeDocument/2006/relationships/image" Target="../media/image200.WMF"/><Relationship Id="rId3" Type="http://schemas.openxmlformats.org/officeDocument/2006/relationships/image" Target="../media/image196.WMF"/><Relationship Id="rId21" Type="http://schemas.openxmlformats.org/officeDocument/2006/relationships/image" Target="../media/image203.WMF"/><Relationship Id="rId7" Type="http://schemas.openxmlformats.org/officeDocument/2006/relationships/image" Target="../media/image198.WMF"/><Relationship Id="rId12" Type="http://schemas.openxmlformats.org/officeDocument/2006/relationships/image" Target="../media/image192.WMF"/><Relationship Id="rId17" Type="http://schemas.openxmlformats.org/officeDocument/2006/relationships/image" Target="../media/image76.WMF"/><Relationship Id="rId2" Type="http://schemas.openxmlformats.org/officeDocument/2006/relationships/notesSlide" Target="../notesSlides/notesSlide2.xml"/><Relationship Id="rId16" Type="http://schemas.openxmlformats.org/officeDocument/2006/relationships/image" Target="../media/image75.WMF"/><Relationship Id="rId20" Type="http://schemas.openxmlformats.org/officeDocument/2006/relationships/image" Target="../media/image202.WMF"/><Relationship Id="rId1" Type="http://schemas.openxmlformats.org/officeDocument/2006/relationships/slideLayout" Target="../slideLayouts/slideLayout2.xml"/><Relationship Id="rId6" Type="http://schemas.openxmlformats.org/officeDocument/2006/relationships/image" Target="../media/image79.WMF"/><Relationship Id="rId11" Type="http://schemas.openxmlformats.org/officeDocument/2006/relationships/image" Target="../media/image108.WMF"/><Relationship Id="rId5" Type="http://schemas.openxmlformats.org/officeDocument/2006/relationships/image" Target="../media/image197.WMF"/><Relationship Id="rId15" Type="http://schemas.openxmlformats.org/officeDocument/2006/relationships/image" Target="../media/image74.WMF"/><Relationship Id="rId10" Type="http://schemas.openxmlformats.org/officeDocument/2006/relationships/image" Target="../media/image109.WMF"/><Relationship Id="rId19" Type="http://schemas.openxmlformats.org/officeDocument/2006/relationships/image" Target="../media/image201.WMF"/><Relationship Id="rId4" Type="http://schemas.openxmlformats.org/officeDocument/2006/relationships/image" Target="../media/image53.emf"/><Relationship Id="rId9" Type="http://schemas.openxmlformats.org/officeDocument/2006/relationships/image" Target="../media/image195.WMF"/><Relationship Id="rId14" Type="http://schemas.openxmlformats.org/officeDocument/2006/relationships/image" Target="../media/image199.WMF"/><Relationship Id="rId22" Type="http://schemas.openxmlformats.org/officeDocument/2006/relationships/image" Target="../media/image129.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74.WMF"/><Relationship Id="rId7" Type="http://schemas.openxmlformats.org/officeDocument/2006/relationships/image" Target="../media/image75.WMF"/><Relationship Id="rId2" Type="http://schemas.openxmlformats.org/officeDocument/2006/relationships/image" Target="../media/image206.jpeg"/><Relationship Id="rId1" Type="http://schemas.openxmlformats.org/officeDocument/2006/relationships/slideLayout" Target="../slideLayouts/slideLayout2.xml"/><Relationship Id="rId6" Type="http://schemas.openxmlformats.org/officeDocument/2006/relationships/image" Target="../media/image209.wmf"/><Relationship Id="rId11" Type="http://schemas.openxmlformats.org/officeDocument/2006/relationships/image" Target="../media/image79.WMF"/><Relationship Id="rId5" Type="http://schemas.openxmlformats.org/officeDocument/2006/relationships/image" Target="../media/image208.wmf"/><Relationship Id="rId10" Type="http://schemas.openxmlformats.org/officeDocument/2006/relationships/image" Target="../media/image104.wmf"/><Relationship Id="rId4" Type="http://schemas.openxmlformats.org/officeDocument/2006/relationships/image" Target="../media/image207.wmf"/><Relationship Id="rId9" Type="http://schemas.openxmlformats.org/officeDocument/2006/relationships/image" Target="../media/image105.WMF"/></Relationships>
</file>

<file path=ppt/slides/_rels/slide8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90.xml.rels><?xml version="1.0" encoding="UTF-8" standalone="yes"?>
<Relationships xmlns="http://schemas.openxmlformats.org/package/2006/relationships"><Relationship Id="rId2" Type="http://schemas.openxmlformats.org/officeDocument/2006/relationships/image" Target="../media/image213.W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5.WMF"/><Relationship Id="rId5" Type="http://schemas.openxmlformats.org/officeDocument/2006/relationships/image" Target="../media/image100.WMF"/><Relationship Id="rId4" Type="http://schemas.openxmlformats.org/officeDocument/2006/relationships/image" Target="../media/image187.WMF"/></Relationships>
</file>

<file path=ppt/slides/_rels/slide9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8.png"/></Relationships>
</file>

<file path=ppt/slides/_rels/slide9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951308" y="737433"/>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804154" y="807643"/>
            <a:ext cx="2041827" cy="1148527"/>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251402" y="3184175"/>
            <a:ext cx="2097400" cy="1179788"/>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421583" y="5100004"/>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a:t>
            </a:fld>
            <a:endParaRPr kumimoji="1" lang="ja-JP" altLang="en-US" dirty="0"/>
          </a:p>
        </p:txBody>
      </p:sp>
      <p:sp>
        <p:nvSpPr>
          <p:cNvPr id="10" name="正方形/長方形 9">
            <a:extLst>
              <a:ext uri="{FF2B5EF4-FFF2-40B4-BE49-F238E27FC236}">
                <a16:creationId xmlns:a16="http://schemas.microsoft.com/office/drawing/2014/main" id="{1972D522-B0A5-4E15-A7B5-E02E250570A9}"/>
              </a:ext>
            </a:extLst>
          </p:cNvPr>
          <p:cNvSpPr/>
          <p:nvPr/>
        </p:nvSpPr>
        <p:spPr>
          <a:xfrm>
            <a:off x="102796" y="631842"/>
            <a:ext cx="6888694"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000" b="1" dirty="0">
                <a:latin typeface="+mn-ea"/>
              </a:rPr>
              <a:t>登 大遊 </a:t>
            </a:r>
            <a:r>
              <a:rPr lang="en-US" altLang="ja-JP" sz="2400" b="1" dirty="0">
                <a:latin typeface="+mn-ea"/>
              </a:rPr>
              <a:t>Daiyuu Nobori Ph.D.</a:t>
            </a:r>
            <a:endParaRPr lang="ja-JP" altLang="en-US" sz="2400" b="1" dirty="0">
              <a:latin typeface="+mn-ea"/>
            </a:endParaRPr>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pic>
        <p:nvPicPr>
          <p:cNvPr id="3" name="図 2"/>
          <p:cNvPicPr>
            <a:picLocks noChangeAspect="1"/>
          </p:cNvPicPr>
          <p:nvPr/>
        </p:nvPicPr>
        <p:blipFill>
          <a:blip r:embed="rId8"/>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sp>
        <p:nvSpPr>
          <p:cNvPr id="95" name="角丸四角形 94"/>
          <p:cNvSpPr/>
          <p:nvPr/>
        </p:nvSpPr>
        <p:spPr>
          <a:xfrm>
            <a:off x="226871" y="6384215"/>
            <a:ext cx="5314708" cy="4213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t>本資料は、独立した一研究者として自己の責任で </a:t>
            </a:r>
            <a:r>
              <a:rPr kumimoji="1" lang="en-US" altLang="ja-JP" sz="1100" b="1" dirty="0"/>
              <a:t>ICT </a:t>
            </a:r>
            <a:r>
              <a:rPr kumimoji="1" lang="ja-JP" altLang="en-US" sz="1100" b="1" dirty="0"/>
              <a:t>技術開発手法の考えを述べるものであり、所属している各組織において見解が統一されていることを示すものではありません。</a:t>
            </a:r>
          </a:p>
        </p:txBody>
      </p:sp>
      <p:pic>
        <p:nvPicPr>
          <p:cNvPr id="97" name="図 96"/>
          <p:cNvPicPr>
            <a:picLocks noChangeAspect="1"/>
          </p:cNvPicPr>
          <p:nvPr/>
        </p:nvPicPr>
        <p:blipFill>
          <a:blip r:embed="rId9"/>
          <a:stretch>
            <a:fillRect/>
          </a:stretch>
        </p:blipFill>
        <p:spPr>
          <a:xfrm>
            <a:off x="4701239" y="-16216"/>
            <a:ext cx="1141822" cy="720759"/>
          </a:xfrm>
          <a:prstGeom prst="rect">
            <a:avLst/>
          </a:prstGeom>
        </p:spPr>
      </p:pic>
      <p:pic>
        <p:nvPicPr>
          <p:cNvPr id="98" name="図 9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25119">
            <a:off x="5777008" y="358425"/>
            <a:ext cx="806864" cy="536029"/>
          </a:xfrm>
          <a:prstGeom prst="rect">
            <a:avLst/>
          </a:prstGeom>
        </p:spPr>
      </p:pic>
      <p:pic>
        <p:nvPicPr>
          <p:cNvPr id="99" name="図 98"/>
          <p:cNvPicPr>
            <a:picLocks noChangeAspect="1"/>
          </p:cNvPicPr>
          <p:nvPr/>
        </p:nvPicPr>
        <p:blipFill>
          <a:blip r:embed="rId11"/>
          <a:stretch>
            <a:fillRect/>
          </a:stretch>
        </p:blipFill>
        <p:spPr>
          <a:xfrm>
            <a:off x="6237552" y="6165827"/>
            <a:ext cx="1092681" cy="478084"/>
          </a:xfrm>
          <a:prstGeom prst="rect">
            <a:avLst/>
          </a:prstGeom>
        </p:spPr>
      </p:pic>
      <p:pic>
        <p:nvPicPr>
          <p:cNvPr id="100" name="図 9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3"/>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4"/>
          <a:stretch>
            <a:fillRect/>
          </a:stretch>
        </p:blipFill>
        <p:spPr>
          <a:xfrm>
            <a:off x="10462260" y="3820486"/>
            <a:ext cx="1518520" cy="1138890"/>
          </a:xfrm>
          <a:prstGeom prst="rect">
            <a:avLst/>
          </a:prstGeom>
        </p:spPr>
      </p:pic>
      <p:pic>
        <p:nvPicPr>
          <p:cNvPr id="109" name="図 108"/>
          <p:cNvPicPr>
            <a:picLocks noChangeAspect="1"/>
          </p:cNvPicPr>
          <p:nvPr/>
        </p:nvPicPr>
        <p:blipFill>
          <a:blip r:embed="rId15"/>
          <a:stretch>
            <a:fillRect/>
          </a:stretch>
        </p:blipFill>
        <p:spPr>
          <a:xfrm>
            <a:off x="8931735" y="3706812"/>
            <a:ext cx="1158328" cy="1447910"/>
          </a:xfrm>
          <a:prstGeom prst="rect">
            <a:avLst/>
          </a:prstGeom>
        </p:spPr>
      </p:pic>
      <p:pic>
        <p:nvPicPr>
          <p:cNvPr id="110" name="図 109"/>
          <p:cNvPicPr>
            <a:picLocks noChangeAspect="1"/>
          </p:cNvPicPr>
          <p:nvPr/>
        </p:nvPicPr>
        <p:blipFill>
          <a:blip r:embed="rId15"/>
          <a:stretch>
            <a:fillRect/>
          </a:stretch>
        </p:blipFill>
        <p:spPr>
          <a:xfrm>
            <a:off x="9915426" y="4288235"/>
            <a:ext cx="628666" cy="785832"/>
          </a:xfrm>
          <a:prstGeom prst="rect">
            <a:avLst/>
          </a:prstGeom>
        </p:spPr>
      </p:pic>
      <p:pic>
        <p:nvPicPr>
          <p:cNvPr id="111" name="図 110"/>
          <p:cNvPicPr>
            <a:picLocks noChangeAspect="1"/>
          </p:cNvPicPr>
          <p:nvPr/>
        </p:nvPicPr>
        <p:blipFill>
          <a:blip r:embed="rId15"/>
          <a:stretch>
            <a:fillRect/>
          </a:stretch>
        </p:blipFill>
        <p:spPr>
          <a:xfrm>
            <a:off x="9582388" y="4288235"/>
            <a:ext cx="628666" cy="785832"/>
          </a:xfrm>
          <a:prstGeom prst="rect">
            <a:avLst/>
          </a:prstGeom>
        </p:spPr>
      </p:pic>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6"/>
          <a:stretch>
            <a:fillRect/>
          </a:stretch>
        </p:blipFill>
        <p:spPr>
          <a:xfrm>
            <a:off x="6214280" y="4432900"/>
            <a:ext cx="1436178" cy="1715302"/>
          </a:xfrm>
          <a:prstGeom prst="rect">
            <a:avLst/>
          </a:prstGeom>
        </p:spPr>
      </p:pic>
      <p:sp>
        <p:nvSpPr>
          <p:cNvPr id="114" name="テキスト ボックス 113">
            <a:extLst>
              <a:ext uri="{FF2B5EF4-FFF2-40B4-BE49-F238E27FC236}">
                <a16:creationId xmlns:a16="http://schemas.microsoft.com/office/drawing/2014/main" id="{BD9078F3-20FE-41D1-877A-4BFECC2CB792}"/>
              </a:ext>
            </a:extLst>
          </p:cNvPr>
          <p:cNvSpPr txBox="1"/>
          <p:nvPr/>
        </p:nvSpPr>
        <p:spPr>
          <a:xfrm>
            <a:off x="139061" y="1288203"/>
            <a:ext cx="7406671" cy="584775"/>
          </a:xfrm>
          <a:prstGeom prst="rect">
            <a:avLst/>
          </a:prstGeom>
          <a:noFill/>
        </p:spPr>
        <p:txBody>
          <a:bodyPr wrap="square" rtlCol="0">
            <a:spAutoFit/>
          </a:bodyPr>
          <a:lstStyle/>
          <a:p>
            <a:r>
              <a:rPr kumimoji="1" lang="en-US" altLang="ja-JP" sz="3200" dirty="0">
                <a:solidFill>
                  <a:srgbClr val="0000FF"/>
                </a:solidFill>
                <a:highlight>
                  <a:srgbClr val="FFFFCC"/>
                </a:highlight>
              </a:rPr>
              <a:t>administrator@dnobori.cyber.ipa.go.jp</a:t>
            </a:r>
          </a:p>
        </p:txBody>
      </p:sp>
      <p:sp>
        <p:nvSpPr>
          <p:cNvPr id="2" name="テキスト ボックス 1">
            <a:extLst>
              <a:ext uri="{FF2B5EF4-FFF2-40B4-BE49-F238E27FC236}">
                <a16:creationId xmlns:a16="http://schemas.microsoft.com/office/drawing/2014/main" id="{F52DC72A-ACA1-4E4C-B8C5-198740C18A49}"/>
              </a:ext>
            </a:extLst>
          </p:cNvPr>
          <p:cNvSpPr txBox="1"/>
          <p:nvPr/>
        </p:nvSpPr>
        <p:spPr>
          <a:xfrm>
            <a:off x="111710" y="81408"/>
            <a:ext cx="4589529" cy="646331"/>
          </a:xfrm>
          <a:prstGeom prst="rect">
            <a:avLst/>
          </a:prstGeom>
          <a:noFill/>
        </p:spPr>
        <p:txBody>
          <a:bodyPr wrap="square" rtlCol="0">
            <a:spAutoFit/>
          </a:bodyPr>
          <a:lstStyle/>
          <a:p>
            <a:r>
              <a:rPr kumimoji="1" lang="en-US" altLang="ja-JP" b="1" dirty="0">
                <a:solidFill>
                  <a:schemeClr val="accent6">
                    <a:lumMod val="75000"/>
                  </a:schemeClr>
                </a:solidFill>
              </a:rPr>
              <a:t>2026/3/19 ICM @ </a:t>
            </a:r>
            <a:r>
              <a:rPr kumimoji="1" lang="ja-JP" altLang="en-US" b="1" dirty="0">
                <a:solidFill>
                  <a:schemeClr val="accent6">
                    <a:lumMod val="75000"/>
                  </a:schemeClr>
                </a:solidFill>
              </a:rPr>
              <a:t>宮古島</a:t>
            </a:r>
          </a:p>
          <a:p>
            <a:r>
              <a:rPr kumimoji="1" lang="en-US" altLang="ja-JP" b="1" dirty="0">
                <a:solidFill>
                  <a:schemeClr val="accent6">
                    <a:lumMod val="75000"/>
                  </a:schemeClr>
                </a:solidFill>
              </a:rPr>
              <a:t>2026 </a:t>
            </a:r>
            <a:r>
              <a:rPr kumimoji="1" lang="ja-JP" altLang="en-US" b="1" dirty="0">
                <a:solidFill>
                  <a:schemeClr val="accent6">
                    <a:lumMod val="75000"/>
                  </a:schemeClr>
                </a:solidFill>
              </a:rPr>
              <a:t>年情報通信マネジメントワークショップ</a:t>
            </a:r>
          </a:p>
        </p:txBody>
      </p:sp>
      <p:sp>
        <p:nvSpPr>
          <p:cNvPr id="116" name="テキスト ボックス 115">
            <a:extLst>
              <a:ext uri="{FF2B5EF4-FFF2-40B4-BE49-F238E27FC236}">
                <a16:creationId xmlns:a16="http://schemas.microsoft.com/office/drawing/2014/main" id="{49F617A0-165C-4254-B285-39432B7F5210}"/>
              </a:ext>
            </a:extLst>
          </p:cNvPr>
          <p:cNvSpPr txBox="1"/>
          <p:nvPr/>
        </p:nvSpPr>
        <p:spPr>
          <a:xfrm>
            <a:off x="139060" y="1956170"/>
            <a:ext cx="7866433" cy="954107"/>
          </a:xfrm>
          <a:prstGeom prst="rect">
            <a:avLst/>
          </a:prstGeom>
          <a:noFill/>
        </p:spPr>
        <p:txBody>
          <a:bodyPr wrap="square" rtlCol="0">
            <a:spAutoFit/>
          </a:bodyPr>
          <a:lstStyle/>
          <a:p>
            <a:r>
              <a:rPr lang="ja-JP" altLang="en-US" sz="2800" b="1" dirty="0">
                <a:solidFill>
                  <a:schemeClr val="accent5">
                    <a:lumMod val="75000"/>
                  </a:schemeClr>
                </a:solidFill>
                <a:highlight>
                  <a:srgbClr val="99FFCC"/>
                </a:highlight>
              </a:rPr>
              <a:t>世界に普及可能なコンピュータや</a:t>
            </a:r>
          </a:p>
          <a:p>
            <a:r>
              <a:rPr lang="ja-JP" altLang="en-US" sz="2800" b="1" dirty="0">
                <a:solidFill>
                  <a:schemeClr val="accent5">
                    <a:lumMod val="75000"/>
                  </a:schemeClr>
                </a:solidFill>
                <a:highlight>
                  <a:srgbClr val="99FFCC"/>
                </a:highlight>
              </a:rPr>
              <a:t>ネットワーク技術の生産手段の確立</a:t>
            </a:r>
          </a:p>
        </p:txBody>
      </p:sp>
      <p:sp>
        <p:nvSpPr>
          <p:cNvPr id="122" name="正方形/長方形 121">
            <a:extLst>
              <a:ext uri="{FF2B5EF4-FFF2-40B4-BE49-F238E27FC236}">
                <a16:creationId xmlns:a16="http://schemas.microsoft.com/office/drawing/2014/main" id="{B6EE7FDA-FC73-4BC2-95F5-4FC7801166B1}"/>
              </a:ext>
            </a:extLst>
          </p:cNvPr>
          <p:cNvSpPr/>
          <p:nvPr/>
        </p:nvSpPr>
        <p:spPr>
          <a:xfrm>
            <a:off x="285006" y="3470990"/>
            <a:ext cx="6909971" cy="40011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筑波大学 客員教授</a:t>
            </a:r>
          </a:p>
        </p:txBody>
      </p:sp>
      <p:pic>
        <p:nvPicPr>
          <p:cNvPr id="123" name="図 122">
            <a:extLst>
              <a:ext uri="{FF2B5EF4-FFF2-40B4-BE49-F238E27FC236}">
                <a16:creationId xmlns:a16="http://schemas.microsoft.com/office/drawing/2014/main" id="{FB637E5B-FA27-4089-AD37-CC5D51B19E3E}"/>
              </a:ext>
            </a:extLst>
          </p:cNvPr>
          <p:cNvPicPr>
            <a:picLocks noChangeAspect="1"/>
          </p:cNvPicPr>
          <p:nvPr/>
        </p:nvPicPr>
        <p:blipFill>
          <a:blip r:embed="rId17"/>
          <a:stretch>
            <a:fillRect/>
          </a:stretch>
        </p:blipFill>
        <p:spPr>
          <a:xfrm>
            <a:off x="633628" y="4977782"/>
            <a:ext cx="2214832" cy="883498"/>
          </a:xfrm>
          <a:prstGeom prst="rect">
            <a:avLst/>
          </a:prstGeom>
        </p:spPr>
      </p:pic>
      <p:sp>
        <p:nvSpPr>
          <p:cNvPr id="124" name="テキスト ボックス 123">
            <a:extLst>
              <a:ext uri="{FF2B5EF4-FFF2-40B4-BE49-F238E27FC236}">
                <a16:creationId xmlns:a16="http://schemas.microsoft.com/office/drawing/2014/main" id="{3B747159-2F92-45A1-A64F-004C7166B35A}"/>
              </a:ext>
            </a:extLst>
          </p:cNvPr>
          <p:cNvSpPr txBox="1"/>
          <p:nvPr/>
        </p:nvSpPr>
        <p:spPr>
          <a:xfrm>
            <a:off x="628852" y="4366079"/>
            <a:ext cx="4935447" cy="707886"/>
          </a:xfrm>
          <a:prstGeom prst="rect">
            <a:avLst/>
          </a:prstGeom>
          <a:noFill/>
        </p:spPr>
        <p:txBody>
          <a:bodyPr wrap="square" rtlCol="0">
            <a:spAutoFit/>
          </a:bodyPr>
          <a:lstStyle/>
          <a:p>
            <a:r>
              <a:rPr kumimoji="1" lang="ja-JP" altLang="en-US" sz="2000" b="1" dirty="0"/>
              <a:t>産業サイバーセキュリティセンター 事業部</a:t>
            </a:r>
            <a:br>
              <a:rPr kumimoji="1" lang="en-US" altLang="ja-JP" sz="2000" b="1" dirty="0"/>
            </a:br>
            <a:r>
              <a:rPr kumimoji="1" lang="ja-JP" altLang="en-US" sz="2000" b="1" dirty="0"/>
              <a:t>シニアエキスパート</a:t>
            </a:r>
          </a:p>
        </p:txBody>
      </p:sp>
      <p:pic>
        <p:nvPicPr>
          <p:cNvPr id="125" name="図 124">
            <a:extLst>
              <a:ext uri="{FF2B5EF4-FFF2-40B4-BE49-F238E27FC236}">
                <a16:creationId xmlns:a16="http://schemas.microsoft.com/office/drawing/2014/main" id="{94A99A78-1A11-4833-AFCE-7CDCC9438949}"/>
              </a:ext>
            </a:extLst>
          </p:cNvPr>
          <p:cNvPicPr>
            <a:picLocks noChangeAspect="1"/>
          </p:cNvPicPr>
          <p:nvPr/>
        </p:nvPicPr>
        <p:blipFill>
          <a:blip r:embed="rId18"/>
          <a:stretch>
            <a:fillRect/>
          </a:stretch>
        </p:blipFill>
        <p:spPr>
          <a:xfrm>
            <a:off x="714159" y="3902723"/>
            <a:ext cx="2590943" cy="488277"/>
          </a:xfrm>
          <a:prstGeom prst="rect">
            <a:avLst/>
          </a:prstGeom>
        </p:spPr>
      </p:pic>
      <p:sp>
        <p:nvSpPr>
          <p:cNvPr id="126" name="テキスト ボックス 125">
            <a:extLst>
              <a:ext uri="{FF2B5EF4-FFF2-40B4-BE49-F238E27FC236}">
                <a16:creationId xmlns:a16="http://schemas.microsoft.com/office/drawing/2014/main" id="{46210633-814C-4E53-9F5A-69B8417D4D7F}"/>
              </a:ext>
            </a:extLst>
          </p:cNvPr>
          <p:cNvSpPr txBox="1"/>
          <p:nvPr/>
        </p:nvSpPr>
        <p:spPr>
          <a:xfrm>
            <a:off x="3004503" y="5026634"/>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sp>
        <p:nvSpPr>
          <p:cNvPr id="127" name="正方形/長方形 126">
            <a:extLst>
              <a:ext uri="{FF2B5EF4-FFF2-40B4-BE49-F238E27FC236}">
                <a16:creationId xmlns:a16="http://schemas.microsoft.com/office/drawing/2014/main" id="{46ED8BA0-915D-45D8-AFD3-8E70896147A9}"/>
              </a:ext>
            </a:extLst>
          </p:cNvPr>
          <p:cNvSpPr/>
          <p:nvPr/>
        </p:nvSpPr>
        <p:spPr>
          <a:xfrm>
            <a:off x="264486" y="5650290"/>
            <a:ext cx="6909971"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筑波大学発ベンチャー</a:t>
            </a:r>
            <a:br>
              <a:rPr lang="en-US" altLang="ja-JP" sz="2000" b="1" dirty="0">
                <a:latin typeface="+mn-ea"/>
              </a:rPr>
            </a:br>
            <a:r>
              <a:rPr lang="ja-JP" altLang="en-US" sz="2000" b="1" dirty="0">
                <a:latin typeface="+mn-ea"/>
              </a:rPr>
              <a:t>ソフトイーサ株式会社 代表取締役</a:t>
            </a:r>
          </a:p>
        </p:txBody>
      </p:sp>
      <p:sp>
        <p:nvSpPr>
          <p:cNvPr id="128" name="正方形/長方形 127">
            <a:extLst>
              <a:ext uri="{FF2B5EF4-FFF2-40B4-BE49-F238E27FC236}">
                <a16:creationId xmlns:a16="http://schemas.microsoft.com/office/drawing/2014/main" id="{79178A3E-4128-4520-81B0-3BEE71C9F5D8}"/>
              </a:ext>
            </a:extLst>
          </p:cNvPr>
          <p:cNvSpPr/>
          <p:nvPr/>
        </p:nvSpPr>
        <p:spPr>
          <a:xfrm>
            <a:off x="285006" y="3868708"/>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sp>
        <p:nvSpPr>
          <p:cNvPr id="129" name="正方形/長方形 128">
            <a:extLst>
              <a:ext uri="{FF2B5EF4-FFF2-40B4-BE49-F238E27FC236}">
                <a16:creationId xmlns:a16="http://schemas.microsoft.com/office/drawing/2014/main" id="{6B42CEAA-61A2-450C-A084-619995E66980}"/>
              </a:ext>
            </a:extLst>
          </p:cNvPr>
          <p:cNvSpPr/>
          <p:nvPr/>
        </p:nvSpPr>
        <p:spPr>
          <a:xfrm>
            <a:off x="263646" y="4900983"/>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sp>
        <p:nvSpPr>
          <p:cNvPr id="5" name="テキスト ボックス 4">
            <a:extLst>
              <a:ext uri="{FF2B5EF4-FFF2-40B4-BE49-F238E27FC236}">
                <a16:creationId xmlns:a16="http://schemas.microsoft.com/office/drawing/2014/main" id="{F0D07179-9C5E-02D6-84DF-0F1B4A0C9DED}"/>
              </a:ext>
            </a:extLst>
          </p:cNvPr>
          <p:cNvSpPr txBox="1"/>
          <p:nvPr/>
        </p:nvSpPr>
        <p:spPr>
          <a:xfrm>
            <a:off x="6602197" y="35709"/>
            <a:ext cx="5548473" cy="584775"/>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a:t>
            </a:r>
            <a:r>
              <a:rPr kumimoji="1" lang="en-US" altLang="ja-JP" sz="2000" b="1" u="sng" dirty="0">
                <a:solidFill>
                  <a:srgbClr val="0000FF"/>
                </a:solidFill>
                <a:latin typeface="Consolas" panose="020B0609020204030204" pitchFamily="49" charset="0"/>
              </a:rPr>
              <a:t>https://dnobori.cyber.ipa.go.jp/</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Tree>
    <p:extLst>
      <p:ext uri="{BB962C8B-B14F-4D97-AF65-F5344CB8AC3E}">
        <p14:creationId xmlns:p14="http://schemas.microsoft.com/office/powerpoint/2010/main" val="2003487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7608938" y="441434"/>
            <a:ext cx="3457166" cy="2442754"/>
          </a:xfrm>
          <a:prstGeom prst="rect">
            <a:avLst/>
          </a:prstGeom>
          <a:ln>
            <a:noFill/>
          </a:ln>
          <a:effectLst>
            <a:softEdge rad="112500"/>
          </a:effectLst>
        </p:spPr>
      </p:pic>
      <p:sp>
        <p:nvSpPr>
          <p:cNvPr id="9" name="テキスト ボックス 8"/>
          <p:cNvSpPr txBox="1"/>
          <p:nvPr/>
        </p:nvSpPr>
        <p:spPr>
          <a:xfrm>
            <a:off x="7946891" y="1683814"/>
            <a:ext cx="1026908" cy="584775"/>
          </a:xfrm>
          <a:prstGeom prst="rect">
            <a:avLst/>
          </a:prstGeom>
          <a:noFill/>
        </p:spPr>
        <p:txBody>
          <a:bodyPr wrap="square" rtlCol="0">
            <a:spAutoFit/>
          </a:bodyPr>
          <a:lstStyle/>
          <a:p>
            <a:r>
              <a:rPr kumimoji="1" lang="ja-JP" altLang="en-US" sz="1600" b="1" dirty="0"/>
              <a:t>政府</a:t>
            </a:r>
            <a:endParaRPr kumimoji="1" lang="en-US" altLang="ja-JP" sz="1600" b="1" dirty="0"/>
          </a:p>
          <a:p>
            <a:r>
              <a:rPr kumimoji="1" lang="ja-JP" altLang="en-US" sz="1600" b="1" dirty="0"/>
              <a:t>さん</a:t>
            </a:r>
          </a:p>
        </p:txBody>
      </p:sp>
      <p:sp>
        <p:nvSpPr>
          <p:cNvPr id="10" name="テキスト ボックス 9"/>
          <p:cNvSpPr txBox="1"/>
          <p:nvPr/>
        </p:nvSpPr>
        <p:spPr>
          <a:xfrm>
            <a:off x="10359617" y="1398285"/>
            <a:ext cx="1558636" cy="707886"/>
          </a:xfrm>
          <a:prstGeom prst="rect">
            <a:avLst/>
          </a:prstGeom>
          <a:noFill/>
        </p:spPr>
        <p:txBody>
          <a:bodyPr wrap="square" rtlCol="0">
            <a:spAutoFit/>
          </a:bodyPr>
          <a:lstStyle/>
          <a:p>
            <a:r>
              <a:rPr kumimoji="1" lang="en-US" altLang="ja-JP" sz="4000" dirty="0"/>
              <a:t>???</a:t>
            </a:r>
            <a:endParaRPr kumimoji="1" lang="ja-JP" altLang="en-US" sz="4000" dirty="0"/>
          </a:p>
        </p:txBody>
      </p:sp>
      <p:sp>
        <p:nvSpPr>
          <p:cNvPr id="4" name="スライド番号プレースホルダー 3"/>
          <p:cNvSpPr>
            <a:spLocks noGrp="1"/>
          </p:cNvSpPr>
          <p:nvPr>
            <p:ph type="sldNum" sz="quarter" idx="12"/>
          </p:nvPr>
        </p:nvSpPr>
        <p:spPr/>
        <p:txBody>
          <a:bodyPr/>
          <a:lstStyle/>
          <a:p>
            <a:fld id="{7C18B7E4-DDA1-4631-8D38-1265F1E056EB}" type="slidenum">
              <a:rPr lang="ja-JP" altLang="en-US" smtClean="0"/>
              <a:pPr/>
              <a:t>10</a:t>
            </a:fld>
            <a:endParaRPr lang="ja-JP" altLang="en-US" dirty="0"/>
          </a:p>
        </p:txBody>
      </p:sp>
      <p:pic>
        <p:nvPicPr>
          <p:cNvPr id="5" name="図 4"/>
          <p:cNvPicPr>
            <a:picLocks noChangeAspect="1"/>
          </p:cNvPicPr>
          <p:nvPr/>
        </p:nvPicPr>
        <p:blipFill>
          <a:blip r:embed="rId3"/>
          <a:stretch>
            <a:fillRect/>
          </a:stretch>
        </p:blipFill>
        <p:spPr>
          <a:xfrm>
            <a:off x="404254" y="1556412"/>
            <a:ext cx="6280326" cy="4710244"/>
          </a:xfrm>
          <a:prstGeom prst="rect">
            <a:avLst/>
          </a:prstGeom>
        </p:spPr>
      </p:pic>
      <p:sp>
        <p:nvSpPr>
          <p:cNvPr id="6" name="タイトル 1"/>
          <p:cNvSpPr txBox="1">
            <a:spLocks/>
          </p:cNvSpPr>
          <p:nvPr/>
        </p:nvSpPr>
        <p:spPr>
          <a:xfrm>
            <a:off x="78828" y="56957"/>
            <a:ext cx="10821783"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tx1"/>
                </a:solidFill>
                <a:effectLst>
                  <a:outerShdw blurRad="38100" dist="38100" dir="2700000" algn="tl">
                    <a:srgbClr val="000000">
                      <a:alpha val="43137"/>
                    </a:srgbClr>
                  </a:outerShdw>
                </a:effectLst>
                <a:latin typeface="+mj-lt"/>
                <a:ea typeface="+mj-ea"/>
                <a:cs typeface="+mj-cs"/>
              </a:defRPr>
            </a:lvl1pPr>
          </a:lstStyle>
          <a:p>
            <a:pPr algn="l"/>
            <a:r>
              <a:rPr lang="ja-JP" altLang="en-US" sz="3600" dirty="0">
                <a:effectLst/>
              </a:rPr>
              <a:t>経済産業省に配布停止要請された </a:t>
            </a:r>
            <a:r>
              <a:rPr lang="en-US" altLang="ja-JP" sz="3600" dirty="0">
                <a:effectLst/>
              </a:rPr>
              <a:t>SoftEther VPN </a:t>
            </a:r>
            <a:r>
              <a:rPr lang="ja-JP" altLang="en-US" sz="3600" dirty="0">
                <a:effectLst/>
              </a:rPr>
              <a:t>は、</a:t>
            </a:r>
            <a:endParaRPr lang="en-US" altLang="ja-JP" sz="3600" dirty="0">
              <a:effectLst/>
            </a:endParaRPr>
          </a:p>
          <a:p>
            <a:pPr algn="l"/>
            <a:r>
              <a:rPr lang="en-US" altLang="ja-JP" sz="3600" dirty="0">
                <a:effectLst/>
              </a:rPr>
              <a:t>2007 </a:t>
            </a:r>
            <a:r>
              <a:rPr lang="ja-JP" altLang="en-US" sz="3600" dirty="0">
                <a:effectLst/>
              </a:rPr>
              <a:t>年に経済産業大臣表彰を受賞。</a:t>
            </a:r>
          </a:p>
        </p:txBody>
      </p:sp>
      <p:pic>
        <p:nvPicPr>
          <p:cNvPr id="7" name="図 6"/>
          <p:cNvPicPr>
            <a:picLocks noChangeAspect="1"/>
          </p:cNvPicPr>
          <p:nvPr/>
        </p:nvPicPr>
        <p:blipFill>
          <a:blip r:embed="rId4"/>
          <a:stretch>
            <a:fillRect/>
          </a:stretch>
        </p:blipFill>
        <p:spPr>
          <a:xfrm>
            <a:off x="6985638" y="2605587"/>
            <a:ext cx="5050852" cy="3890521"/>
          </a:xfrm>
          <a:prstGeom prst="rect">
            <a:avLst/>
          </a:prstGeom>
        </p:spPr>
      </p:pic>
    </p:spTree>
    <p:extLst>
      <p:ext uri="{BB962C8B-B14F-4D97-AF65-F5344CB8AC3E}">
        <p14:creationId xmlns:p14="http://schemas.microsoft.com/office/powerpoint/2010/main" val="24956790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951308" y="737433"/>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804154" y="807643"/>
            <a:ext cx="2041827" cy="1148527"/>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251402" y="3184175"/>
            <a:ext cx="2097400" cy="1179788"/>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421583" y="5100004"/>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100</a:t>
            </a:fld>
            <a:endParaRPr kumimoji="1" lang="ja-JP" altLang="en-US" dirty="0"/>
          </a:p>
        </p:txBody>
      </p:sp>
      <p:sp>
        <p:nvSpPr>
          <p:cNvPr id="10" name="正方形/長方形 9">
            <a:extLst>
              <a:ext uri="{FF2B5EF4-FFF2-40B4-BE49-F238E27FC236}">
                <a16:creationId xmlns:a16="http://schemas.microsoft.com/office/drawing/2014/main" id="{1972D522-B0A5-4E15-A7B5-E02E250570A9}"/>
              </a:ext>
            </a:extLst>
          </p:cNvPr>
          <p:cNvSpPr/>
          <p:nvPr/>
        </p:nvSpPr>
        <p:spPr>
          <a:xfrm>
            <a:off x="102796" y="631842"/>
            <a:ext cx="6888694"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000" b="1" dirty="0">
                <a:latin typeface="+mn-ea"/>
              </a:rPr>
              <a:t>登 大遊 </a:t>
            </a:r>
            <a:r>
              <a:rPr lang="en-US" altLang="ja-JP" sz="2400" b="1" dirty="0">
                <a:latin typeface="+mn-ea"/>
              </a:rPr>
              <a:t>Daiyuu Nobori Ph.D.</a:t>
            </a:r>
            <a:endParaRPr lang="ja-JP" altLang="en-US" sz="2400" b="1" dirty="0">
              <a:latin typeface="+mn-ea"/>
            </a:endParaRPr>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pic>
        <p:nvPicPr>
          <p:cNvPr id="3" name="図 2"/>
          <p:cNvPicPr>
            <a:picLocks noChangeAspect="1"/>
          </p:cNvPicPr>
          <p:nvPr/>
        </p:nvPicPr>
        <p:blipFill>
          <a:blip r:embed="rId8"/>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sp>
        <p:nvSpPr>
          <p:cNvPr id="95" name="角丸四角形 94"/>
          <p:cNvSpPr/>
          <p:nvPr/>
        </p:nvSpPr>
        <p:spPr>
          <a:xfrm>
            <a:off x="226871" y="6384215"/>
            <a:ext cx="5314708" cy="4213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t>本資料は、独立した一研究者として自己の責任で </a:t>
            </a:r>
            <a:r>
              <a:rPr kumimoji="1" lang="en-US" altLang="ja-JP" sz="1100" b="1" dirty="0"/>
              <a:t>ICT </a:t>
            </a:r>
            <a:r>
              <a:rPr kumimoji="1" lang="ja-JP" altLang="en-US" sz="1100" b="1" dirty="0"/>
              <a:t>技術開発手法の考えを述べるものであり、所属している各組織において見解が統一されていることを示すものではありません。</a:t>
            </a:r>
          </a:p>
        </p:txBody>
      </p:sp>
      <p:pic>
        <p:nvPicPr>
          <p:cNvPr id="97" name="図 96"/>
          <p:cNvPicPr>
            <a:picLocks noChangeAspect="1"/>
          </p:cNvPicPr>
          <p:nvPr/>
        </p:nvPicPr>
        <p:blipFill>
          <a:blip r:embed="rId9"/>
          <a:stretch>
            <a:fillRect/>
          </a:stretch>
        </p:blipFill>
        <p:spPr>
          <a:xfrm>
            <a:off x="4701239" y="-16216"/>
            <a:ext cx="1141822" cy="720759"/>
          </a:xfrm>
          <a:prstGeom prst="rect">
            <a:avLst/>
          </a:prstGeom>
        </p:spPr>
      </p:pic>
      <p:pic>
        <p:nvPicPr>
          <p:cNvPr id="98" name="図 9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25119">
            <a:off x="5777008" y="358425"/>
            <a:ext cx="806864" cy="536029"/>
          </a:xfrm>
          <a:prstGeom prst="rect">
            <a:avLst/>
          </a:prstGeom>
        </p:spPr>
      </p:pic>
      <p:pic>
        <p:nvPicPr>
          <p:cNvPr id="99" name="図 98"/>
          <p:cNvPicPr>
            <a:picLocks noChangeAspect="1"/>
          </p:cNvPicPr>
          <p:nvPr/>
        </p:nvPicPr>
        <p:blipFill>
          <a:blip r:embed="rId11"/>
          <a:stretch>
            <a:fillRect/>
          </a:stretch>
        </p:blipFill>
        <p:spPr>
          <a:xfrm>
            <a:off x="6237552" y="6165827"/>
            <a:ext cx="1092681" cy="478084"/>
          </a:xfrm>
          <a:prstGeom prst="rect">
            <a:avLst/>
          </a:prstGeom>
        </p:spPr>
      </p:pic>
      <p:pic>
        <p:nvPicPr>
          <p:cNvPr id="100" name="図 9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3"/>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4"/>
          <a:stretch>
            <a:fillRect/>
          </a:stretch>
        </p:blipFill>
        <p:spPr>
          <a:xfrm>
            <a:off x="10462260" y="3820486"/>
            <a:ext cx="1518520" cy="1138890"/>
          </a:xfrm>
          <a:prstGeom prst="rect">
            <a:avLst/>
          </a:prstGeom>
        </p:spPr>
      </p:pic>
      <p:pic>
        <p:nvPicPr>
          <p:cNvPr id="109" name="図 108"/>
          <p:cNvPicPr>
            <a:picLocks noChangeAspect="1"/>
          </p:cNvPicPr>
          <p:nvPr/>
        </p:nvPicPr>
        <p:blipFill>
          <a:blip r:embed="rId15"/>
          <a:stretch>
            <a:fillRect/>
          </a:stretch>
        </p:blipFill>
        <p:spPr>
          <a:xfrm>
            <a:off x="8931735" y="3706812"/>
            <a:ext cx="1158328" cy="1447910"/>
          </a:xfrm>
          <a:prstGeom prst="rect">
            <a:avLst/>
          </a:prstGeom>
        </p:spPr>
      </p:pic>
      <p:pic>
        <p:nvPicPr>
          <p:cNvPr id="110" name="図 109"/>
          <p:cNvPicPr>
            <a:picLocks noChangeAspect="1"/>
          </p:cNvPicPr>
          <p:nvPr/>
        </p:nvPicPr>
        <p:blipFill>
          <a:blip r:embed="rId15"/>
          <a:stretch>
            <a:fillRect/>
          </a:stretch>
        </p:blipFill>
        <p:spPr>
          <a:xfrm>
            <a:off x="9915426" y="4288235"/>
            <a:ext cx="628666" cy="785832"/>
          </a:xfrm>
          <a:prstGeom prst="rect">
            <a:avLst/>
          </a:prstGeom>
        </p:spPr>
      </p:pic>
      <p:pic>
        <p:nvPicPr>
          <p:cNvPr id="111" name="図 110"/>
          <p:cNvPicPr>
            <a:picLocks noChangeAspect="1"/>
          </p:cNvPicPr>
          <p:nvPr/>
        </p:nvPicPr>
        <p:blipFill>
          <a:blip r:embed="rId15"/>
          <a:stretch>
            <a:fillRect/>
          </a:stretch>
        </p:blipFill>
        <p:spPr>
          <a:xfrm>
            <a:off x="9582388" y="4288235"/>
            <a:ext cx="628666" cy="785832"/>
          </a:xfrm>
          <a:prstGeom prst="rect">
            <a:avLst/>
          </a:prstGeom>
        </p:spPr>
      </p:pic>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6"/>
          <a:stretch>
            <a:fillRect/>
          </a:stretch>
        </p:blipFill>
        <p:spPr>
          <a:xfrm>
            <a:off x="6214280" y="4432900"/>
            <a:ext cx="1436178" cy="1715302"/>
          </a:xfrm>
          <a:prstGeom prst="rect">
            <a:avLst/>
          </a:prstGeom>
        </p:spPr>
      </p:pic>
      <p:sp>
        <p:nvSpPr>
          <p:cNvPr id="114" name="テキスト ボックス 113">
            <a:extLst>
              <a:ext uri="{FF2B5EF4-FFF2-40B4-BE49-F238E27FC236}">
                <a16:creationId xmlns:a16="http://schemas.microsoft.com/office/drawing/2014/main" id="{BD9078F3-20FE-41D1-877A-4BFECC2CB792}"/>
              </a:ext>
            </a:extLst>
          </p:cNvPr>
          <p:cNvSpPr txBox="1"/>
          <p:nvPr/>
        </p:nvSpPr>
        <p:spPr>
          <a:xfrm>
            <a:off x="139061" y="1288203"/>
            <a:ext cx="7406671" cy="584775"/>
          </a:xfrm>
          <a:prstGeom prst="rect">
            <a:avLst/>
          </a:prstGeom>
          <a:noFill/>
        </p:spPr>
        <p:txBody>
          <a:bodyPr wrap="square" rtlCol="0">
            <a:spAutoFit/>
          </a:bodyPr>
          <a:lstStyle/>
          <a:p>
            <a:r>
              <a:rPr kumimoji="1" lang="en-US" altLang="ja-JP" sz="3200" dirty="0">
                <a:solidFill>
                  <a:srgbClr val="0000FF"/>
                </a:solidFill>
                <a:highlight>
                  <a:srgbClr val="FFFFCC"/>
                </a:highlight>
              </a:rPr>
              <a:t>administrator@dnobori.cyber.ipa.go.jp</a:t>
            </a:r>
          </a:p>
        </p:txBody>
      </p:sp>
      <p:sp>
        <p:nvSpPr>
          <p:cNvPr id="2" name="テキスト ボックス 1">
            <a:extLst>
              <a:ext uri="{FF2B5EF4-FFF2-40B4-BE49-F238E27FC236}">
                <a16:creationId xmlns:a16="http://schemas.microsoft.com/office/drawing/2014/main" id="{F52DC72A-ACA1-4E4C-B8C5-198740C18A49}"/>
              </a:ext>
            </a:extLst>
          </p:cNvPr>
          <p:cNvSpPr txBox="1"/>
          <p:nvPr/>
        </p:nvSpPr>
        <p:spPr>
          <a:xfrm>
            <a:off x="111710" y="81408"/>
            <a:ext cx="4589529" cy="646331"/>
          </a:xfrm>
          <a:prstGeom prst="rect">
            <a:avLst/>
          </a:prstGeom>
          <a:noFill/>
        </p:spPr>
        <p:txBody>
          <a:bodyPr wrap="square" rtlCol="0">
            <a:spAutoFit/>
          </a:bodyPr>
          <a:lstStyle/>
          <a:p>
            <a:r>
              <a:rPr kumimoji="1" lang="en-US" altLang="ja-JP" b="1" dirty="0">
                <a:solidFill>
                  <a:schemeClr val="accent6">
                    <a:lumMod val="75000"/>
                  </a:schemeClr>
                </a:solidFill>
              </a:rPr>
              <a:t>2026/3/19 ICM @ </a:t>
            </a:r>
            <a:r>
              <a:rPr kumimoji="1" lang="ja-JP" altLang="en-US" b="1" dirty="0">
                <a:solidFill>
                  <a:schemeClr val="accent6">
                    <a:lumMod val="75000"/>
                  </a:schemeClr>
                </a:solidFill>
              </a:rPr>
              <a:t>宮古島</a:t>
            </a:r>
          </a:p>
          <a:p>
            <a:r>
              <a:rPr kumimoji="1" lang="en-US" altLang="ja-JP" b="1" dirty="0">
                <a:solidFill>
                  <a:schemeClr val="accent6">
                    <a:lumMod val="75000"/>
                  </a:schemeClr>
                </a:solidFill>
              </a:rPr>
              <a:t>2026 </a:t>
            </a:r>
            <a:r>
              <a:rPr kumimoji="1" lang="ja-JP" altLang="en-US" b="1" dirty="0">
                <a:solidFill>
                  <a:schemeClr val="accent6">
                    <a:lumMod val="75000"/>
                  </a:schemeClr>
                </a:solidFill>
              </a:rPr>
              <a:t>年情報通信マネジメントワークショップ</a:t>
            </a:r>
          </a:p>
        </p:txBody>
      </p:sp>
      <p:sp>
        <p:nvSpPr>
          <p:cNvPr id="116" name="テキスト ボックス 115">
            <a:extLst>
              <a:ext uri="{FF2B5EF4-FFF2-40B4-BE49-F238E27FC236}">
                <a16:creationId xmlns:a16="http://schemas.microsoft.com/office/drawing/2014/main" id="{49F617A0-165C-4254-B285-39432B7F5210}"/>
              </a:ext>
            </a:extLst>
          </p:cNvPr>
          <p:cNvSpPr txBox="1"/>
          <p:nvPr/>
        </p:nvSpPr>
        <p:spPr>
          <a:xfrm>
            <a:off x="139060" y="1956170"/>
            <a:ext cx="7866433" cy="954107"/>
          </a:xfrm>
          <a:prstGeom prst="rect">
            <a:avLst/>
          </a:prstGeom>
          <a:noFill/>
        </p:spPr>
        <p:txBody>
          <a:bodyPr wrap="square" rtlCol="0">
            <a:spAutoFit/>
          </a:bodyPr>
          <a:lstStyle/>
          <a:p>
            <a:r>
              <a:rPr lang="ja-JP" altLang="en-US" sz="2800" b="1" dirty="0">
                <a:solidFill>
                  <a:schemeClr val="accent5">
                    <a:lumMod val="75000"/>
                  </a:schemeClr>
                </a:solidFill>
                <a:highlight>
                  <a:srgbClr val="99FFCC"/>
                </a:highlight>
              </a:rPr>
              <a:t>世界に普及可能なコンピュータや</a:t>
            </a:r>
          </a:p>
          <a:p>
            <a:r>
              <a:rPr lang="ja-JP" altLang="en-US" sz="2800" b="1" dirty="0">
                <a:solidFill>
                  <a:schemeClr val="accent5">
                    <a:lumMod val="75000"/>
                  </a:schemeClr>
                </a:solidFill>
                <a:highlight>
                  <a:srgbClr val="99FFCC"/>
                </a:highlight>
              </a:rPr>
              <a:t>ネットワーク技術の生産手段の確立</a:t>
            </a:r>
          </a:p>
        </p:txBody>
      </p:sp>
      <p:sp>
        <p:nvSpPr>
          <p:cNvPr id="122" name="正方形/長方形 121">
            <a:extLst>
              <a:ext uri="{FF2B5EF4-FFF2-40B4-BE49-F238E27FC236}">
                <a16:creationId xmlns:a16="http://schemas.microsoft.com/office/drawing/2014/main" id="{B6EE7FDA-FC73-4BC2-95F5-4FC7801166B1}"/>
              </a:ext>
            </a:extLst>
          </p:cNvPr>
          <p:cNvSpPr/>
          <p:nvPr/>
        </p:nvSpPr>
        <p:spPr>
          <a:xfrm>
            <a:off x="285006" y="3470990"/>
            <a:ext cx="6909971" cy="40011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筑波大学 客員教授</a:t>
            </a:r>
          </a:p>
        </p:txBody>
      </p:sp>
      <p:pic>
        <p:nvPicPr>
          <p:cNvPr id="123" name="図 122">
            <a:extLst>
              <a:ext uri="{FF2B5EF4-FFF2-40B4-BE49-F238E27FC236}">
                <a16:creationId xmlns:a16="http://schemas.microsoft.com/office/drawing/2014/main" id="{FB637E5B-FA27-4089-AD37-CC5D51B19E3E}"/>
              </a:ext>
            </a:extLst>
          </p:cNvPr>
          <p:cNvPicPr>
            <a:picLocks noChangeAspect="1"/>
          </p:cNvPicPr>
          <p:nvPr/>
        </p:nvPicPr>
        <p:blipFill>
          <a:blip r:embed="rId17"/>
          <a:stretch>
            <a:fillRect/>
          </a:stretch>
        </p:blipFill>
        <p:spPr>
          <a:xfrm>
            <a:off x="633628" y="4977782"/>
            <a:ext cx="2214832" cy="883498"/>
          </a:xfrm>
          <a:prstGeom prst="rect">
            <a:avLst/>
          </a:prstGeom>
        </p:spPr>
      </p:pic>
      <p:sp>
        <p:nvSpPr>
          <p:cNvPr id="124" name="テキスト ボックス 123">
            <a:extLst>
              <a:ext uri="{FF2B5EF4-FFF2-40B4-BE49-F238E27FC236}">
                <a16:creationId xmlns:a16="http://schemas.microsoft.com/office/drawing/2014/main" id="{3B747159-2F92-45A1-A64F-004C7166B35A}"/>
              </a:ext>
            </a:extLst>
          </p:cNvPr>
          <p:cNvSpPr txBox="1"/>
          <p:nvPr/>
        </p:nvSpPr>
        <p:spPr>
          <a:xfrm>
            <a:off x="628852" y="4366079"/>
            <a:ext cx="4935447" cy="707886"/>
          </a:xfrm>
          <a:prstGeom prst="rect">
            <a:avLst/>
          </a:prstGeom>
          <a:noFill/>
        </p:spPr>
        <p:txBody>
          <a:bodyPr wrap="square" rtlCol="0">
            <a:spAutoFit/>
          </a:bodyPr>
          <a:lstStyle/>
          <a:p>
            <a:r>
              <a:rPr kumimoji="1" lang="ja-JP" altLang="en-US" sz="2000" b="1" dirty="0"/>
              <a:t>産業サイバーセキュリティセンター 事業部</a:t>
            </a:r>
            <a:br>
              <a:rPr kumimoji="1" lang="en-US" altLang="ja-JP" sz="2000" b="1" dirty="0"/>
            </a:br>
            <a:r>
              <a:rPr kumimoji="1" lang="ja-JP" altLang="en-US" sz="2000" b="1" dirty="0"/>
              <a:t>シニアエキスパート</a:t>
            </a:r>
          </a:p>
        </p:txBody>
      </p:sp>
      <p:pic>
        <p:nvPicPr>
          <p:cNvPr id="125" name="図 124">
            <a:extLst>
              <a:ext uri="{FF2B5EF4-FFF2-40B4-BE49-F238E27FC236}">
                <a16:creationId xmlns:a16="http://schemas.microsoft.com/office/drawing/2014/main" id="{94A99A78-1A11-4833-AFCE-7CDCC9438949}"/>
              </a:ext>
            </a:extLst>
          </p:cNvPr>
          <p:cNvPicPr>
            <a:picLocks noChangeAspect="1"/>
          </p:cNvPicPr>
          <p:nvPr/>
        </p:nvPicPr>
        <p:blipFill>
          <a:blip r:embed="rId18"/>
          <a:stretch>
            <a:fillRect/>
          </a:stretch>
        </p:blipFill>
        <p:spPr>
          <a:xfrm>
            <a:off x="714159" y="3902723"/>
            <a:ext cx="2590943" cy="488277"/>
          </a:xfrm>
          <a:prstGeom prst="rect">
            <a:avLst/>
          </a:prstGeom>
        </p:spPr>
      </p:pic>
      <p:sp>
        <p:nvSpPr>
          <p:cNvPr id="126" name="テキスト ボックス 125">
            <a:extLst>
              <a:ext uri="{FF2B5EF4-FFF2-40B4-BE49-F238E27FC236}">
                <a16:creationId xmlns:a16="http://schemas.microsoft.com/office/drawing/2014/main" id="{46210633-814C-4E53-9F5A-69B8417D4D7F}"/>
              </a:ext>
            </a:extLst>
          </p:cNvPr>
          <p:cNvSpPr txBox="1"/>
          <p:nvPr/>
        </p:nvSpPr>
        <p:spPr>
          <a:xfrm>
            <a:off x="3004503" y="5026634"/>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sp>
        <p:nvSpPr>
          <p:cNvPr id="127" name="正方形/長方形 126">
            <a:extLst>
              <a:ext uri="{FF2B5EF4-FFF2-40B4-BE49-F238E27FC236}">
                <a16:creationId xmlns:a16="http://schemas.microsoft.com/office/drawing/2014/main" id="{46ED8BA0-915D-45D8-AFD3-8E70896147A9}"/>
              </a:ext>
            </a:extLst>
          </p:cNvPr>
          <p:cNvSpPr/>
          <p:nvPr/>
        </p:nvSpPr>
        <p:spPr>
          <a:xfrm>
            <a:off x="264486" y="5650290"/>
            <a:ext cx="6909971"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筑波大学発ベンチャー</a:t>
            </a:r>
            <a:br>
              <a:rPr lang="en-US" altLang="ja-JP" sz="2000" b="1" dirty="0">
                <a:latin typeface="+mn-ea"/>
              </a:rPr>
            </a:br>
            <a:r>
              <a:rPr lang="ja-JP" altLang="en-US" sz="2000" b="1" dirty="0">
                <a:latin typeface="+mn-ea"/>
              </a:rPr>
              <a:t>ソフトイーサ株式会社 代表取締役</a:t>
            </a:r>
          </a:p>
        </p:txBody>
      </p:sp>
      <p:sp>
        <p:nvSpPr>
          <p:cNvPr id="128" name="正方形/長方形 127">
            <a:extLst>
              <a:ext uri="{FF2B5EF4-FFF2-40B4-BE49-F238E27FC236}">
                <a16:creationId xmlns:a16="http://schemas.microsoft.com/office/drawing/2014/main" id="{79178A3E-4128-4520-81B0-3BEE71C9F5D8}"/>
              </a:ext>
            </a:extLst>
          </p:cNvPr>
          <p:cNvSpPr/>
          <p:nvPr/>
        </p:nvSpPr>
        <p:spPr>
          <a:xfrm>
            <a:off x="285006" y="3868708"/>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sp>
        <p:nvSpPr>
          <p:cNvPr id="129" name="正方形/長方形 128">
            <a:extLst>
              <a:ext uri="{FF2B5EF4-FFF2-40B4-BE49-F238E27FC236}">
                <a16:creationId xmlns:a16="http://schemas.microsoft.com/office/drawing/2014/main" id="{6B42CEAA-61A2-450C-A084-619995E66980}"/>
              </a:ext>
            </a:extLst>
          </p:cNvPr>
          <p:cNvSpPr/>
          <p:nvPr/>
        </p:nvSpPr>
        <p:spPr>
          <a:xfrm>
            <a:off x="263646" y="4900983"/>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sp>
        <p:nvSpPr>
          <p:cNvPr id="117" name="テキスト ボックス 116">
            <a:extLst>
              <a:ext uri="{FF2B5EF4-FFF2-40B4-BE49-F238E27FC236}">
                <a16:creationId xmlns:a16="http://schemas.microsoft.com/office/drawing/2014/main" id="{8F8AC77D-64E5-4021-9255-F2A2ED5E3D46}"/>
              </a:ext>
            </a:extLst>
          </p:cNvPr>
          <p:cNvSpPr txBox="1"/>
          <p:nvPr/>
        </p:nvSpPr>
        <p:spPr>
          <a:xfrm>
            <a:off x="6602197" y="35709"/>
            <a:ext cx="5548473" cy="584775"/>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a:t>
            </a:r>
            <a:r>
              <a:rPr kumimoji="1" lang="en-US" altLang="ja-JP" sz="2000" b="1" u="sng" dirty="0">
                <a:solidFill>
                  <a:srgbClr val="0000FF"/>
                </a:solidFill>
                <a:latin typeface="Consolas" panose="020B0609020204030204" pitchFamily="49" charset="0"/>
              </a:rPr>
              <a:t>https://dnobori.cyber.ipa.go.jp/</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pic>
        <p:nvPicPr>
          <p:cNvPr id="5" name="図 4">
            <a:extLst>
              <a:ext uri="{FF2B5EF4-FFF2-40B4-BE49-F238E27FC236}">
                <a16:creationId xmlns:a16="http://schemas.microsoft.com/office/drawing/2014/main" id="{7A9FF3CC-2C17-10AD-509A-E4BA0F9B7194}"/>
              </a:ext>
            </a:extLst>
          </p:cNvPr>
          <p:cNvPicPr>
            <a:picLocks noChangeAspect="1"/>
          </p:cNvPicPr>
          <p:nvPr/>
        </p:nvPicPr>
        <p:blipFill>
          <a:blip r:embed="rId19"/>
          <a:stretch>
            <a:fillRect/>
          </a:stretch>
        </p:blipFill>
        <p:spPr>
          <a:xfrm>
            <a:off x="3672759" y="3072785"/>
            <a:ext cx="5414928" cy="2144836"/>
          </a:xfrm>
          <a:prstGeom prst="rect">
            <a:avLst/>
          </a:prstGeom>
          <a:ln w="38100">
            <a:solidFill>
              <a:schemeClr val="tx1"/>
            </a:solidFill>
          </a:ln>
        </p:spPr>
      </p:pic>
    </p:spTree>
    <p:extLst>
      <p:ext uri="{BB962C8B-B14F-4D97-AF65-F5344CB8AC3E}">
        <p14:creationId xmlns:p14="http://schemas.microsoft.com/office/powerpoint/2010/main" val="1922110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36068" y="767629"/>
            <a:ext cx="11299671" cy="2122251"/>
          </a:xfrm>
        </p:spPr>
        <p:txBody>
          <a:bodyPr>
            <a:noAutofit/>
          </a:bodyPr>
          <a:lstStyle/>
          <a:p>
            <a:r>
              <a:rPr kumimoji="1" lang="ja-JP" altLang="en-US" sz="2000" dirty="0"/>
              <a:t>「</a:t>
            </a:r>
            <a:r>
              <a:rPr kumimoji="1" lang="en-US" altLang="ja-JP" sz="2000" dirty="0"/>
              <a:t>SoftEther VPN</a:t>
            </a:r>
            <a:r>
              <a:rPr kumimoji="1" lang="ja-JP" altLang="en-US" sz="2000" dirty="0"/>
              <a:t>」を元に開発した、外国政府の検閲用ファイアウォールを無効化し自由なインターネットアクセスを実現するための分散型中継 </a:t>
            </a:r>
            <a:r>
              <a:rPr kumimoji="1" lang="en-US" altLang="ja-JP" sz="2000" dirty="0"/>
              <a:t>VPN </a:t>
            </a:r>
            <a:r>
              <a:rPr kumimoji="1" lang="ja-JP" altLang="en-US" sz="2000" dirty="0"/>
              <a:t>システム。筑波大学で運営。</a:t>
            </a:r>
            <a:endParaRPr lang="ja-JP" altLang="en-US" sz="1600" dirty="0"/>
          </a:p>
          <a:p>
            <a:r>
              <a:rPr kumimoji="1" lang="ja-JP" altLang="en-US" sz="2000" b="1" u="sng" dirty="0">
                <a:solidFill>
                  <a:srgbClr val="C00000"/>
                </a:solidFill>
              </a:rPr>
              <a:t>中国、イラン、イラク、</a:t>
            </a:r>
            <a:r>
              <a:rPr lang="ja-JP" altLang="en-US" sz="2000" b="1" u="sng" dirty="0">
                <a:solidFill>
                  <a:srgbClr val="C00000"/>
                </a:solidFill>
              </a:rPr>
              <a:t>ロシア、シリア、</a:t>
            </a:r>
            <a:r>
              <a:rPr kumimoji="1" lang="en-US" altLang="ja-JP" sz="2000" b="1" u="sng" dirty="0">
                <a:solidFill>
                  <a:srgbClr val="C00000"/>
                </a:solidFill>
              </a:rPr>
              <a:t>UAE</a:t>
            </a:r>
            <a:r>
              <a:rPr lang="ja-JP" altLang="en-US" sz="2000" b="1" u="sng" dirty="0">
                <a:solidFill>
                  <a:srgbClr val="C00000"/>
                </a:solidFill>
              </a:rPr>
              <a:t>、韓国、北朝鮮などのインターネット検閲がある地域の市民 </a:t>
            </a:r>
            <a:r>
              <a:rPr lang="en-US" altLang="ja-JP" sz="2000" b="1" u="sng" dirty="0">
                <a:solidFill>
                  <a:srgbClr val="C00000"/>
                </a:solidFill>
              </a:rPr>
              <a:t>4,700 </a:t>
            </a:r>
            <a:r>
              <a:rPr lang="ja-JP" altLang="en-US" sz="2000" b="1" u="sng" dirty="0">
                <a:solidFill>
                  <a:srgbClr val="C00000"/>
                </a:solidFill>
              </a:rPr>
              <a:t>万人の年間ユニークユーザー</a:t>
            </a:r>
            <a:r>
              <a:rPr lang="ja-JP" altLang="en-US" sz="2000" dirty="0"/>
              <a:t>に、検閲のないインターネットによる表現の自由、学習権、自由な知識へのアクセス等 </a:t>
            </a:r>
            <a:r>
              <a:rPr lang="en-US" altLang="ja-JP" sz="2000" dirty="0"/>
              <a:t>(Google, Wikipedia, GitHub, YouTube </a:t>
            </a:r>
            <a:r>
              <a:rPr lang="ja-JP" altLang="en-US" sz="2000" dirty="0"/>
              <a:t>等</a:t>
            </a:r>
            <a:r>
              <a:rPr lang="en-US" altLang="ja-JP" sz="2000" dirty="0"/>
              <a:t>) </a:t>
            </a:r>
            <a:r>
              <a:rPr lang="ja-JP" altLang="en-US" sz="2000" dirty="0"/>
              <a:t>を最終保障。</a:t>
            </a:r>
            <a:endParaRPr lang="en-US" altLang="ja-JP" sz="2000"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11</a:t>
            </a:fld>
            <a:endParaRPr kumimoji="1" lang="ja-JP" altLang="en-US" dirty="0"/>
          </a:p>
        </p:txBody>
      </p:sp>
      <p:pic>
        <p:nvPicPr>
          <p:cNvPr id="11" name="図 10"/>
          <p:cNvPicPr>
            <a:picLocks noChangeAspect="1"/>
          </p:cNvPicPr>
          <p:nvPr/>
        </p:nvPicPr>
        <p:blipFill>
          <a:blip r:embed="rId2"/>
          <a:stretch>
            <a:fillRect/>
          </a:stretch>
        </p:blipFill>
        <p:spPr>
          <a:xfrm>
            <a:off x="556261" y="2342550"/>
            <a:ext cx="5771228" cy="2401502"/>
          </a:xfrm>
          <a:prstGeom prst="rect">
            <a:avLst/>
          </a:prstGeom>
        </p:spPr>
      </p:pic>
      <p:sp>
        <p:nvSpPr>
          <p:cNvPr id="8" name="コンテンツ プレースホルダー 2">
            <a:extLst>
              <a:ext uri="{FF2B5EF4-FFF2-40B4-BE49-F238E27FC236}">
                <a16:creationId xmlns:a16="http://schemas.microsoft.com/office/drawing/2014/main" id="{0A93F7FE-96B1-4060-BAE0-D40A8F803FFB}"/>
              </a:ext>
            </a:extLst>
          </p:cNvPr>
          <p:cNvSpPr txBox="1">
            <a:spLocks/>
          </p:cNvSpPr>
          <p:nvPr/>
        </p:nvSpPr>
        <p:spPr>
          <a:xfrm>
            <a:off x="235434" y="70248"/>
            <a:ext cx="11299671" cy="64549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600" b="1" dirty="0"/>
              <a:t>② 「</a:t>
            </a:r>
            <a:r>
              <a:rPr lang="en-US" altLang="ja-JP" sz="3600" b="1" dirty="0"/>
              <a:t>VPN Gate</a:t>
            </a:r>
            <a:r>
              <a:rPr lang="ja-JP" altLang="en-US" sz="3600" b="1" dirty="0"/>
              <a:t>」 </a:t>
            </a:r>
            <a:r>
              <a:rPr lang="en-US" altLang="ja-JP" sz="1800" b="1" dirty="0"/>
              <a:t>- </a:t>
            </a:r>
            <a:r>
              <a:rPr lang="ja-JP" altLang="en-US" sz="1800" b="1" dirty="0"/>
              <a:t>年間 </a:t>
            </a:r>
            <a:r>
              <a:rPr lang="en-US" altLang="ja-JP" sz="1800" b="1" dirty="0"/>
              <a:t>3,200</a:t>
            </a:r>
            <a:r>
              <a:rPr lang="ja-JP" altLang="en-US" sz="1800" b="1" dirty="0"/>
              <a:t> 万ユニークユーザーが全世界で利用する日本製サイバーセキュリティサービス</a:t>
            </a:r>
            <a:endParaRPr lang="ja-JP" altLang="en-US" sz="4000" b="1" dirty="0"/>
          </a:p>
        </p:txBody>
      </p:sp>
      <p:pic>
        <p:nvPicPr>
          <p:cNvPr id="5" name="図 4">
            <a:extLst>
              <a:ext uri="{FF2B5EF4-FFF2-40B4-BE49-F238E27FC236}">
                <a16:creationId xmlns:a16="http://schemas.microsoft.com/office/drawing/2014/main" id="{4EC3B653-584A-4CAA-82CC-CB8D3252FBF3}"/>
              </a:ext>
            </a:extLst>
          </p:cNvPr>
          <p:cNvPicPr>
            <a:picLocks noChangeAspect="1"/>
          </p:cNvPicPr>
          <p:nvPr/>
        </p:nvPicPr>
        <p:blipFill>
          <a:blip r:embed="rId3"/>
          <a:stretch>
            <a:fillRect/>
          </a:stretch>
        </p:blipFill>
        <p:spPr>
          <a:xfrm>
            <a:off x="7712360" y="2106797"/>
            <a:ext cx="3822745" cy="2633014"/>
          </a:xfrm>
          <a:prstGeom prst="rect">
            <a:avLst/>
          </a:prstGeom>
        </p:spPr>
      </p:pic>
      <p:sp>
        <p:nvSpPr>
          <p:cNvPr id="7" name="コンテンツ プレースホルダー 2">
            <a:extLst>
              <a:ext uri="{FF2B5EF4-FFF2-40B4-BE49-F238E27FC236}">
                <a16:creationId xmlns:a16="http://schemas.microsoft.com/office/drawing/2014/main" id="{E79E07E8-1039-4805-85BB-3A244432EF3B}"/>
              </a:ext>
            </a:extLst>
          </p:cNvPr>
          <p:cNvSpPr txBox="1">
            <a:spLocks/>
          </p:cNvSpPr>
          <p:nvPr/>
        </p:nvSpPr>
        <p:spPr>
          <a:xfrm>
            <a:off x="235434" y="4943711"/>
            <a:ext cx="11724026" cy="1844041"/>
          </a:xfrm>
          <a:prstGeom prst="rect">
            <a:avLst/>
          </a:prstGeom>
          <a:solidFill>
            <a:schemeClr val="accent4">
              <a:lumMod val="20000"/>
              <a:lumOff val="80000"/>
            </a:schemeClr>
          </a:solidFill>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800" b="1" dirty="0">
                <a:solidFill>
                  <a:schemeClr val="accent5">
                    <a:lumMod val="75000"/>
                  </a:schemeClr>
                </a:solidFill>
              </a:rPr>
              <a:t>VPN Gate </a:t>
            </a:r>
            <a:r>
              <a:rPr lang="ja-JP" altLang="en-US" sz="1800" b="1" dirty="0">
                <a:solidFill>
                  <a:schemeClr val="accent5">
                    <a:lumMod val="75000"/>
                  </a:schemeClr>
                </a:solidFill>
              </a:rPr>
              <a:t>は、筑波大学で機能拡張・継続 </a:t>
            </a:r>
            <a:r>
              <a:rPr lang="en-US" altLang="ja-JP" sz="1800" b="1" dirty="0">
                <a:solidFill>
                  <a:schemeClr val="accent5">
                    <a:lumMod val="75000"/>
                  </a:schemeClr>
                </a:solidFill>
              </a:rPr>
              <a:t>(2013 </a:t>
            </a:r>
            <a:r>
              <a:rPr lang="ja-JP" altLang="en-US" sz="1800" b="1" dirty="0">
                <a:solidFill>
                  <a:schemeClr val="accent5">
                    <a:lumMod val="75000"/>
                  </a:schemeClr>
                </a:solidFill>
              </a:rPr>
              <a:t>～ 現在</a:t>
            </a:r>
            <a:r>
              <a:rPr lang="en-US" altLang="ja-JP" sz="1800" b="1" dirty="0">
                <a:solidFill>
                  <a:schemeClr val="accent5">
                    <a:lumMod val="75000"/>
                  </a:schemeClr>
                </a:solidFill>
              </a:rPr>
              <a:t>)</a:t>
            </a:r>
            <a:r>
              <a:rPr lang="ja-JP" altLang="en-US" sz="1800" b="1" dirty="0">
                <a:solidFill>
                  <a:schemeClr val="accent5">
                    <a:lumMod val="75000"/>
                  </a:schemeClr>
                </a:solidFill>
              </a:rPr>
              <a:t> し無償でサービス提供。</a:t>
            </a:r>
            <a:r>
              <a:rPr lang="ja-JP" altLang="en-US" sz="1800" b="1" dirty="0">
                <a:solidFill>
                  <a:schemeClr val="accent6">
                    <a:lumMod val="50000"/>
                  </a:schemeClr>
                </a:solidFill>
              </a:rPr>
              <a:t>対価なく誰でも利用可能。売上額がゼロ </a:t>
            </a:r>
            <a:r>
              <a:rPr lang="en-US" altLang="ja-JP" sz="1800" b="1" dirty="0">
                <a:solidFill>
                  <a:schemeClr val="accent6">
                    <a:lumMod val="50000"/>
                  </a:schemeClr>
                </a:solidFill>
              </a:rPr>
              <a:t>(</a:t>
            </a:r>
            <a:r>
              <a:rPr lang="ja-JP" altLang="en-US" sz="1800" b="1" dirty="0">
                <a:solidFill>
                  <a:schemeClr val="accent6">
                    <a:lumMod val="50000"/>
                  </a:schemeClr>
                </a:solidFill>
              </a:rPr>
              <a:t>広告収入等も無し</a:t>
            </a:r>
            <a:r>
              <a:rPr lang="en-US" altLang="ja-JP" sz="1800" b="1" dirty="0">
                <a:solidFill>
                  <a:schemeClr val="accent6">
                    <a:lumMod val="50000"/>
                  </a:schemeClr>
                </a:solidFill>
              </a:rPr>
              <a:t>) </a:t>
            </a:r>
            <a:r>
              <a:rPr lang="ja-JP" altLang="en-US" sz="1800" b="1" dirty="0">
                <a:solidFill>
                  <a:schemeClr val="accent6">
                    <a:lumMod val="50000"/>
                  </a:schemeClr>
                </a:solidFill>
              </a:rPr>
              <a:t>のため、代わりに、前記 「資料 </a:t>
            </a:r>
            <a:r>
              <a:rPr lang="en-US" altLang="ja-JP" sz="1800" b="1" dirty="0">
                <a:solidFill>
                  <a:schemeClr val="accent6">
                    <a:lumMod val="50000"/>
                  </a:schemeClr>
                </a:solidFill>
              </a:rPr>
              <a:t>1</a:t>
            </a:r>
            <a:r>
              <a:rPr lang="ja-JP" altLang="en-US" sz="1800" b="1" dirty="0">
                <a:solidFill>
                  <a:schemeClr val="accent6">
                    <a:lumMod val="50000"/>
                  </a:schemeClr>
                </a:solidFill>
              </a:rPr>
              <a:t>」を参照し、社会的便益額 </a:t>
            </a:r>
            <a:r>
              <a:rPr lang="en-US" altLang="ja-JP" sz="1800" b="1" dirty="0">
                <a:solidFill>
                  <a:schemeClr val="accent6">
                    <a:lumMod val="50000"/>
                  </a:schemeClr>
                </a:solidFill>
              </a:rPr>
              <a:t>(ASV) </a:t>
            </a:r>
            <a:r>
              <a:rPr lang="ja-JP" altLang="en-US" sz="1800" b="1" dirty="0">
                <a:solidFill>
                  <a:schemeClr val="accent6">
                    <a:lumMod val="50000"/>
                  </a:schemeClr>
                </a:solidFill>
              </a:rPr>
              <a:t>を算定。</a:t>
            </a:r>
            <a:endParaRPr lang="en-US" altLang="ja-JP" sz="1800" b="1" dirty="0">
              <a:solidFill>
                <a:schemeClr val="accent6">
                  <a:lumMod val="50000"/>
                </a:schemeClr>
              </a:solidFill>
            </a:endParaRPr>
          </a:p>
          <a:p>
            <a:r>
              <a:rPr lang="en-US" altLang="ja-JP" sz="1800" b="1" dirty="0"/>
              <a:t>VPN Gate </a:t>
            </a:r>
            <a:r>
              <a:rPr lang="ja-JP" altLang="en-US" sz="1800" b="1" dirty="0"/>
              <a:t>研究開発事業により創出している年間社会的便益額</a:t>
            </a:r>
            <a:r>
              <a:rPr lang="en-US" altLang="ja-JP" sz="1800" b="1" dirty="0"/>
              <a:t> Annual Social Value (ASV) (</a:t>
            </a:r>
            <a:r>
              <a:rPr lang="ja-JP" altLang="en-US" sz="1800" b="1" dirty="0"/>
              <a:t>全世界</a:t>
            </a:r>
            <a:r>
              <a:rPr lang="en-US" altLang="ja-JP" sz="1800" b="1" dirty="0"/>
              <a:t>):</a:t>
            </a:r>
            <a:br>
              <a:rPr lang="en-US" altLang="ja-JP" sz="1800" b="1" dirty="0"/>
            </a:br>
            <a:r>
              <a:rPr lang="ja-JP" altLang="en-US" sz="1800" b="1" dirty="0"/>
              <a:t>少なく見積もっても</a:t>
            </a:r>
            <a:r>
              <a:rPr lang="en-US" altLang="ja-JP" sz="1800" b="1" dirty="0"/>
              <a:t> </a:t>
            </a:r>
            <a:r>
              <a:rPr lang="en-US" altLang="ja-JP" b="1" u="sng" dirty="0">
                <a:solidFill>
                  <a:schemeClr val="accent5">
                    <a:lumMod val="75000"/>
                  </a:schemeClr>
                </a:solidFill>
              </a:rPr>
              <a:t>109 </a:t>
            </a:r>
            <a:r>
              <a:rPr lang="ja-JP" altLang="en-US" b="1" u="sng" dirty="0">
                <a:solidFill>
                  <a:schemeClr val="accent5">
                    <a:lumMod val="75000"/>
                  </a:schemeClr>
                </a:solidFill>
              </a:rPr>
              <a:t>億円 ～ </a:t>
            </a:r>
            <a:r>
              <a:rPr lang="en-US" altLang="ja-JP" b="1" u="sng" dirty="0">
                <a:solidFill>
                  <a:schemeClr val="accent5">
                    <a:lumMod val="75000"/>
                  </a:schemeClr>
                </a:solidFill>
              </a:rPr>
              <a:t>286 </a:t>
            </a:r>
            <a:r>
              <a:rPr lang="ja-JP" altLang="en-US" b="1" u="sng" dirty="0">
                <a:solidFill>
                  <a:schemeClr val="accent5">
                    <a:lumMod val="75000"/>
                  </a:schemeClr>
                </a:solidFill>
              </a:rPr>
              <a:t>億円</a:t>
            </a:r>
            <a:r>
              <a:rPr lang="en-US" altLang="ja-JP" b="1" u="sng" dirty="0">
                <a:solidFill>
                  <a:schemeClr val="accent5">
                    <a:lumMod val="75000"/>
                  </a:schemeClr>
                </a:solidFill>
              </a:rPr>
              <a:t>/ </a:t>
            </a:r>
            <a:r>
              <a:rPr lang="ja-JP" altLang="en-US" b="1" u="sng" dirty="0">
                <a:solidFill>
                  <a:schemeClr val="accent5">
                    <a:lumMod val="75000"/>
                  </a:schemeClr>
                </a:solidFill>
              </a:rPr>
              <a:t>年</a:t>
            </a:r>
            <a:r>
              <a:rPr lang="ja-JP" altLang="en-US" b="1" dirty="0"/>
              <a:t> </a:t>
            </a:r>
            <a:r>
              <a:rPr lang="en-US" altLang="ja-JP" sz="1800" b="1" dirty="0"/>
              <a:t>(1</a:t>
            </a:r>
            <a:r>
              <a:rPr lang="ja-JP" altLang="en-US" sz="1800" b="1" dirty="0"/>
              <a:t> </a:t>
            </a:r>
            <a:r>
              <a:rPr lang="en-US" altLang="ja-JP" sz="1800" b="1" dirty="0"/>
              <a:t>USD = 150 JPY)</a:t>
            </a:r>
            <a:r>
              <a:rPr lang="ja-JP" altLang="en-US" sz="1800" b="1" dirty="0"/>
              <a:t>。</a:t>
            </a:r>
            <a:endParaRPr lang="en-US" altLang="ja-JP" sz="1800" b="1" dirty="0"/>
          </a:p>
          <a:p>
            <a:r>
              <a:rPr lang="fi-FI" altLang="ja-JP" sz="1100" b="1" dirty="0"/>
              <a:t>ASV </a:t>
            </a:r>
            <a:r>
              <a:rPr lang="ja-JP" altLang="fi-FI" sz="1100" b="1" dirty="0"/>
              <a:t>算出</a:t>
            </a:r>
            <a:r>
              <a:rPr lang="en-US" altLang="ja-JP" sz="1100" b="1" dirty="0"/>
              <a:t>:</a:t>
            </a:r>
            <a:r>
              <a:rPr lang="ja-JP" altLang="en-US" sz="1100" b="1" dirty="0"/>
              <a:t>客観的データと合理的算定式に基づき </a:t>
            </a:r>
            <a:r>
              <a:rPr lang="en-US" altLang="ja-JP" sz="1100" b="1" dirty="0" err="1"/>
              <a:t>OpenAI</a:t>
            </a:r>
            <a:r>
              <a:rPr lang="en-US" altLang="ja-JP" sz="1100" b="1" dirty="0"/>
              <a:t> </a:t>
            </a:r>
            <a:r>
              <a:rPr lang="en-US" altLang="ja-JP" sz="1100" b="1" dirty="0" err="1"/>
              <a:t>ChatGPT</a:t>
            </a:r>
            <a:r>
              <a:rPr lang="en-US" altLang="ja-JP" sz="1100" b="1" dirty="0"/>
              <a:t> 5 Pro </a:t>
            </a:r>
            <a:r>
              <a:rPr lang="ja-JP" altLang="en-US" sz="1100" b="1" dirty="0"/>
              <a:t>で複数回推定・算出。実際の </a:t>
            </a:r>
            <a:r>
              <a:rPr lang="en-US" altLang="ja-JP" sz="1100" b="1" dirty="0"/>
              <a:t>2024/12 </a:t>
            </a:r>
            <a:r>
              <a:rPr lang="ja-JP" altLang="en-US" sz="1100" b="1" dirty="0"/>
              <a:t>～ </a:t>
            </a:r>
            <a:r>
              <a:rPr lang="en-US" altLang="ja-JP" sz="1100" b="1" dirty="0"/>
              <a:t>2025/11 </a:t>
            </a:r>
            <a:r>
              <a:rPr lang="ja-JP" altLang="en-US" sz="1100" b="1" dirty="0"/>
              <a:t>の </a:t>
            </a:r>
            <a:r>
              <a:rPr lang="en-US" altLang="ja-JP" sz="1100" b="1" dirty="0"/>
              <a:t>1 </a:t>
            </a:r>
            <a:r>
              <a:rPr lang="ja-JP" altLang="en-US" sz="1100" b="1" dirty="0"/>
              <a:t>年間のアクセスログからユニークユーザー数を算出し計算。根拠資料 </a:t>
            </a:r>
            <a:r>
              <a:rPr lang="en-US" altLang="ja-JP" sz="1100" b="1" dirty="0"/>
              <a:t>(</a:t>
            </a:r>
            <a:r>
              <a:rPr lang="ja-JP" altLang="en-US" sz="1100" b="1" dirty="0"/>
              <a:t>元データおよび推論計算式</a:t>
            </a:r>
            <a:r>
              <a:rPr lang="en-US" altLang="ja-JP" sz="1100" b="1" dirty="0"/>
              <a:t>): </a:t>
            </a:r>
            <a:r>
              <a:rPr lang="fi-FI" altLang="ja-JP" sz="1100" b="1" dirty="0">
                <a:solidFill>
                  <a:srgbClr val="0070C0"/>
                </a:solidFill>
              </a:rPr>
              <a:t>https://lts.dnobori.jp/d/251114_001_social-value-survey_81122/</a:t>
            </a:r>
          </a:p>
        </p:txBody>
      </p:sp>
    </p:spTree>
    <p:extLst>
      <p:ext uri="{BB962C8B-B14F-4D97-AF65-F5344CB8AC3E}">
        <p14:creationId xmlns:p14="http://schemas.microsoft.com/office/powerpoint/2010/main" val="174214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BD9EDF9-BBF9-403A-AE17-BCE9F9F15B75}"/>
              </a:ext>
            </a:extLst>
          </p:cNvPr>
          <p:cNvSpPr>
            <a:spLocks noGrp="1"/>
          </p:cNvSpPr>
          <p:nvPr>
            <p:ph type="sldNum" sz="quarter" idx="12"/>
          </p:nvPr>
        </p:nvSpPr>
        <p:spPr/>
        <p:txBody>
          <a:bodyPr/>
          <a:lstStyle/>
          <a:p>
            <a:fld id="{63DCA85F-F225-44A4-AEA8-9083CAE61796}" type="slidenum">
              <a:rPr kumimoji="1" lang="ja-JP" altLang="en-US" smtClean="0"/>
              <a:t>12</a:t>
            </a:fld>
            <a:endParaRPr kumimoji="1" lang="ja-JP" altLang="en-US" dirty="0"/>
          </a:p>
        </p:txBody>
      </p:sp>
      <p:pic>
        <p:nvPicPr>
          <p:cNvPr id="6" name="図 5">
            <a:extLst>
              <a:ext uri="{FF2B5EF4-FFF2-40B4-BE49-F238E27FC236}">
                <a16:creationId xmlns:a16="http://schemas.microsoft.com/office/drawing/2014/main" id="{A895FA1C-826E-4E8F-A208-655AD23325E6}"/>
              </a:ext>
            </a:extLst>
          </p:cNvPr>
          <p:cNvPicPr>
            <a:picLocks noChangeAspect="1"/>
          </p:cNvPicPr>
          <p:nvPr/>
        </p:nvPicPr>
        <p:blipFill>
          <a:blip r:embed="rId2"/>
          <a:stretch>
            <a:fillRect/>
          </a:stretch>
        </p:blipFill>
        <p:spPr>
          <a:xfrm>
            <a:off x="6096000" y="816742"/>
            <a:ext cx="5486310" cy="5664631"/>
          </a:xfrm>
          <a:prstGeom prst="rect">
            <a:avLst/>
          </a:prstGeom>
          <a:ln w="28575">
            <a:solidFill>
              <a:schemeClr val="tx1"/>
            </a:solidFill>
          </a:ln>
        </p:spPr>
      </p:pic>
      <p:pic>
        <p:nvPicPr>
          <p:cNvPr id="10" name="図 9">
            <a:extLst>
              <a:ext uri="{FF2B5EF4-FFF2-40B4-BE49-F238E27FC236}">
                <a16:creationId xmlns:a16="http://schemas.microsoft.com/office/drawing/2014/main" id="{522F6A8D-07EF-40EB-8912-7A35F66F1BFF}"/>
              </a:ext>
            </a:extLst>
          </p:cNvPr>
          <p:cNvPicPr>
            <a:picLocks noChangeAspect="1"/>
          </p:cNvPicPr>
          <p:nvPr/>
        </p:nvPicPr>
        <p:blipFill>
          <a:blip r:embed="rId3"/>
          <a:stretch>
            <a:fillRect/>
          </a:stretch>
        </p:blipFill>
        <p:spPr>
          <a:xfrm>
            <a:off x="1011395" y="816741"/>
            <a:ext cx="4630425" cy="5664631"/>
          </a:xfrm>
          <a:prstGeom prst="rect">
            <a:avLst/>
          </a:prstGeom>
          <a:ln w="28575">
            <a:solidFill>
              <a:schemeClr val="tx1"/>
            </a:solidFill>
          </a:ln>
        </p:spPr>
      </p:pic>
      <p:sp>
        <p:nvSpPr>
          <p:cNvPr id="11" name="テキスト ボックス 10">
            <a:extLst>
              <a:ext uri="{FF2B5EF4-FFF2-40B4-BE49-F238E27FC236}">
                <a16:creationId xmlns:a16="http://schemas.microsoft.com/office/drawing/2014/main" id="{3A2E3674-8E59-4EEA-81FA-B893960C61A1}"/>
              </a:ext>
            </a:extLst>
          </p:cNvPr>
          <p:cNvSpPr txBox="1"/>
          <p:nvPr/>
        </p:nvSpPr>
        <p:spPr>
          <a:xfrm>
            <a:off x="1011395" y="279096"/>
            <a:ext cx="3773965" cy="400110"/>
          </a:xfrm>
          <a:prstGeom prst="rect">
            <a:avLst/>
          </a:prstGeom>
          <a:noFill/>
        </p:spPr>
        <p:txBody>
          <a:bodyPr wrap="square" rtlCol="0">
            <a:spAutoFit/>
          </a:bodyPr>
          <a:lstStyle/>
          <a:p>
            <a:r>
              <a:rPr kumimoji="1" lang="ja-JP" altLang="en-US" sz="2000" dirty="0">
                <a:highlight>
                  <a:srgbClr val="FFFF00"/>
                </a:highlight>
              </a:rPr>
              <a:t>朝日新聞デジタル </a:t>
            </a:r>
            <a:r>
              <a:rPr kumimoji="1" lang="en-US" altLang="ja-JP" sz="2000" dirty="0">
                <a:highlight>
                  <a:srgbClr val="FFFF00"/>
                </a:highlight>
              </a:rPr>
              <a:t>2022/4/6</a:t>
            </a:r>
            <a:endParaRPr kumimoji="1" lang="ja-JP" altLang="en-US" sz="2000" dirty="0">
              <a:highlight>
                <a:srgbClr val="FFFF00"/>
              </a:highlight>
            </a:endParaRPr>
          </a:p>
        </p:txBody>
      </p:sp>
      <p:sp>
        <p:nvSpPr>
          <p:cNvPr id="12" name="テキスト ボックス 11">
            <a:extLst>
              <a:ext uri="{FF2B5EF4-FFF2-40B4-BE49-F238E27FC236}">
                <a16:creationId xmlns:a16="http://schemas.microsoft.com/office/drawing/2014/main" id="{4AEA0B0A-1267-46E5-98AA-C4DA51E0E1DC}"/>
              </a:ext>
            </a:extLst>
          </p:cNvPr>
          <p:cNvSpPr txBox="1"/>
          <p:nvPr/>
        </p:nvSpPr>
        <p:spPr>
          <a:xfrm>
            <a:off x="6096000" y="252230"/>
            <a:ext cx="3594315" cy="400110"/>
          </a:xfrm>
          <a:prstGeom prst="rect">
            <a:avLst/>
          </a:prstGeom>
          <a:noFill/>
        </p:spPr>
        <p:txBody>
          <a:bodyPr wrap="square" rtlCol="0">
            <a:spAutoFit/>
          </a:bodyPr>
          <a:lstStyle/>
          <a:p>
            <a:r>
              <a:rPr kumimoji="1" lang="ja-JP" altLang="en-US" sz="2000" dirty="0">
                <a:highlight>
                  <a:srgbClr val="00FF00"/>
                </a:highlight>
              </a:rPr>
              <a:t>日経新聞 </a:t>
            </a:r>
            <a:r>
              <a:rPr kumimoji="1" lang="en-US" altLang="ja-JP" sz="2000" dirty="0">
                <a:highlight>
                  <a:srgbClr val="00FF00"/>
                </a:highlight>
              </a:rPr>
              <a:t>2022/4/23</a:t>
            </a:r>
            <a:endParaRPr kumimoji="1" lang="ja-JP" altLang="en-US" sz="2000" dirty="0">
              <a:highlight>
                <a:srgbClr val="00FF00"/>
              </a:highlight>
            </a:endParaRPr>
          </a:p>
        </p:txBody>
      </p:sp>
      <p:sp>
        <p:nvSpPr>
          <p:cNvPr id="14" name="正方形/長方形 13">
            <a:extLst>
              <a:ext uri="{FF2B5EF4-FFF2-40B4-BE49-F238E27FC236}">
                <a16:creationId xmlns:a16="http://schemas.microsoft.com/office/drawing/2014/main" id="{59A41930-5BF3-4399-94D9-2144763FBF7E}"/>
              </a:ext>
            </a:extLst>
          </p:cNvPr>
          <p:cNvSpPr/>
          <p:nvPr/>
        </p:nvSpPr>
        <p:spPr>
          <a:xfrm>
            <a:off x="6550182" y="1123627"/>
            <a:ext cx="4430367" cy="5811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8" name="正方形/長方形 17">
            <a:extLst>
              <a:ext uri="{FF2B5EF4-FFF2-40B4-BE49-F238E27FC236}">
                <a16:creationId xmlns:a16="http://schemas.microsoft.com/office/drawing/2014/main" id="{6AAF7749-C5B8-43C6-88A1-32DDF212AA6D}"/>
              </a:ext>
            </a:extLst>
          </p:cNvPr>
          <p:cNvSpPr/>
          <p:nvPr/>
        </p:nvSpPr>
        <p:spPr>
          <a:xfrm>
            <a:off x="6426196" y="1805554"/>
            <a:ext cx="1501188" cy="15730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19" name="正方形/長方形 18">
            <a:extLst>
              <a:ext uri="{FF2B5EF4-FFF2-40B4-BE49-F238E27FC236}">
                <a16:creationId xmlns:a16="http://schemas.microsoft.com/office/drawing/2014/main" id="{295BE5ED-9C90-4FF1-B647-4F9E61A04D1C}"/>
              </a:ext>
            </a:extLst>
          </p:cNvPr>
          <p:cNvSpPr/>
          <p:nvPr/>
        </p:nvSpPr>
        <p:spPr>
          <a:xfrm>
            <a:off x="8959094" y="2592093"/>
            <a:ext cx="921075" cy="755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0" name="正方形/長方形 19">
            <a:extLst>
              <a:ext uri="{FF2B5EF4-FFF2-40B4-BE49-F238E27FC236}">
                <a16:creationId xmlns:a16="http://schemas.microsoft.com/office/drawing/2014/main" id="{29CA3FE1-1578-4842-A989-3F895835D374}"/>
              </a:ext>
            </a:extLst>
          </p:cNvPr>
          <p:cNvSpPr/>
          <p:nvPr/>
        </p:nvSpPr>
        <p:spPr>
          <a:xfrm>
            <a:off x="1304005" y="4215540"/>
            <a:ext cx="2090123" cy="15730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21" name="正方形/長方形 20">
            <a:extLst>
              <a:ext uri="{FF2B5EF4-FFF2-40B4-BE49-F238E27FC236}">
                <a16:creationId xmlns:a16="http://schemas.microsoft.com/office/drawing/2014/main" id="{3D197505-D669-4D77-87B3-6572602E43F3}"/>
              </a:ext>
            </a:extLst>
          </p:cNvPr>
          <p:cNvSpPr/>
          <p:nvPr/>
        </p:nvSpPr>
        <p:spPr>
          <a:xfrm>
            <a:off x="10368795" y="4892041"/>
            <a:ext cx="588766" cy="7796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2" name="正方形/長方形 21">
            <a:extLst>
              <a:ext uri="{FF2B5EF4-FFF2-40B4-BE49-F238E27FC236}">
                <a16:creationId xmlns:a16="http://schemas.microsoft.com/office/drawing/2014/main" id="{6BA9AFB1-F258-402E-8B0E-D95A3715C7C6}"/>
              </a:ext>
            </a:extLst>
          </p:cNvPr>
          <p:cNvSpPr/>
          <p:nvPr/>
        </p:nvSpPr>
        <p:spPr>
          <a:xfrm>
            <a:off x="3472694" y="5068593"/>
            <a:ext cx="1967986" cy="6768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Tree>
    <p:extLst>
      <p:ext uri="{BB962C8B-B14F-4D97-AF65-F5344CB8AC3E}">
        <p14:creationId xmlns:p14="http://schemas.microsoft.com/office/powerpoint/2010/main" val="46821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2C682F0-D36A-41E8-BE44-387198FCCF31}"/>
              </a:ext>
            </a:extLst>
          </p:cNvPr>
          <p:cNvSpPr>
            <a:spLocks noGrp="1"/>
          </p:cNvSpPr>
          <p:nvPr>
            <p:ph type="sldNum" sz="quarter" idx="12"/>
          </p:nvPr>
        </p:nvSpPr>
        <p:spPr/>
        <p:txBody>
          <a:bodyPr/>
          <a:lstStyle/>
          <a:p>
            <a:fld id="{63DCA85F-F225-44A4-AEA8-9083CAE61796}" type="slidenum">
              <a:rPr kumimoji="1" lang="ja-JP" altLang="en-US" smtClean="0"/>
              <a:t>13</a:t>
            </a:fld>
            <a:endParaRPr kumimoji="1" lang="ja-JP" altLang="en-US" dirty="0"/>
          </a:p>
        </p:txBody>
      </p:sp>
      <p:pic>
        <p:nvPicPr>
          <p:cNvPr id="6" name="図 5">
            <a:extLst>
              <a:ext uri="{FF2B5EF4-FFF2-40B4-BE49-F238E27FC236}">
                <a16:creationId xmlns:a16="http://schemas.microsoft.com/office/drawing/2014/main" id="{81FCB67A-4550-4930-82A0-C90CB6E86A28}"/>
              </a:ext>
            </a:extLst>
          </p:cNvPr>
          <p:cNvPicPr>
            <a:picLocks noChangeAspect="1"/>
          </p:cNvPicPr>
          <p:nvPr/>
        </p:nvPicPr>
        <p:blipFill>
          <a:blip r:embed="rId2"/>
          <a:stretch>
            <a:fillRect/>
          </a:stretch>
        </p:blipFill>
        <p:spPr>
          <a:xfrm>
            <a:off x="809433" y="292460"/>
            <a:ext cx="5698047" cy="6273079"/>
          </a:xfrm>
          <a:prstGeom prst="rect">
            <a:avLst/>
          </a:prstGeom>
        </p:spPr>
      </p:pic>
      <p:sp>
        <p:nvSpPr>
          <p:cNvPr id="7" name="矢印: 右 6">
            <a:extLst>
              <a:ext uri="{FF2B5EF4-FFF2-40B4-BE49-F238E27FC236}">
                <a16:creationId xmlns:a16="http://schemas.microsoft.com/office/drawing/2014/main" id="{625CDFB1-0A61-45C3-8198-654D4DD4AA09}"/>
              </a:ext>
            </a:extLst>
          </p:cNvPr>
          <p:cNvSpPr/>
          <p:nvPr/>
        </p:nvSpPr>
        <p:spPr>
          <a:xfrm rot="10800000">
            <a:off x="6377940" y="876300"/>
            <a:ext cx="861060" cy="281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D390C66-65D0-43E1-B2D3-12E252E7BB91}"/>
              </a:ext>
            </a:extLst>
          </p:cNvPr>
          <p:cNvSpPr txBox="1"/>
          <p:nvPr/>
        </p:nvSpPr>
        <p:spPr>
          <a:xfrm>
            <a:off x="7353300" y="793115"/>
            <a:ext cx="3771900" cy="369332"/>
          </a:xfrm>
          <a:prstGeom prst="rect">
            <a:avLst/>
          </a:prstGeom>
          <a:noFill/>
        </p:spPr>
        <p:txBody>
          <a:bodyPr wrap="square" rtlCol="0">
            <a:spAutoFit/>
          </a:bodyPr>
          <a:lstStyle/>
          <a:p>
            <a:r>
              <a:rPr kumimoji="1" lang="ja-JP" altLang="en-US" b="1" dirty="0">
                <a:highlight>
                  <a:srgbClr val="FFFF00"/>
                </a:highlight>
              </a:rPr>
              <a:t>イラン</a:t>
            </a:r>
            <a:r>
              <a:rPr kumimoji="1" lang="en-US" altLang="ja-JP" b="1" dirty="0">
                <a:highlight>
                  <a:srgbClr val="FFFF00"/>
                </a:highlight>
              </a:rPr>
              <a:t>:</a:t>
            </a:r>
            <a:r>
              <a:rPr kumimoji="1" lang="ja-JP" altLang="en-US" b="1" dirty="0">
                <a:highlight>
                  <a:srgbClr val="FFFF00"/>
                </a:highlight>
              </a:rPr>
              <a:t> </a:t>
            </a:r>
            <a:r>
              <a:rPr kumimoji="1" lang="en-US" altLang="ja-JP" b="1" dirty="0">
                <a:highlight>
                  <a:srgbClr val="00FF00"/>
                </a:highlight>
              </a:rPr>
              <a:t>300 </a:t>
            </a:r>
            <a:r>
              <a:rPr kumimoji="1" lang="ja-JP" altLang="en-US" b="1" dirty="0">
                <a:highlight>
                  <a:srgbClr val="00FF00"/>
                </a:highlight>
              </a:rPr>
              <a:t>万</a:t>
            </a:r>
            <a:r>
              <a:rPr kumimoji="1" lang="ja-JP" altLang="en-US" b="1" dirty="0">
                <a:highlight>
                  <a:srgbClr val="FFFF00"/>
                </a:highlight>
              </a:rPr>
              <a:t>ユニークユーザー </a:t>
            </a:r>
            <a:r>
              <a:rPr kumimoji="1" lang="en-US" altLang="ja-JP" b="1" dirty="0">
                <a:highlight>
                  <a:srgbClr val="FFFF00"/>
                </a:highlight>
              </a:rPr>
              <a:t>/ </a:t>
            </a:r>
            <a:r>
              <a:rPr kumimoji="1" lang="ja-JP" altLang="en-US" b="1" dirty="0">
                <a:highlight>
                  <a:srgbClr val="FFFF00"/>
                </a:highlight>
              </a:rPr>
              <a:t>月</a:t>
            </a:r>
          </a:p>
        </p:txBody>
      </p:sp>
      <p:sp>
        <p:nvSpPr>
          <p:cNvPr id="9" name="矢印: 右 8">
            <a:extLst>
              <a:ext uri="{FF2B5EF4-FFF2-40B4-BE49-F238E27FC236}">
                <a16:creationId xmlns:a16="http://schemas.microsoft.com/office/drawing/2014/main" id="{183062C4-4D54-43DF-A971-85B16F80191A}"/>
              </a:ext>
            </a:extLst>
          </p:cNvPr>
          <p:cNvSpPr/>
          <p:nvPr/>
        </p:nvSpPr>
        <p:spPr>
          <a:xfrm rot="10800000">
            <a:off x="6377940" y="4366260"/>
            <a:ext cx="861060" cy="281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CD458B3-8133-4853-A37C-0E684BD43CBA}"/>
              </a:ext>
            </a:extLst>
          </p:cNvPr>
          <p:cNvSpPr txBox="1"/>
          <p:nvPr/>
        </p:nvSpPr>
        <p:spPr>
          <a:xfrm>
            <a:off x="7353300" y="4283075"/>
            <a:ext cx="4683190" cy="923330"/>
          </a:xfrm>
          <a:prstGeom prst="rect">
            <a:avLst/>
          </a:prstGeom>
          <a:noFill/>
        </p:spPr>
        <p:txBody>
          <a:bodyPr wrap="square" rtlCol="0">
            <a:spAutoFit/>
          </a:bodyPr>
          <a:lstStyle/>
          <a:p>
            <a:r>
              <a:rPr kumimoji="1" lang="ja-JP" altLang="en-US" b="1" dirty="0">
                <a:highlight>
                  <a:srgbClr val="FFFF00"/>
                </a:highlight>
              </a:rPr>
              <a:t>ロシア</a:t>
            </a:r>
            <a:r>
              <a:rPr kumimoji="1" lang="en-US" altLang="ja-JP" b="1" dirty="0">
                <a:highlight>
                  <a:srgbClr val="FFFF00"/>
                </a:highlight>
              </a:rPr>
              <a:t>:</a:t>
            </a:r>
            <a:r>
              <a:rPr kumimoji="1" lang="ja-JP" altLang="en-US" b="1" dirty="0">
                <a:highlight>
                  <a:srgbClr val="FFFF00"/>
                </a:highlight>
              </a:rPr>
              <a:t> </a:t>
            </a:r>
            <a:r>
              <a:rPr kumimoji="1" lang="en-US" altLang="ja-JP" b="1" dirty="0">
                <a:highlight>
                  <a:srgbClr val="00FF00"/>
                </a:highlight>
              </a:rPr>
              <a:t>120 </a:t>
            </a:r>
            <a:r>
              <a:rPr kumimoji="1" lang="ja-JP" altLang="en-US" b="1" dirty="0">
                <a:highlight>
                  <a:srgbClr val="00FF00"/>
                </a:highlight>
              </a:rPr>
              <a:t>万</a:t>
            </a:r>
            <a:r>
              <a:rPr kumimoji="1" lang="ja-JP" altLang="en-US" b="1" dirty="0">
                <a:highlight>
                  <a:srgbClr val="FFFF00"/>
                </a:highlight>
              </a:rPr>
              <a:t>ユニークユーザー </a:t>
            </a:r>
            <a:r>
              <a:rPr kumimoji="1" lang="en-US" altLang="ja-JP" b="1" dirty="0">
                <a:highlight>
                  <a:srgbClr val="FFFF00"/>
                </a:highlight>
              </a:rPr>
              <a:t>/ </a:t>
            </a:r>
            <a:r>
              <a:rPr kumimoji="1" lang="ja-JP" altLang="en-US" b="1" dirty="0">
                <a:highlight>
                  <a:srgbClr val="FFFF00"/>
                </a:highlight>
              </a:rPr>
              <a:t>月</a:t>
            </a:r>
            <a:endParaRPr kumimoji="1" lang="en-US" altLang="ja-JP" b="1" dirty="0">
              <a:highlight>
                <a:srgbClr val="FFFF00"/>
              </a:highlight>
            </a:endParaRPr>
          </a:p>
          <a:p>
            <a:r>
              <a:rPr lang="en-US" altLang="ja-JP" dirty="0">
                <a:highlight>
                  <a:srgbClr val="FFFF00"/>
                </a:highlight>
              </a:rPr>
              <a:t>(2022 </a:t>
            </a:r>
            <a:r>
              <a:rPr lang="ja-JP" altLang="en-US" dirty="0">
                <a:highlight>
                  <a:srgbClr val="FFFF00"/>
                </a:highlight>
              </a:rPr>
              <a:t>年ロシア・ウクライナ危機以前は</a:t>
            </a:r>
            <a:br>
              <a:rPr lang="en-US" altLang="ja-JP" dirty="0">
                <a:highlight>
                  <a:srgbClr val="FFFF00"/>
                </a:highlight>
              </a:rPr>
            </a:br>
            <a:r>
              <a:rPr lang="en-US" altLang="ja-JP" dirty="0">
                <a:highlight>
                  <a:srgbClr val="FFFF00"/>
                </a:highlight>
              </a:rPr>
              <a:t>13 </a:t>
            </a:r>
            <a:r>
              <a:rPr lang="ja-JP" altLang="en-US" dirty="0">
                <a:highlight>
                  <a:srgbClr val="FFFF00"/>
                </a:highlight>
              </a:rPr>
              <a:t>万ユニークユーザー </a:t>
            </a:r>
            <a:r>
              <a:rPr lang="en-US" altLang="ja-JP" dirty="0">
                <a:highlight>
                  <a:srgbClr val="FFFF00"/>
                </a:highlight>
              </a:rPr>
              <a:t>/ </a:t>
            </a:r>
            <a:r>
              <a:rPr lang="ja-JP" altLang="en-US" dirty="0">
                <a:highlight>
                  <a:srgbClr val="FFFF00"/>
                </a:highlight>
              </a:rPr>
              <a:t>月。</a:t>
            </a:r>
            <a:r>
              <a:rPr lang="ja-JP" altLang="en-US" dirty="0">
                <a:solidFill>
                  <a:srgbClr val="C00000"/>
                </a:solidFill>
                <a:highlight>
                  <a:srgbClr val="FFFF00"/>
                </a:highlight>
              </a:rPr>
              <a:t>約 </a:t>
            </a:r>
            <a:r>
              <a:rPr lang="en-US" altLang="ja-JP" dirty="0">
                <a:solidFill>
                  <a:srgbClr val="C00000"/>
                </a:solidFill>
                <a:highlight>
                  <a:srgbClr val="FFFF00"/>
                </a:highlight>
              </a:rPr>
              <a:t>8 </a:t>
            </a:r>
            <a:r>
              <a:rPr lang="ja-JP" altLang="en-US" dirty="0">
                <a:solidFill>
                  <a:srgbClr val="C00000"/>
                </a:solidFill>
                <a:highlight>
                  <a:srgbClr val="FFFF00"/>
                </a:highlight>
              </a:rPr>
              <a:t>倍に増加。</a:t>
            </a:r>
            <a:r>
              <a:rPr lang="en-US" altLang="ja-JP" dirty="0">
                <a:highlight>
                  <a:srgbClr val="FFFF00"/>
                </a:highlight>
              </a:rPr>
              <a:t>)</a:t>
            </a:r>
            <a:endParaRPr kumimoji="1" lang="ja-JP" altLang="en-US" dirty="0">
              <a:highlight>
                <a:srgbClr val="FFFF00"/>
              </a:highlight>
            </a:endParaRPr>
          </a:p>
        </p:txBody>
      </p:sp>
      <p:sp>
        <p:nvSpPr>
          <p:cNvPr id="11" name="矢印: 右 10">
            <a:extLst>
              <a:ext uri="{FF2B5EF4-FFF2-40B4-BE49-F238E27FC236}">
                <a16:creationId xmlns:a16="http://schemas.microsoft.com/office/drawing/2014/main" id="{077B456F-A259-4F95-973F-8440B1D8EE9C}"/>
              </a:ext>
            </a:extLst>
          </p:cNvPr>
          <p:cNvSpPr/>
          <p:nvPr/>
        </p:nvSpPr>
        <p:spPr>
          <a:xfrm rot="10800000">
            <a:off x="6377940" y="6148070"/>
            <a:ext cx="861060" cy="281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1893EC9-47C8-42D8-81B1-21FF27DEAD4F}"/>
              </a:ext>
            </a:extLst>
          </p:cNvPr>
          <p:cNvSpPr txBox="1"/>
          <p:nvPr/>
        </p:nvSpPr>
        <p:spPr>
          <a:xfrm>
            <a:off x="7353300" y="5618714"/>
            <a:ext cx="3771900" cy="646331"/>
          </a:xfrm>
          <a:prstGeom prst="rect">
            <a:avLst/>
          </a:prstGeom>
          <a:noFill/>
        </p:spPr>
        <p:txBody>
          <a:bodyPr wrap="square" rtlCol="0">
            <a:spAutoFit/>
          </a:bodyPr>
          <a:lstStyle/>
          <a:p>
            <a:r>
              <a:rPr kumimoji="1" lang="ja-JP" altLang="en-US" b="1" dirty="0">
                <a:highlight>
                  <a:srgbClr val="FFFF00"/>
                </a:highlight>
              </a:rPr>
              <a:t>ミャンマー</a:t>
            </a:r>
            <a:r>
              <a:rPr kumimoji="1" lang="en-US" altLang="ja-JP" b="1" dirty="0">
                <a:highlight>
                  <a:srgbClr val="FFFF00"/>
                </a:highlight>
              </a:rPr>
              <a:t>:</a:t>
            </a:r>
            <a:r>
              <a:rPr kumimoji="1" lang="ja-JP" altLang="en-US" b="1" dirty="0">
                <a:highlight>
                  <a:srgbClr val="FFFF00"/>
                </a:highlight>
              </a:rPr>
              <a:t> </a:t>
            </a:r>
            <a:r>
              <a:rPr kumimoji="1" lang="en-US" altLang="ja-JP" b="1" dirty="0">
                <a:highlight>
                  <a:srgbClr val="00FF00"/>
                </a:highlight>
              </a:rPr>
              <a:t>2.5 </a:t>
            </a:r>
            <a:r>
              <a:rPr kumimoji="1" lang="ja-JP" altLang="en-US" b="1" dirty="0">
                <a:highlight>
                  <a:srgbClr val="00FF00"/>
                </a:highlight>
              </a:rPr>
              <a:t>万</a:t>
            </a:r>
            <a:r>
              <a:rPr kumimoji="1" lang="ja-JP" altLang="en-US" b="1" dirty="0">
                <a:highlight>
                  <a:srgbClr val="FFFF00"/>
                </a:highlight>
              </a:rPr>
              <a:t>ユニークユーザー </a:t>
            </a:r>
            <a:r>
              <a:rPr kumimoji="1" lang="en-US" altLang="ja-JP" b="1" dirty="0">
                <a:highlight>
                  <a:srgbClr val="FFFF00"/>
                </a:highlight>
              </a:rPr>
              <a:t>/ </a:t>
            </a:r>
            <a:r>
              <a:rPr kumimoji="1" lang="ja-JP" altLang="en-US" b="1" dirty="0">
                <a:highlight>
                  <a:srgbClr val="FFFF00"/>
                </a:highlight>
              </a:rPr>
              <a:t>月</a:t>
            </a:r>
            <a:endParaRPr kumimoji="1" lang="en-US" altLang="ja-JP" b="1" dirty="0">
              <a:highlight>
                <a:srgbClr val="FFFF00"/>
              </a:highlight>
            </a:endParaRPr>
          </a:p>
          <a:p>
            <a:r>
              <a:rPr lang="en-US" altLang="ja-JP" dirty="0">
                <a:highlight>
                  <a:srgbClr val="FFFF00"/>
                </a:highlight>
              </a:rPr>
              <a:t>(1 </a:t>
            </a:r>
            <a:r>
              <a:rPr lang="ja-JP" altLang="en-US" dirty="0">
                <a:highlight>
                  <a:srgbClr val="FFFF00"/>
                </a:highlight>
              </a:rPr>
              <a:t>年前は </a:t>
            </a:r>
            <a:r>
              <a:rPr lang="en-US" altLang="ja-JP" dirty="0">
                <a:highlight>
                  <a:srgbClr val="FFFF00"/>
                </a:highlight>
              </a:rPr>
              <a:t>1.8 </a:t>
            </a:r>
            <a:r>
              <a:rPr lang="ja-JP" altLang="en-US" dirty="0">
                <a:highlight>
                  <a:srgbClr val="FFFF00"/>
                </a:highlight>
              </a:rPr>
              <a:t>万ユニークユーザー </a:t>
            </a:r>
            <a:r>
              <a:rPr lang="en-US" altLang="ja-JP" dirty="0">
                <a:highlight>
                  <a:srgbClr val="FFFF00"/>
                </a:highlight>
              </a:rPr>
              <a:t>/ </a:t>
            </a:r>
            <a:r>
              <a:rPr lang="ja-JP" altLang="en-US" dirty="0">
                <a:highlight>
                  <a:srgbClr val="FFFF00"/>
                </a:highlight>
              </a:rPr>
              <a:t>月</a:t>
            </a:r>
            <a:r>
              <a:rPr lang="en-US" altLang="ja-JP" dirty="0">
                <a:highlight>
                  <a:srgbClr val="FFFF00"/>
                </a:highlight>
              </a:rPr>
              <a:t>)</a:t>
            </a:r>
            <a:endParaRPr kumimoji="1" lang="ja-JP" altLang="en-US" dirty="0">
              <a:highlight>
                <a:srgbClr val="FFFF00"/>
              </a:highlight>
            </a:endParaRPr>
          </a:p>
        </p:txBody>
      </p:sp>
      <p:sp>
        <p:nvSpPr>
          <p:cNvPr id="13" name="テキスト ボックス 12">
            <a:extLst>
              <a:ext uri="{FF2B5EF4-FFF2-40B4-BE49-F238E27FC236}">
                <a16:creationId xmlns:a16="http://schemas.microsoft.com/office/drawing/2014/main" id="{AA1D867F-04DE-4B0C-B513-2FB286FB9F98}"/>
              </a:ext>
            </a:extLst>
          </p:cNvPr>
          <p:cNvSpPr txBox="1"/>
          <p:nvPr/>
        </p:nvSpPr>
        <p:spPr>
          <a:xfrm>
            <a:off x="6808469" y="76200"/>
            <a:ext cx="3867151" cy="646331"/>
          </a:xfrm>
          <a:prstGeom prst="rect">
            <a:avLst/>
          </a:prstGeom>
          <a:noFill/>
        </p:spPr>
        <p:txBody>
          <a:bodyPr wrap="square" rtlCol="0">
            <a:spAutoFit/>
          </a:bodyPr>
          <a:lstStyle/>
          <a:p>
            <a:r>
              <a:rPr kumimoji="1" lang="en-US" altLang="ja-JP" b="1" dirty="0"/>
              <a:t>VPN Gate </a:t>
            </a:r>
            <a:r>
              <a:rPr kumimoji="1" lang="ja-JP" altLang="en-US" b="1" dirty="0"/>
              <a:t>の国別ユニークユーザー数</a:t>
            </a:r>
            <a:endParaRPr kumimoji="1" lang="en-US" altLang="ja-JP" b="1" dirty="0"/>
          </a:p>
          <a:p>
            <a:r>
              <a:rPr lang="en-US" altLang="ja-JP" b="1" dirty="0"/>
              <a:t>2022/3</a:t>
            </a:r>
            <a:r>
              <a:rPr lang="ja-JP" altLang="en-US" b="1" dirty="0"/>
              <a:t> のウクライナ危機前後のデータ</a:t>
            </a:r>
            <a:endParaRPr kumimoji="1" lang="ja-JP" altLang="en-US" b="1" dirty="0"/>
          </a:p>
        </p:txBody>
      </p:sp>
      <p:sp>
        <p:nvSpPr>
          <p:cNvPr id="16" name="四角形: 角を丸くする 15">
            <a:extLst>
              <a:ext uri="{FF2B5EF4-FFF2-40B4-BE49-F238E27FC236}">
                <a16:creationId xmlns:a16="http://schemas.microsoft.com/office/drawing/2014/main" id="{ED78E002-C2B2-4FB9-9C42-FE8E50BFFFEF}"/>
              </a:ext>
            </a:extLst>
          </p:cNvPr>
          <p:cNvSpPr/>
          <p:nvPr/>
        </p:nvSpPr>
        <p:spPr>
          <a:xfrm>
            <a:off x="640080" y="792480"/>
            <a:ext cx="5623560" cy="3581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EB413614-1C78-48A1-A0C4-AE0318AA6431}"/>
              </a:ext>
            </a:extLst>
          </p:cNvPr>
          <p:cNvSpPr/>
          <p:nvPr/>
        </p:nvSpPr>
        <p:spPr>
          <a:xfrm>
            <a:off x="746760" y="4305300"/>
            <a:ext cx="5623560" cy="35814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6E74E6BD-F36D-4B37-9C17-A69FB29BAD71}"/>
              </a:ext>
            </a:extLst>
          </p:cNvPr>
          <p:cNvSpPr/>
          <p:nvPr/>
        </p:nvSpPr>
        <p:spPr>
          <a:xfrm>
            <a:off x="762000" y="6156960"/>
            <a:ext cx="5623560" cy="35814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8D80DB6-A31A-4CDA-9DC4-4CA11809F1BC}"/>
              </a:ext>
            </a:extLst>
          </p:cNvPr>
          <p:cNvPicPr>
            <a:picLocks noChangeAspect="1"/>
          </p:cNvPicPr>
          <p:nvPr/>
        </p:nvPicPr>
        <p:blipFill>
          <a:blip r:embed="rId3"/>
          <a:stretch>
            <a:fillRect/>
          </a:stretch>
        </p:blipFill>
        <p:spPr>
          <a:xfrm>
            <a:off x="6570153" y="1197779"/>
            <a:ext cx="5255734" cy="3032953"/>
          </a:xfrm>
          <a:prstGeom prst="rect">
            <a:avLst/>
          </a:prstGeom>
        </p:spPr>
      </p:pic>
      <p:sp>
        <p:nvSpPr>
          <p:cNvPr id="5" name="楕円 4">
            <a:extLst>
              <a:ext uri="{FF2B5EF4-FFF2-40B4-BE49-F238E27FC236}">
                <a16:creationId xmlns:a16="http://schemas.microsoft.com/office/drawing/2014/main" id="{25FEFF56-B11A-4661-8E50-3D08C997839C}"/>
              </a:ext>
            </a:extLst>
          </p:cNvPr>
          <p:cNvSpPr/>
          <p:nvPr/>
        </p:nvSpPr>
        <p:spPr>
          <a:xfrm>
            <a:off x="10399363" y="1604075"/>
            <a:ext cx="1489197" cy="2045776"/>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533A6C7-ECCF-4788-989D-8750549BB806}"/>
              </a:ext>
            </a:extLst>
          </p:cNvPr>
          <p:cNvSpPr txBox="1"/>
          <p:nvPr/>
        </p:nvSpPr>
        <p:spPr>
          <a:xfrm>
            <a:off x="8742044" y="1655802"/>
            <a:ext cx="1813302" cy="1477328"/>
          </a:xfrm>
          <a:prstGeom prst="rect">
            <a:avLst/>
          </a:prstGeom>
          <a:noFill/>
        </p:spPr>
        <p:txBody>
          <a:bodyPr wrap="square" rtlCol="0">
            <a:spAutoFit/>
          </a:bodyPr>
          <a:lstStyle/>
          <a:p>
            <a:r>
              <a:rPr kumimoji="1" lang="ja-JP" altLang="en-US" b="1" dirty="0">
                <a:solidFill>
                  <a:srgbClr val="FF0000"/>
                </a:solidFill>
              </a:rPr>
              <a:t>ウクライナ侵攻後</a:t>
            </a:r>
            <a:endParaRPr kumimoji="1" lang="en-US" altLang="ja-JP" b="1" dirty="0">
              <a:solidFill>
                <a:srgbClr val="FF0000"/>
              </a:solidFill>
            </a:endParaRPr>
          </a:p>
          <a:p>
            <a:r>
              <a:rPr kumimoji="1" lang="ja-JP" altLang="en-US" b="1" dirty="0">
                <a:solidFill>
                  <a:srgbClr val="FF0000"/>
                </a:solidFill>
              </a:rPr>
              <a:t>ロシア市民の </a:t>
            </a:r>
            <a:r>
              <a:rPr kumimoji="1" lang="en-US" altLang="ja-JP" b="1" dirty="0">
                <a:solidFill>
                  <a:srgbClr val="FF0000"/>
                </a:solidFill>
              </a:rPr>
              <a:t>VPN </a:t>
            </a:r>
            <a:r>
              <a:rPr kumimoji="1" lang="ja-JP" altLang="en-US" b="1" dirty="0">
                <a:solidFill>
                  <a:srgbClr val="FF0000"/>
                </a:solidFill>
              </a:rPr>
              <a:t>利用</a:t>
            </a:r>
            <a:endParaRPr kumimoji="1" lang="en-US" altLang="ja-JP" b="1" dirty="0">
              <a:solidFill>
                <a:srgbClr val="FF0000"/>
              </a:solidFill>
            </a:endParaRPr>
          </a:p>
          <a:p>
            <a:r>
              <a:rPr lang="en-US" altLang="ja-JP" b="1" dirty="0">
                <a:solidFill>
                  <a:srgbClr val="FF0000"/>
                </a:solidFill>
              </a:rPr>
              <a:t>120 </a:t>
            </a:r>
            <a:r>
              <a:rPr lang="ja-JP" altLang="en-US" b="1" dirty="0">
                <a:solidFill>
                  <a:srgbClr val="FF0000"/>
                </a:solidFill>
              </a:rPr>
              <a:t>万人</a:t>
            </a:r>
            <a:endParaRPr kumimoji="1" lang="en-US" altLang="ja-JP" b="1" dirty="0">
              <a:solidFill>
                <a:srgbClr val="FF0000"/>
              </a:solidFill>
            </a:endParaRPr>
          </a:p>
          <a:p>
            <a:r>
              <a:rPr lang="en-US" altLang="ja-JP" b="1" dirty="0">
                <a:solidFill>
                  <a:srgbClr val="FF0000"/>
                </a:solidFill>
              </a:rPr>
              <a:t>(</a:t>
            </a:r>
            <a:r>
              <a:rPr kumimoji="1" lang="en-US" altLang="ja-JP" b="1" dirty="0">
                <a:solidFill>
                  <a:srgbClr val="FF0000"/>
                </a:solidFill>
              </a:rPr>
              <a:t>8 </a:t>
            </a:r>
            <a:r>
              <a:rPr kumimoji="1" lang="ja-JP" altLang="en-US" b="1" dirty="0">
                <a:solidFill>
                  <a:srgbClr val="FF0000"/>
                </a:solidFill>
              </a:rPr>
              <a:t>倍</a:t>
            </a:r>
            <a:r>
              <a:rPr kumimoji="1" lang="en-US" altLang="ja-JP" b="1" dirty="0">
                <a:solidFill>
                  <a:srgbClr val="FF0000"/>
                </a:solidFill>
              </a:rPr>
              <a:t>) </a:t>
            </a:r>
            <a:r>
              <a:rPr kumimoji="1" lang="ja-JP" altLang="en-US" b="1" dirty="0">
                <a:solidFill>
                  <a:srgbClr val="FF0000"/>
                </a:solidFill>
              </a:rPr>
              <a:t>に増加</a:t>
            </a:r>
          </a:p>
        </p:txBody>
      </p:sp>
    </p:spTree>
    <p:extLst>
      <p:ext uri="{BB962C8B-B14F-4D97-AF65-F5344CB8AC3E}">
        <p14:creationId xmlns:p14="http://schemas.microsoft.com/office/powerpoint/2010/main" val="412982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3"/>
          <p:cNvSpPr>
            <a:spLocks noGrp="1"/>
          </p:cNvSpPr>
          <p:nvPr>
            <p:ph type="sldNum" sz="quarter" idx="12"/>
          </p:nvPr>
        </p:nvSpPr>
        <p:spPr/>
        <p:txBody>
          <a:bodyPr/>
          <a:lstStyle/>
          <a:p>
            <a:fld id="{63DCA85F-F225-44A4-AEA8-9083CAE61796}" type="slidenum">
              <a:rPr kumimoji="1" lang="ja-JP" altLang="en-US" sz="1600" smtClean="0"/>
              <a:t>14</a:t>
            </a:fld>
            <a:endParaRPr kumimoji="1" lang="ja-JP" altLang="en-US" sz="1600" dirty="0"/>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111" y="2973496"/>
            <a:ext cx="5945291" cy="1229524"/>
          </a:xfrm>
          <a:prstGeom prst="rect">
            <a:avLst/>
          </a:prstGeom>
          <a:ln w="19050">
            <a:solidFill>
              <a:schemeClr val="tx1"/>
            </a:solidFill>
          </a:ln>
        </p:spPr>
      </p:pic>
      <p:sp>
        <p:nvSpPr>
          <p:cNvPr id="177" name="テキスト ボックス 176"/>
          <p:cNvSpPr txBox="1"/>
          <p:nvPr/>
        </p:nvSpPr>
        <p:spPr>
          <a:xfrm>
            <a:off x="6225402" y="817963"/>
            <a:ext cx="5886278" cy="1323439"/>
          </a:xfrm>
          <a:prstGeom prst="rect">
            <a:avLst/>
          </a:prstGeom>
          <a:noFill/>
        </p:spPr>
        <p:txBody>
          <a:bodyPr wrap="square" rtlCol="0">
            <a:spAutoFit/>
          </a:bodyPr>
          <a:lstStyle/>
          <a:p>
            <a:pPr marL="342900" indent="-342900">
              <a:buFont typeface="Arial" panose="020B0604020202020204" pitchFamily="34" charset="0"/>
              <a:buChar char="•"/>
            </a:pPr>
            <a:r>
              <a:rPr lang="ja-JP" altLang="en-US" sz="1600" b="1" u="sng" dirty="0">
                <a:solidFill>
                  <a:srgbClr val="C00000"/>
                </a:solidFill>
              </a:rPr>
              <a:t>新型コロナウイルス感染対策のため、実証実験として開発・構築された、シンクライアント型 </a:t>
            </a:r>
            <a:r>
              <a:rPr lang="en-US" altLang="ja-JP" sz="1600" b="1" u="sng" dirty="0">
                <a:solidFill>
                  <a:srgbClr val="C00000"/>
                </a:solidFill>
              </a:rPr>
              <a:t>SSL-VPN </a:t>
            </a:r>
            <a:r>
              <a:rPr lang="ja-JP" altLang="en-US" sz="1600" b="1" u="sng" dirty="0">
                <a:solidFill>
                  <a:srgbClr val="C00000"/>
                </a:solidFill>
              </a:rPr>
              <a:t>リモートデスクトップシステム。</a:t>
            </a:r>
            <a:endParaRPr lang="en-US" altLang="ja-JP" sz="1600" b="1" u="sng" dirty="0">
              <a:solidFill>
                <a:srgbClr val="C00000"/>
              </a:solidFill>
            </a:endParaRPr>
          </a:p>
          <a:p>
            <a:pPr marL="342900" indent="-342900">
              <a:buFont typeface="Arial" panose="020B0604020202020204" pitchFamily="34" charset="0"/>
              <a:buChar char="•"/>
            </a:pPr>
            <a:r>
              <a:rPr lang="en-US" altLang="ja-JP" sz="1600" dirty="0"/>
              <a:t>NTT </a:t>
            </a:r>
            <a:r>
              <a:rPr lang="ja-JP" altLang="en-US" sz="1600" dirty="0"/>
              <a:t>東日本および </a:t>
            </a:r>
            <a:r>
              <a:rPr lang="en-US" altLang="ja-JP" sz="1600" dirty="0"/>
              <a:t>IPA </a:t>
            </a:r>
            <a:r>
              <a:rPr lang="ja-JP" altLang="en-US" sz="1600" dirty="0"/>
              <a:t>が連携し、</a:t>
            </a:r>
            <a:r>
              <a:rPr lang="en-US" altLang="ja-JP" sz="1600" dirty="0"/>
              <a:t>2020 </a:t>
            </a:r>
            <a:r>
              <a:rPr lang="ja-JP" altLang="en-US" sz="1600" dirty="0"/>
              <a:t>年 </a:t>
            </a:r>
            <a:r>
              <a:rPr lang="en-US" altLang="ja-JP" sz="1600" dirty="0"/>
              <a:t>4</a:t>
            </a:r>
            <a:r>
              <a:rPr lang="ja-JP" altLang="en-US" sz="1600" dirty="0"/>
              <a:t> 月 </a:t>
            </a:r>
            <a:r>
              <a:rPr lang="en-US" altLang="ja-JP" sz="1600" dirty="0"/>
              <a:t>7 </a:t>
            </a:r>
            <a:r>
              <a:rPr lang="ja-JP" altLang="en-US" sz="1600" dirty="0"/>
              <a:t>日に企画。</a:t>
            </a:r>
            <a:br>
              <a:rPr lang="en-US" altLang="ja-JP" sz="1600" dirty="0"/>
            </a:br>
            <a:r>
              <a:rPr lang="ja-JP" altLang="en-US" sz="1600" dirty="0"/>
              <a:t>複数の最新のセキュリティ技術を組み合わせたプログラムソフトウェアを新たに </a:t>
            </a:r>
            <a:r>
              <a:rPr lang="en-US" altLang="ja-JP" sz="1600" dirty="0"/>
              <a:t>IPA </a:t>
            </a:r>
            <a:r>
              <a:rPr lang="ja-JP" altLang="en-US" sz="1600" dirty="0" err="1"/>
              <a:t>にて</a:t>
            </a:r>
            <a:r>
              <a:rPr lang="ja-JP" altLang="en-US" sz="1600" dirty="0"/>
              <a:t>開発し、</a:t>
            </a:r>
            <a:r>
              <a:rPr lang="en-US" altLang="ja-JP" sz="1600" dirty="0"/>
              <a:t>4 </a:t>
            </a:r>
            <a:r>
              <a:rPr lang="ja-JP" altLang="en-US" sz="1600" dirty="0"/>
              <a:t>月 </a:t>
            </a:r>
            <a:r>
              <a:rPr lang="en-US" altLang="ja-JP" sz="1600" dirty="0"/>
              <a:t>21 </a:t>
            </a:r>
            <a:r>
              <a:rPr lang="ja-JP" altLang="en-US" sz="1600" dirty="0"/>
              <a:t>日に公開。</a:t>
            </a:r>
          </a:p>
        </p:txBody>
      </p:sp>
      <p:sp>
        <p:nvSpPr>
          <p:cNvPr id="178" name="テキスト ボックス 177"/>
          <p:cNvSpPr txBox="1"/>
          <p:nvPr/>
        </p:nvSpPr>
        <p:spPr>
          <a:xfrm>
            <a:off x="4107415" y="4994028"/>
            <a:ext cx="2735345" cy="1200329"/>
          </a:xfrm>
          <a:prstGeom prst="rect">
            <a:avLst/>
          </a:prstGeom>
          <a:solidFill>
            <a:srgbClr val="FFFFCC"/>
          </a:solidFill>
          <a:ln w="12700">
            <a:solidFill>
              <a:schemeClr val="tx1"/>
            </a:solidFill>
          </a:ln>
        </p:spPr>
        <p:txBody>
          <a:bodyPr wrap="square" rtlCol="0">
            <a:spAutoFit/>
          </a:bodyPr>
          <a:lstStyle/>
          <a:p>
            <a:r>
              <a:rPr lang="ja-JP" altLang="en-US" b="1" dirty="0"/>
              <a:t>公開 </a:t>
            </a:r>
            <a:r>
              <a:rPr lang="en-US" altLang="ja-JP" b="1" dirty="0"/>
              <a:t>5 </a:t>
            </a:r>
            <a:r>
              <a:rPr lang="ja-JP" altLang="en-US" b="1" dirty="0"/>
              <a:t>年で多数の日本企業から </a:t>
            </a:r>
            <a:r>
              <a:rPr lang="en-US" altLang="ja-JP" b="1" dirty="0"/>
              <a:t>64 </a:t>
            </a:r>
            <a:r>
              <a:rPr lang="ja-JP" altLang="en-US" b="1" dirty="0"/>
              <a:t>万ユーザーが延べ利用、</a:t>
            </a:r>
            <a:r>
              <a:rPr lang="en-US" altLang="ja-JP" b="1" dirty="0"/>
              <a:t>8 </a:t>
            </a:r>
            <a:r>
              <a:rPr lang="ja-JP" altLang="en-US" b="1" dirty="0"/>
              <a:t>万ユーザーが日常利用。</a:t>
            </a:r>
          </a:p>
        </p:txBody>
      </p:sp>
      <p:sp>
        <p:nvSpPr>
          <p:cNvPr id="14" name="テキスト ボックス 13"/>
          <p:cNvSpPr txBox="1"/>
          <p:nvPr/>
        </p:nvSpPr>
        <p:spPr>
          <a:xfrm>
            <a:off x="4107415" y="6194357"/>
            <a:ext cx="2563922" cy="461665"/>
          </a:xfrm>
          <a:prstGeom prst="rect">
            <a:avLst/>
          </a:prstGeom>
          <a:noFill/>
        </p:spPr>
        <p:txBody>
          <a:bodyPr wrap="square" rtlCol="0">
            <a:spAutoFit/>
          </a:bodyPr>
          <a:lstStyle/>
          <a:p>
            <a:r>
              <a:rPr kumimoji="1" lang="ja-JP" altLang="en-US" sz="1200" dirty="0"/>
              <a:t>最新のユーザー数グラフ </a:t>
            </a:r>
            <a:r>
              <a:rPr lang="en-US" altLang="ja-JP" sz="1200" dirty="0">
                <a:hlinkClick r:id="rId3"/>
              </a:rPr>
              <a:t>https://telework.cyber.ipa.go.jp/stat/</a:t>
            </a:r>
            <a:endParaRPr kumimoji="1" lang="ja-JP" altLang="en-US" sz="1200" dirty="0"/>
          </a:p>
        </p:txBody>
      </p:sp>
      <p:sp>
        <p:nvSpPr>
          <p:cNvPr id="16" name="テキスト ボックス 15"/>
          <p:cNvSpPr txBox="1"/>
          <p:nvPr/>
        </p:nvSpPr>
        <p:spPr>
          <a:xfrm>
            <a:off x="169615" y="4245266"/>
            <a:ext cx="12022385" cy="646331"/>
          </a:xfrm>
          <a:prstGeom prst="rect">
            <a:avLst/>
          </a:prstGeom>
          <a:noFill/>
        </p:spPr>
        <p:txBody>
          <a:bodyPr wrap="square" rtlCol="0">
            <a:spAutoFit/>
          </a:bodyPr>
          <a:lstStyle/>
          <a:p>
            <a:r>
              <a:rPr lang="en-US" altLang="ja-JP" u="sng" dirty="0">
                <a:solidFill>
                  <a:srgbClr val="0000FF"/>
                </a:solidFill>
              </a:rPr>
              <a:t>https://telework.cyber.ipa.go.jp/</a:t>
            </a:r>
            <a:r>
              <a:rPr lang="en-US" altLang="ja-JP" dirty="0">
                <a:solidFill>
                  <a:srgbClr val="0000FF"/>
                </a:solidFill>
              </a:rPr>
              <a:t> </a:t>
            </a:r>
            <a:r>
              <a:rPr lang="en-US" altLang="ja-JP" dirty="0"/>
              <a:t>(IPA)</a:t>
            </a:r>
          </a:p>
          <a:p>
            <a:r>
              <a:rPr lang="en-US" altLang="ja-JP" u="sng" dirty="0">
                <a:solidFill>
                  <a:srgbClr val="0000FF"/>
                </a:solidFill>
              </a:rPr>
              <a:t>https://business.ntt-east.co.jp/service/thintelework-system/</a:t>
            </a:r>
            <a:r>
              <a:rPr lang="en-US" altLang="ja-JP" dirty="0"/>
              <a:t> (NTT </a:t>
            </a:r>
            <a:r>
              <a:rPr lang="ja-JP" altLang="en-US" dirty="0"/>
              <a:t>東</a:t>
            </a:r>
            <a:r>
              <a:rPr lang="en-US" altLang="ja-JP" dirty="0"/>
              <a:t>)</a:t>
            </a:r>
            <a:endParaRPr kumimoji="1" lang="ja-JP" altLang="en-US" dirty="0"/>
          </a:p>
        </p:txBody>
      </p:sp>
      <p:pic>
        <p:nvPicPr>
          <p:cNvPr id="2" name="図 1"/>
          <p:cNvPicPr>
            <a:picLocks noChangeAspect="1"/>
          </p:cNvPicPr>
          <p:nvPr/>
        </p:nvPicPr>
        <p:blipFill>
          <a:blip r:embed="rId4"/>
          <a:stretch>
            <a:fillRect/>
          </a:stretch>
        </p:blipFill>
        <p:spPr>
          <a:xfrm>
            <a:off x="280111" y="882124"/>
            <a:ext cx="5973282" cy="2008040"/>
          </a:xfrm>
          <a:prstGeom prst="rect">
            <a:avLst/>
          </a:prstGeom>
          <a:ln w="19050">
            <a:solidFill>
              <a:schemeClr val="tx1"/>
            </a:solidFill>
          </a:ln>
        </p:spPr>
      </p:pic>
      <p:pic>
        <p:nvPicPr>
          <p:cNvPr id="18" name="Picture 4"/>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43573" y="2608178"/>
            <a:ext cx="1068070" cy="81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楕円 18"/>
          <p:cNvSpPr/>
          <p:nvPr/>
        </p:nvSpPr>
        <p:spPr>
          <a:xfrm>
            <a:off x="8380511" y="2860726"/>
            <a:ext cx="2596203" cy="1677961"/>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rgbClr val="0000FF"/>
              </a:solidFill>
            </a:endParaRPr>
          </a:p>
        </p:txBody>
      </p:sp>
      <p:grpSp>
        <p:nvGrpSpPr>
          <p:cNvPr id="20" name="Group 3337"/>
          <p:cNvGrpSpPr>
            <a:grpSpLocks/>
          </p:cNvGrpSpPr>
          <p:nvPr/>
        </p:nvGrpSpPr>
        <p:grpSpPr bwMode="auto">
          <a:xfrm>
            <a:off x="7944119" y="3152625"/>
            <a:ext cx="630811" cy="440982"/>
            <a:chOff x="258" y="972"/>
            <a:chExt cx="780" cy="685"/>
          </a:xfrm>
        </p:grpSpPr>
        <p:sp>
          <p:nvSpPr>
            <p:cNvPr id="21" name="Freeform 3338"/>
            <p:cNvSpPr>
              <a:spLocks/>
            </p:cNvSpPr>
            <p:nvPr/>
          </p:nvSpPr>
          <p:spPr bwMode="auto">
            <a:xfrm>
              <a:off x="860" y="1569"/>
              <a:ext cx="116" cy="61"/>
            </a:xfrm>
            <a:custGeom>
              <a:avLst/>
              <a:gdLst>
                <a:gd name="T0" fmla="*/ 61 w 2446"/>
                <a:gd name="T1" fmla="*/ 1 h 1290"/>
                <a:gd name="T2" fmla="*/ 60 w 2446"/>
                <a:gd name="T3" fmla="*/ 1 h 1290"/>
                <a:gd name="T4" fmla="*/ 60 w 2446"/>
                <a:gd name="T5" fmla="*/ 1 h 1290"/>
                <a:gd name="T6" fmla="*/ 60 w 2446"/>
                <a:gd name="T7" fmla="*/ 0 h 1290"/>
                <a:gd name="T8" fmla="*/ 59 w 2446"/>
                <a:gd name="T9" fmla="*/ 0 h 1290"/>
                <a:gd name="T10" fmla="*/ 59 w 2446"/>
                <a:gd name="T11" fmla="*/ 0 h 1290"/>
                <a:gd name="T12" fmla="*/ 59 w 2446"/>
                <a:gd name="T13" fmla="*/ 0 h 1290"/>
                <a:gd name="T14" fmla="*/ 58 w 2446"/>
                <a:gd name="T15" fmla="*/ 0 h 1290"/>
                <a:gd name="T16" fmla="*/ 58 w 2446"/>
                <a:gd name="T17" fmla="*/ 0 h 1290"/>
                <a:gd name="T18" fmla="*/ 3 w 2446"/>
                <a:gd name="T19" fmla="*/ 0 h 1290"/>
                <a:gd name="T20" fmla="*/ 2 w 2446"/>
                <a:gd name="T21" fmla="*/ 0 h 1290"/>
                <a:gd name="T22" fmla="*/ 2 w 2446"/>
                <a:gd name="T23" fmla="*/ 0 h 1290"/>
                <a:gd name="T24" fmla="*/ 1 w 2446"/>
                <a:gd name="T25" fmla="*/ 1 h 1290"/>
                <a:gd name="T26" fmla="*/ 1 w 2446"/>
                <a:gd name="T27" fmla="*/ 1 h 1290"/>
                <a:gd name="T28" fmla="*/ 0 w 2446"/>
                <a:gd name="T29" fmla="*/ 2 h 1290"/>
                <a:gd name="T30" fmla="*/ 0 w 2446"/>
                <a:gd name="T31" fmla="*/ 3 h 1290"/>
                <a:gd name="T32" fmla="*/ 0 w 2446"/>
                <a:gd name="T33" fmla="*/ 3 h 1290"/>
                <a:gd name="T34" fmla="*/ 0 w 2446"/>
                <a:gd name="T35" fmla="*/ 4 h 1290"/>
                <a:gd name="T36" fmla="*/ 0 w 2446"/>
                <a:gd name="T37" fmla="*/ 5 h 1290"/>
                <a:gd name="T38" fmla="*/ 0 w 2446"/>
                <a:gd name="T39" fmla="*/ 5 h 1290"/>
                <a:gd name="T40" fmla="*/ 1 w 2446"/>
                <a:gd name="T41" fmla="*/ 6 h 1290"/>
                <a:gd name="T42" fmla="*/ 1 w 2446"/>
                <a:gd name="T43" fmla="*/ 6 h 1290"/>
                <a:gd name="T44" fmla="*/ 2 w 2446"/>
                <a:gd name="T45" fmla="*/ 7 h 1290"/>
                <a:gd name="T46" fmla="*/ 2 w 2446"/>
                <a:gd name="T47" fmla="*/ 7 h 1290"/>
                <a:gd name="T48" fmla="*/ 3 w 2446"/>
                <a:gd name="T49" fmla="*/ 7 h 1290"/>
                <a:gd name="T50" fmla="*/ 56 w 2446"/>
                <a:gd name="T51" fmla="*/ 7 h 1290"/>
                <a:gd name="T52" fmla="*/ 110 w 2446"/>
                <a:gd name="T53" fmla="*/ 60 h 1290"/>
                <a:gd name="T54" fmla="*/ 111 w 2446"/>
                <a:gd name="T55" fmla="*/ 61 h 1290"/>
                <a:gd name="T56" fmla="*/ 111 w 2446"/>
                <a:gd name="T57" fmla="*/ 61 h 1290"/>
                <a:gd name="T58" fmla="*/ 112 w 2446"/>
                <a:gd name="T59" fmla="*/ 61 h 1290"/>
                <a:gd name="T60" fmla="*/ 113 w 2446"/>
                <a:gd name="T61" fmla="*/ 61 h 1290"/>
                <a:gd name="T62" fmla="*/ 113 w 2446"/>
                <a:gd name="T63" fmla="*/ 61 h 1290"/>
                <a:gd name="T64" fmla="*/ 114 w 2446"/>
                <a:gd name="T65" fmla="*/ 61 h 1290"/>
                <a:gd name="T66" fmla="*/ 115 w 2446"/>
                <a:gd name="T67" fmla="*/ 60 h 1290"/>
                <a:gd name="T68" fmla="*/ 115 w 2446"/>
                <a:gd name="T69" fmla="*/ 60 h 1290"/>
                <a:gd name="T70" fmla="*/ 116 w 2446"/>
                <a:gd name="T71" fmla="*/ 59 h 1290"/>
                <a:gd name="T72" fmla="*/ 116 w 2446"/>
                <a:gd name="T73" fmla="*/ 58 h 1290"/>
                <a:gd name="T74" fmla="*/ 116 w 2446"/>
                <a:gd name="T75" fmla="*/ 58 h 1290"/>
                <a:gd name="T76" fmla="*/ 116 w 2446"/>
                <a:gd name="T77" fmla="*/ 57 h 1290"/>
                <a:gd name="T78" fmla="*/ 116 w 2446"/>
                <a:gd name="T79" fmla="*/ 56 h 1290"/>
                <a:gd name="T80" fmla="*/ 116 w 2446"/>
                <a:gd name="T81" fmla="*/ 56 h 1290"/>
                <a:gd name="T82" fmla="*/ 115 w 2446"/>
                <a:gd name="T83" fmla="*/ 55 h 12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46" h="1290">
                  <a:moveTo>
                    <a:pt x="2424" y="1162"/>
                  </a:moveTo>
                  <a:lnTo>
                    <a:pt x="1276" y="23"/>
                  </a:lnTo>
                  <a:lnTo>
                    <a:pt x="1273" y="20"/>
                  </a:lnTo>
                  <a:lnTo>
                    <a:pt x="1270" y="18"/>
                  </a:lnTo>
                  <a:lnTo>
                    <a:pt x="1267" y="14"/>
                  </a:lnTo>
                  <a:lnTo>
                    <a:pt x="1264" y="12"/>
                  </a:lnTo>
                  <a:lnTo>
                    <a:pt x="1261" y="10"/>
                  </a:lnTo>
                  <a:lnTo>
                    <a:pt x="1258" y="8"/>
                  </a:lnTo>
                  <a:lnTo>
                    <a:pt x="1255" y="7"/>
                  </a:lnTo>
                  <a:lnTo>
                    <a:pt x="1251" y="5"/>
                  </a:lnTo>
                  <a:lnTo>
                    <a:pt x="1248" y="4"/>
                  </a:lnTo>
                  <a:lnTo>
                    <a:pt x="1244" y="3"/>
                  </a:lnTo>
                  <a:lnTo>
                    <a:pt x="1241" y="2"/>
                  </a:lnTo>
                  <a:lnTo>
                    <a:pt x="1237" y="1"/>
                  </a:lnTo>
                  <a:lnTo>
                    <a:pt x="1233" y="0"/>
                  </a:lnTo>
                  <a:lnTo>
                    <a:pt x="1229" y="0"/>
                  </a:lnTo>
                  <a:lnTo>
                    <a:pt x="1225" y="0"/>
                  </a:lnTo>
                  <a:lnTo>
                    <a:pt x="1222" y="0"/>
                  </a:lnTo>
                  <a:lnTo>
                    <a:pt x="75" y="0"/>
                  </a:lnTo>
                  <a:lnTo>
                    <a:pt x="66" y="0"/>
                  </a:lnTo>
                  <a:lnTo>
                    <a:pt x="59" y="1"/>
                  </a:lnTo>
                  <a:lnTo>
                    <a:pt x="51" y="3"/>
                  </a:lnTo>
                  <a:lnTo>
                    <a:pt x="45" y="5"/>
                  </a:lnTo>
                  <a:lnTo>
                    <a:pt x="38" y="8"/>
                  </a:lnTo>
                  <a:lnTo>
                    <a:pt x="32" y="12"/>
                  </a:lnTo>
                  <a:lnTo>
                    <a:pt x="26" y="16"/>
                  </a:lnTo>
                  <a:lnTo>
                    <a:pt x="21" y="22"/>
                  </a:lnTo>
                  <a:lnTo>
                    <a:pt x="16" y="28"/>
                  </a:lnTo>
                  <a:lnTo>
                    <a:pt x="12" y="33"/>
                  </a:lnTo>
                  <a:lnTo>
                    <a:pt x="8" y="39"/>
                  </a:lnTo>
                  <a:lnTo>
                    <a:pt x="5" y="46"/>
                  </a:lnTo>
                  <a:lnTo>
                    <a:pt x="3" y="53"/>
                  </a:lnTo>
                  <a:lnTo>
                    <a:pt x="1" y="60"/>
                  </a:lnTo>
                  <a:lnTo>
                    <a:pt x="0" y="68"/>
                  </a:lnTo>
                  <a:lnTo>
                    <a:pt x="0" y="76"/>
                  </a:lnTo>
                  <a:lnTo>
                    <a:pt x="0" y="83"/>
                  </a:lnTo>
                  <a:lnTo>
                    <a:pt x="1" y="90"/>
                  </a:lnTo>
                  <a:lnTo>
                    <a:pt x="3" y="98"/>
                  </a:lnTo>
                  <a:lnTo>
                    <a:pt x="5" y="105"/>
                  </a:lnTo>
                  <a:lnTo>
                    <a:pt x="8" y="111"/>
                  </a:lnTo>
                  <a:lnTo>
                    <a:pt x="12" y="117"/>
                  </a:lnTo>
                  <a:lnTo>
                    <a:pt x="16" y="123"/>
                  </a:lnTo>
                  <a:lnTo>
                    <a:pt x="21" y="128"/>
                  </a:lnTo>
                  <a:lnTo>
                    <a:pt x="26" y="133"/>
                  </a:lnTo>
                  <a:lnTo>
                    <a:pt x="32" y="138"/>
                  </a:lnTo>
                  <a:lnTo>
                    <a:pt x="38" y="141"/>
                  </a:lnTo>
                  <a:lnTo>
                    <a:pt x="45" y="145"/>
                  </a:lnTo>
                  <a:lnTo>
                    <a:pt x="51" y="147"/>
                  </a:lnTo>
                  <a:lnTo>
                    <a:pt x="59" y="149"/>
                  </a:lnTo>
                  <a:lnTo>
                    <a:pt x="66" y="150"/>
                  </a:lnTo>
                  <a:lnTo>
                    <a:pt x="75" y="151"/>
                  </a:lnTo>
                  <a:lnTo>
                    <a:pt x="1191" y="151"/>
                  </a:lnTo>
                  <a:lnTo>
                    <a:pt x="2317" y="1268"/>
                  </a:lnTo>
                  <a:lnTo>
                    <a:pt x="2322" y="1273"/>
                  </a:lnTo>
                  <a:lnTo>
                    <a:pt x="2328" y="1277"/>
                  </a:lnTo>
                  <a:lnTo>
                    <a:pt x="2335" y="1281"/>
                  </a:lnTo>
                  <a:lnTo>
                    <a:pt x="2341" y="1284"/>
                  </a:lnTo>
                  <a:lnTo>
                    <a:pt x="2348" y="1287"/>
                  </a:lnTo>
                  <a:lnTo>
                    <a:pt x="2355" y="1289"/>
                  </a:lnTo>
                  <a:lnTo>
                    <a:pt x="2362" y="1290"/>
                  </a:lnTo>
                  <a:lnTo>
                    <a:pt x="2370" y="1290"/>
                  </a:lnTo>
                  <a:lnTo>
                    <a:pt x="2377" y="1290"/>
                  </a:lnTo>
                  <a:lnTo>
                    <a:pt x="2384" y="1289"/>
                  </a:lnTo>
                  <a:lnTo>
                    <a:pt x="2391" y="1287"/>
                  </a:lnTo>
                  <a:lnTo>
                    <a:pt x="2399" y="1284"/>
                  </a:lnTo>
                  <a:lnTo>
                    <a:pt x="2405" y="1281"/>
                  </a:lnTo>
                  <a:lnTo>
                    <a:pt x="2412" y="1277"/>
                  </a:lnTo>
                  <a:lnTo>
                    <a:pt x="2418" y="1273"/>
                  </a:lnTo>
                  <a:lnTo>
                    <a:pt x="2424" y="1268"/>
                  </a:lnTo>
                  <a:lnTo>
                    <a:pt x="2429" y="1262"/>
                  </a:lnTo>
                  <a:lnTo>
                    <a:pt x="2433" y="1256"/>
                  </a:lnTo>
                  <a:lnTo>
                    <a:pt x="2437" y="1250"/>
                  </a:lnTo>
                  <a:lnTo>
                    <a:pt x="2440" y="1243"/>
                  </a:lnTo>
                  <a:lnTo>
                    <a:pt x="2443" y="1236"/>
                  </a:lnTo>
                  <a:lnTo>
                    <a:pt x="2445" y="1229"/>
                  </a:lnTo>
                  <a:lnTo>
                    <a:pt x="2446" y="1222"/>
                  </a:lnTo>
                  <a:lnTo>
                    <a:pt x="2446" y="1215"/>
                  </a:lnTo>
                  <a:lnTo>
                    <a:pt x="2446" y="1208"/>
                  </a:lnTo>
                  <a:lnTo>
                    <a:pt x="2445" y="1201"/>
                  </a:lnTo>
                  <a:lnTo>
                    <a:pt x="2443" y="1194"/>
                  </a:lnTo>
                  <a:lnTo>
                    <a:pt x="2440" y="1187"/>
                  </a:lnTo>
                  <a:lnTo>
                    <a:pt x="2437" y="1180"/>
                  </a:lnTo>
                  <a:lnTo>
                    <a:pt x="2433" y="1173"/>
                  </a:lnTo>
                  <a:lnTo>
                    <a:pt x="2429" y="1167"/>
                  </a:lnTo>
                  <a:lnTo>
                    <a:pt x="2424" y="1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22" name="Rectangle 3339"/>
            <p:cNvSpPr>
              <a:spLocks noChangeArrowheads="1"/>
            </p:cNvSpPr>
            <p:nvPr/>
          </p:nvSpPr>
          <p:spPr bwMode="auto">
            <a:xfrm>
              <a:off x="938" y="1640"/>
              <a:ext cx="96" cy="14"/>
            </a:xfrm>
            <a:prstGeom prst="rect">
              <a:avLst/>
            </a:prstGeom>
            <a:solidFill>
              <a:srgbClr val="FFF7E2"/>
            </a:solidFill>
            <a:ln w="635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3" name="Freeform 3340"/>
            <p:cNvSpPr>
              <a:spLocks/>
            </p:cNvSpPr>
            <p:nvPr/>
          </p:nvSpPr>
          <p:spPr bwMode="auto">
            <a:xfrm>
              <a:off x="938" y="1593"/>
              <a:ext cx="96" cy="47"/>
            </a:xfrm>
            <a:custGeom>
              <a:avLst/>
              <a:gdLst>
                <a:gd name="T0" fmla="*/ 96 w 2009"/>
                <a:gd name="T1" fmla="*/ 47 h 998"/>
                <a:gd name="T2" fmla="*/ 96 w 2009"/>
                <a:gd name="T3" fmla="*/ 42 h 998"/>
                <a:gd name="T4" fmla="*/ 95 w 2009"/>
                <a:gd name="T5" fmla="*/ 37 h 998"/>
                <a:gd name="T6" fmla="*/ 94 w 2009"/>
                <a:gd name="T7" fmla="*/ 33 h 998"/>
                <a:gd name="T8" fmla="*/ 92 w 2009"/>
                <a:gd name="T9" fmla="*/ 29 h 998"/>
                <a:gd name="T10" fmla="*/ 90 w 2009"/>
                <a:gd name="T11" fmla="*/ 25 h 998"/>
                <a:gd name="T12" fmla="*/ 88 w 2009"/>
                <a:gd name="T13" fmla="*/ 21 h 998"/>
                <a:gd name="T14" fmla="*/ 85 w 2009"/>
                <a:gd name="T15" fmla="*/ 17 h 998"/>
                <a:gd name="T16" fmla="*/ 82 w 2009"/>
                <a:gd name="T17" fmla="*/ 14 h 998"/>
                <a:gd name="T18" fmla="*/ 79 w 2009"/>
                <a:gd name="T19" fmla="*/ 11 h 998"/>
                <a:gd name="T20" fmla="*/ 75 w 2009"/>
                <a:gd name="T21" fmla="*/ 8 h 998"/>
                <a:gd name="T22" fmla="*/ 71 w 2009"/>
                <a:gd name="T23" fmla="*/ 6 h 998"/>
                <a:gd name="T24" fmla="*/ 67 w 2009"/>
                <a:gd name="T25" fmla="*/ 4 h 998"/>
                <a:gd name="T26" fmla="*/ 62 w 2009"/>
                <a:gd name="T27" fmla="*/ 2 h 998"/>
                <a:gd name="T28" fmla="*/ 58 w 2009"/>
                <a:gd name="T29" fmla="*/ 1 h 998"/>
                <a:gd name="T30" fmla="*/ 53 w 2009"/>
                <a:gd name="T31" fmla="*/ 0 h 998"/>
                <a:gd name="T32" fmla="*/ 48 w 2009"/>
                <a:gd name="T33" fmla="*/ 0 h 998"/>
                <a:gd name="T34" fmla="*/ 43 w 2009"/>
                <a:gd name="T35" fmla="*/ 0 h 998"/>
                <a:gd name="T36" fmla="*/ 38 w 2009"/>
                <a:gd name="T37" fmla="*/ 1 h 998"/>
                <a:gd name="T38" fmla="*/ 34 w 2009"/>
                <a:gd name="T39" fmla="*/ 2 h 998"/>
                <a:gd name="T40" fmla="*/ 29 w 2009"/>
                <a:gd name="T41" fmla="*/ 4 h 998"/>
                <a:gd name="T42" fmla="*/ 25 w 2009"/>
                <a:gd name="T43" fmla="*/ 6 h 998"/>
                <a:gd name="T44" fmla="*/ 21 w 2009"/>
                <a:gd name="T45" fmla="*/ 8 h 998"/>
                <a:gd name="T46" fmla="*/ 17 w 2009"/>
                <a:gd name="T47" fmla="*/ 11 h 998"/>
                <a:gd name="T48" fmla="*/ 14 w 2009"/>
                <a:gd name="T49" fmla="*/ 14 h 998"/>
                <a:gd name="T50" fmla="*/ 11 w 2009"/>
                <a:gd name="T51" fmla="*/ 17 h 998"/>
                <a:gd name="T52" fmla="*/ 8 w 2009"/>
                <a:gd name="T53" fmla="*/ 21 h 998"/>
                <a:gd name="T54" fmla="*/ 6 w 2009"/>
                <a:gd name="T55" fmla="*/ 25 h 998"/>
                <a:gd name="T56" fmla="*/ 4 w 2009"/>
                <a:gd name="T57" fmla="*/ 29 h 998"/>
                <a:gd name="T58" fmla="*/ 2 w 2009"/>
                <a:gd name="T59" fmla="*/ 33 h 998"/>
                <a:gd name="T60" fmla="*/ 1 w 2009"/>
                <a:gd name="T61" fmla="*/ 37 h 998"/>
                <a:gd name="T62" fmla="*/ 0 w 2009"/>
                <a:gd name="T63" fmla="*/ 42 h 998"/>
                <a:gd name="T64" fmla="*/ 0 w 2009"/>
                <a:gd name="T65" fmla="*/ 47 h 998"/>
                <a:gd name="T66" fmla="*/ 96 w 2009"/>
                <a:gd name="T67" fmla="*/ 47 h 9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09" h="998">
                  <a:moveTo>
                    <a:pt x="2009" y="998"/>
                  </a:moveTo>
                  <a:lnTo>
                    <a:pt x="2003" y="896"/>
                  </a:lnTo>
                  <a:lnTo>
                    <a:pt x="1987" y="796"/>
                  </a:lnTo>
                  <a:lnTo>
                    <a:pt x="1963" y="701"/>
                  </a:lnTo>
                  <a:lnTo>
                    <a:pt x="1929" y="609"/>
                  </a:lnTo>
                  <a:lnTo>
                    <a:pt x="1887" y="522"/>
                  </a:lnTo>
                  <a:lnTo>
                    <a:pt x="1837" y="440"/>
                  </a:lnTo>
                  <a:lnTo>
                    <a:pt x="1779" y="362"/>
                  </a:lnTo>
                  <a:lnTo>
                    <a:pt x="1714" y="292"/>
                  </a:lnTo>
                  <a:lnTo>
                    <a:pt x="1643" y="227"/>
                  </a:lnTo>
                  <a:lnTo>
                    <a:pt x="1566" y="169"/>
                  </a:lnTo>
                  <a:lnTo>
                    <a:pt x="1483" y="119"/>
                  </a:lnTo>
                  <a:lnTo>
                    <a:pt x="1395" y="78"/>
                  </a:lnTo>
                  <a:lnTo>
                    <a:pt x="1303" y="44"/>
                  </a:lnTo>
                  <a:lnTo>
                    <a:pt x="1207" y="20"/>
                  </a:lnTo>
                  <a:lnTo>
                    <a:pt x="1107" y="5"/>
                  </a:lnTo>
                  <a:lnTo>
                    <a:pt x="1004" y="0"/>
                  </a:lnTo>
                  <a:lnTo>
                    <a:pt x="901" y="5"/>
                  </a:lnTo>
                  <a:lnTo>
                    <a:pt x="801" y="20"/>
                  </a:lnTo>
                  <a:lnTo>
                    <a:pt x="705" y="44"/>
                  </a:lnTo>
                  <a:lnTo>
                    <a:pt x="613" y="78"/>
                  </a:lnTo>
                  <a:lnTo>
                    <a:pt x="525" y="119"/>
                  </a:lnTo>
                  <a:lnTo>
                    <a:pt x="442" y="169"/>
                  </a:lnTo>
                  <a:lnTo>
                    <a:pt x="365" y="227"/>
                  </a:lnTo>
                  <a:lnTo>
                    <a:pt x="294" y="292"/>
                  </a:lnTo>
                  <a:lnTo>
                    <a:pt x="229" y="362"/>
                  </a:lnTo>
                  <a:lnTo>
                    <a:pt x="171" y="440"/>
                  </a:lnTo>
                  <a:lnTo>
                    <a:pt x="121" y="522"/>
                  </a:lnTo>
                  <a:lnTo>
                    <a:pt x="79" y="609"/>
                  </a:lnTo>
                  <a:lnTo>
                    <a:pt x="45" y="701"/>
                  </a:lnTo>
                  <a:lnTo>
                    <a:pt x="20" y="796"/>
                  </a:lnTo>
                  <a:lnTo>
                    <a:pt x="5" y="896"/>
                  </a:lnTo>
                  <a:lnTo>
                    <a:pt x="0" y="998"/>
                  </a:lnTo>
                  <a:lnTo>
                    <a:pt x="2009" y="998"/>
                  </a:lnTo>
                  <a:close/>
                </a:path>
              </a:pathLst>
            </a:custGeom>
            <a:solidFill>
              <a:srgbClr val="FFF7E2"/>
            </a:solidFill>
            <a:ln w="6350">
              <a:solidFill>
                <a:srgbClr val="7F7C71"/>
              </a:solidFill>
              <a:prstDash val="solid"/>
              <a:round/>
              <a:headEnd/>
              <a:tailEnd/>
            </a:ln>
          </p:spPr>
          <p:txBody>
            <a:bodyPr/>
            <a:lstStyle/>
            <a:p>
              <a:endParaRPr lang="ja-JP" altLang="en-US" sz="1400"/>
            </a:p>
          </p:txBody>
        </p:sp>
        <p:sp>
          <p:nvSpPr>
            <p:cNvPr id="24" name="Rectangle 3341"/>
            <p:cNvSpPr>
              <a:spLocks noChangeArrowheads="1"/>
            </p:cNvSpPr>
            <p:nvPr/>
          </p:nvSpPr>
          <p:spPr bwMode="auto">
            <a:xfrm>
              <a:off x="317" y="975"/>
              <a:ext cx="546" cy="448"/>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5" name="Rectangle 3342"/>
            <p:cNvSpPr>
              <a:spLocks noChangeArrowheads="1"/>
            </p:cNvSpPr>
            <p:nvPr/>
          </p:nvSpPr>
          <p:spPr bwMode="auto">
            <a:xfrm>
              <a:off x="358" y="1016"/>
              <a:ext cx="464" cy="366"/>
            </a:xfrm>
            <a:prstGeom prst="rect">
              <a:avLst/>
            </a:prstGeom>
            <a:solidFill>
              <a:srgbClr val="AEC9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6" name="Rectangle 3343"/>
            <p:cNvSpPr>
              <a:spLocks noChangeArrowheads="1"/>
            </p:cNvSpPr>
            <p:nvPr/>
          </p:nvSpPr>
          <p:spPr bwMode="auto">
            <a:xfrm>
              <a:off x="262" y="1633"/>
              <a:ext cx="656" cy="21"/>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7" name="Rectangle 3344"/>
            <p:cNvSpPr>
              <a:spLocks noChangeArrowheads="1"/>
            </p:cNvSpPr>
            <p:nvPr/>
          </p:nvSpPr>
          <p:spPr bwMode="auto">
            <a:xfrm>
              <a:off x="453" y="1423"/>
              <a:ext cx="274" cy="27"/>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8" name="Rectangle 3345"/>
            <p:cNvSpPr>
              <a:spLocks noChangeArrowheads="1"/>
            </p:cNvSpPr>
            <p:nvPr/>
          </p:nvSpPr>
          <p:spPr bwMode="auto">
            <a:xfrm>
              <a:off x="385" y="1450"/>
              <a:ext cx="410" cy="14"/>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9" name="Rectangle 3346"/>
            <p:cNvSpPr>
              <a:spLocks noChangeArrowheads="1"/>
            </p:cNvSpPr>
            <p:nvPr/>
          </p:nvSpPr>
          <p:spPr bwMode="auto">
            <a:xfrm>
              <a:off x="330" y="1464"/>
              <a:ext cx="519" cy="68"/>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0" name="Freeform 3347"/>
            <p:cNvSpPr>
              <a:spLocks/>
            </p:cNvSpPr>
            <p:nvPr/>
          </p:nvSpPr>
          <p:spPr bwMode="auto">
            <a:xfrm>
              <a:off x="262" y="1532"/>
              <a:ext cx="656" cy="101"/>
            </a:xfrm>
            <a:custGeom>
              <a:avLst/>
              <a:gdLst>
                <a:gd name="T0" fmla="*/ 656 w 13766"/>
                <a:gd name="T1" fmla="*/ 101 h 2138"/>
                <a:gd name="T2" fmla="*/ 588 w 13766"/>
                <a:gd name="T3" fmla="*/ 0 h 2138"/>
                <a:gd name="T4" fmla="*/ 68 w 13766"/>
                <a:gd name="T5" fmla="*/ 0 h 2138"/>
                <a:gd name="T6" fmla="*/ 0 w 13766"/>
                <a:gd name="T7" fmla="*/ 101 h 2138"/>
                <a:gd name="T8" fmla="*/ 656 w 13766"/>
                <a:gd name="T9" fmla="*/ 101 h 21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66" h="2138">
                  <a:moveTo>
                    <a:pt x="13766" y="2138"/>
                  </a:moveTo>
                  <a:lnTo>
                    <a:pt x="12332" y="0"/>
                  </a:lnTo>
                  <a:lnTo>
                    <a:pt x="1430" y="0"/>
                  </a:lnTo>
                  <a:lnTo>
                    <a:pt x="0" y="2138"/>
                  </a:lnTo>
                  <a:lnTo>
                    <a:pt x="13766" y="2138"/>
                  </a:lnTo>
                  <a:close/>
                </a:path>
              </a:pathLst>
            </a:custGeom>
            <a:solidFill>
              <a:srgbClr val="FFF7E2"/>
            </a:solidFill>
            <a:ln w="6350">
              <a:solidFill>
                <a:srgbClr val="7F7C71"/>
              </a:solidFill>
              <a:prstDash val="solid"/>
              <a:round/>
              <a:headEnd/>
              <a:tailEnd/>
            </a:ln>
          </p:spPr>
          <p:txBody>
            <a:bodyPr/>
            <a:lstStyle/>
            <a:p>
              <a:endParaRPr lang="ja-JP" altLang="en-US" sz="1400"/>
            </a:p>
          </p:txBody>
        </p:sp>
        <p:sp>
          <p:nvSpPr>
            <p:cNvPr id="31" name="Rectangle 3348"/>
            <p:cNvSpPr>
              <a:spLocks noChangeArrowheads="1"/>
            </p:cNvSpPr>
            <p:nvPr/>
          </p:nvSpPr>
          <p:spPr bwMode="auto">
            <a:xfrm>
              <a:off x="542"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2" name="Rectangle 3349"/>
            <p:cNvSpPr>
              <a:spLocks noChangeArrowheads="1"/>
            </p:cNvSpPr>
            <p:nvPr/>
          </p:nvSpPr>
          <p:spPr bwMode="auto">
            <a:xfrm>
              <a:off x="597"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3" name="Rectangle 3350"/>
            <p:cNvSpPr>
              <a:spLocks noChangeArrowheads="1"/>
            </p:cNvSpPr>
            <p:nvPr/>
          </p:nvSpPr>
          <p:spPr bwMode="auto">
            <a:xfrm>
              <a:off x="651"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4" name="Rectangle 3351"/>
            <p:cNvSpPr>
              <a:spLocks noChangeArrowheads="1"/>
            </p:cNvSpPr>
            <p:nvPr/>
          </p:nvSpPr>
          <p:spPr bwMode="auto">
            <a:xfrm>
              <a:off x="706" y="1593"/>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5" name="Rectangle 3352"/>
            <p:cNvSpPr>
              <a:spLocks noChangeArrowheads="1"/>
            </p:cNvSpPr>
            <p:nvPr/>
          </p:nvSpPr>
          <p:spPr bwMode="auto">
            <a:xfrm>
              <a:off x="760"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6" name="Rectangle 3353"/>
            <p:cNvSpPr>
              <a:spLocks noChangeArrowheads="1"/>
            </p:cNvSpPr>
            <p:nvPr/>
          </p:nvSpPr>
          <p:spPr bwMode="auto">
            <a:xfrm>
              <a:off x="815" y="1593"/>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7" name="Rectangle 3354"/>
            <p:cNvSpPr>
              <a:spLocks noChangeArrowheads="1"/>
            </p:cNvSpPr>
            <p:nvPr/>
          </p:nvSpPr>
          <p:spPr bwMode="auto">
            <a:xfrm>
              <a:off x="325" y="1593"/>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8" name="Rectangle 3355"/>
            <p:cNvSpPr>
              <a:spLocks noChangeArrowheads="1"/>
            </p:cNvSpPr>
            <p:nvPr/>
          </p:nvSpPr>
          <p:spPr bwMode="auto">
            <a:xfrm>
              <a:off x="379"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9" name="Rectangle 3356"/>
            <p:cNvSpPr>
              <a:spLocks noChangeArrowheads="1"/>
            </p:cNvSpPr>
            <p:nvPr/>
          </p:nvSpPr>
          <p:spPr bwMode="auto">
            <a:xfrm>
              <a:off x="433"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0" name="Rectangle 3357"/>
            <p:cNvSpPr>
              <a:spLocks noChangeArrowheads="1"/>
            </p:cNvSpPr>
            <p:nvPr/>
          </p:nvSpPr>
          <p:spPr bwMode="auto">
            <a:xfrm>
              <a:off x="488"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1" name="Rectangle 3358"/>
            <p:cNvSpPr>
              <a:spLocks noChangeArrowheads="1"/>
            </p:cNvSpPr>
            <p:nvPr/>
          </p:nvSpPr>
          <p:spPr bwMode="auto">
            <a:xfrm>
              <a:off x="570" y="1552"/>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2" name="Rectangle 3359"/>
            <p:cNvSpPr>
              <a:spLocks noChangeArrowheads="1"/>
            </p:cNvSpPr>
            <p:nvPr/>
          </p:nvSpPr>
          <p:spPr bwMode="auto">
            <a:xfrm>
              <a:off x="624"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3" name="Rectangle 3360"/>
            <p:cNvSpPr>
              <a:spLocks noChangeArrowheads="1"/>
            </p:cNvSpPr>
            <p:nvPr/>
          </p:nvSpPr>
          <p:spPr bwMode="auto">
            <a:xfrm>
              <a:off x="679" y="1552"/>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4" name="Rectangle 3361"/>
            <p:cNvSpPr>
              <a:spLocks noChangeArrowheads="1"/>
            </p:cNvSpPr>
            <p:nvPr/>
          </p:nvSpPr>
          <p:spPr bwMode="auto">
            <a:xfrm>
              <a:off x="733"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5" name="Rectangle 3362"/>
            <p:cNvSpPr>
              <a:spLocks noChangeArrowheads="1"/>
            </p:cNvSpPr>
            <p:nvPr/>
          </p:nvSpPr>
          <p:spPr bwMode="auto">
            <a:xfrm>
              <a:off x="787"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6" name="Rectangle 3363"/>
            <p:cNvSpPr>
              <a:spLocks noChangeArrowheads="1"/>
            </p:cNvSpPr>
            <p:nvPr/>
          </p:nvSpPr>
          <p:spPr bwMode="auto">
            <a:xfrm>
              <a:off x="352"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7" name="Rectangle 3364"/>
            <p:cNvSpPr>
              <a:spLocks noChangeArrowheads="1"/>
            </p:cNvSpPr>
            <p:nvPr/>
          </p:nvSpPr>
          <p:spPr bwMode="auto">
            <a:xfrm>
              <a:off x="406"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8" name="Rectangle 3365"/>
            <p:cNvSpPr>
              <a:spLocks noChangeArrowheads="1"/>
            </p:cNvSpPr>
            <p:nvPr/>
          </p:nvSpPr>
          <p:spPr bwMode="auto">
            <a:xfrm>
              <a:off x="461"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9" name="Rectangle 3366"/>
            <p:cNvSpPr>
              <a:spLocks noChangeArrowheads="1"/>
            </p:cNvSpPr>
            <p:nvPr/>
          </p:nvSpPr>
          <p:spPr bwMode="auto">
            <a:xfrm>
              <a:off x="515"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0" name="Rectangle 3367"/>
            <p:cNvSpPr>
              <a:spLocks noChangeArrowheads="1"/>
            </p:cNvSpPr>
            <p:nvPr/>
          </p:nvSpPr>
          <p:spPr bwMode="auto">
            <a:xfrm>
              <a:off x="720" y="1484"/>
              <a:ext cx="102" cy="34"/>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1" name="Rectangle 3368"/>
            <p:cNvSpPr>
              <a:spLocks noChangeArrowheads="1"/>
            </p:cNvSpPr>
            <p:nvPr/>
          </p:nvSpPr>
          <p:spPr bwMode="auto">
            <a:xfrm>
              <a:off x="747" y="1491"/>
              <a:ext cx="48" cy="20"/>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2" name="Rectangle 3369"/>
            <p:cNvSpPr>
              <a:spLocks noChangeArrowheads="1"/>
            </p:cNvSpPr>
            <p:nvPr/>
          </p:nvSpPr>
          <p:spPr bwMode="auto">
            <a:xfrm>
              <a:off x="733" y="1498"/>
              <a:ext cx="76" cy="6"/>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3" name="Rectangle 3370"/>
            <p:cNvSpPr>
              <a:spLocks noChangeArrowheads="1"/>
            </p:cNvSpPr>
            <p:nvPr/>
          </p:nvSpPr>
          <p:spPr bwMode="auto">
            <a:xfrm>
              <a:off x="528" y="1491"/>
              <a:ext cx="123" cy="14"/>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4" name="Rectangle 3371"/>
            <p:cNvSpPr>
              <a:spLocks noChangeArrowheads="1"/>
            </p:cNvSpPr>
            <p:nvPr/>
          </p:nvSpPr>
          <p:spPr bwMode="auto">
            <a:xfrm>
              <a:off x="378" y="1477"/>
              <a:ext cx="7"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5" name="Rectangle 3372"/>
            <p:cNvSpPr>
              <a:spLocks noChangeArrowheads="1"/>
            </p:cNvSpPr>
            <p:nvPr/>
          </p:nvSpPr>
          <p:spPr bwMode="auto">
            <a:xfrm>
              <a:off x="358" y="1477"/>
              <a:ext cx="6"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6" name="Rectangle 3373"/>
            <p:cNvSpPr>
              <a:spLocks noChangeArrowheads="1"/>
            </p:cNvSpPr>
            <p:nvPr/>
          </p:nvSpPr>
          <p:spPr bwMode="auto">
            <a:xfrm>
              <a:off x="419" y="1477"/>
              <a:ext cx="7"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7" name="Rectangle 3374"/>
            <p:cNvSpPr>
              <a:spLocks noChangeArrowheads="1"/>
            </p:cNvSpPr>
            <p:nvPr/>
          </p:nvSpPr>
          <p:spPr bwMode="auto">
            <a:xfrm>
              <a:off x="399" y="1477"/>
              <a:ext cx="6"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8" name="Freeform 3375"/>
            <p:cNvSpPr>
              <a:spLocks noEditPoints="1"/>
            </p:cNvSpPr>
            <p:nvPr/>
          </p:nvSpPr>
          <p:spPr bwMode="auto">
            <a:xfrm>
              <a:off x="935" y="1589"/>
              <a:ext cx="103" cy="68"/>
            </a:xfrm>
            <a:custGeom>
              <a:avLst/>
              <a:gdLst>
                <a:gd name="T0" fmla="*/ 84 w 2160"/>
                <a:gd name="T1" fmla="*/ 11 h 1433"/>
                <a:gd name="T2" fmla="*/ 78 w 2160"/>
                <a:gd name="T3" fmla="*/ 7 h 1433"/>
                <a:gd name="T4" fmla="*/ 71 w 2160"/>
                <a:gd name="T5" fmla="*/ 4 h 1433"/>
                <a:gd name="T6" fmla="*/ 64 w 2160"/>
                <a:gd name="T7" fmla="*/ 1 h 1433"/>
                <a:gd name="T8" fmla="*/ 57 w 2160"/>
                <a:gd name="T9" fmla="*/ 0 h 1433"/>
                <a:gd name="T10" fmla="*/ 46 w 2160"/>
                <a:gd name="T11" fmla="*/ 0 h 1433"/>
                <a:gd name="T12" fmla="*/ 31 w 2160"/>
                <a:gd name="T13" fmla="*/ 4 h 1433"/>
                <a:gd name="T14" fmla="*/ 19 w 2160"/>
                <a:gd name="T15" fmla="*/ 12 h 1433"/>
                <a:gd name="T16" fmla="*/ 9 w 2160"/>
                <a:gd name="T17" fmla="*/ 22 h 1433"/>
                <a:gd name="T18" fmla="*/ 2 w 2160"/>
                <a:gd name="T19" fmla="*/ 36 h 1433"/>
                <a:gd name="T20" fmla="*/ 0 w 2160"/>
                <a:gd name="T21" fmla="*/ 51 h 1433"/>
                <a:gd name="T22" fmla="*/ 0 w 2160"/>
                <a:gd name="T23" fmla="*/ 65 h 1433"/>
                <a:gd name="T24" fmla="*/ 0 w 2160"/>
                <a:gd name="T25" fmla="*/ 66 h 1433"/>
                <a:gd name="T26" fmla="*/ 1 w 2160"/>
                <a:gd name="T27" fmla="*/ 67 h 1433"/>
                <a:gd name="T28" fmla="*/ 2 w 2160"/>
                <a:gd name="T29" fmla="*/ 68 h 1433"/>
                <a:gd name="T30" fmla="*/ 3 w 2160"/>
                <a:gd name="T31" fmla="*/ 68 h 1433"/>
                <a:gd name="T32" fmla="*/ 99 w 2160"/>
                <a:gd name="T33" fmla="*/ 68 h 1433"/>
                <a:gd name="T34" fmla="*/ 100 w 2160"/>
                <a:gd name="T35" fmla="*/ 68 h 1433"/>
                <a:gd name="T36" fmla="*/ 101 w 2160"/>
                <a:gd name="T37" fmla="*/ 67 h 1433"/>
                <a:gd name="T38" fmla="*/ 102 w 2160"/>
                <a:gd name="T39" fmla="*/ 67 h 1433"/>
                <a:gd name="T40" fmla="*/ 103 w 2160"/>
                <a:gd name="T41" fmla="*/ 66 h 1433"/>
                <a:gd name="T42" fmla="*/ 103 w 2160"/>
                <a:gd name="T43" fmla="*/ 65 h 1433"/>
                <a:gd name="T44" fmla="*/ 103 w 2160"/>
                <a:gd name="T45" fmla="*/ 48 h 1433"/>
                <a:gd name="T46" fmla="*/ 102 w 2160"/>
                <a:gd name="T47" fmla="*/ 41 h 1433"/>
                <a:gd name="T48" fmla="*/ 100 w 2160"/>
                <a:gd name="T49" fmla="*/ 34 h 1433"/>
                <a:gd name="T50" fmla="*/ 97 w 2160"/>
                <a:gd name="T51" fmla="*/ 27 h 1433"/>
                <a:gd name="T52" fmla="*/ 93 w 2160"/>
                <a:gd name="T53" fmla="*/ 21 h 1433"/>
                <a:gd name="T54" fmla="*/ 88 w 2160"/>
                <a:gd name="T55" fmla="*/ 15 h 1433"/>
                <a:gd name="T56" fmla="*/ 23 w 2160"/>
                <a:gd name="T57" fmla="*/ 17 h 1433"/>
                <a:gd name="T58" fmla="*/ 29 w 2160"/>
                <a:gd name="T59" fmla="*/ 13 h 1433"/>
                <a:gd name="T60" fmla="*/ 35 w 2160"/>
                <a:gd name="T61" fmla="*/ 10 h 1433"/>
                <a:gd name="T62" fmla="*/ 41 w 2160"/>
                <a:gd name="T63" fmla="*/ 8 h 1433"/>
                <a:gd name="T64" fmla="*/ 47 w 2160"/>
                <a:gd name="T65" fmla="*/ 7 h 1433"/>
                <a:gd name="T66" fmla="*/ 54 w 2160"/>
                <a:gd name="T67" fmla="*/ 7 h 1433"/>
                <a:gd name="T68" fmla="*/ 60 w 2160"/>
                <a:gd name="T69" fmla="*/ 8 h 1433"/>
                <a:gd name="T70" fmla="*/ 66 w 2160"/>
                <a:gd name="T71" fmla="*/ 10 h 1433"/>
                <a:gd name="T72" fmla="*/ 72 w 2160"/>
                <a:gd name="T73" fmla="*/ 12 h 1433"/>
                <a:gd name="T74" fmla="*/ 78 w 2160"/>
                <a:gd name="T75" fmla="*/ 16 h 1433"/>
                <a:gd name="T76" fmla="*/ 83 w 2160"/>
                <a:gd name="T77" fmla="*/ 20 h 1433"/>
                <a:gd name="T78" fmla="*/ 87 w 2160"/>
                <a:gd name="T79" fmla="*/ 25 h 1433"/>
                <a:gd name="T80" fmla="*/ 91 w 2160"/>
                <a:gd name="T81" fmla="*/ 30 h 1433"/>
                <a:gd name="T82" fmla="*/ 93 w 2160"/>
                <a:gd name="T83" fmla="*/ 36 h 1433"/>
                <a:gd name="T84" fmla="*/ 95 w 2160"/>
                <a:gd name="T85" fmla="*/ 42 h 1433"/>
                <a:gd name="T86" fmla="*/ 96 w 2160"/>
                <a:gd name="T87" fmla="*/ 49 h 1433"/>
                <a:gd name="T88" fmla="*/ 7 w 2160"/>
                <a:gd name="T89" fmla="*/ 61 h 1433"/>
                <a:gd name="T90" fmla="*/ 7 w 2160"/>
                <a:gd name="T91" fmla="*/ 47 h 1433"/>
                <a:gd name="T92" fmla="*/ 9 w 2160"/>
                <a:gd name="T93" fmla="*/ 40 h 1433"/>
                <a:gd name="T94" fmla="*/ 11 w 2160"/>
                <a:gd name="T95" fmla="*/ 34 h 1433"/>
                <a:gd name="T96" fmla="*/ 13 w 2160"/>
                <a:gd name="T97" fmla="*/ 28 h 1433"/>
                <a:gd name="T98" fmla="*/ 17 w 2160"/>
                <a:gd name="T99" fmla="*/ 23 h 1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 h="1433">
                  <a:moveTo>
                    <a:pt x="1844" y="314"/>
                  </a:moveTo>
                  <a:lnTo>
                    <a:pt x="1805" y="277"/>
                  </a:lnTo>
                  <a:lnTo>
                    <a:pt x="1764" y="241"/>
                  </a:lnTo>
                  <a:lnTo>
                    <a:pt x="1722" y="209"/>
                  </a:lnTo>
                  <a:lnTo>
                    <a:pt x="1678" y="179"/>
                  </a:lnTo>
                  <a:lnTo>
                    <a:pt x="1634" y="151"/>
                  </a:lnTo>
                  <a:lnTo>
                    <a:pt x="1588" y="125"/>
                  </a:lnTo>
                  <a:lnTo>
                    <a:pt x="1542" y="102"/>
                  </a:lnTo>
                  <a:lnTo>
                    <a:pt x="1493" y="81"/>
                  </a:lnTo>
                  <a:lnTo>
                    <a:pt x="1444" y="62"/>
                  </a:lnTo>
                  <a:lnTo>
                    <a:pt x="1394" y="46"/>
                  </a:lnTo>
                  <a:lnTo>
                    <a:pt x="1343" y="31"/>
                  </a:lnTo>
                  <a:lnTo>
                    <a:pt x="1292" y="20"/>
                  </a:lnTo>
                  <a:lnTo>
                    <a:pt x="1240" y="11"/>
                  </a:lnTo>
                  <a:lnTo>
                    <a:pt x="1187" y="5"/>
                  </a:lnTo>
                  <a:lnTo>
                    <a:pt x="1134" y="1"/>
                  </a:lnTo>
                  <a:lnTo>
                    <a:pt x="1080" y="0"/>
                  </a:lnTo>
                  <a:lnTo>
                    <a:pt x="969" y="5"/>
                  </a:lnTo>
                  <a:lnTo>
                    <a:pt x="863" y="21"/>
                  </a:lnTo>
                  <a:lnTo>
                    <a:pt x="759" y="49"/>
                  </a:lnTo>
                  <a:lnTo>
                    <a:pt x="660" y="85"/>
                  </a:lnTo>
                  <a:lnTo>
                    <a:pt x="566" y="130"/>
                  </a:lnTo>
                  <a:lnTo>
                    <a:pt x="477" y="183"/>
                  </a:lnTo>
                  <a:lnTo>
                    <a:pt x="394" y="245"/>
                  </a:lnTo>
                  <a:lnTo>
                    <a:pt x="317" y="315"/>
                  </a:lnTo>
                  <a:lnTo>
                    <a:pt x="247" y="391"/>
                  </a:lnTo>
                  <a:lnTo>
                    <a:pt x="184" y="473"/>
                  </a:lnTo>
                  <a:lnTo>
                    <a:pt x="131" y="562"/>
                  </a:lnTo>
                  <a:lnTo>
                    <a:pt x="85" y="655"/>
                  </a:lnTo>
                  <a:lnTo>
                    <a:pt x="49" y="754"/>
                  </a:lnTo>
                  <a:lnTo>
                    <a:pt x="22" y="857"/>
                  </a:lnTo>
                  <a:lnTo>
                    <a:pt x="5" y="963"/>
                  </a:lnTo>
                  <a:lnTo>
                    <a:pt x="0" y="1073"/>
                  </a:lnTo>
                  <a:lnTo>
                    <a:pt x="0" y="1357"/>
                  </a:lnTo>
                  <a:lnTo>
                    <a:pt x="0" y="1364"/>
                  </a:lnTo>
                  <a:lnTo>
                    <a:pt x="1" y="1371"/>
                  </a:lnTo>
                  <a:lnTo>
                    <a:pt x="3" y="1380"/>
                  </a:lnTo>
                  <a:lnTo>
                    <a:pt x="5" y="1387"/>
                  </a:lnTo>
                  <a:lnTo>
                    <a:pt x="9" y="1393"/>
                  </a:lnTo>
                  <a:lnTo>
                    <a:pt x="12" y="1399"/>
                  </a:lnTo>
                  <a:lnTo>
                    <a:pt x="18" y="1405"/>
                  </a:lnTo>
                  <a:lnTo>
                    <a:pt x="23" y="1410"/>
                  </a:lnTo>
                  <a:lnTo>
                    <a:pt x="28" y="1415"/>
                  </a:lnTo>
                  <a:lnTo>
                    <a:pt x="34" y="1420"/>
                  </a:lnTo>
                  <a:lnTo>
                    <a:pt x="40" y="1423"/>
                  </a:lnTo>
                  <a:lnTo>
                    <a:pt x="46" y="1427"/>
                  </a:lnTo>
                  <a:lnTo>
                    <a:pt x="53" y="1429"/>
                  </a:lnTo>
                  <a:lnTo>
                    <a:pt x="61" y="1431"/>
                  </a:lnTo>
                  <a:lnTo>
                    <a:pt x="68" y="1432"/>
                  </a:lnTo>
                  <a:lnTo>
                    <a:pt x="76" y="1433"/>
                  </a:lnTo>
                  <a:lnTo>
                    <a:pt x="2085" y="1433"/>
                  </a:lnTo>
                  <a:lnTo>
                    <a:pt x="2092" y="1432"/>
                  </a:lnTo>
                  <a:lnTo>
                    <a:pt x="2099" y="1431"/>
                  </a:lnTo>
                  <a:lnTo>
                    <a:pt x="2107" y="1429"/>
                  </a:lnTo>
                  <a:lnTo>
                    <a:pt x="2114" y="1427"/>
                  </a:lnTo>
                  <a:lnTo>
                    <a:pt x="2120" y="1423"/>
                  </a:lnTo>
                  <a:lnTo>
                    <a:pt x="2126" y="1420"/>
                  </a:lnTo>
                  <a:lnTo>
                    <a:pt x="2132" y="1415"/>
                  </a:lnTo>
                  <a:lnTo>
                    <a:pt x="2137" y="1410"/>
                  </a:lnTo>
                  <a:lnTo>
                    <a:pt x="2142" y="1405"/>
                  </a:lnTo>
                  <a:lnTo>
                    <a:pt x="2147" y="1399"/>
                  </a:lnTo>
                  <a:lnTo>
                    <a:pt x="2150" y="1393"/>
                  </a:lnTo>
                  <a:lnTo>
                    <a:pt x="2154" y="1387"/>
                  </a:lnTo>
                  <a:lnTo>
                    <a:pt x="2156" y="1380"/>
                  </a:lnTo>
                  <a:lnTo>
                    <a:pt x="2158" y="1371"/>
                  </a:lnTo>
                  <a:lnTo>
                    <a:pt x="2159" y="1364"/>
                  </a:lnTo>
                  <a:lnTo>
                    <a:pt x="2160" y="1357"/>
                  </a:lnTo>
                  <a:lnTo>
                    <a:pt x="2160" y="1073"/>
                  </a:lnTo>
                  <a:lnTo>
                    <a:pt x="2158" y="1019"/>
                  </a:lnTo>
                  <a:lnTo>
                    <a:pt x="2154" y="966"/>
                  </a:lnTo>
                  <a:lnTo>
                    <a:pt x="2148" y="913"/>
                  </a:lnTo>
                  <a:lnTo>
                    <a:pt x="2139" y="861"/>
                  </a:lnTo>
                  <a:lnTo>
                    <a:pt x="2128" y="810"/>
                  </a:lnTo>
                  <a:lnTo>
                    <a:pt x="2114" y="760"/>
                  </a:lnTo>
                  <a:lnTo>
                    <a:pt x="2097" y="710"/>
                  </a:lnTo>
                  <a:lnTo>
                    <a:pt x="2079" y="661"/>
                  </a:lnTo>
                  <a:lnTo>
                    <a:pt x="2057" y="614"/>
                  </a:lnTo>
                  <a:lnTo>
                    <a:pt x="2033" y="567"/>
                  </a:lnTo>
                  <a:lnTo>
                    <a:pt x="2008" y="522"/>
                  </a:lnTo>
                  <a:lnTo>
                    <a:pt x="1979" y="477"/>
                  </a:lnTo>
                  <a:lnTo>
                    <a:pt x="1948" y="434"/>
                  </a:lnTo>
                  <a:lnTo>
                    <a:pt x="1916" y="392"/>
                  </a:lnTo>
                  <a:lnTo>
                    <a:pt x="1880" y="352"/>
                  </a:lnTo>
                  <a:lnTo>
                    <a:pt x="1844" y="314"/>
                  </a:lnTo>
                  <a:close/>
                  <a:moveTo>
                    <a:pt x="424" y="420"/>
                  </a:moveTo>
                  <a:lnTo>
                    <a:pt x="457" y="388"/>
                  </a:lnTo>
                  <a:lnTo>
                    <a:pt x="492" y="358"/>
                  </a:lnTo>
                  <a:lnTo>
                    <a:pt x="528" y="330"/>
                  </a:lnTo>
                  <a:lnTo>
                    <a:pt x="565" y="304"/>
                  </a:lnTo>
                  <a:lnTo>
                    <a:pt x="603" y="280"/>
                  </a:lnTo>
                  <a:lnTo>
                    <a:pt x="643" y="257"/>
                  </a:lnTo>
                  <a:lnTo>
                    <a:pt x="683" y="237"/>
                  </a:lnTo>
                  <a:lnTo>
                    <a:pt x="724" y="219"/>
                  </a:lnTo>
                  <a:lnTo>
                    <a:pt x="766" y="203"/>
                  </a:lnTo>
                  <a:lnTo>
                    <a:pt x="809" y="189"/>
                  </a:lnTo>
                  <a:lnTo>
                    <a:pt x="853" y="177"/>
                  </a:lnTo>
                  <a:lnTo>
                    <a:pt x="897" y="167"/>
                  </a:lnTo>
                  <a:lnTo>
                    <a:pt x="942" y="159"/>
                  </a:lnTo>
                  <a:lnTo>
                    <a:pt x="987" y="154"/>
                  </a:lnTo>
                  <a:lnTo>
                    <a:pt x="1034" y="151"/>
                  </a:lnTo>
                  <a:lnTo>
                    <a:pt x="1080" y="150"/>
                  </a:lnTo>
                  <a:lnTo>
                    <a:pt x="1126" y="151"/>
                  </a:lnTo>
                  <a:lnTo>
                    <a:pt x="1172" y="154"/>
                  </a:lnTo>
                  <a:lnTo>
                    <a:pt x="1218" y="159"/>
                  </a:lnTo>
                  <a:lnTo>
                    <a:pt x="1262" y="167"/>
                  </a:lnTo>
                  <a:lnTo>
                    <a:pt x="1307" y="177"/>
                  </a:lnTo>
                  <a:lnTo>
                    <a:pt x="1350" y="189"/>
                  </a:lnTo>
                  <a:lnTo>
                    <a:pt x="1393" y="203"/>
                  </a:lnTo>
                  <a:lnTo>
                    <a:pt x="1435" y="219"/>
                  </a:lnTo>
                  <a:lnTo>
                    <a:pt x="1477" y="237"/>
                  </a:lnTo>
                  <a:lnTo>
                    <a:pt x="1517" y="257"/>
                  </a:lnTo>
                  <a:lnTo>
                    <a:pt x="1557" y="280"/>
                  </a:lnTo>
                  <a:lnTo>
                    <a:pt x="1595" y="304"/>
                  </a:lnTo>
                  <a:lnTo>
                    <a:pt x="1632" y="330"/>
                  </a:lnTo>
                  <a:lnTo>
                    <a:pt x="1668" y="358"/>
                  </a:lnTo>
                  <a:lnTo>
                    <a:pt x="1702" y="388"/>
                  </a:lnTo>
                  <a:lnTo>
                    <a:pt x="1737" y="420"/>
                  </a:lnTo>
                  <a:lnTo>
                    <a:pt x="1768" y="453"/>
                  </a:lnTo>
                  <a:lnTo>
                    <a:pt x="1798" y="488"/>
                  </a:lnTo>
                  <a:lnTo>
                    <a:pt x="1827" y="524"/>
                  </a:lnTo>
                  <a:lnTo>
                    <a:pt x="1853" y="561"/>
                  </a:lnTo>
                  <a:lnTo>
                    <a:pt x="1877" y="599"/>
                  </a:lnTo>
                  <a:lnTo>
                    <a:pt x="1900" y="638"/>
                  </a:lnTo>
                  <a:lnTo>
                    <a:pt x="1920" y="678"/>
                  </a:lnTo>
                  <a:lnTo>
                    <a:pt x="1938" y="720"/>
                  </a:lnTo>
                  <a:lnTo>
                    <a:pt x="1954" y="761"/>
                  </a:lnTo>
                  <a:lnTo>
                    <a:pt x="1968" y="804"/>
                  </a:lnTo>
                  <a:lnTo>
                    <a:pt x="1980" y="847"/>
                  </a:lnTo>
                  <a:lnTo>
                    <a:pt x="1991" y="891"/>
                  </a:lnTo>
                  <a:lnTo>
                    <a:pt x="1999" y="936"/>
                  </a:lnTo>
                  <a:lnTo>
                    <a:pt x="2004" y="981"/>
                  </a:lnTo>
                  <a:lnTo>
                    <a:pt x="2007" y="1027"/>
                  </a:lnTo>
                  <a:lnTo>
                    <a:pt x="2009" y="1073"/>
                  </a:lnTo>
                  <a:lnTo>
                    <a:pt x="2009" y="1282"/>
                  </a:lnTo>
                  <a:lnTo>
                    <a:pt x="152" y="1282"/>
                  </a:lnTo>
                  <a:lnTo>
                    <a:pt x="152" y="1073"/>
                  </a:lnTo>
                  <a:lnTo>
                    <a:pt x="153" y="1027"/>
                  </a:lnTo>
                  <a:lnTo>
                    <a:pt x="156" y="981"/>
                  </a:lnTo>
                  <a:lnTo>
                    <a:pt x="161" y="936"/>
                  </a:lnTo>
                  <a:lnTo>
                    <a:pt x="169" y="891"/>
                  </a:lnTo>
                  <a:lnTo>
                    <a:pt x="179" y="847"/>
                  </a:lnTo>
                  <a:lnTo>
                    <a:pt x="191" y="804"/>
                  </a:lnTo>
                  <a:lnTo>
                    <a:pt x="206" y="761"/>
                  </a:lnTo>
                  <a:lnTo>
                    <a:pt x="222" y="720"/>
                  </a:lnTo>
                  <a:lnTo>
                    <a:pt x="240" y="678"/>
                  </a:lnTo>
                  <a:lnTo>
                    <a:pt x="260" y="638"/>
                  </a:lnTo>
                  <a:lnTo>
                    <a:pt x="282" y="599"/>
                  </a:lnTo>
                  <a:lnTo>
                    <a:pt x="307" y="561"/>
                  </a:lnTo>
                  <a:lnTo>
                    <a:pt x="333" y="524"/>
                  </a:lnTo>
                  <a:lnTo>
                    <a:pt x="361" y="488"/>
                  </a:lnTo>
                  <a:lnTo>
                    <a:pt x="392" y="453"/>
                  </a:lnTo>
                  <a:lnTo>
                    <a:pt x="424" y="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59" name="Freeform 3376"/>
            <p:cNvSpPr>
              <a:spLocks noEditPoints="1"/>
            </p:cNvSpPr>
            <p:nvPr/>
          </p:nvSpPr>
          <p:spPr bwMode="auto">
            <a:xfrm>
              <a:off x="258" y="972"/>
              <a:ext cx="663" cy="685"/>
            </a:xfrm>
            <a:custGeom>
              <a:avLst/>
              <a:gdLst>
                <a:gd name="T0" fmla="*/ 594 w 13922"/>
                <a:gd name="T1" fmla="*/ 490 h 14402"/>
                <a:gd name="T2" fmla="*/ 593 w 13922"/>
                <a:gd name="T3" fmla="*/ 488 h 14402"/>
                <a:gd name="T4" fmla="*/ 540 w 13922"/>
                <a:gd name="T5" fmla="*/ 478 h 14402"/>
                <a:gd name="T6" fmla="*/ 539 w 13922"/>
                <a:gd name="T7" fmla="*/ 476 h 14402"/>
                <a:gd name="T8" fmla="*/ 537 w 13922"/>
                <a:gd name="T9" fmla="*/ 474 h 14402"/>
                <a:gd name="T10" fmla="*/ 606 w 13922"/>
                <a:gd name="T11" fmla="*/ 454 h 14402"/>
                <a:gd name="T12" fmla="*/ 608 w 13922"/>
                <a:gd name="T13" fmla="*/ 453 h 14402"/>
                <a:gd name="T14" fmla="*/ 608 w 13922"/>
                <a:gd name="T15" fmla="*/ 4 h 14402"/>
                <a:gd name="T16" fmla="*/ 608 w 13922"/>
                <a:gd name="T17" fmla="*/ 1 h 14402"/>
                <a:gd name="T18" fmla="*/ 605 w 13922"/>
                <a:gd name="T19" fmla="*/ 0 h 14402"/>
                <a:gd name="T20" fmla="*/ 57 w 13922"/>
                <a:gd name="T21" fmla="*/ 0 h 14402"/>
                <a:gd name="T22" fmla="*/ 55 w 13922"/>
                <a:gd name="T23" fmla="*/ 2 h 14402"/>
                <a:gd name="T24" fmla="*/ 55 w 13922"/>
                <a:gd name="T25" fmla="*/ 451 h 14402"/>
                <a:gd name="T26" fmla="*/ 56 w 13922"/>
                <a:gd name="T27" fmla="*/ 453 h 14402"/>
                <a:gd name="T28" fmla="*/ 58 w 13922"/>
                <a:gd name="T29" fmla="*/ 455 h 14402"/>
                <a:gd name="T30" fmla="*/ 125 w 13922"/>
                <a:gd name="T31" fmla="*/ 475 h 14402"/>
                <a:gd name="T32" fmla="*/ 124 w 13922"/>
                <a:gd name="T33" fmla="*/ 476 h 14402"/>
                <a:gd name="T34" fmla="*/ 123 w 13922"/>
                <a:gd name="T35" fmla="*/ 488 h 14402"/>
                <a:gd name="T36" fmla="*/ 70 w 13922"/>
                <a:gd name="T37" fmla="*/ 489 h 14402"/>
                <a:gd name="T38" fmla="*/ 68 w 13922"/>
                <a:gd name="T39" fmla="*/ 491 h 14402"/>
                <a:gd name="T40" fmla="*/ 1 w 13922"/>
                <a:gd name="T41" fmla="*/ 659 h 14402"/>
                <a:gd name="T42" fmla="*/ 0 w 13922"/>
                <a:gd name="T43" fmla="*/ 660 h 14402"/>
                <a:gd name="T44" fmla="*/ 0 w 13922"/>
                <a:gd name="T45" fmla="*/ 661 h 14402"/>
                <a:gd name="T46" fmla="*/ 1 w 13922"/>
                <a:gd name="T47" fmla="*/ 683 h 14402"/>
                <a:gd name="T48" fmla="*/ 2 w 13922"/>
                <a:gd name="T49" fmla="*/ 685 h 14402"/>
                <a:gd name="T50" fmla="*/ 660 w 13922"/>
                <a:gd name="T51" fmla="*/ 685 h 14402"/>
                <a:gd name="T52" fmla="*/ 662 w 13922"/>
                <a:gd name="T53" fmla="*/ 683 h 14402"/>
                <a:gd name="T54" fmla="*/ 663 w 13922"/>
                <a:gd name="T55" fmla="*/ 661 h 14402"/>
                <a:gd name="T56" fmla="*/ 663 w 13922"/>
                <a:gd name="T57" fmla="*/ 660 h 14402"/>
                <a:gd name="T58" fmla="*/ 663 w 13922"/>
                <a:gd name="T59" fmla="*/ 659 h 14402"/>
                <a:gd name="T60" fmla="*/ 75 w 13922"/>
                <a:gd name="T61" fmla="*/ 561 h 14402"/>
                <a:gd name="T62" fmla="*/ 75 w 13922"/>
                <a:gd name="T63" fmla="*/ 560 h 14402"/>
                <a:gd name="T64" fmla="*/ 76 w 13922"/>
                <a:gd name="T65" fmla="*/ 495 h 14402"/>
                <a:gd name="T66" fmla="*/ 129 w 13922"/>
                <a:gd name="T67" fmla="*/ 495 h 14402"/>
                <a:gd name="T68" fmla="*/ 130 w 13922"/>
                <a:gd name="T69" fmla="*/ 493 h 14402"/>
                <a:gd name="T70" fmla="*/ 196 w 13922"/>
                <a:gd name="T71" fmla="*/ 482 h 14402"/>
                <a:gd name="T72" fmla="*/ 198 w 13922"/>
                <a:gd name="T73" fmla="*/ 480 h 14402"/>
                <a:gd name="T74" fmla="*/ 198 w 13922"/>
                <a:gd name="T75" fmla="*/ 478 h 14402"/>
                <a:gd name="T76" fmla="*/ 198 w 13922"/>
                <a:gd name="T77" fmla="*/ 449 h 14402"/>
                <a:gd name="T78" fmla="*/ 196 w 13922"/>
                <a:gd name="T79" fmla="*/ 448 h 14402"/>
                <a:gd name="T80" fmla="*/ 601 w 13922"/>
                <a:gd name="T81" fmla="*/ 447 h 14402"/>
                <a:gd name="T82" fmla="*/ 466 w 13922"/>
                <a:gd name="T83" fmla="*/ 448 h 14402"/>
                <a:gd name="T84" fmla="*/ 465 w 13922"/>
                <a:gd name="T85" fmla="*/ 450 h 14402"/>
                <a:gd name="T86" fmla="*/ 465 w 13922"/>
                <a:gd name="T87" fmla="*/ 479 h 14402"/>
                <a:gd name="T88" fmla="*/ 466 w 13922"/>
                <a:gd name="T89" fmla="*/ 481 h 14402"/>
                <a:gd name="T90" fmla="*/ 533 w 13922"/>
                <a:gd name="T91" fmla="*/ 482 h 14402"/>
                <a:gd name="T92" fmla="*/ 533 w 13922"/>
                <a:gd name="T93" fmla="*/ 494 h 14402"/>
                <a:gd name="T94" fmla="*/ 535 w 13922"/>
                <a:gd name="T95" fmla="*/ 495 h 14402"/>
                <a:gd name="T96" fmla="*/ 587 w 13922"/>
                <a:gd name="T97" fmla="*/ 560 h 14402"/>
                <a:gd name="T98" fmla="*/ 588 w 13922"/>
                <a:gd name="T99" fmla="*/ 561 h 14402"/>
                <a:gd name="T100" fmla="*/ 588 w 13922"/>
                <a:gd name="T101" fmla="*/ 561 h 14402"/>
                <a:gd name="T102" fmla="*/ 4 w 13922"/>
                <a:gd name="T103" fmla="*/ 665 h 14402"/>
                <a:gd name="T104" fmla="*/ 4 w 13922"/>
                <a:gd name="T105" fmla="*/ 665 h 14402"/>
                <a:gd name="T106" fmla="*/ 5 w 13922"/>
                <a:gd name="T107" fmla="*/ 664 h 14402"/>
                <a:gd name="T108" fmla="*/ 5 w 13922"/>
                <a:gd name="T109" fmla="*/ 665 h 14402"/>
                <a:gd name="T110" fmla="*/ 4 w 13922"/>
                <a:gd name="T111" fmla="*/ 665 h 14402"/>
                <a:gd name="T112" fmla="*/ 2 w 13922"/>
                <a:gd name="T113" fmla="*/ 658 h 144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922" h="14402">
                  <a:moveTo>
                    <a:pt x="12488" y="11738"/>
                  </a:moveTo>
                  <a:lnTo>
                    <a:pt x="12488" y="10337"/>
                  </a:lnTo>
                  <a:lnTo>
                    <a:pt x="12487" y="10329"/>
                  </a:lnTo>
                  <a:lnTo>
                    <a:pt x="12486" y="10320"/>
                  </a:lnTo>
                  <a:lnTo>
                    <a:pt x="12484" y="10313"/>
                  </a:lnTo>
                  <a:lnTo>
                    <a:pt x="12482" y="10306"/>
                  </a:lnTo>
                  <a:lnTo>
                    <a:pt x="12479" y="10299"/>
                  </a:lnTo>
                  <a:lnTo>
                    <a:pt x="12475" y="10293"/>
                  </a:lnTo>
                  <a:lnTo>
                    <a:pt x="12471" y="10287"/>
                  </a:lnTo>
                  <a:lnTo>
                    <a:pt x="12466" y="10282"/>
                  </a:lnTo>
                  <a:lnTo>
                    <a:pt x="12460" y="10277"/>
                  </a:lnTo>
                  <a:lnTo>
                    <a:pt x="12455" y="10272"/>
                  </a:lnTo>
                  <a:lnTo>
                    <a:pt x="12449" y="10269"/>
                  </a:lnTo>
                  <a:lnTo>
                    <a:pt x="12442" y="10265"/>
                  </a:lnTo>
                  <a:lnTo>
                    <a:pt x="12435" y="10263"/>
                  </a:lnTo>
                  <a:lnTo>
                    <a:pt x="12427" y="10261"/>
                  </a:lnTo>
                  <a:lnTo>
                    <a:pt x="12419" y="10260"/>
                  </a:lnTo>
                  <a:lnTo>
                    <a:pt x="12412" y="10260"/>
                  </a:lnTo>
                  <a:lnTo>
                    <a:pt x="11341" y="10260"/>
                  </a:lnTo>
                  <a:lnTo>
                    <a:pt x="11341" y="10051"/>
                  </a:lnTo>
                  <a:lnTo>
                    <a:pt x="11340" y="10043"/>
                  </a:lnTo>
                  <a:lnTo>
                    <a:pt x="11339" y="10036"/>
                  </a:lnTo>
                  <a:lnTo>
                    <a:pt x="11337" y="10028"/>
                  </a:lnTo>
                  <a:lnTo>
                    <a:pt x="11335" y="10021"/>
                  </a:lnTo>
                  <a:lnTo>
                    <a:pt x="11331" y="10015"/>
                  </a:lnTo>
                  <a:lnTo>
                    <a:pt x="11328" y="10009"/>
                  </a:lnTo>
                  <a:lnTo>
                    <a:pt x="11323" y="10003"/>
                  </a:lnTo>
                  <a:lnTo>
                    <a:pt x="11318" y="9998"/>
                  </a:lnTo>
                  <a:lnTo>
                    <a:pt x="11313" y="9993"/>
                  </a:lnTo>
                  <a:lnTo>
                    <a:pt x="11307" y="9988"/>
                  </a:lnTo>
                  <a:lnTo>
                    <a:pt x="11301" y="9985"/>
                  </a:lnTo>
                  <a:lnTo>
                    <a:pt x="11295" y="9981"/>
                  </a:lnTo>
                  <a:lnTo>
                    <a:pt x="11288" y="9979"/>
                  </a:lnTo>
                  <a:lnTo>
                    <a:pt x="11280" y="9977"/>
                  </a:lnTo>
                  <a:lnTo>
                    <a:pt x="11273" y="9976"/>
                  </a:lnTo>
                  <a:lnTo>
                    <a:pt x="11265" y="9976"/>
                  </a:lnTo>
                  <a:lnTo>
                    <a:pt x="9906" y="9976"/>
                  </a:lnTo>
                  <a:lnTo>
                    <a:pt x="9906" y="9557"/>
                  </a:lnTo>
                  <a:lnTo>
                    <a:pt x="12699" y="9557"/>
                  </a:lnTo>
                  <a:lnTo>
                    <a:pt x="12706" y="9556"/>
                  </a:lnTo>
                  <a:lnTo>
                    <a:pt x="12714" y="9555"/>
                  </a:lnTo>
                  <a:lnTo>
                    <a:pt x="12721" y="9553"/>
                  </a:lnTo>
                  <a:lnTo>
                    <a:pt x="12728" y="9551"/>
                  </a:lnTo>
                  <a:lnTo>
                    <a:pt x="12735" y="9547"/>
                  </a:lnTo>
                  <a:lnTo>
                    <a:pt x="12741" y="9544"/>
                  </a:lnTo>
                  <a:lnTo>
                    <a:pt x="12746" y="9539"/>
                  </a:lnTo>
                  <a:lnTo>
                    <a:pt x="12752" y="9534"/>
                  </a:lnTo>
                  <a:lnTo>
                    <a:pt x="12757" y="9529"/>
                  </a:lnTo>
                  <a:lnTo>
                    <a:pt x="12761" y="9523"/>
                  </a:lnTo>
                  <a:lnTo>
                    <a:pt x="12765" y="9517"/>
                  </a:lnTo>
                  <a:lnTo>
                    <a:pt x="12768" y="9511"/>
                  </a:lnTo>
                  <a:lnTo>
                    <a:pt x="12770" y="9504"/>
                  </a:lnTo>
                  <a:lnTo>
                    <a:pt x="12772" y="9496"/>
                  </a:lnTo>
                  <a:lnTo>
                    <a:pt x="12773" y="9489"/>
                  </a:lnTo>
                  <a:lnTo>
                    <a:pt x="12774" y="9482"/>
                  </a:lnTo>
                  <a:lnTo>
                    <a:pt x="12774" y="77"/>
                  </a:lnTo>
                  <a:lnTo>
                    <a:pt x="12773" y="69"/>
                  </a:lnTo>
                  <a:lnTo>
                    <a:pt x="12772" y="61"/>
                  </a:lnTo>
                  <a:lnTo>
                    <a:pt x="12770" y="53"/>
                  </a:lnTo>
                  <a:lnTo>
                    <a:pt x="12768" y="46"/>
                  </a:lnTo>
                  <a:lnTo>
                    <a:pt x="12765" y="39"/>
                  </a:lnTo>
                  <a:lnTo>
                    <a:pt x="12761" y="33"/>
                  </a:lnTo>
                  <a:lnTo>
                    <a:pt x="12757" y="27"/>
                  </a:lnTo>
                  <a:lnTo>
                    <a:pt x="12752" y="22"/>
                  </a:lnTo>
                  <a:lnTo>
                    <a:pt x="12746" y="17"/>
                  </a:lnTo>
                  <a:lnTo>
                    <a:pt x="12741" y="12"/>
                  </a:lnTo>
                  <a:lnTo>
                    <a:pt x="12735" y="9"/>
                  </a:lnTo>
                  <a:lnTo>
                    <a:pt x="12728" y="5"/>
                  </a:lnTo>
                  <a:lnTo>
                    <a:pt x="12721" y="3"/>
                  </a:lnTo>
                  <a:lnTo>
                    <a:pt x="12714" y="1"/>
                  </a:lnTo>
                  <a:lnTo>
                    <a:pt x="12706" y="0"/>
                  </a:lnTo>
                  <a:lnTo>
                    <a:pt x="12699" y="0"/>
                  </a:lnTo>
                  <a:lnTo>
                    <a:pt x="1223" y="0"/>
                  </a:lnTo>
                  <a:lnTo>
                    <a:pt x="1215" y="0"/>
                  </a:lnTo>
                  <a:lnTo>
                    <a:pt x="1207" y="1"/>
                  </a:lnTo>
                  <a:lnTo>
                    <a:pt x="1200" y="3"/>
                  </a:lnTo>
                  <a:lnTo>
                    <a:pt x="1193" y="5"/>
                  </a:lnTo>
                  <a:lnTo>
                    <a:pt x="1186" y="9"/>
                  </a:lnTo>
                  <a:lnTo>
                    <a:pt x="1180" y="12"/>
                  </a:lnTo>
                  <a:lnTo>
                    <a:pt x="1175" y="17"/>
                  </a:lnTo>
                  <a:lnTo>
                    <a:pt x="1169" y="22"/>
                  </a:lnTo>
                  <a:lnTo>
                    <a:pt x="1164" y="27"/>
                  </a:lnTo>
                  <a:lnTo>
                    <a:pt x="1159" y="33"/>
                  </a:lnTo>
                  <a:lnTo>
                    <a:pt x="1155" y="39"/>
                  </a:lnTo>
                  <a:lnTo>
                    <a:pt x="1152" y="46"/>
                  </a:lnTo>
                  <a:lnTo>
                    <a:pt x="1150" y="53"/>
                  </a:lnTo>
                  <a:lnTo>
                    <a:pt x="1148" y="61"/>
                  </a:lnTo>
                  <a:lnTo>
                    <a:pt x="1147" y="69"/>
                  </a:lnTo>
                  <a:lnTo>
                    <a:pt x="1147" y="77"/>
                  </a:lnTo>
                  <a:lnTo>
                    <a:pt x="1147" y="9482"/>
                  </a:lnTo>
                  <a:lnTo>
                    <a:pt x="1147" y="9489"/>
                  </a:lnTo>
                  <a:lnTo>
                    <a:pt x="1148" y="9496"/>
                  </a:lnTo>
                  <a:lnTo>
                    <a:pt x="1150" y="9504"/>
                  </a:lnTo>
                  <a:lnTo>
                    <a:pt x="1152" y="9511"/>
                  </a:lnTo>
                  <a:lnTo>
                    <a:pt x="1155" y="9517"/>
                  </a:lnTo>
                  <a:lnTo>
                    <a:pt x="1159" y="9523"/>
                  </a:lnTo>
                  <a:lnTo>
                    <a:pt x="1164" y="9529"/>
                  </a:lnTo>
                  <a:lnTo>
                    <a:pt x="1169" y="9534"/>
                  </a:lnTo>
                  <a:lnTo>
                    <a:pt x="1175" y="9539"/>
                  </a:lnTo>
                  <a:lnTo>
                    <a:pt x="1180" y="9544"/>
                  </a:lnTo>
                  <a:lnTo>
                    <a:pt x="1186" y="9547"/>
                  </a:lnTo>
                  <a:lnTo>
                    <a:pt x="1193" y="9551"/>
                  </a:lnTo>
                  <a:lnTo>
                    <a:pt x="1200" y="9553"/>
                  </a:lnTo>
                  <a:lnTo>
                    <a:pt x="1207" y="9555"/>
                  </a:lnTo>
                  <a:lnTo>
                    <a:pt x="1215" y="9556"/>
                  </a:lnTo>
                  <a:lnTo>
                    <a:pt x="1223" y="9557"/>
                  </a:lnTo>
                  <a:lnTo>
                    <a:pt x="4015" y="9557"/>
                  </a:lnTo>
                  <a:lnTo>
                    <a:pt x="4015" y="9976"/>
                  </a:lnTo>
                  <a:lnTo>
                    <a:pt x="2657" y="9976"/>
                  </a:lnTo>
                  <a:lnTo>
                    <a:pt x="2649" y="9976"/>
                  </a:lnTo>
                  <a:lnTo>
                    <a:pt x="2642" y="9977"/>
                  </a:lnTo>
                  <a:lnTo>
                    <a:pt x="2634" y="9979"/>
                  </a:lnTo>
                  <a:lnTo>
                    <a:pt x="2628" y="9981"/>
                  </a:lnTo>
                  <a:lnTo>
                    <a:pt x="2621" y="9985"/>
                  </a:lnTo>
                  <a:lnTo>
                    <a:pt x="2615" y="9988"/>
                  </a:lnTo>
                  <a:lnTo>
                    <a:pt x="2609" y="9993"/>
                  </a:lnTo>
                  <a:lnTo>
                    <a:pt x="2604" y="9998"/>
                  </a:lnTo>
                  <a:lnTo>
                    <a:pt x="2599" y="10003"/>
                  </a:lnTo>
                  <a:lnTo>
                    <a:pt x="2595" y="10009"/>
                  </a:lnTo>
                  <a:lnTo>
                    <a:pt x="2590" y="10015"/>
                  </a:lnTo>
                  <a:lnTo>
                    <a:pt x="2587" y="10021"/>
                  </a:lnTo>
                  <a:lnTo>
                    <a:pt x="2585" y="10028"/>
                  </a:lnTo>
                  <a:lnTo>
                    <a:pt x="2583" y="10036"/>
                  </a:lnTo>
                  <a:lnTo>
                    <a:pt x="2582" y="10043"/>
                  </a:lnTo>
                  <a:lnTo>
                    <a:pt x="2582" y="10051"/>
                  </a:lnTo>
                  <a:lnTo>
                    <a:pt x="2582" y="10260"/>
                  </a:lnTo>
                  <a:lnTo>
                    <a:pt x="1510" y="10260"/>
                  </a:lnTo>
                  <a:lnTo>
                    <a:pt x="1502" y="10260"/>
                  </a:lnTo>
                  <a:lnTo>
                    <a:pt x="1494" y="10261"/>
                  </a:lnTo>
                  <a:lnTo>
                    <a:pt x="1487" y="10263"/>
                  </a:lnTo>
                  <a:lnTo>
                    <a:pt x="1480" y="10265"/>
                  </a:lnTo>
                  <a:lnTo>
                    <a:pt x="1473" y="10269"/>
                  </a:lnTo>
                  <a:lnTo>
                    <a:pt x="1467" y="10272"/>
                  </a:lnTo>
                  <a:lnTo>
                    <a:pt x="1462" y="10277"/>
                  </a:lnTo>
                  <a:lnTo>
                    <a:pt x="1456" y="10282"/>
                  </a:lnTo>
                  <a:lnTo>
                    <a:pt x="1451" y="10287"/>
                  </a:lnTo>
                  <a:lnTo>
                    <a:pt x="1447" y="10293"/>
                  </a:lnTo>
                  <a:lnTo>
                    <a:pt x="1443" y="10299"/>
                  </a:lnTo>
                  <a:lnTo>
                    <a:pt x="1440" y="10306"/>
                  </a:lnTo>
                  <a:lnTo>
                    <a:pt x="1438" y="10313"/>
                  </a:lnTo>
                  <a:lnTo>
                    <a:pt x="1436" y="10320"/>
                  </a:lnTo>
                  <a:lnTo>
                    <a:pt x="1435" y="10329"/>
                  </a:lnTo>
                  <a:lnTo>
                    <a:pt x="1435" y="10337"/>
                  </a:lnTo>
                  <a:lnTo>
                    <a:pt x="1435" y="11739"/>
                  </a:lnTo>
                  <a:lnTo>
                    <a:pt x="26" y="13844"/>
                  </a:lnTo>
                  <a:lnTo>
                    <a:pt x="23" y="13846"/>
                  </a:lnTo>
                  <a:lnTo>
                    <a:pt x="20" y="13849"/>
                  </a:lnTo>
                  <a:lnTo>
                    <a:pt x="17" y="13852"/>
                  </a:lnTo>
                  <a:lnTo>
                    <a:pt x="15" y="13855"/>
                  </a:lnTo>
                  <a:lnTo>
                    <a:pt x="12" y="13858"/>
                  </a:lnTo>
                  <a:lnTo>
                    <a:pt x="10" y="13861"/>
                  </a:lnTo>
                  <a:lnTo>
                    <a:pt x="8" y="13864"/>
                  </a:lnTo>
                  <a:lnTo>
                    <a:pt x="7" y="13868"/>
                  </a:lnTo>
                  <a:lnTo>
                    <a:pt x="5" y="13871"/>
                  </a:lnTo>
                  <a:lnTo>
                    <a:pt x="4" y="13875"/>
                  </a:lnTo>
                  <a:lnTo>
                    <a:pt x="2" y="13878"/>
                  </a:lnTo>
                  <a:lnTo>
                    <a:pt x="1" y="13882"/>
                  </a:lnTo>
                  <a:lnTo>
                    <a:pt x="1" y="13886"/>
                  </a:lnTo>
                  <a:lnTo>
                    <a:pt x="0" y="13890"/>
                  </a:lnTo>
                  <a:lnTo>
                    <a:pt x="0" y="13894"/>
                  </a:lnTo>
                  <a:lnTo>
                    <a:pt x="0" y="13899"/>
                  </a:lnTo>
                  <a:lnTo>
                    <a:pt x="0" y="14326"/>
                  </a:lnTo>
                  <a:lnTo>
                    <a:pt x="0" y="14333"/>
                  </a:lnTo>
                  <a:lnTo>
                    <a:pt x="1" y="14340"/>
                  </a:lnTo>
                  <a:lnTo>
                    <a:pt x="3" y="14349"/>
                  </a:lnTo>
                  <a:lnTo>
                    <a:pt x="5" y="14356"/>
                  </a:lnTo>
                  <a:lnTo>
                    <a:pt x="9" y="14362"/>
                  </a:lnTo>
                  <a:lnTo>
                    <a:pt x="12" y="14368"/>
                  </a:lnTo>
                  <a:lnTo>
                    <a:pt x="17" y="14374"/>
                  </a:lnTo>
                  <a:lnTo>
                    <a:pt x="22" y="14379"/>
                  </a:lnTo>
                  <a:lnTo>
                    <a:pt x="27" y="14384"/>
                  </a:lnTo>
                  <a:lnTo>
                    <a:pt x="33" y="14389"/>
                  </a:lnTo>
                  <a:lnTo>
                    <a:pt x="39" y="14392"/>
                  </a:lnTo>
                  <a:lnTo>
                    <a:pt x="45" y="14396"/>
                  </a:lnTo>
                  <a:lnTo>
                    <a:pt x="52" y="14398"/>
                  </a:lnTo>
                  <a:lnTo>
                    <a:pt x="60" y="14400"/>
                  </a:lnTo>
                  <a:lnTo>
                    <a:pt x="67" y="14401"/>
                  </a:lnTo>
                  <a:lnTo>
                    <a:pt x="75" y="14402"/>
                  </a:lnTo>
                  <a:lnTo>
                    <a:pt x="13846" y="14402"/>
                  </a:lnTo>
                  <a:lnTo>
                    <a:pt x="13853" y="14401"/>
                  </a:lnTo>
                  <a:lnTo>
                    <a:pt x="13862" y="14400"/>
                  </a:lnTo>
                  <a:lnTo>
                    <a:pt x="13869" y="14398"/>
                  </a:lnTo>
                  <a:lnTo>
                    <a:pt x="13876" y="14396"/>
                  </a:lnTo>
                  <a:lnTo>
                    <a:pt x="13883" y="14392"/>
                  </a:lnTo>
                  <a:lnTo>
                    <a:pt x="13889" y="14389"/>
                  </a:lnTo>
                  <a:lnTo>
                    <a:pt x="13894" y="14384"/>
                  </a:lnTo>
                  <a:lnTo>
                    <a:pt x="13900" y="14379"/>
                  </a:lnTo>
                  <a:lnTo>
                    <a:pt x="13905" y="14374"/>
                  </a:lnTo>
                  <a:lnTo>
                    <a:pt x="13909" y="14368"/>
                  </a:lnTo>
                  <a:lnTo>
                    <a:pt x="13913" y="14362"/>
                  </a:lnTo>
                  <a:lnTo>
                    <a:pt x="13916" y="14356"/>
                  </a:lnTo>
                  <a:lnTo>
                    <a:pt x="13918" y="14349"/>
                  </a:lnTo>
                  <a:lnTo>
                    <a:pt x="13920" y="14340"/>
                  </a:lnTo>
                  <a:lnTo>
                    <a:pt x="13921" y="14333"/>
                  </a:lnTo>
                  <a:lnTo>
                    <a:pt x="13922" y="14326"/>
                  </a:lnTo>
                  <a:lnTo>
                    <a:pt x="13922" y="13899"/>
                  </a:lnTo>
                  <a:lnTo>
                    <a:pt x="13921" y="13895"/>
                  </a:lnTo>
                  <a:lnTo>
                    <a:pt x="13921" y="13892"/>
                  </a:lnTo>
                  <a:lnTo>
                    <a:pt x="13921" y="13889"/>
                  </a:lnTo>
                  <a:lnTo>
                    <a:pt x="13921" y="13886"/>
                  </a:lnTo>
                  <a:lnTo>
                    <a:pt x="13920" y="13884"/>
                  </a:lnTo>
                  <a:lnTo>
                    <a:pt x="13920" y="13881"/>
                  </a:lnTo>
                  <a:lnTo>
                    <a:pt x="13919" y="13878"/>
                  </a:lnTo>
                  <a:lnTo>
                    <a:pt x="13918" y="13876"/>
                  </a:lnTo>
                  <a:lnTo>
                    <a:pt x="13918" y="13873"/>
                  </a:lnTo>
                  <a:lnTo>
                    <a:pt x="13917" y="13871"/>
                  </a:lnTo>
                  <a:lnTo>
                    <a:pt x="13916" y="13868"/>
                  </a:lnTo>
                  <a:lnTo>
                    <a:pt x="13914" y="13865"/>
                  </a:lnTo>
                  <a:lnTo>
                    <a:pt x="13913" y="13863"/>
                  </a:lnTo>
                  <a:lnTo>
                    <a:pt x="13912" y="13860"/>
                  </a:lnTo>
                  <a:lnTo>
                    <a:pt x="13910" y="13858"/>
                  </a:lnTo>
                  <a:lnTo>
                    <a:pt x="13909" y="13856"/>
                  </a:lnTo>
                  <a:lnTo>
                    <a:pt x="12488" y="11738"/>
                  </a:lnTo>
                  <a:close/>
                  <a:moveTo>
                    <a:pt x="1573" y="11803"/>
                  </a:moveTo>
                  <a:lnTo>
                    <a:pt x="1574" y="11800"/>
                  </a:lnTo>
                  <a:lnTo>
                    <a:pt x="1575" y="11798"/>
                  </a:lnTo>
                  <a:lnTo>
                    <a:pt x="1577" y="11795"/>
                  </a:lnTo>
                  <a:lnTo>
                    <a:pt x="1578" y="11793"/>
                  </a:lnTo>
                  <a:lnTo>
                    <a:pt x="1579" y="11790"/>
                  </a:lnTo>
                  <a:lnTo>
                    <a:pt x="1580" y="11787"/>
                  </a:lnTo>
                  <a:lnTo>
                    <a:pt x="1581" y="11785"/>
                  </a:lnTo>
                  <a:lnTo>
                    <a:pt x="1582" y="11782"/>
                  </a:lnTo>
                  <a:lnTo>
                    <a:pt x="1583" y="11780"/>
                  </a:lnTo>
                  <a:lnTo>
                    <a:pt x="1583" y="11777"/>
                  </a:lnTo>
                  <a:lnTo>
                    <a:pt x="1584" y="11774"/>
                  </a:lnTo>
                  <a:lnTo>
                    <a:pt x="1585" y="11772"/>
                  </a:lnTo>
                  <a:lnTo>
                    <a:pt x="1585" y="11769"/>
                  </a:lnTo>
                  <a:lnTo>
                    <a:pt x="1585" y="11766"/>
                  </a:lnTo>
                  <a:lnTo>
                    <a:pt x="1585" y="11763"/>
                  </a:lnTo>
                  <a:lnTo>
                    <a:pt x="1586" y="11761"/>
                  </a:lnTo>
                  <a:lnTo>
                    <a:pt x="1586" y="10412"/>
                  </a:lnTo>
                  <a:lnTo>
                    <a:pt x="2657" y="10412"/>
                  </a:lnTo>
                  <a:lnTo>
                    <a:pt x="2664" y="10411"/>
                  </a:lnTo>
                  <a:lnTo>
                    <a:pt x="2672" y="10410"/>
                  </a:lnTo>
                  <a:lnTo>
                    <a:pt x="2679" y="10408"/>
                  </a:lnTo>
                  <a:lnTo>
                    <a:pt x="2687" y="10406"/>
                  </a:lnTo>
                  <a:lnTo>
                    <a:pt x="2694" y="10403"/>
                  </a:lnTo>
                  <a:lnTo>
                    <a:pt x="2700" y="10399"/>
                  </a:lnTo>
                  <a:lnTo>
                    <a:pt x="2705" y="10395"/>
                  </a:lnTo>
                  <a:lnTo>
                    <a:pt x="2711" y="10390"/>
                  </a:lnTo>
                  <a:lnTo>
                    <a:pt x="2716" y="10384"/>
                  </a:lnTo>
                  <a:lnTo>
                    <a:pt x="2720" y="10379"/>
                  </a:lnTo>
                  <a:lnTo>
                    <a:pt x="2724" y="10373"/>
                  </a:lnTo>
                  <a:lnTo>
                    <a:pt x="2727" y="10366"/>
                  </a:lnTo>
                  <a:lnTo>
                    <a:pt x="2729" y="10359"/>
                  </a:lnTo>
                  <a:lnTo>
                    <a:pt x="2731" y="10352"/>
                  </a:lnTo>
                  <a:lnTo>
                    <a:pt x="2732" y="10344"/>
                  </a:lnTo>
                  <a:lnTo>
                    <a:pt x="2733" y="10337"/>
                  </a:lnTo>
                  <a:lnTo>
                    <a:pt x="2733" y="10127"/>
                  </a:lnTo>
                  <a:lnTo>
                    <a:pt x="4092" y="10127"/>
                  </a:lnTo>
                  <a:lnTo>
                    <a:pt x="4099" y="10126"/>
                  </a:lnTo>
                  <a:lnTo>
                    <a:pt x="4107" y="10125"/>
                  </a:lnTo>
                  <a:lnTo>
                    <a:pt x="4115" y="10123"/>
                  </a:lnTo>
                  <a:lnTo>
                    <a:pt x="4122" y="10121"/>
                  </a:lnTo>
                  <a:lnTo>
                    <a:pt x="4129" y="10118"/>
                  </a:lnTo>
                  <a:lnTo>
                    <a:pt x="4135" y="10114"/>
                  </a:lnTo>
                  <a:lnTo>
                    <a:pt x="4140" y="10110"/>
                  </a:lnTo>
                  <a:lnTo>
                    <a:pt x="4146" y="10105"/>
                  </a:lnTo>
                  <a:lnTo>
                    <a:pt x="4151" y="10098"/>
                  </a:lnTo>
                  <a:lnTo>
                    <a:pt x="4155" y="10093"/>
                  </a:lnTo>
                  <a:lnTo>
                    <a:pt x="4159" y="10087"/>
                  </a:lnTo>
                  <a:lnTo>
                    <a:pt x="4162" y="10080"/>
                  </a:lnTo>
                  <a:lnTo>
                    <a:pt x="4164" y="10073"/>
                  </a:lnTo>
                  <a:lnTo>
                    <a:pt x="4166" y="10066"/>
                  </a:lnTo>
                  <a:lnTo>
                    <a:pt x="4167" y="10058"/>
                  </a:lnTo>
                  <a:lnTo>
                    <a:pt x="4168" y="10051"/>
                  </a:lnTo>
                  <a:lnTo>
                    <a:pt x="4168" y="9482"/>
                  </a:lnTo>
                  <a:lnTo>
                    <a:pt x="4167" y="9474"/>
                  </a:lnTo>
                  <a:lnTo>
                    <a:pt x="4166" y="9466"/>
                  </a:lnTo>
                  <a:lnTo>
                    <a:pt x="4164" y="9459"/>
                  </a:lnTo>
                  <a:lnTo>
                    <a:pt x="4162" y="9452"/>
                  </a:lnTo>
                  <a:lnTo>
                    <a:pt x="4159" y="9445"/>
                  </a:lnTo>
                  <a:lnTo>
                    <a:pt x="4155" y="9439"/>
                  </a:lnTo>
                  <a:lnTo>
                    <a:pt x="4151" y="9434"/>
                  </a:lnTo>
                  <a:lnTo>
                    <a:pt x="4146" y="9427"/>
                  </a:lnTo>
                  <a:lnTo>
                    <a:pt x="4140" y="9422"/>
                  </a:lnTo>
                  <a:lnTo>
                    <a:pt x="4135" y="9418"/>
                  </a:lnTo>
                  <a:lnTo>
                    <a:pt x="4129" y="9414"/>
                  </a:lnTo>
                  <a:lnTo>
                    <a:pt x="4122" y="9411"/>
                  </a:lnTo>
                  <a:lnTo>
                    <a:pt x="4115" y="9409"/>
                  </a:lnTo>
                  <a:lnTo>
                    <a:pt x="4107" y="9407"/>
                  </a:lnTo>
                  <a:lnTo>
                    <a:pt x="4099" y="9406"/>
                  </a:lnTo>
                  <a:lnTo>
                    <a:pt x="4092" y="9406"/>
                  </a:lnTo>
                  <a:lnTo>
                    <a:pt x="1300" y="9406"/>
                  </a:lnTo>
                  <a:lnTo>
                    <a:pt x="1300" y="152"/>
                  </a:lnTo>
                  <a:lnTo>
                    <a:pt x="12624" y="152"/>
                  </a:lnTo>
                  <a:lnTo>
                    <a:pt x="12624" y="9406"/>
                  </a:lnTo>
                  <a:lnTo>
                    <a:pt x="9830" y="9406"/>
                  </a:lnTo>
                  <a:lnTo>
                    <a:pt x="9822" y="9406"/>
                  </a:lnTo>
                  <a:lnTo>
                    <a:pt x="9814" y="9407"/>
                  </a:lnTo>
                  <a:lnTo>
                    <a:pt x="9807" y="9409"/>
                  </a:lnTo>
                  <a:lnTo>
                    <a:pt x="9800" y="9411"/>
                  </a:lnTo>
                  <a:lnTo>
                    <a:pt x="9793" y="9414"/>
                  </a:lnTo>
                  <a:lnTo>
                    <a:pt x="9787" y="9418"/>
                  </a:lnTo>
                  <a:lnTo>
                    <a:pt x="9782" y="9422"/>
                  </a:lnTo>
                  <a:lnTo>
                    <a:pt x="9776" y="9427"/>
                  </a:lnTo>
                  <a:lnTo>
                    <a:pt x="9771" y="9434"/>
                  </a:lnTo>
                  <a:lnTo>
                    <a:pt x="9767" y="9439"/>
                  </a:lnTo>
                  <a:lnTo>
                    <a:pt x="9763" y="9445"/>
                  </a:lnTo>
                  <a:lnTo>
                    <a:pt x="9760" y="9452"/>
                  </a:lnTo>
                  <a:lnTo>
                    <a:pt x="9758" y="9459"/>
                  </a:lnTo>
                  <a:lnTo>
                    <a:pt x="9756" y="9466"/>
                  </a:lnTo>
                  <a:lnTo>
                    <a:pt x="9755" y="9474"/>
                  </a:lnTo>
                  <a:lnTo>
                    <a:pt x="9755" y="9482"/>
                  </a:lnTo>
                  <a:lnTo>
                    <a:pt x="9755" y="10051"/>
                  </a:lnTo>
                  <a:lnTo>
                    <a:pt x="9755" y="10058"/>
                  </a:lnTo>
                  <a:lnTo>
                    <a:pt x="9756" y="10066"/>
                  </a:lnTo>
                  <a:lnTo>
                    <a:pt x="9758" y="10073"/>
                  </a:lnTo>
                  <a:lnTo>
                    <a:pt x="9760" y="10080"/>
                  </a:lnTo>
                  <a:lnTo>
                    <a:pt x="9763" y="10087"/>
                  </a:lnTo>
                  <a:lnTo>
                    <a:pt x="9767" y="10093"/>
                  </a:lnTo>
                  <a:lnTo>
                    <a:pt x="9771" y="10098"/>
                  </a:lnTo>
                  <a:lnTo>
                    <a:pt x="9776" y="10105"/>
                  </a:lnTo>
                  <a:lnTo>
                    <a:pt x="9782" y="10110"/>
                  </a:lnTo>
                  <a:lnTo>
                    <a:pt x="9787" y="10114"/>
                  </a:lnTo>
                  <a:lnTo>
                    <a:pt x="9793" y="10118"/>
                  </a:lnTo>
                  <a:lnTo>
                    <a:pt x="9800" y="10121"/>
                  </a:lnTo>
                  <a:lnTo>
                    <a:pt x="9807" y="10123"/>
                  </a:lnTo>
                  <a:lnTo>
                    <a:pt x="9814" y="10125"/>
                  </a:lnTo>
                  <a:lnTo>
                    <a:pt x="9822" y="10126"/>
                  </a:lnTo>
                  <a:lnTo>
                    <a:pt x="9830" y="10127"/>
                  </a:lnTo>
                  <a:lnTo>
                    <a:pt x="11189" y="10127"/>
                  </a:lnTo>
                  <a:lnTo>
                    <a:pt x="11189" y="10337"/>
                  </a:lnTo>
                  <a:lnTo>
                    <a:pt x="11189" y="10344"/>
                  </a:lnTo>
                  <a:lnTo>
                    <a:pt x="11190" y="10352"/>
                  </a:lnTo>
                  <a:lnTo>
                    <a:pt x="11192" y="10359"/>
                  </a:lnTo>
                  <a:lnTo>
                    <a:pt x="11194" y="10366"/>
                  </a:lnTo>
                  <a:lnTo>
                    <a:pt x="11198" y="10373"/>
                  </a:lnTo>
                  <a:lnTo>
                    <a:pt x="11201" y="10379"/>
                  </a:lnTo>
                  <a:lnTo>
                    <a:pt x="11206" y="10384"/>
                  </a:lnTo>
                  <a:lnTo>
                    <a:pt x="11211" y="10390"/>
                  </a:lnTo>
                  <a:lnTo>
                    <a:pt x="11216" y="10395"/>
                  </a:lnTo>
                  <a:lnTo>
                    <a:pt x="11222" y="10399"/>
                  </a:lnTo>
                  <a:lnTo>
                    <a:pt x="11228" y="10403"/>
                  </a:lnTo>
                  <a:lnTo>
                    <a:pt x="11235" y="10406"/>
                  </a:lnTo>
                  <a:lnTo>
                    <a:pt x="11242" y="10408"/>
                  </a:lnTo>
                  <a:lnTo>
                    <a:pt x="11249" y="10410"/>
                  </a:lnTo>
                  <a:lnTo>
                    <a:pt x="11257" y="10411"/>
                  </a:lnTo>
                  <a:lnTo>
                    <a:pt x="11265" y="10412"/>
                  </a:lnTo>
                  <a:lnTo>
                    <a:pt x="12336" y="10412"/>
                  </a:lnTo>
                  <a:lnTo>
                    <a:pt x="12336" y="11761"/>
                  </a:lnTo>
                  <a:lnTo>
                    <a:pt x="12336" y="11763"/>
                  </a:lnTo>
                  <a:lnTo>
                    <a:pt x="12336" y="11766"/>
                  </a:lnTo>
                  <a:lnTo>
                    <a:pt x="12336" y="11769"/>
                  </a:lnTo>
                  <a:lnTo>
                    <a:pt x="12336" y="11772"/>
                  </a:lnTo>
                  <a:lnTo>
                    <a:pt x="12337" y="11774"/>
                  </a:lnTo>
                  <a:lnTo>
                    <a:pt x="12338" y="11777"/>
                  </a:lnTo>
                  <a:lnTo>
                    <a:pt x="12338" y="11780"/>
                  </a:lnTo>
                  <a:lnTo>
                    <a:pt x="12340" y="11782"/>
                  </a:lnTo>
                  <a:lnTo>
                    <a:pt x="12341" y="11785"/>
                  </a:lnTo>
                  <a:lnTo>
                    <a:pt x="12342" y="11787"/>
                  </a:lnTo>
                  <a:lnTo>
                    <a:pt x="12343" y="11790"/>
                  </a:lnTo>
                  <a:lnTo>
                    <a:pt x="12344" y="11793"/>
                  </a:lnTo>
                  <a:lnTo>
                    <a:pt x="12345" y="11795"/>
                  </a:lnTo>
                  <a:lnTo>
                    <a:pt x="12347" y="11798"/>
                  </a:lnTo>
                  <a:lnTo>
                    <a:pt x="12348" y="11800"/>
                  </a:lnTo>
                  <a:lnTo>
                    <a:pt x="12350" y="11803"/>
                  </a:lnTo>
                  <a:lnTo>
                    <a:pt x="13771" y="13922"/>
                  </a:lnTo>
                  <a:lnTo>
                    <a:pt x="13771" y="14251"/>
                  </a:lnTo>
                  <a:lnTo>
                    <a:pt x="151" y="14251"/>
                  </a:lnTo>
                  <a:lnTo>
                    <a:pt x="151" y="13930"/>
                  </a:lnTo>
                  <a:lnTo>
                    <a:pt x="1573" y="11803"/>
                  </a:lnTo>
                  <a:close/>
                  <a:moveTo>
                    <a:pt x="75" y="13975"/>
                  </a:moveTo>
                  <a:lnTo>
                    <a:pt x="76" y="13974"/>
                  </a:lnTo>
                  <a:lnTo>
                    <a:pt x="78" y="13974"/>
                  </a:lnTo>
                  <a:lnTo>
                    <a:pt x="80" y="13974"/>
                  </a:lnTo>
                  <a:lnTo>
                    <a:pt x="82" y="13974"/>
                  </a:lnTo>
                  <a:lnTo>
                    <a:pt x="84" y="13974"/>
                  </a:lnTo>
                  <a:lnTo>
                    <a:pt x="86" y="13973"/>
                  </a:lnTo>
                  <a:lnTo>
                    <a:pt x="88" y="13973"/>
                  </a:lnTo>
                  <a:lnTo>
                    <a:pt x="91" y="13973"/>
                  </a:lnTo>
                  <a:lnTo>
                    <a:pt x="93" y="13972"/>
                  </a:lnTo>
                  <a:lnTo>
                    <a:pt x="95" y="13971"/>
                  </a:lnTo>
                  <a:lnTo>
                    <a:pt x="97" y="13971"/>
                  </a:lnTo>
                  <a:lnTo>
                    <a:pt x="99" y="13970"/>
                  </a:lnTo>
                  <a:lnTo>
                    <a:pt x="101" y="13970"/>
                  </a:lnTo>
                  <a:lnTo>
                    <a:pt x="103" y="13969"/>
                  </a:lnTo>
                  <a:lnTo>
                    <a:pt x="105" y="13968"/>
                  </a:lnTo>
                  <a:lnTo>
                    <a:pt x="107" y="13968"/>
                  </a:lnTo>
                  <a:lnTo>
                    <a:pt x="105" y="13968"/>
                  </a:lnTo>
                  <a:lnTo>
                    <a:pt x="103" y="13969"/>
                  </a:lnTo>
                  <a:lnTo>
                    <a:pt x="101" y="13970"/>
                  </a:lnTo>
                  <a:lnTo>
                    <a:pt x="99" y="13970"/>
                  </a:lnTo>
                  <a:lnTo>
                    <a:pt x="98" y="13971"/>
                  </a:lnTo>
                  <a:lnTo>
                    <a:pt x="96" y="13971"/>
                  </a:lnTo>
                  <a:lnTo>
                    <a:pt x="94" y="13972"/>
                  </a:lnTo>
                  <a:lnTo>
                    <a:pt x="92" y="13973"/>
                  </a:lnTo>
                  <a:lnTo>
                    <a:pt x="90" y="13973"/>
                  </a:lnTo>
                  <a:lnTo>
                    <a:pt x="87" y="13973"/>
                  </a:lnTo>
                  <a:lnTo>
                    <a:pt x="85" y="13974"/>
                  </a:lnTo>
                  <a:lnTo>
                    <a:pt x="83" y="13974"/>
                  </a:lnTo>
                  <a:lnTo>
                    <a:pt x="81" y="13974"/>
                  </a:lnTo>
                  <a:lnTo>
                    <a:pt x="79" y="13974"/>
                  </a:lnTo>
                  <a:lnTo>
                    <a:pt x="77" y="13974"/>
                  </a:lnTo>
                  <a:lnTo>
                    <a:pt x="75" y="13975"/>
                  </a:lnTo>
                  <a:close/>
                  <a:moveTo>
                    <a:pt x="46" y="13832"/>
                  </a:moveTo>
                  <a:lnTo>
                    <a:pt x="45" y="13832"/>
                  </a:lnTo>
                  <a:lnTo>
                    <a:pt x="44" y="13832"/>
                  </a:lnTo>
                  <a:lnTo>
                    <a:pt x="43" y="13832"/>
                  </a:lnTo>
                  <a:lnTo>
                    <a:pt x="43" y="13833"/>
                  </a:lnTo>
                  <a:lnTo>
                    <a:pt x="43" y="13832"/>
                  </a:lnTo>
                  <a:lnTo>
                    <a:pt x="44" y="13832"/>
                  </a:lnTo>
                  <a:lnTo>
                    <a:pt x="45" y="13832"/>
                  </a:lnTo>
                  <a:lnTo>
                    <a:pt x="46" y="138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pic>
        <p:nvPicPr>
          <p:cNvPr id="60" name="Picture 1208"/>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7642775" y="4098845"/>
            <a:ext cx="855439" cy="439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図 60"/>
          <p:cNvPicPr>
            <a:picLocks noChangeAspect="1"/>
          </p:cNvPicPr>
          <p:nvPr/>
        </p:nvPicPr>
        <p:blipFill>
          <a:blip r:embed="rId7"/>
          <a:stretch>
            <a:fillRect/>
          </a:stretch>
        </p:blipFill>
        <p:spPr>
          <a:xfrm>
            <a:off x="10895381" y="3347492"/>
            <a:ext cx="623066" cy="623066"/>
          </a:xfrm>
          <a:prstGeom prst="rect">
            <a:avLst/>
          </a:prstGeom>
        </p:spPr>
      </p:pic>
      <p:pic>
        <p:nvPicPr>
          <p:cNvPr id="62" name="Picture 32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42859" y="3919429"/>
            <a:ext cx="733953" cy="51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図 6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17024">
            <a:off x="8560172" y="3295543"/>
            <a:ext cx="2397906" cy="205053"/>
          </a:xfrm>
          <a:prstGeom prst="rect">
            <a:avLst/>
          </a:prstGeom>
        </p:spPr>
      </p:pic>
      <p:pic>
        <p:nvPicPr>
          <p:cNvPr id="64" name="図 6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913527">
            <a:off x="8518425" y="4022796"/>
            <a:ext cx="2435857" cy="205053"/>
          </a:xfrm>
          <a:prstGeom prst="rect">
            <a:avLst/>
          </a:prstGeom>
        </p:spPr>
      </p:pic>
      <p:sp>
        <p:nvSpPr>
          <p:cNvPr id="65" name="テキスト ボックス 64"/>
          <p:cNvSpPr txBox="1"/>
          <p:nvPr/>
        </p:nvSpPr>
        <p:spPr>
          <a:xfrm>
            <a:off x="7117884" y="3382432"/>
            <a:ext cx="1139699" cy="338554"/>
          </a:xfrm>
          <a:prstGeom prst="rect">
            <a:avLst/>
          </a:prstGeom>
          <a:noFill/>
        </p:spPr>
        <p:txBody>
          <a:bodyPr wrap="square" rtlCol="0">
            <a:spAutoFit/>
          </a:bodyPr>
          <a:lstStyle/>
          <a:p>
            <a:r>
              <a:rPr kumimoji="1" lang="ja-JP" altLang="en-US" sz="1600" dirty="0"/>
              <a:t>企業等</a:t>
            </a:r>
            <a:endParaRPr lang="en-US" altLang="ja-JP" sz="1600" dirty="0"/>
          </a:p>
        </p:txBody>
      </p:sp>
      <p:sp>
        <p:nvSpPr>
          <p:cNvPr id="66" name="テキスト ボックス 65"/>
          <p:cNvSpPr txBox="1"/>
          <p:nvPr/>
        </p:nvSpPr>
        <p:spPr>
          <a:xfrm>
            <a:off x="7187823" y="4747844"/>
            <a:ext cx="1096772" cy="338554"/>
          </a:xfrm>
          <a:prstGeom prst="rect">
            <a:avLst/>
          </a:prstGeom>
          <a:noFill/>
        </p:spPr>
        <p:txBody>
          <a:bodyPr wrap="square" rtlCol="0">
            <a:spAutoFit/>
          </a:bodyPr>
          <a:lstStyle/>
          <a:p>
            <a:r>
              <a:rPr kumimoji="1" lang="ja-JP" altLang="en-US" sz="1600" b="1" dirty="0"/>
              <a:t>自宅側</a:t>
            </a:r>
          </a:p>
        </p:txBody>
      </p:sp>
      <p:sp>
        <p:nvSpPr>
          <p:cNvPr id="67" name="テキスト ボックス 66"/>
          <p:cNvSpPr txBox="1"/>
          <p:nvPr/>
        </p:nvSpPr>
        <p:spPr>
          <a:xfrm rot="773600">
            <a:off x="9317741" y="3009654"/>
            <a:ext cx="2131533" cy="307777"/>
          </a:xfrm>
          <a:prstGeom prst="rect">
            <a:avLst/>
          </a:prstGeom>
          <a:noFill/>
        </p:spPr>
        <p:txBody>
          <a:bodyPr wrap="square" rtlCol="0">
            <a:spAutoFit/>
          </a:bodyPr>
          <a:lstStyle/>
          <a:p>
            <a:r>
              <a:rPr kumimoji="1" lang="en-US" altLang="ja-JP" sz="1400" b="1" dirty="0">
                <a:solidFill>
                  <a:schemeClr val="tx1">
                    <a:lumMod val="75000"/>
                    <a:lumOff val="25000"/>
                  </a:schemeClr>
                </a:solidFill>
              </a:rPr>
              <a:t>SSL-VPN </a:t>
            </a:r>
            <a:r>
              <a:rPr kumimoji="1" lang="ja-JP" altLang="en-US" sz="1400" b="1" dirty="0">
                <a:solidFill>
                  <a:schemeClr val="tx1">
                    <a:lumMod val="75000"/>
                    <a:lumOff val="25000"/>
                  </a:schemeClr>
                </a:solidFill>
              </a:rPr>
              <a:t>トンネル</a:t>
            </a:r>
            <a:endParaRPr kumimoji="1" lang="ja-JP" altLang="en-US" sz="1400" dirty="0">
              <a:solidFill>
                <a:schemeClr val="tx1">
                  <a:lumMod val="75000"/>
                  <a:lumOff val="25000"/>
                </a:schemeClr>
              </a:solidFill>
            </a:endParaRPr>
          </a:p>
        </p:txBody>
      </p:sp>
      <p:sp>
        <p:nvSpPr>
          <p:cNvPr id="68" name="テキスト ボックス 67"/>
          <p:cNvSpPr txBox="1"/>
          <p:nvPr/>
        </p:nvSpPr>
        <p:spPr>
          <a:xfrm rot="20784923">
            <a:off x="9478488" y="4380844"/>
            <a:ext cx="1665777" cy="307777"/>
          </a:xfrm>
          <a:prstGeom prst="rect">
            <a:avLst/>
          </a:prstGeom>
          <a:noFill/>
        </p:spPr>
        <p:txBody>
          <a:bodyPr wrap="square" rtlCol="0">
            <a:spAutoFit/>
          </a:bodyPr>
          <a:lstStyle/>
          <a:p>
            <a:r>
              <a:rPr lang="en-US" altLang="ja-JP" sz="1400" b="1" dirty="0">
                <a:solidFill>
                  <a:schemeClr val="tx1">
                    <a:lumMod val="75000"/>
                    <a:lumOff val="25000"/>
                  </a:schemeClr>
                </a:solidFill>
              </a:rPr>
              <a:t>SSL-VPN </a:t>
            </a:r>
            <a:r>
              <a:rPr lang="ja-JP" altLang="en-US" sz="1400" b="1" dirty="0">
                <a:solidFill>
                  <a:schemeClr val="tx1">
                    <a:lumMod val="75000"/>
                    <a:lumOff val="25000"/>
                  </a:schemeClr>
                </a:solidFill>
              </a:rPr>
              <a:t>トンネル</a:t>
            </a:r>
            <a:endParaRPr lang="ja-JP" altLang="en-US" sz="1400" dirty="0">
              <a:solidFill>
                <a:schemeClr val="tx1">
                  <a:lumMod val="75000"/>
                  <a:lumOff val="25000"/>
                </a:schemeClr>
              </a:solidFill>
            </a:endParaRPr>
          </a:p>
        </p:txBody>
      </p:sp>
      <p:sp>
        <p:nvSpPr>
          <p:cNvPr id="69" name="テキスト ボックス 68"/>
          <p:cNvSpPr txBox="1"/>
          <p:nvPr/>
        </p:nvSpPr>
        <p:spPr>
          <a:xfrm>
            <a:off x="8446191" y="3483275"/>
            <a:ext cx="2365612" cy="523220"/>
          </a:xfrm>
          <a:prstGeom prst="rect">
            <a:avLst/>
          </a:prstGeom>
          <a:noFill/>
        </p:spPr>
        <p:txBody>
          <a:bodyPr wrap="square" rtlCol="0">
            <a:spAutoFit/>
          </a:bodyPr>
          <a:lstStyle/>
          <a:p>
            <a:r>
              <a:rPr kumimoji="1" lang="ja-JP" altLang="en-US" sz="1400" b="1" dirty="0"/>
              <a:t>社内 </a:t>
            </a:r>
            <a:r>
              <a:rPr kumimoji="1" lang="en-US" altLang="ja-JP" sz="1400" b="1" dirty="0"/>
              <a:t>LAN </a:t>
            </a:r>
            <a:r>
              <a:rPr kumimoji="1" lang="ja-JP" altLang="en-US" sz="1400" b="1" dirty="0"/>
              <a:t>等 </a:t>
            </a:r>
            <a:r>
              <a:rPr kumimoji="1" lang="en-US" altLang="ja-JP" sz="1400" b="1" dirty="0"/>
              <a:t>+</a:t>
            </a:r>
            <a:endParaRPr kumimoji="1" lang="ja-JP" altLang="en-US" sz="1400" b="1" dirty="0"/>
          </a:p>
          <a:p>
            <a:r>
              <a:rPr kumimoji="1" lang="ja-JP" altLang="en-US" sz="1400" b="1" dirty="0"/>
              <a:t>インターネット等</a:t>
            </a:r>
          </a:p>
        </p:txBody>
      </p:sp>
      <p:cxnSp>
        <p:nvCxnSpPr>
          <p:cNvPr id="70" name="直線矢印コネクタ 69"/>
          <p:cNvCxnSpPr/>
          <p:nvPr/>
        </p:nvCxnSpPr>
        <p:spPr>
          <a:xfrm flipH="1">
            <a:off x="11040625" y="2959455"/>
            <a:ext cx="16475" cy="37894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10612256" y="2005348"/>
            <a:ext cx="1400433" cy="954107"/>
          </a:xfrm>
          <a:prstGeom prst="rect">
            <a:avLst/>
          </a:prstGeom>
          <a:noFill/>
        </p:spPr>
        <p:txBody>
          <a:bodyPr wrap="square" rtlCol="0">
            <a:spAutoFit/>
          </a:bodyPr>
          <a:lstStyle/>
          <a:p>
            <a:r>
              <a:rPr lang="en-US" altLang="ja-JP" sz="1400" b="1" dirty="0">
                <a:solidFill>
                  <a:srgbClr val="0000FF"/>
                </a:solidFill>
              </a:rPr>
              <a:t>SSL-VPN </a:t>
            </a:r>
            <a:r>
              <a:rPr lang="ja-JP" altLang="en-US" sz="1400" b="1" dirty="0">
                <a:solidFill>
                  <a:srgbClr val="0000FF"/>
                </a:solidFill>
              </a:rPr>
              <a:t>通信の集約・折返し中継用 </a:t>
            </a:r>
            <a:r>
              <a:rPr lang="en-US" altLang="ja-JP" sz="1400" b="1" dirty="0">
                <a:solidFill>
                  <a:srgbClr val="0000FF"/>
                </a:solidFill>
              </a:rPr>
              <a:t>SSL-VPN </a:t>
            </a:r>
            <a:r>
              <a:rPr lang="ja-JP" altLang="en-US" sz="1400" b="1" dirty="0">
                <a:solidFill>
                  <a:srgbClr val="0000FF"/>
                </a:solidFill>
              </a:rPr>
              <a:t>専用装置</a:t>
            </a:r>
          </a:p>
        </p:txBody>
      </p:sp>
      <p:sp>
        <p:nvSpPr>
          <p:cNvPr id="72" name="角丸四角形 71"/>
          <p:cNvSpPr/>
          <p:nvPr/>
        </p:nvSpPr>
        <p:spPr>
          <a:xfrm>
            <a:off x="6624823" y="2314640"/>
            <a:ext cx="910551" cy="45840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b="1" dirty="0"/>
              <a:t>ユーザー認証</a:t>
            </a:r>
            <a:endParaRPr kumimoji="1" lang="en-US" altLang="ja-JP" sz="800" b="1" dirty="0"/>
          </a:p>
          <a:p>
            <a:r>
              <a:rPr kumimoji="1" lang="ja-JP" altLang="en-US" sz="800" b="1" dirty="0"/>
              <a:t>機能 </a:t>
            </a:r>
            <a:r>
              <a:rPr kumimoji="1" lang="en-US" altLang="ja-JP" sz="800" b="1" dirty="0"/>
              <a:t>(</a:t>
            </a:r>
            <a:r>
              <a:rPr kumimoji="1" lang="ja-JP" altLang="en-US" sz="800" b="1" dirty="0"/>
              <a:t>パスワードの他証明書も利用可能</a:t>
            </a:r>
            <a:r>
              <a:rPr kumimoji="1" lang="en-US" altLang="ja-JP" sz="800" b="1" dirty="0"/>
              <a:t>)</a:t>
            </a:r>
            <a:endParaRPr kumimoji="1" lang="ja-JP" altLang="en-US" sz="800" b="1" dirty="0"/>
          </a:p>
        </p:txBody>
      </p:sp>
      <p:sp>
        <p:nvSpPr>
          <p:cNvPr id="73" name="角丸四角形 72"/>
          <p:cNvSpPr/>
          <p:nvPr/>
        </p:nvSpPr>
        <p:spPr>
          <a:xfrm>
            <a:off x="7555863" y="2670423"/>
            <a:ext cx="1174530" cy="31572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t>接続元回線 </a:t>
            </a:r>
            <a:r>
              <a:rPr lang="en-US" altLang="ja-JP" sz="800" b="1" dirty="0"/>
              <a:t>IP / </a:t>
            </a:r>
            <a:r>
              <a:rPr lang="ja-JP" altLang="en-US" sz="800" b="1" dirty="0"/>
              <a:t>端末</a:t>
            </a:r>
            <a:r>
              <a:rPr lang="en-US" altLang="ja-JP" sz="800" b="1" dirty="0"/>
              <a:t>MAC </a:t>
            </a:r>
            <a:r>
              <a:rPr lang="ja-JP" altLang="en-US" sz="800" b="1" dirty="0"/>
              <a:t>アドレス確認機能</a:t>
            </a:r>
          </a:p>
        </p:txBody>
      </p:sp>
      <p:sp>
        <p:nvSpPr>
          <p:cNvPr id="74" name="角丸四角形 73"/>
          <p:cNvSpPr/>
          <p:nvPr/>
        </p:nvSpPr>
        <p:spPr>
          <a:xfrm>
            <a:off x="7609066" y="2311493"/>
            <a:ext cx="997786" cy="31572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t>ワンタイムパスワード </a:t>
            </a:r>
            <a:r>
              <a:rPr lang="en-US" altLang="ja-JP" sz="800" b="1" dirty="0"/>
              <a:t>(OTP) </a:t>
            </a:r>
            <a:r>
              <a:rPr lang="ja-JP" altLang="en-US" sz="800" b="1" dirty="0"/>
              <a:t>機能</a:t>
            </a:r>
          </a:p>
        </p:txBody>
      </p:sp>
      <p:pic>
        <p:nvPicPr>
          <p:cNvPr id="75" name="図 7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12373" y="3157275"/>
            <a:ext cx="391206" cy="245745"/>
          </a:xfrm>
          <a:prstGeom prst="rect">
            <a:avLst/>
          </a:prstGeom>
        </p:spPr>
      </p:pic>
      <p:pic>
        <p:nvPicPr>
          <p:cNvPr id="76" name="図 7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41913" y="4231695"/>
            <a:ext cx="245641" cy="154305"/>
          </a:xfrm>
          <a:prstGeom prst="rect">
            <a:avLst/>
          </a:prstGeom>
        </p:spPr>
      </p:pic>
      <p:sp>
        <p:nvSpPr>
          <p:cNvPr id="77" name="正方形/長方形 76"/>
          <p:cNvSpPr/>
          <p:nvPr/>
        </p:nvSpPr>
        <p:spPr>
          <a:xfrm>
            <a:off x="6487782" y="2208921"/>
            <a:ext cx="2282025" cy="83315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8751464" y="2198542"/>
            <a:ext cx="1781513" cy="646331"/>
          </a:xfrm>
          <a:prstGeom prst="rect">
            <a:avLst/>
          </a:prstGeom>
          <a:noFill/>
        </p:spPr>
        <p:txBody>
          <a:bodyPr wrap="square" rtlCol="0">
            <a:spAutoFit/>
          </a:bodyPr>
          <a:lstStyle/>
          <a:p>
            <a:r>
              <a:rPr kumimoji="1" lang="ja-JP" altLang="en-US" sz="900" b="1" dirty="0">
                <a:solidFill>
                  <a:srgbClr val="0000FF"/>
                </a:solidFill>
              </a:rPr>
              <a:t>認証処理は企業等のサーバー側端末内で完結。万一 </a:t>
            </a:r>
            <a:r>
              <a:rPr kumimoji="1" lang="en-US" altLang="ja-JP" sz="900" b="1" dirty="0">
                <a:solidFill>
                  <a:srgbClr val="0000FF"/>
                </a:solidFill>
              </a:rPr>
              <a:t>IPA </a:t>
            </a:r>
            <a:r>
              <a:rPr kumimoji="1" lang="ja-JP" altLang="en-US" sz="900" b="1" dirty="0">
                <a:solidFill>
                  <a:srgbClr val="0000FF"/>
                </a:solidFill>
              </a:rPr>
              <a:t>の </a:t>
            </a:r>
            <a:r>
              <a:rPr kumimoji="1" lang="en-US" altLang="ja-JP" sz="900" b="1" dirty="0">
                <a:solidFill>
                  <a:srgbClr val="0000FF"/>
                </a:solidFill>
              </a:rPr>
              <a:t>SSL-VPN </a:t>
            </a:r>
            <a:r>
              <a:rPr kumimoji="1" lang="ja-JP" altLang="en-US" sz="900" b="1" dirty="0">
                <a:solidFill>
                  <a:srgbClr val="0000FF"/>
                </a:solidFill>
              </a:rPr>
              <a:t>中継システムがセキュリティ侵害されても不正接続は困難である。</a:t>
            </a:r>
          </a:p>
        </p:txBody>
      </p:sp>
      <p:sp>
        <p:nvSpPr>
          <p:cNvPr id="79" name="フリーフォーム 78"/>
          <p:cNvSpPr/>
          <p:nvPr/>
        </p:nvSpPr>
        <p:spPr>
          <a:xfrm>
            <a:off x="8356248" y="3216167"/>
            <a:ext cx="2747152" cy="1165902"/>
          </a:xfrm>
          <a:custGeom>
            <a:avLst/>
            <a:gdLst>
              <a:gd name="connsiteX0" fmla="*/ 80210 w 2721421"/>
              <a:gd name="connsiteY0" fmla="*/ 1315453 h 1315453"/>
              <a:gd name="connsiteX1" fmla="*/ 2454442 w 2721421"/>
              <a:gd name="connsiteY1" fmla="*/ 826169 h 1315453"/>
              <a:gd name="connsiteX2" fmla="*/ 2390273 w 2721421"/>
              <a:gd name="connsiteY2" fmla="*/ 441158 h 1315453"/>
              <a:gd name="connsiteX3" fmla="*/ 0 w 2721421"/>
              <a:gd name="connsiteY3" fmla="*/ 0 h 1315453"/>
              <a:gd name="connsiteX4" fmla="*/ 0 w 2721421"/>
              <a:gd name="connsiteY4" fmla="*/ 0 h 131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421" h="1315453">
                <a:moveTo>
                  <a:pt x="80210" y="1315453"/>
                </a:moveTo>
                <a:cubicBezTo>
                  <a:pt x="1074821" y="1143669"/>
                  <a:pt x="2069432" y="971885"/>
                  <a:pt x="2454442" y="826169"/>
                </a:cubicBezTo>
                <a:cubicBezTo>
                  <a:pt x="2839453" y="680453"/>
                  <a:pt x="2799347" y="578853"/>
                  <a:pt x="2390273" y="441158"/>
                </a:cubicBezTo>
                <a:cubicBezTo>
                  <a:pt x="1981199" y="303463"/>
                  <a:pt x="0" y="0"/>
                  <a:pt x="0" y="0"/>
                </a:cubicBezTo>
                <a:lnTo>
                  <a:pt x="0" y="0"/>
                </a:lnTo>
              </a:path>
            </a:pathLst>
          </a:custGeom>
          <a:noFill/>
          <a:ln w="38100">
            <a:solidFill>
              <a:srgbClr val="00B0F0"/>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p:cNvSpPr txBox="1"/>
          <p:nvPr/>
        </p:nvSpPr>
        <p:spPr>
          <a:xfrm rot="20920466">
            <a:off x="8640358" y="4248307"/>
            <a:ext cx="2310738" cy="230832"/>
          </a:xfrm>
          <a:prstGeom prst="rect">
            <a:avLst/>
          </a:prstGeom>
          <a:solidFill>
            <a:srgbClr val="99FFCC"/>
          </a:solidFill>
        </p:spPr>
        <p:txBody>
          <a:bodyPr wrap="square" rtlCol="0">
            <a:spAutoFit/>
          </a:bodyPr>
          <a:lstStyle/>
          <a:p>
            <a:r>
              <a:rPr kumimoji="1" lang="ja-JP" altLang="en-US" sz="900" b="1" dirty="0">
                <a:solidFill>
                  <a:schemeClr val="accent1">
                    <a:lumMod val="75000"/>
                  </a:schemeClr>
                </a:solidFill>
              </a:rPr>
              <a:t>シンクライアント通信 </a:t>
            </a:r>
            <a:r>
              <a:rPr lang="en-US" altLang="ja-JP" sz="900" b="1" dirty="0">
                <a:solidFill>
                  <a:schemeClr val="accent1">
                    <a:lumMod val="75000"/>
                  </a:schemeClr>
                </a:solidFill>
              </a:rPr>
              <a:t>(</a:t>
            </a:r>
            <a:r>
              <a:rPr lang="ja-JP" altLang="en-US" sz="900" b="1" dirty="0">
                <a:solidFill>
                  <a:schemeClr val="accent1">
                    <a:lumMod val="75000"/>
                  </a:schemeClr>
                </a:solidFill>
              </a:rPr>
              <a:t>画面転送</a:t>
            </a:r>
            <a:r>
              <a:rPr lang="en-US" altLang="ja-JP" sz="900" b="1" dirty="0">
                <a:solidFill>
                  <a:schemeClr val="accent1">
                    <a:lumMod val="75000"/>
                  </a:schemeClr>
                </a:solidFill>
              </a:rPr>
              <a:t>) </a:t>
            </a:r>
            <a:r>
              <a:rPr lang="ja-JP" altLang="en-US" sz="900" b="1" dirty="0">
                <a:solidFill>
                  <a:schemeClr val="accent1">
                    <a:lumMod val="75000"/>
                  </a:schemeClr>
                </a:solidFill>
              </a:rPr>
              <a:t>のみ疎通可</a:t>
            </a:r>
            <a:endParaRPr kumimoji="1" lang="ja-JP" altLang="en-US" sz="900" b="1" dirty="0">
              <a:solidFill>
                <a:schemeClr val="accent1">
                  <a:lumMod val="75000"/>
                </a:schemeClr>
              </a:solidFill>
            </a:endParaRPr>
          </a:p>
        </p:txBody>
      </p:sp>
      <p:sp>
        <p:nvSpPr>
          <p:cNvPr id="81" name="テキスト ボックス 80"/>
          <p:cNvSpPr txBox="1"/>
          <p:nvPr/>
        </p:nvSpPr>
        <p:spPr>
          <a:xfrm>
            <a:off x="11112773" y="2902931"/>
            <a:ext cx="952578" cy="507831"/>
          </a:xfrm>
          <a:prstGeom prst="rect">
            <a:avLst/>
          </a:prstGeom>
          <a:noFill/>
        </p:spPr>
        <p:txBody>
          <a:bodyPr wrap="square" rtlCol="0">
            <a:spAutoFit/>
          </a:bodyPr>
          <a:lstStyle/>
          <a:p>
            <a:r>
              <a:rPr kumimoji="1" lang="en-US" altLang="ja-JP" sz="900" b="1" dirty="0"/>
              <a:t>IPA </a:t>
            </a:r>
            <a:r>
              <a:rPr kumimoji="1" lang="ja-JP" altLang="en-US" sz="900" b="1" dirty="0"/>
              <a:t>で実証実験として運用開始 </a:t>
            </a:r>
            <a:r>
              <a:rPr lang="en-US" altLang="ja-JP" sz="900" b="1" dirty="0"/>
              <a:t>(2020/4/21</a:t>
            </a:r>
            <a:r>
              <a:rPr lang="ja-JP" altLang="en-US" sz="900" b="1" dirty="0"/>
              <a:t>～</a:t>
            </a:r>
            <a:r>
              <a:rPr lang="en-US" altLang="ja-JP" sz="900" b="1" dirty="0"/>
              <a:t>)</a:t>
            </a:r>
            <a:endParaRPr kumimoji="1" lang="ja-JP" altLang="en-US" sz="900" b="1" dirty="0"/>
          </a:p>
        </p:txBody>
      </p:sp>
      <p:sp>
        <p:nvSpPr>
          <p:cNvPr id="82" name="テキスト ボックス 81"/>
          <p:cNvSpPr txBox="1"/>
          <p:nvPr/>
        </p:nvSpPr>
        <p:spPr>
          <a:xfrm>
            <a:off x="10901103" y="3939577"/>
            <a:ext cx="1210577" cy="507831"/>
          </a:xfrm>
          <a:prstGeom prst="rect">
            <a:avLst/>
          </a:prstGeom>
          <a:noFill/>
        </p:spPr>
        <p:txBody>
          <a:bodyPr wrap="square" rtlCol="0">
            <a:spAutoFit/>
          </a:bodyPr>
          <a:lstStyle/>
          <a:p>
            <a:r>
              <a:rPr kumimoji="1" lang="en-US" altLang="ja-JP" sz="900" b="1" dirty="0"/>
              <a:t>IP </a:t>
            </a:r>
            <a:r>
              <a:rPr kumimoji="1" lang="ja-JP" altLang="en-US" sz="900" b="1" dirty="0"/>
              <a:t>アドレス固定</a:t>
            </a:r>
            <a:endParaRPr kumimoji="1" lang="en-US" altLang="ja-JP" sz="900" b="1" dirty="0"/>
          </a:p>
          <a:p>
            <a:r>
              <a:rPr lang="en-US" altLang="ja-JP" sz="900" b="1" dirty="0"/>
              <a:t>(30 </a:t>
            </a:r>
            <a:r>
              <a:rPr lang="ja-JP" altLang="en-US" sz="900" b="1" dirty="0"/>
              <a:t>個程度に限定可能</a:t>
            </a:r>
            <a:r>
              <a:rPr lang="en-US" altLang="ja-JP" sz="900" b="1" dirty="0"/>
              <a:t>)</a:t>
            </a:r>
            <a:endParaRPr kumimoji="1" lang="ja-JP" altLang="en-US" sz="900" b="1" dirty="0"/>
          </a:p>
        </p:txBody>
      </p:sp>
      <p:sp>
        <p:nvSpPr>
          <p:cNvPr id="83" name="テキスト ボックス 82"/>
          <p:cNvSpPr txBox="1"/>
          <p:nvPr/>
        </p:nvSpPr>
        <p:spPr>
          <a:xfrm>
            <a:off x="10924794" y="4429376"/>
            <a:ext cx="1186885" cy="646331"/>
          </a:xfrm>
          <a:prstGeom prst="rect">
            <a:avLst/>
          </a:prstGeom>
          <a:noFill/>
        </p:spPr>
        <p:txBody>
          <a:bodyPr wrap="square" rtlCol="0">
            <a:spAutoFit/>
          </a:bodyPr>
          <a:lstStyle/>
          <a:p>
            <a:r>
              <a:rPr kumimoji="1" lang="ja-JP" altLang="en-US" sz="900" b="1" dirty="0">
                <a:solidFill>
                  <a:schemeClr val="accent5"/>
                </a:solidFill>
              </a:rPr>
              <a:t>折返し通信装置 </a:t>
            </a:r>
            <a:r>
              <a:rPr kumimoji="1" lang="en-US" altLang="ja-JP" sz="900" b="1" dirty="0">
                <a:solidFill>
                  <a:schemeClr val="accent5"/>
                </a:solidFill>
              </a:rPr>
              <a:t>(IPA</a:t>
            </a:r>
            <a:r>
              <a:rPr kumimoji="1" lang="ja-JP" altLang="en-US" sz="900" b="1" dirty="0">
                <a:solidFill>
                  <a:schemeClr val="accent5"/>
                </a:solidFill>
              </a:rPr>
              <a:t> 運用</a:t>
            </a:r>
            <a:r>
              <a:rPr kumimoji="1" lang="en-US" altLang="ja-JP" sz="900" b="1" dirty="0">
                <a:solidFill>
                  <a:schemeClr val="accent5"/>
                </a:solidFill>
              </a:rPr>
              <a:t>)</a:t>
            </a:r>
            <a:r>
              <a:rPr kumimoji="1" lang="ja-JP" altLang="en-US" sz="900" b="1" dirty="0">
                <a:solidFill>
                  <a:schemeClr val="accent5"/>
                </a:solidFill>
              </a:rPr>
              <a:t> 側ではパスワードリスト等を一切保持しない。</a:t>
            </a:r>
          </a:p>
        </p:txBody>
      </p:sp>
      <p:pic>
        <p:nvPicPr>
          <p:cNvPr id="3" name="図 2"/>
          <p:cNvPicPr>
            <a:picLocks noChangeAspect="1"/>
          </p:cNvPicPr>
          <p:nvPr/>
        </p:nvPicPr>
        <p:blipFill>
          <a:blip r:embed="rId11"/>
          <a:stretch>
            <a:fillRect/>
          </a:stretch>
        </p:blipFill>
        <p:spPr>
          <a:xfrm>
            <a:off x="7143573" y="4996264"/>
            <a:ext cx="4126172" cy="1725211"/>
          </a:xfrm>
          <a:prstGeom prst="rect">
            <a:avLst/>
          </a:prstGeom>
        </p:spPr>
      </p:pic>
      <p:sp>
        <p:nvSpPr>
          <p:cNvPr id="84" name="テキスト ボックス 83"/>
          <p:cNvSpPr txBox="1"/>
          <p:nvPr/>
        </p:nvSpPr>
        <p:spPr>
          <a:xfrm>
            <a:off x="9679433" y="4768804"/>
            <a:ext cx="1139699" cy="338554"/>
          </a:xfrm>
          <a:prstGeom prst="rect">
            <a:avLst/>
          </a:prstGeom>
          <a:noFill/>
        </p:spPr>
        <p:txBody>
          <a:bodyPr wrap="square" rtlCol="0">
            <a:spAutoFit/>
          </a:bodyPr>
          <a:lstStyle/>
          <a:p>
            <a:r>
              <a:rPr kumimoji="1" lang="ja-JP" altLang="en-US" sz="1600" b="1" dirty="0"/>
              <a:t>企業側</a:t>
            </a:r>
            <a:endParaRPr lang="en-US" altLang="ja-JP" sz="1600" b="1" dirty="0"/>
          </a:p>
        </p:txBody>
      </p:sp>
      <p:sp>
        <p:nvSpPr>
          <p:cNvPr id="85" name="コンテンツ プレースホルダー 2"/>
          <p:cNvSpPr txBox="1">
            <a:spLocks/>
          </p:cNvSpPr>
          <p:nvPr/>
        </p:nvSpPr>
        <p:spPr>
          <a:xfrm>
            <a:off x="94595" y="106300"/>
            <a:ext cx="10230505" cy="70903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1" dirty="0"/>
              <a:t>③ </a:t>
            </a:r>
            <a:r>
              <a:rPr lang="en-US" altLang="ja-JP" b="1" dirty="0"/>
              <a:t>NTT </a:t>
            </a:r>
            <a:r>
              <a:rPr lang="ja-JP" altLang="en-US" b="1" dirty="0"/>
              <a:t>東日本 </a:t>
            </a:r>
            <a:r>
              <a:rPr lang="en-US" altLang="ja-JP" b="1" dirty="0"/>
              <a:t>- IPA </a:t>
            </a:r>
            <a:r>
              <a:rPr lang="ja-JP" altLang="en-US" b="1" dirty="0"/>
              <a:t>「シン・テレワークシステム」  </a:t>
            </a:r>
            <a:r>
              <a:rPr lang="ja-JP" altLang="en-US" sz="1400" b="1" dirty="0"/>
              <a:t>高セキュリティな大規模テレワークシステム</a:t>
            </a:r>
            <a:br>
              <a:rPr lang="en-US" altLang="ja-JP" sz="1600" b="1" dirty="0"/>
            </a:br>
            <a:r>
              <a:rPr lang="en-US" altLang="ja-JP" sz="1600" b="1" dirty="0"/>
              <a:t>- </a:t>
            </a:r>
            <a:r>
              <a:rPr lang="ja-JP" altLang="en-US" sz="1600" b="1" dirty="0"/>
              <a:t>延べ </a:t>
            </a:r>
            <a:r>
              <a:rPr lang="en-US" altLang="ja-JP" sz="1600" b="1" dirty="0"/>
              <a:t>64 </a:t>
            </a:r>
            <a:r>
              <a:rPr lang="ja-JP" altLang="en-US" sz="1600" b="1" dirty="0"/>
              <a:t>万ユーザーが利用、</a:t>
            </a:r>
            <a:r>
              <a:rPr lang="en-US" altLang="ja-JP" sz="1600" b="1" dirty="0"/>
              <a:t>8 </a:t>
            </a:r>
            <a:r>
              <a:rPr lang="ja-JP" altLang="en-US" sz="1600" b="1" dirty="0"/>
              <a:t>万ユーザーが日常利用する大規模分散型テレワーク通信中継システム、</a:t>
            </a:r>
            <a:r>
              <a:rPr lang="en-US" altLang="ja-JP" sz="1600" b="1" dirty="0"/>
              <a:t>OSS </a:t>
            </a:r>
            <a:r>
              <a:rPr lang="ja-JP" altLang="en-US" sz="1600" b="1" dirty="0"/>
              <a:t>化予定</a:t>
            </a:r>
            <a:endParaRPr lang="ja-JP" altLang="en-US" b="1" dirty="0"/>
          </a:p>
        </p:txBody>
      </p:sp>
      <p:pic>
        <p:nvPicPr>
          <p:cNvPr id="6" name="図 5">
            <a:extLst>
              <a:ext uri="{FF2B5EF4-FFF2-40B4-BE49-F238E27FC236}">
                <a16:creationId xmlns:a16="http://schemas.microsoft.com/office/drawing/2014/main" id="{52FB8FD1-9DCE-42F0-A407-0774EE6B8110}"/>
              </a:ext>
            </a:extLst>
          </p:cNvPr>
          <p:cNvPicPr>
            <a:picLocks noChangeAspect="1"/>
          </p:cNvPicPr>
          <p:nvPr/>
        </p:nvPicPr>
        <p:blipFill>
          <a:blip r:embed="rId12"/>
          <a:stretch>
            <a:fillRect/>
          </a:stretch>
        </p:blipFill>
        <p:spPr>
          <a:xfrm>
            <a:off x="189077" y="5038018"/>
            <a:ext cx="3795429" cy="1638198"/>
          </a:xfrm>
          <a:prstGeom prst="rect">
            <a:avLst/>
          </a:prstGeom>
        </p:spPr>
      </p:pic>
    </p:spTree>
    <p:extLst>
      <p:ext uri="{BB962C8B-B14F-4D97-AF65-F5344CB8AC3E}">
        <p14:creationId xmlns:p14="http://schemas.microsoft.com/office/powerpoint/2010/main" val="1669678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3"/>
          <p:cNvSpPr>
            <a:spLocks noGrp="1"/>
          </p:cNvSpPr>
          <p:nvPr>
            <p:ph type="sldNum" sz="quarter" idx="12"/>
          </p:nvPr>
        </p:nvSpPr>
        <p:spPr>
          <a:xfrm>
            <a:off x="11335406" y="6356350"/>
            <a:ext cx="701083" cy="365125"/>
          </a:xfrm>
        </p:spPr>
        <p:txBody>
          <a:bodyPr/>
          <a:lstStyle/>
          <a:p>
            <a:fld id="{63DCA85F-F225-44A4-AEA8-9083CAE61796}" type="slidenum">
              <a:rPr kumimoji="1" lang="ja-JP" altLang="en-US" sz="1600" smtClean="0"/>
              <a:t>15</a:t>
            </a:fld>
            <a:endParaRPr kumimoji="1" lang="ja-JP" altLang="en-US" sz="1600" dirty="0"/>
          </a:p>
        </p:txBody>
      </p:sp>
      <p:pic>
        <p:nvPicPr>
          <p:cNvPr id="10" name="図 9"/>
          <p:cNvPicPr>
            <a:picLocks noChangeAspect="1"/>
          </p:cNvPicPr>
          <p:nvPr/>
        </p:nvPicPr>
        <p:blipFill>
          <a:blip r:embed="rId2"/>
          <a:stretch>
            <a:fillRect/>
          </a:stretch>
        </p:blipFill>
        <p:spPr>
          <a:xfrm>
            <a:off x="307970" y="146609"/>
            <a:ext cx="4042041" cy="1591710"/>
          </a:xfrm>
          <a:prstGeom prst="rect">
            <a:avLst/>
          </a:prstGeom>
          <a:ln w="19050">
            <a:solidFill>
              <a:schemeClr val="tx1"/>
            </a:solidFill>
          </a:ln>
        </p:spPr>
      </p:pic>
      <p:sp>
        <p:nvSpPr>
          <p:cNvPr id="11" name="正方形/長方形 10"/>
          <p:cNvSpPr/>
          <p:nvPr/>
        </p:nvSpPr>
        <p:spPr>
          <a:xfrm>
            <a:off x="1916874" y="639446"/>
            <a:ext cx="695429" cy="747235"/>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3"/>
          <a:stretch>
            <a:fillRect/>
          </a:stretch>
        </p:blipFill>
        <p:spPr>
          <a:xfrm>
            <a:off x="85172" y="1836594"/>
            <a:ext cx="3369367" cy="1892780"/>
          </a:xfrm>
          <a:prstGeom prst="rect">
            <a:avLst/>
          </a:prstGeom>
        </p:spPr>
      </p:pic>
      <p:sp>
        <p:nvSpPr>
          <p:cNvPr id="14" name="テキスト ボックス 13"/>
          <p:cNvSpPr txBox="1"/>
          <p:nvPr/>
        </p:nvSpPr>
        <p:spPr>
          <a:xfrm>
            <a:off x="307970" y="3889228"/>
            <a:ext cx="11422380" cy="1508105"/>
          </a:xfrm>
          <a:prstGeom prst="rect">
            <a:avLst/>
          </a:prstGeom>
          <a:solidFill>
            <a:schemeClr val="accent6">
              <a:lumMod val="20000"/>
              <a:lumOff val="80000"/>
            </a:schemeClr>
          </a:solidFill>
          <a:ln w="19050">
            <a:solidFill>
              <a:schemeClr val="tx1"/>
            </a:solidFill>
          </a:ln>
        </p:spPr>
        <p:txBody>
          <a:bodyPr wrap="square" rtlCol="0">
            <a:spAutoFit/>
          </a:bodyPr>
          <a:lstStyle/>
          <a:p>
            <a:pPr marL="171450" indent="-171450">
              <a:buFont typeface="Arial" panose="020B0604020202020204" pitchFamily="34" charset="0"/>
              <a:buChar char="•"/>
            </a:pPr>
            <a:r>
              <a:rPr lang="ja-JP" altLang="en-US" sz="1600" b="1" dirty="0"/>
              <a:t>従来、企業・役所向けテレワークシステム用ゲートウェイには、通常、</a:t>
            </a:r>
            <a:r>
              <a:rPr lang="en-US" altLang="ja-JP" sz="1600" b="1" dirty="0"/>
              <a:t>1 </a:t>
            </a:r>
            <a:r>
              <a:rPr lang="ja-JP" altLang="en-US" sz="1600" b="1" dirty="0"/>
              <a:t>組織あたり </a:t>
            </a:r>
            <a:r>
              <a:rPr lang="en-US" altLang="ja-JP" sz="1600" b="1" dirty="0"/>
              <a:t>10 </a:t>
            </a:r>
            <a:r>
              <a:rPr lang="ja-JP" altLang="en-US" sz="1600" b="1" dirty="0"/>
              <a:t>万円程度の専用装置および固定グローバル </a:t>
            </a:r>
            <a:r>
              <a:rPr lang="en-US" altLang="ja-JP" sz="1600" b="1" dirty="0"/>
              <a:t>IPv4 </a:t>
            </a:r>
            <a:r>
              <a:rPr lang="ja-JP" altLang="en-US" sz="1600" b="1" dirty="0"/>
              <a:t>を有するインターネット回線 </a:t>
            </a:r>
            <a:r>
              <a:rPr lang="en-US" altLang="ja-JP" sz="1600" b="1" dirty="0"/>
              <a:t>(</a:t>
            </a:r>
            <a:r>
              <a:rPr lang="ja-JP" altLang="en-US" sz="1600" b="1" dirty="0"/>
              <a:t>あるいはクラウド型システム</a:t>
            </a:r>
            <a:r>
              <a:rPr lang="en-US" altLang="ja-JP" sz="1600" b="1" dirty="0"/>
              <a:t>) </a:t>
            </a:r>
            <a:r>
              <a:rPr lang="ja-JP" altLang="en-US" sz="1600" b="1" dirty="0"/>
              <a:t>等の投資が、組織毎に必要であった。</a:t>
            </a:r>
            <a:endParaRPr lang="en-US" altLang="ja-JP" sz="1600" b="1" dirty="0"/>
          </a:p>
          <a:p>
            <a:pPr marL="171450" indent="-171450">
              <a:buFont typeface="Arial" panose="020B0604020202020204" pitchFamily="34" charset="0"/>
              <a:buChar char="•"/>
            </a:pPr>
            <a:r>
              <a:rPr lang="ja-JP" altLang="en-US" sz="2000" b="1" dirty="0">
                <a:solidFill>
                  <a:schemeClr val="accent1">
                    <a:lumMod val="75000"/>
                  </a:schemeClr>
                </a:solidFill>
              </a:rPr>
              <a:t>⇒ 分散集約型ゲートウェイを </a:t>
            </a:r>
            <a:r>
              <a:rPr lang="en-US" altLang="ja-JP" sz="2000" b="1" dirty="0">
                <a:solidFill>
                  <a:schemeClr val="accent1">
                    <a:lumMod val="75000"/>
                  </a:schemeClr>
                </a:solidFill>
              </a:rPr>
              <a:t>C </a:t>
            </a:r>
            <a:r>
              <a:rPr lang="ja-JP" altLang="en-US" sz="2000" b="1" dirty="0">
                <a:solidFill>
                  <a:schemeClr val="accent1">
                    <a:lumMod val="75000"/>
                  </a:schemeClr>
                </a:solidFill>
              </a:rPr>
              <a:t>言語で記述し、「</a:t>
            </a:r>
            <a:r>
              <a:rPr lang="en-US" altLang="ja-JP" sz="2000" b="1" dirty="0">
                <a:solidFill>
                  <a:schemeClr val="accent1">
                    <a:lumMod val="75000"/>
                  </a:schemeClr>
                </a:solidFill>
              </a:rPr>
              <a:t>Raspberry Pi</a:t>
            </a:r>
            <a:r>
              <a:rPr lang="ja-JP" altLang="en-US" sz="2000" b="1" dirty="0">
                <a:solidFill>
                  <a:schemeClr val="accent1">
                    <a:lumMod val="75000"/>
                  </a:schemeClr>
                </a:solidFill>
              </a:rPr>
              <a:t> </a:t>
            </a:r>
            <a:r>
              <a:rPr lang="en-US" altLang="ja-JP" sz="2000" b="1" dirty="0">
                <a:solidFill>
                  <a:schemeClr val="accent1">
                    <a:lumMod val="75000"/>
                  </a:schemeClr>
                </a:solidFill>
              </a:rPr>
              <a:t>4</a:t>
            </a:r>
            <a:r>
              <a:rPr lang="ja-JP" altLang="en-US" sz="2000" b="1" dirty="0">
                <a:solidFill>
                  <a:schemeClr val="accent1">
                    <a:lumMod val="75000"/>
                  </a:schemeClr>
                </a:solidFill>
              </a:rPr>
              <a:t>」という安価なコンピュータを大量に </a:t>
            </a:r>
            <a:r>
              <a:rPr lang="en-US" altLang="ja-JP" sz="2000" b="1" dirty="0">
                <a:solidFill>
                  <a:schemeClr val="accent1">
                    <a:lumMod val="75000"/>
                  </a:schemeClr>
                </a:solidFill>
              </a:rPr>
              <a:t>IPA </a:t>
            </a:r>
            <a:r>
              <a:rPr lang="ja-JP" altLang="en-US" sz="2000" b="1" dirty="0">
                <a:solidFill>
                  <a:schemeClr val="accent1">
                    <a:lumMod val="75000"/>
                  </a:schemeClr>
                </a:solidFill>
              </a:rPr>
              <a:t>や電話局に並べて稼働させる新技術を行政主体 </a:t>
            </a:r>
            <a:r>
              <a:rPr lang="en-US" altLang="ja-JP" sz="2000" b="1" dirty="0">
                <a:solidFill>
                  <a:schemeClr val="accent1">
                    <a:lumMod val="75000"/>
                  </a:schemeClr>
                </a:solidFill>
              </a:rPr>
              <a:t>(IPA) </a:t>
            </a:r>
            <a:r>
              <a:rPr lang="ja-JP" altLang="en-US" sz="2000" b="1" dirty="0">
                <a:solidFill>
                  <a:schemeClr val="accent1">
                    <a:lumMod val="75000"/>
                  </a:schemeClr>
                </a:solidFill>
              </a:rPr>
              <a:t>内で職員たちが独自に開発・実装し、</a:t>
            </a:r>
            <a:br>
              <a:rPr lang="en-US" altLang="ja-JP" sz="2000" b="1" dirty="0">
                <a:solidFill>
                  <a:schemeClr val="accent1">
                    <a:lumMod val="75000"/>
                  </a:schemeClr>
                </a:solidFill>
              </a:rPr>
            </a:br>
            <a:r>
              <a:rPr lang="en-US" altLang="ja-JP" sz="2000" b="1" u="sng" dirty="0">
                <a:solidFill>
                  <a:schemeClr val="accent2">
                    <a:lumMod val="50000"/>
                  </a:schemeClr>
                </a:solidFill>
              </a:rPr>
              <a:t>1 </a:t>
            </a:r>
            <a:r>
              <a:rPr lang="ja-JP" altLang="en-US" sz="2000" b="1" u="sng" dirty="0">
                <a:solidFill>
                  <a:schemeClr val="accent2">
                    <a:lumMod val="50000"/>
                  </a:schemeClr>
                </a:solidFill>
              </a:rPr>
              <a:t>ユーザーあたり限界費用 </a:t>
            </a:r>
            <a:r>
              <a:rPr lang="en-US" altLang="ja-JP" sz="2000" b="1" u="sng" dirty="0">
                <a:solidFill>
                  <a:schemeClr val="accent2">
                    <a:lumMod val="50000"/>
                  </a:schemeClr>
                </a:solidFill>
              </a:rPr>
              <a:t>5 </a:t>
            </a:r>
            <a:r>
              <a:rPr lang="ja-JP" altLang="en-US" sz="2000" b="1" u="sng" dirty="0">
                <a:solidFill>
                  <a:schemeClr val="accent2">
                    <a:lumMod val="50000"/>
                  </a:schemeClr>
                </a:solidFill>
              </a:rPr>
              <a:t>円 </a:t>
            </a:r>
            <a:r>
              <a:rPr lang="en-US" altLang="ja-JP" sz="2000" b="1" u="sng" dirty="0">
                <a:solidFill>
                  <a:schemeClr val="accent2">
                    <a:lumMod val="50000"/>
                  </a:schemeClr>
                </a:solidFill>
              </a:rPr>
              <a:t>/ </a:t>
            </a:r>
            <a:r>
              <a:rPr lang="ja-JP" altLang="en-US" sz="2000" b="1" u="sng" dirty="0">
                <a:solidFill>
                  <a:schemeClr val="accent2">
                    <a:lumMod val="50000"/>
                  </a:schemeClr>
                </a:solidFill>
              </a:rPr>
              <a:t>月を実現。</a:t>
            </a:r>
            <a:endParaRPr kumimoji="1" lang="ja-JP" altLang="en-US" b="1" u="sng" dirty="0">
              <a:solidFill>
                <a:schemeClr val="accent2">
                  <a:lumMod val="50000"/>
                </a:schemeClr>
              </a:solidFill>
            </a:endParaRPr>
          </a:p>
        </p:txBody>
      </p:sp>
      <p:sp>
        <p:nvSpPr>
          <p:cNvPr id="15" name="正方形/長方形 14"/>
          <p:cNvSpPr/>
          <p:nvPr/>
        </p:nvSpPr>
        <p:spPr>
          <a:xfrm>
            <a:off x="5016933" y="136525"/>
            <a:ext cx="5436476" cy="252170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altLang="ja-JP" sz="1250" b="1" dirty="0"/>
              <a:t>SSL-VPN </a:t>
            </a:r>
            <a:r>
              <a:rPr lang="ja-JP" altLang="en-US" sz="1250" b="1" dirty="0"/>
              <a:t>中継専用ﾊｰﾄﾞｳｪｱ</a:t>
            </a:r>
            <a:r>
              <a:rPr lang="en-US" altLang="ja-JP" sz="1250" b="1" dirty="0"/>
              <a:t>(ARM)</a:t>
            </a:r>
            <a:endParaRPr kumimoji="1" lang="ja-JP" altLang="en-US" sz="1250" b="1" dirty="0"/>
          </a:p>
        </p:txBody>
      </p:sp>
      <p:sp>
        <p:nvSpPr>
          <p:cNvPr id="16" name="正方形/長方形 15"/>
          <p:cNvSpPr/>
          <p:nvPr/>
        </p:nvSpPr>
        <p:spPr>
          <a:xfrm>
            <a:off x="5282318" y="1665007"/>
            <a:ext cx="4981905" cy="79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t>カーネル</a:t>
            </a:r>
          </a:p>
        </p:txBody>
      </p:sp>
      <p:sp>
        <p:nvSpPr>
          <p:cNvPr id="28" name="正方形/長方形 27"/>
          <p:cNvSpPr/>
          <p:nvPr/>
        </p:nvSpPr>
        <p:spPr>
          <a:xfrm>
            <a:off x="5282319" y="253993"/>
            <a:ext cx="2829910" cy="1347952"/>
          </a:xfrm>
          <a:prstGeom prst="rect">
            <a:avLst/>
          </a:prstGeom>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t>「シン・テレワークシステム」</a:t>
            </a:r>
            <a:endParaRPr kumimoji="1" lang="en-US" altLang="ja-JP" sz="1600" b="1" dirty="0"/>
          </a:p>
          <a:p>
            <a:pPr algn="ctr"/>
            <a:r>
              <a:rPr lang="en-US" altLang="ja-JP" sz="1600" b="1" dirty="0"/>
              <a:t>SSL-VPN </a:t>
            </a:r>
            <a:r>
              <a:rPr lang="ja-JP" altLang="en-US" sz="1600" b="1" dirty="0"/>
              <a:t>集約中継プロセス</a:t>
            </a:r>
            <a:endParaRPr kumimoji="1" lang="ja-JP" altLang="en-US" sz="1600" b="1" dirty="0"/>
          </a:p>
        </p:txBody>
      </p:sp>
      <p:sp>
        <p:nvSpPr>
          <p:cNvPr id="33" name="正方形/長方形 32"/>
          <p:cNvSpPr/>
          <p:nvPr/>
        </p:nvSpPr>
        <p:spPr>
          <a:xfrm>
            <a:off x="5376913" y="1238049"/>
            <a:ext cx="1294085" cy="26361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rPr>
              <a:t>OpenSSL</a:t>
            </a:r>
            <a:endParaRPr kumimoji="1" lang="ja-JP" altLang="en-US" sz="1600" b="1" dirty="0">
              <a:solidFill>
                <a:schemeClr val="tx1"/>
              </a:solidFill>
            </a:endParaRPr>
          </a:p>
        </p:txBody>
      </p:sp>
      <p:sp>
        <p:nvSpPr>
          <p:cNvPr id="35" name="正方形/長方形 34"/>
          <p:cNvSpPr/>
          <p:nvPr/>
        </p:nvSpPr>
        <p:spPr>
          <a:xfrm>
            <a:off x="6734059" y="1238049"/>
            <a:ext cx="1244163" cy="26361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err="1">
                <a:solidFill>
                  <a:schemeClr val="tx1"/>
                </a:solidFill>
              </a:rPr>
              <a:t>glibc</a:t>
            </a:r>
            <a:endParaRPr kumimoji="1" lang="ja-JP" altLang="en-US" sz="1600" b="1" dirty="0">
              <a:solidFill>
                <a:schemeClr val="tx1"/>
              </a:solidFill>
            </a:endParaRPr>
          </a:p>
        </p:txBody>
      </p:sp>
      <p:sp>
        <p:nvSpPr>
          <p:cNvPr id="37" name="正方形/長方形 36"/>
          <p:cNvSpPr/>
          <p:nvPr/>
        </p:nvSpPr>
        <p:spPr>
          <a:xfrm>
            <a:off x="5376913" y="758490"/>
            <a:ext cx="2601310" cy="43309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rPr>
              <a:t>SoftEther VPN </a:t>
            </a:r>
            <a:r>
              <a:rPr kumimoji="1" lang="ja-JP" altLang="en-US" sz="1200" b="1" dirty="0">
                <a:solidFill>
                  <a:schemeClr val="tx1"/>
                </a:solidFill>
              </a:rPr>
              <a:t>オープンソース版</a:t>
            </a:r>
            <a:endParaRPr kumimoji="1" lang="en-US" altLang="ja-JP" sz="1200" b="1" dirty="0">
              <a:solidFill>
                <a:schemeClr val="tx1"/>
              </a:solidFill>
            </a:endParaRPr>
          </a:p>
          <a:p>
            <a:pPr algn="ctr"/>
            <a:r>
              <a:rPr kumimoji="1" lang="ja-JP" altLang="en-US" sz="1200" b="1" dirty="0">
                <a:solidFill>
                  <a:schemeClr val="tx1"/>
                </a:solidFill>
              </a:rPr>
              <a:t>を基礎とした </a:t>
            </a:r>
            <a:r>
              <a:rPr kumimoji="1" lang="en-US" altLang="ja-JP" sz="1200" b="1" dirty="0">
                <a:solidFill>
                  <a:schemeClr val="tx1"/>
                </a:solidFill>
              </a:rPr>
              <a:t>SSL-VPN </a:t>
            </a:r>
            <a:r>
              <a:rPr kumimoji="1" lang="ja-JP" altLang="en-US" sz="1200" b="1" dirty="0">
                <a:solidFill>
                  <a:schemeClr val="tx1"/>
                </a:solidFill>
              </a:rPr>
              <a:t>中継</a:t>
            </a:r>
          </a:p>
        </p:txBody>
      </p:sp>
      <p:sp>
        <p:nvSpPr>
          <p:cNvPr id="39" name="正方形/長方形 38"/>
          <p:cNvSpPr/>
          <p:nvPr/>
        </p:nvSpPr>
        <p:spPr>
          <a:xfrm>
            <a:off x="8175292" y="490531"/>
            <a:ext cx="2088933" cy="341900"/>
          </a:xfrm>
          <a:prstGeom prst="rect">
            <a:avLst/>
          </a:prstGeom>
          <a:solidFill>
            <a:schemeClr val="accent6">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SSH </a:t>
            </a:r>
            <a:r>
              <a:rPr kumimoji="1" lang="en-US" altLang="ja-JP" sz="1200" b="1" dirty="0">
                <a:solidFill>
                  <a:schemeClr val="bg1"/>
                </a:solidFill>
              </a:rPr>
              <a:t>(</a:t>
            </a:r>
            <a:r>
              <a:rPr kumimoji="1" lang="ja-JP" altLang="en-US" sz="1200" b="1" dirty="0">
                <a:solidFill>
                  <a:schemeClr val="bg1"/>
                </a:solidFill>
              </a:rPr>
              <a:t>緊急管理用</a:t>
            </a:r>
            <a:r>
              <a:rPr kumimoji="1" lang="en-US" altLang="ja-JP" sz="1200" b="1" dirty="0">
                <a:solidFill>
                  <a:schemeClr val="bg1"/>
                </a:solidFill>
              </a:rPr>
              <a:t>)</a:t>
            </a:r>
            <a:endParaRPr kumimoji="1" lang="ja-JP" altLang="en-US" sz="1200" b="1" dirty="0">
              <a:solidFill>
                <a:schemeClr val="bg1"/>
              </a:solidFill>
            </a:endParaRPr>
          </a:p>
        </p:txBody>
      </p:sp>
      <p:sp>
        <p:nvSpPr>
          <p:cNvPr id="40" name="正方形/長方形 39"/>
          <p:cNvSpPr/>
          <p:nvPr/>
        </p:nvSpPr>
        <p:spPr>
          <a:xfrm>
            <a:off x="8175293" y="876842"/>
            <a:ext cx="2088932" cy="331020"/>
          </a:xfrm>
          <a:prstGeom prst="rect">
            <a:avLst/>
          </a:prstGeom>
          <a:solidFill>
            <a:schemeClr val="accent6">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SNMP </a:t>
            </a:r>
            <a:r>
              <a:rPr kumimoji="1" lang="en-US" altLang="ja-JP" sz="1200" b="1" dirty="0">
                <a:solidFill>
                  <a:schemeClr val="bg1"/>
                </a:solidFill>
              </a:rPr>
              <a:t>(</a:t>
            </a:r>
            <a:r>
              <a:rPr kumimoji="1" lang="ja-JP" altLang="en-US" sz="1200" b="1" dirty="0">
                <a:solidFill>
                  <a:schemeClr val="bg1"/>
                </a:solidFill>
              </a:rPr>
              <a:t>稼働状況取得用</a:t>
            </a:r>
            <a:r>
              <a:rPr kumimoji="1" lang="en-US" altLang="ja-JP" sz="1200" b="1" dirty="0">
                <a:solidFill>
                  <a:schemeClr val="bg1"/>
                </a:solidFill>
              </a:rPr>
              <a:t>)</a:t>
            </a:r>
            <a:endParaRPr kumimoji="1" lang="ja-JP" altLang="en-US" sz="1200" b="1" dirty="0">
              <a:solidFill>
                <a:schemeClr val="bg1"/>
              </a:solidFill>
            </a:endParaRPr>
          </a:p>
        </p:txBody>
      </p:sp>
      <p:sp>
        <p:nvSpPr>
          <p:cNvPr id="41" name="正方形/長方形 40"/>
          <p:cNvSpPr/>
          <p:nvPr/>
        </p:nvSpPr>
        <p:spPr>
          <a:xfrm>
            <a:off x="8175291" y="1270925"/>
            <a:ext cx="2088932" cy="331020"/>
          </a:xfrm>
          <a:prstGeom prst="rect">
            <a:avLst/>
          </a:prstGeom>
          <a:solidFill>
            <a:schemeClr val="accent6">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Syslog </a:t>
            </a:r>
            <a:r>
              <a:rPr kumimoji="1" lang="en-US" altLang="ja-JP" sz="1200" b="1" dirty="0">
                <a:solidFill>
                  <a:schemeClr val="bg1"/>
                </a:solidFill>
              </a:rPr>
              <a:t>(</a:t>
            </a:r>
            <a:r>
              <a:rPr kumimoji="1" lang="ja-JP" altLang="en-US" sz="1200" b="1" dirty="0">
                <a:solidFill>
                  <a:schemeClr val="bg1"/>
                </a:solidFill>
              </a:rPr>
              <a:t>ログ監視・転送</a:t>
            </a:r>
            <a:r>
              <a:rPr kumimoji="1" lang="en-US" altLang="ja-JP" sz="1200" b="1" dirty="0">
                <a:solidFill>
                  <a:schemeClr val="bg1"/>
                </a:solidFill>
              </a:rPr>
              <a:t>)</a:t>
            </a:r>
            <a:endParaRPr kumimoji="1" lang="ja-JP" altLang="en-US" sz="1200" b="1" dirty="0">
              <a:solidFill>
                <a:schemeClr val="bg1"/>
              </a:solidFill>
            </a:endParaRPr>
          </a:p>
        </p:txBody>
      </p:sp>
      <p:sp>
        <p:nvSpPr>
          <p:cNvPr id="42" name="正方形/長方形 41"/>
          <p:cNvSpPr/>
          <p:nvPr/>
        </p:nvSpPr>
        <p:spPr>
          <a:xfrm>
            <a:off x="7356140" y="2024163"/>
            <a:ext cx="2655835" cy="341900"/>
          </a:xfrm>
          <a:prstGeom prst="rect">
            <a:avLst/>
          </a:prstGeom>
          <a:solidFill>
            <a:srgbClr val="00B0F0"/>
          </a:solidFill>
          <a:ln w="28575">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TCP/IP </a:t>
            </a:r>
            <a:r>
              <a:rPr lang="ja-JP" altLang="en-US" sz="1600" b="1" dirty="0">
                <a:solidFill>
                  <a:schemeClr val="bg1"/>
                </a:solidFill>
              </a:rPr>
              <a:t>スタック</a:t>
            </a:r>
            <a:endParaRPr kumimoji="1" lang="ja-JP" altLang="en-US" sz="1200" b="1" dirty="0">
              <a:solidFill>
                <a:schemeClr val="bg1"/>
              </a:solidFill>
            </a:endParaRPr>
          </a:p>
        </p:txBody>
      </p:sp>
      <p:sp>
        <p:nvSpPr>
          <p:cNvPr id="43" name="正方形/長方形 42"/>
          <p:cNvSpPr/>
          <p:nvPr/>
        </p:nvSpPr>
        <p:spPr>
          <a:xfrm>
            <a:off x="7356139" y="1646356"/>
            <a:ext cx="2655836" cy="341900"/>
          </a:xfrm>
          <a:prstGeom prst="rect">
            <a:avLst/>
          </a:prstGeom>
          <a:solidFill>
            <a:srgbClr val="00B0F0"/>
          </a:solidFill>
          <a:ln w="28575">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b="1" dirty="0">
                <a:solidFill>
                  <a:schemeClr val="bg1"/>
                </a:solidFill>
              </a:rPr>
              <a:t>カーネル内ファイアウォール</a:t>
            </a:r>
            <a:endParaRPr kumimoji="1" lang="ja-JP" altLang="en-US" sz="1200" b="1" dirty="0">
              <a:solidFill>
                <a:schemeClr val="bg1"/>
              </a:solidFill>
            </a:endParaRPr>
          </a:p>
        </p:txBody>
      </p:sp>
      <p:sp>
        <p:nvSpPr>
          <p:cNvPr id="44" name="正方形/長方形 43"/>
          <p:cNvSpPr/>
          <p:nvPr/>
        </p:nvSpPr>
        <p:spPr>
          <a:xfrm>
            <a:off x="7417233" y="2396611"/>
            <a:ext cx="2010107" cy="341900"/>
          </a:xfrm>
          <a:prstGeom prst="rect">
            <a:avLst/>
          </a:prstGeom>
          <a:solidFill>
            <a:schemeClr val="tx1">
              <a:lumMod val="50000"/>
              <a:lumOff val="5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NIC</a:t>
            </a:r>
            <a:r>
              <a:rPr lang="ja-JP" altLang="en-US" sz="1600" b="1" dirty="0">
                <a:solidFill>
                  <a:schemeClr val="bg1"/>
                </a:solidFill>
              </a:rPr>
              <a:t>・デバイスドライバ</a:t>
            </a:r>
            <a:endParaRPr kumimoji="1" lang="ja-JP" altLang="en-US" sz="1200" b="1" dirty="0">
              <a:solidFill>
                <a:schemeClr val="bg1"/>
              </a:solidFill>
            </a:endParaRPr>
          </a:p>
        </p:txBody>
      </p:sp>
      <p:sp>
        <p:nvSpPr>
          <p:cNvPr id="19" name="正方形/長方形 18"/>
          <p:cNvSpPr/>
          <p:nvPr/>
        </p:nvSpPr>
        <p:spPr>
          <a:xfrm>
            <a:off x="5375490" y="2939486"/>
            <a:ext cx="4561491" cy="3586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ハードウェアファイアウォール </a:t>
            </a:r>
            <a:r>
              <a:rPr kumimoji="1" lang="en-US" altLang="ja-JP" b="1" dirty="0"/>
              <a:t>(L3 </a:t>
            </a:r>
            <a:r>
              <a:rPr kumimoji="1" lang="ja-JP" altLang="en-US" b="1" dirty="0"/>
              <a:t>スイッチ</a:t>
            </a:r>
            <a:r>
              <a:rPr kumimoji="1" lang="en-US" altLang="ja-JP" b="1" dirty="0"/>
              <a:t>)</a:t>
            </a:r>
            <a:endParaRPr kumimoji="1" lang="ja-JP" altLang="en-US" b="1" dirty="0"/>
          </a:p>
        </p:txBody>
      </p:sp>
      <p:sp>
        <p:nvSpPr>
          <p:cNvPr id="20" name="楕円 19"/>
          <p:cNvSpPr/>
          <p:nvPr/>
        </p:nvSpPr>
        <p:spPr>
          <a:xfrm>
            <a:off x="4963793" y="3447210"/>
            <a:ext cx="5841124"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IPA </a:t>
            </a:r>
            <a:r>
              <a:rPr kumimoji="1" lang="ja-JP" altLang="en-US" sz="1200" b="1" dirty="0"/>
              <a:t>産業サイバーセキュリティセンター</a:t>
            </a:r>
            <a:endParaRPr kumimoji="1" lang="en-US" altLang="ja-JP" sz="1200" b="1" dirty="0"/>
          </a:p>
          <a:p>
            <a:pPr algn="ctr"/>
            <a:r>
              <a:rPr kumimoji="1" lang="ja-JP" altLang="en-US" sz="1200" b="1" dirty="0"/>
              <a:t>サイバー技術研究室で運用する </a:t>
            </a:r>
            <a:r>
              <a:rPr kumimoji="1" lang="en-US" altLang="ja-JP" sz="1200" b="1" dirty="0"/>
              <a:t>IP </a:t>
            </a:r>
            <a:r>
              <a:rPr kumimoji="1" lang="ja-JP" altLang="en-US" sz="1200" b="1" dirty="0"/>
              <a:t>ネットワーク</a:t>
            </a:r>
          </a:p>
        </p:txBody>
      </p:sp>
      <p:cxnSp>
        <p:nvCxnSpPr>
          <p:cNvPr id="24" name="直線矢印コネクタ 23"/>
          <p:cNvCxnSpPr/>
          <p:nvPr/>
        </p:nvCxnSpPr>
        <p:spPr>
          <a:xfrm flipH="1">
            <a:off x="7824510" y="2738511"/>
            <a:ext cx="1" cy="300002"/>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cxnSpLocks/>
          </p:cNvCxnSpPr>
          <p:nvPr/>
        </p:nvCxnSpPr>
        <p:spPr>
          <a:xfrm flipH="1">
            <a:off x="7824400" y="3276284"/>
            <a:ext cx="1" cy="177267"/>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cxnSpLocks/>
          </p:cNvCxnSpPr>
          <p:nvPr/>
        </p:nvCxnSpPr>
        <p:spPr>
          <a:xfrm flipV="1">
            <a:off x="4669437" y="1408618"/>
            <a:ext cx="612881" cy="2976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3437113" y="1743632"/>
            <a:ext cx="1610380" cy="1384995"/>
          </a:xfrm>
          <a:prstGeom prst="rect">
            <a:avLst/>
          </a:prstGeom>
          <a:noFill/>
        </p:spPr>
        <p:txBody>
          <a:bodyPr wrap="square" rtlCol="0">
            <a:spAutoFit/>
          </a:bodyPr>
          <a:lstStyle/>
          <a:p>
            <a:r>
              <a:rPr kumimoji="1" lang="en-US" altLang="ja-JP" sz="1400" b="1" dirty="0">
                <a:solidFill>
                  <a:srgbClr val="C00000"/>
                </a:solidFill>
              </a:rPr>
              <a:t>IPA </a:t>
            </a:r>
            <a:r>
              <a:rPr kumimoji="1" lang="ja-JP" altLang="en-US" sz="1400" b="1" dirty="0">
                <a:solidFill>
                  <a:srgbClr val="C00000"/>
                </a:solidFill>
              </a:rPr>
              <a:t>で新規開発</a:t>
            </a:r>
          </a:p>
          <a:p>
            <a:r>
              <a:rPr lang="en-US" altLang="ja-JP" sz="1400" b="1" dirty="0">
                <a:solidFill>
                  <a:srgbClr val="C00000"/>
                </a:solidFill>
              </a:rPr>
              <a:t>C </a:t>
            </a:r>
            <a:r>
              <a:rPr lang="ja-JP" altLang="en-US" sz="1400" b="1" dirty="0">
                <a:solidFill>
                  <a:srgbClr val="C00000"/>
                </a:solidFill>
              </a:rPr>
              <a:t>言語ネイティブ・</a:t>
            </a:r>
            <a:r>
              <a:rPr kumimoji="1" lang="ja-JP" altLang="en-US" sz="1400" b="1" dirty="0">
                <a:solidFill>
                  <a:srgbClr val="C00000"/>
                </a:solidFill>
              </a:rPr>
              <a:t>単一プロセス</a:t>
            </a:r>
            <a:endParaRPr kumimoji="1" lang="en-US" altLang="ja-JP" sz="1400" b="1" dirty="0">
              <a:solidFill>
                <a:srgbClr val="C00000"/>
              </a:solidFill>
            </a:endParaRPr>
          </a:p>
          <a:p>
            <a:r>
              <a:rPr lang="en-US" altLang="ja-JP" sz="1400" b="1" dirty="0">
                <a:solidFill>
                  <a:srgbClr val="C00000"/>
                </a:solidFill>
              </a:rPr>
              <a:t>(</a:t>
            </a:r>
            <a:r>
              <a:rPr lang="ja-JP" altLang="en-US" sz="1400" b="1" dirty="0">
                <a:solidFill>
                  <a:srgbClr val="C00000"/>
                </a:solidFill>
              </a:rPr>
              <a:t>長年の定評のある </a:t>
            </a:r>
            <a:r>
              <a:rPr lang="en-US" altLang="ja-JP" sz="1400" b="1" dirty="0">
                <a:solidFill>
                  <a:srgbClr val="C00000"/>
                </a:solidFill>
              </a:rPr>
              <a:t>SoftEther VPN</a:t>
            </a:r>
            <a:r>
              <a:rPr lang="ja-JP" altLang="en-US" sz="1400" b="1" dirty="0">
                <a:solidFill>
                  <a:srgbClr val="C00000"/>
                </a:solidFill>
              </a:rPr>
              <a:t> ソースコードをベース</a:t>
            </a:r>
            <a:r>
              <a:rPr lang="en-US" altLang="ja-JP" sz="1400" b="1" dirty="0">
                <a:solidFill>
                  <a:srgbClr val="C00000"/>
                </a:solidFill>
              </a:rPr>
              <a:t>)</a:t>
            </a:r>
            <a:endParaRPr kumimoji="1" lang="ja-JP" altLang="en-US" sz="1400" b="1" dirty="0">
              <a:solidFill>
                <a:srgbClr val="C00000"/>
              </a:solidFill>
            </a:endParaRPr>
          </a:p>
        </p:txBody>
      </p:sp>
      <p:sp>
        <p:nvSpPr>
          <p:cNvPr id="49" name="右中かっこ 48"/>
          <p:cNvSpPr/>
          <p:nvPr/>
        </p:nvSpPr>
        <p:spPr>
          <a:xfrm>
            <a:off x="10516470" y="518489"/>
            <a:ext cx="236483" cy="111141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テキスト ボックス 49"/>
          <p:cNvSpPr txBox="1"/>
          <p:nvPr/>
        </p:nvSpPr>
        <p:spPr>
          <a:xfrm>
            <a:off x="10855429" y="411682"/>
            <a:ext cx="1124609" cy="1954381"/>
          </a:xfrm>
          <a:prstGeom prst="rect">
            <a:avLst/>
          </a:prstGeom>
          <a:noFill/>
        </p:spPr>
        <p:txBody>
          <a:bodyPr wrap="square" rtlCol="0">
            <a:spAutoFit/>
          </a:bodyPr>
          <a:lstStyle/>
          <a:p>
            <a:r>
              <a:rPr kumimoji="1" lang="ja-JP" altLang="en-US" sz="1100" b="1" dirty="0"/>
              <a:t>最小限の管理系プロセス。パケットフィルタで管理用 </a:t>
            </a:r>
            <a:r>
              <a:rPr kumimoji="1" lang="en-US" altLang="ja-JP" sz="1100" b="1" dirty="0"/>
              <a:t>IP </a:t>
            </a:r>
            <a:r>
              <a:rPr kumimoji="1" lang="ja-JP" altLang="en-US" sz="1100" b="1" dirty="0"/>
              <a:t>のみからのみ通信許容。</a:t>
            </a:r>
            <a:endParaRPr kumimoji="1" lang="en-US" altLang="ja-JP" sz="1100" b="1" dirty="0"/>
          </a:p>
          <a:p>
            <a:r>
              <a:rPr lang="en-US" altLang="ja-JP" sz="1100" b="1" dirty="0"/>
              <a:t>SSH </a:t>
            </a:r>
            <a:r>
              <a:rPr lang="ja-JP" altLang="en-US" sz="1100" b="1" dirty="0"/>
              <a:t>は普段使用せず、特定 </a:t>
            </a:r>
            <a:r>
              <a:rPr lang="en-US" altLang="ja-JP" sz="1100" b="1" dirty="0"/>
              <a:t>IP </a:t>
            </a:r>
            <a:r>
              <a:rPr lang="ja-JP" altLang="en-US" sz="1100" b="1" dirty="0"/>
              <a:t>のみから緊急時に使用。</a:t>
            </a:r>
            <a:r>
              <a:rPr kumimoji="1" lang="en-US" altLang="ja-JP" sz="1100" b="1" dirty="0"/>
              <a:t>(</a:t>
            </a:r>
            <a:r>
              <a:rPr kumimoji="1" lang="ja-JP" altLang="en-US" sz="1100" b="1" dirty="0"/>
              <a:t>公開鍵認証</a:t>
            </a:r>
            <a:r>
              <a:rPr kumimoji="1" lang="en-US" altLang="ja-JP" sz="1100" b="1" dirty="0"/>
              <a:t>)</a:t>
            </a:r>
            <a:endParaRPr kumimoji="1" lang="ja-JP" altLang="en-US" sz="1100" b="1" dirty="0"/>
          </a:p>
        </p:txBody>
      </p:sp>
      <p:sp>
        <p:nvSpPr>
          <p:cNvPr id="51" name="正方形/長方形 50"/>
          <p:cNvSpPr/>
          <p:nvPr/>
        </p:nvSpPr>
        <p:spPr>
          <a:xfrm>
            <a:off x="10230546" y="2975793"/>
            <a:ext cx="1601861" cy="4962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IDS</a:t>
            </a:r>
            <a:r>
              <a:rPr kumimoji="1" lang="ja-JP" altLang="en-US" sz="1200" b="1" dirty="0"/>
              <a:t>・パケットヘッダ</a:t>
            </a:r>
            <a:endParaRPr kumimoji="1" lang="en-US" altLang="ja-JP" sz="1200" b="1" dirty="0"/>
          </a:p>
          <a:p>
            <a:pPr algn="ctr"/>
            <a:r>
              <a:rPr kumimoji="1" lang="ja-JP" altLang="en-US" sz="1200" b="1" dirty="0"/>
              <a:t>記録監視システム</a:t>
            </a:r>
          </a:p>
        </p:txBody>
      </p:sp>
      <p:cxnSp>
        <p:nvCxnSpPr>
          <p:cNvPr id="52" name="直線矢印コネクタ 51"/>
          <p:cNvCxnSpPr>
            <a:stCxn id="19" idx="3"/>
          </p:cNvCxnSpPr>
          <p:nvPr/>
        </p:nvCxnSpPr>
        <p:spPr>
          <a:xfrm flipV="1">
            <a:off x="9936981" y="3118789"/>
            <a:ext cx="279835" cy="1"/>
          </a:xfrm>
          <a:prstGeom prst="straightConnector1">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10506549" y="2266434"/>
            <a:ext cx="1473489" cy="646331"/>
          </a:xfrm>
          <a:prstGeom prst="rect">
            <a:avLst/>
          </a:prstGeom>
          <a:noFill/>
        </p:spPr>
        <p:txBody>
          <a:bodyPr wrap="square" rtlCol="0">
            <a:spAutoFit/>
          </a:bodyPr>
          <a:lstStyle/>
          <a:p>
            <a:r>
              <a:rPr kumimoji="1" lang="ja-JP" altLang="en-US" sz="1200" b="1" u="sng" dirty="0">
                <a:solidFill>
                  <a:schemeClr val="accent6">
                    <a:lumMod val="50000"/>
                  </a:schemeClr>
                </a:solidFill>
              </a:rPr>
              <a:t>できる限り脆弱性の発生可能性を排除したミニマムな構成。</a:t>
            </a:r>
          </a:p>
        </p:txBody>
      </p:sp>
      <p:sp>
        <p:nvSpPr>
          <p:cNvPr id="60" name="テキスト ボックス 59"/>
          <p:cNvSpPr txBox="1"/>
          <p:nvPr/>
        </p:nvSpPr>
        <p:spPr>
          <a:xfrm>
            <a:off x="4963793" y="2641888"/>
            <a:ext cx="2567153" cy="307777"/>
          </a:xfrm>
          <a:prstGeom prst="rect">
            <a:avLst/>
          </a:prstGeom>
          <a:noFill/>
        </p:spPr>
        <p:txBody>
          <a:bodyPr wrap="square" rtlCol="0">
            <a:spAutoFit/>
          </a:bodyPr>
          <a:lstStyle/>
          <a:p>
            <a:r>
              <a:rPr kumimoji="1" lang="ja-JP" altLang="en-US" sz="1400" b="1" dirty="0"/>
              <a:t>↑ </a:t>
            </a:r>
            <a:r>
              <a:rPr kumimoji="1" lang="en-US" altLang="ja-JP" sz="1400" b="1" dirty="0"/>
              <a:t>×</a:t>
            </a:r>
            <a:r>
              <a:rPr kumimoji="1" lang="ja-JP" altLang="en-US" sz="1400" b="1" dirty="0"/>
              <a:t> 数十台</a:t>
            </a:r>
          </a:p>
        </p:txBody>
      </p:sp>
      <p:sp>
        <p:nvSpPr>
          <p:cNvPr id="48" name="コンテンツ プレースホルダー 2">
            <a:extLst>
              <a:ext uri="{FF2B5EF4-FFF2-40B4-BE49-F238E27FC236}">
                <a16:creationId xmlns:a16="http://schemas.microsoft.com/office/drawing/2014/main" id="{3F0BD8EE-179C-4136-AE85-14BFAE51E9F4}"/>
              </a:ext>
            </a:extLst>
          </p:cNvPr>
          <p:cNvSpPr txBox="1">
            <a:spLocks/>
          </p:cNvSpPr>
          <p:nvPr/>
        </p:nvSpPr>
        <p:spPr>
          <a:xfrm>
            <a:off x="233987" y="5425182"/>
            <a:ext cx="11724026" cy="1356618"/>
          </a:xfrm>
          <a:prstGeom prst="rect">
            <a:avLst/>
          </a:prstGeom>
          <a:solidFill>
            <a:schemeClr val="accent4">
              <a:lumMod val="20000"/>
              <a:lumOff val="80000"/>
            </a:schemeClr>
          </a:solidFill>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b="1" dirty="0">
                <a:solidFill>
                  <a:schemeClr val="accent5">
                    <a:lumMod val="75000"/>
                  </a:schemeClr>
                </a:solidFill>
              </a:rPr>
              <a:t>シン・テレワークシステムは、</a:t>
            </a:r>
            <a:r>
              <a:rPr lang="en-US" altLang="ja-JP" sz="1800" b="1" dirty="0">
                <a:solidFill>
                  <a:schemeClr val="accent5">
                    <a:lumMod val="75000"/>
                  </a:schemeClr>
                </a:solidFill>
              </a:rPr>
              <a:t>IPA </a:t>
            </a:r>
            <a:r>
              <a:rPr lang="ja-JP" altLang="en-US" sz="1800" b="1" dirty="0">
                <a:solidFill>
                  <a:schemeClr val="accent5">
                    <a:lumMod val="75000"/>
                  </a:schemeClr>
                </a:solidFill>
              </a:rPr>
              <a:t>および </a:t>
            </a:r>
            <a:r>
              <a:rPr lang="en-US" altLang="ja-JP" sz="1800" b="1" dirty="0">
                <a:solidFill>
                  <a:schemeClr val="accent5">
                    <a:lumMod val="75000"/>
                  </a:schemeClr>
                </a:solidFill>
              </a:rPr>
              <a:t>NTT </a:t>
            </a:r>
            <a:r>
              <a:rPr lang="ja-JP" altLang="en-US" sz="1800" b="1" dirty="0">
                <a:solidFill>
                  <a:schemeClr val="accent5">
                    <a:lumMod val="75000"/>
                  </a:schemeClr>
                </a:solidFill>
              </a:rPr>
              <a:t>東日本で開発し、無償でサービス提供 </a:t>
            </a:r>
            <a:r>
              <a:rPr lang="en-US" altLang="ja-JP" sz="1800" b="1" dirty="0">
                <a:solidFill>
                  <a:schemeClr val="accent5">
                    <a:lumMod val="75000"/>
                  </a:schemeClr>
                </a:solidFill>
              </a:rPr>
              <a:t>(2020 </a:t>
            </a:r>
            <a:r>
              <a:rPr lang="ja-JP" altLang="en-US" sz="1800" b="1" dirty="0">
                <a:solidFill>
                  <a:schemeClr val="accent5">
                    <a:lumMod val="75000"/>
                  </a:schemeClr>
                </a:solidFill>
              </a:rPr>
              <a:t>～ 現在</a:t>
            </a:r>
            <a:r>
              <a:rPr lang="en-US" altLang="ja-JP" sz="1800" b="1" dirty="0">
                <a:solidFill>
                  <a:schemeClr val="accent5">
                    <a:lumMod val="75000"/>
                  </a:schemeClr>
                </a:solidFill>
              </a:rPr>
              <a:t>) </a:t>
            </a:r>
            <a:r>
              <a:rPr lang="ja-JP" altLang="en-US" sz="1800" b="1" dirty="0">
                <a:solidFill>
                  <a:schemeClr val="accent5">
                    <a:lumMod val="75000"/>
                  </a:schemeClr>
                </a:solidFill>
              </a:rPr>
              <a:t>。</a:t>
            </a:r>
            <a:r>
              <a:rPr lang="ja-JP" altLang="en-US" sz="1800" b="1" dirty="0">
                <a:solidFill>
                  <a:schemeClr val="accent6">
                    <a:lumMod val="50000"/>
                  </a:schemeClr>
                </a:solidFill>
              </a:rPr>
              <a:t>対価なく誰でも利用可能。売上額がゼロ </a:t>
            </a:r>
            <a:r>
              <a:rPr lang="en-US" altLang="ja-JP" sz="1800" b="1" dirty="0">
                <a:solidFill>
                  <a:schemeClr val="accent6">
                    <a:lumMod val="50000"/>
                  </a:schemeClr>
                </a:solidFill>
              </a:rPr>
              <a:t>(</a:t>
            </a:r>
            <a:r>
              <a:rPr lang="ja-JP" altLang="en-US" sz="1800" b="1" dirty="0">
                <a:solidFill>
                  <a:schemeClr val="accent6">
                    <a:lumMod val="50000"/>
                  </a:schemeClr>
                </a:solidFill>
              </a:rPr>
              <a:t>広告収入等も無し</a:t>
            </a:r>
            <a:r>
              <a:rPr lang="en-US" altLang="ja-JP" sz="1800" b="1" dirty="0">
                <a:solidFill>
                  <a:schemeClr val="accent6">
                    <a:lumMod val="50000"/>
                  </a:schemeClr>
                </a:solidFill>
              </a:rPr>
              <a:t>) </a:t>
            </a:r>
            <a:r>
              <a:rPr lang="ja-JP" altLang="en-US" sz="1800" b="1" dirty="0">
                <a:solidFill>
                  <a:schemeClr val="accent6">
                    <a:lumMod val="50000"/>
                  </a:schemeClr>
                </a:solidFill>
              </a:rPr>
              <a:t>のため、代わりに、前記 「資料 </a:t>
            </a:r>
            <a:r>
              <a:rPr lang="en-US" altLang="ja-JP" sz="1800" b="1" dirty="0">
                <a:solidFill>
                  <a:schemeClr val="accent6">
                    <a:lumMod val="50000"/>
                  </a:schemeClr>
                </a:solidFill>
              </a:rPr>
              <a:t>1</a:t>
            </a:r>
            <a:r>
              <a:rPr lang="ja-JP" altLang="en-US" sz="1800" b="1" dirty="0">
                <a:solidFill>
                  <a:schemeClr val="accent6">
                    <a:lumMod val="50000"/>
                  </a:schemeClr>
                </a:solidFill>
              </a:rPr>
              <a:t>」を参照し、社会的便益額 </a:t>
            </a:r>
            <a:r>
              <a:rPr lang="en-US" altLang="ja-JP" sz="1800" b="1" dirty="0">
                <a:solidFill>
                  <a:schemeClr val="accent6">
                    <a:lumMod val="50000"/>
                  </a:schemeClr>
                </a:solidFill>
              </a:rPr>
              <a:t>(ASV) </a:t>
            </a:r>
            <a:r>
              <a:rPr lang="ja-JP" altLang="en-US" sz="1800" b="1" dirty="0">
                <a:solidFill>
                  <a:schemeClr val="accent6">
                    <a:lumMod val="50000"/>
                  </a:schemeClr>
                </a:solidFill>
              </a:rPr>
              <a:t>を算定。</a:t>
            </a:r>
            <a:endParaRPr lang="en-US" altLang="ja-JP" sz="1800" b="1" dirty="0">
              <a:solidFill>
                <a:schemeClr val="accent6">
                  <a:lumMod val="50000"/>
                </a:schemeClr>
              </a:solidFill>
            </a:endParaRPr>
          </a:p>
          <a:p>
            <a:r>
              <a:rPr lang="ja-JP" altLang="en-US" sz="1800" b="1" dirty="0"/>
              <a:t>「シン・テレワークシステム」により創出している年間社会的便益額</a:t>
            </a:r>
            <a:r>
              <a:rPr lang="en-US" altLang="ja-JP" sz="1800" b="1" dirty="0"/>
              <a:t> Annual Social Value (ASV) (</a:t>
            </a:r>
            <a:r>
              <a:rPr lang="ja-JP" altLang="en-US" sz="1800" b="1" dirty="0"/>
              <a:t>日本国内</a:t>
            </a:r>
            <a:r>
              <a:rPr lang="en-US" altLang="ja-JP" sz="1800" b="1" dirty="0"/>
              <a:t>):</a:t>
            </a:r>
            <a:br>
              <a:rPr lang="en-US" altLang="ja-JP" sz="1800" b="1" dirty="0"/>
            </a:br>
            <a:r>
              <a:rPr lang="ja-JP" altLang="en-US" sz="1800" b="1" dirty="0"/>
              <a:t>少なく見積もっても </a:t>
            </a:r>
            <a:r>
              <a:rPr lang="en-US" altLang="ja-JP" sz="1800" b="1" dirty="0"/>
              <a:t> </a:t>
            </a:r>
            <a:r>
              <a:rPr lang="en-US" altLang="ja-JP" b="1" u="sng" dirty="0">
                <a:solidFill>
                  <a:schemeClr val="accent5">
                    <a:lumMod val="75000"/>
                  </a:schemeClr>
                </a:solidFill>
              </a:rPr>
              <a:t>55 </a:t>
            </a:r>
            <a:r>
              <a:rPr lang="ja-JP" altLang="en-US" b="1" u="sng" dirty="0">
                <a:solidFill>
                  <a:schemeClr val="accent5">
                    <a:lumMod val="75000"/>
                  </a:schemeClr>
                </a:solidFill>
              </a:rPr>
              <a:t>億円 ～ </a:t>
            </a:r>
            <a:r>
              <a:rPr lang="en-US" altLang="ja-JP" b="1" u="sng" dirty="0">
                <a:solidFill>
                  <a:schemeClr val="accent5">
                    <a:lumMod val="75000"/>
                  </a:schemeClr>
                </a:solidFill>
              </a:rPr>
              <a:t>65 </a:t>
            </a:r>
            <a:r>
              <a:rPr lang="ja-JP" altLang="en-US" b="1" u="sng" dirty="0">
                <a:solidFill>
                  <a:schemeClr val="accent5">
                    <a:lumMod val="75000"/>
                  </a:schemeClr>
                </a:solidFill>
              </a:rPr>
              <a:t>億円 </a:t>
            </a:r>
            <a:r>
              <a:rPr lang="en-US" altLang="ja-JP" b="1" u="sng" dirty="0">
                <a:solidFill>
                  <a:schemeClr val="accent5">
                    <a:lumMod val="75000"/>
                  </a:schemeClr>
                </a:solidFill>
              </a:rPr>
              <a:t>/ </a:t>
            </a:r>
            <a:r>
              <a:rPr lang="ja-JP" altLang="en-US" b="1" u="sng" dirty="0">
                <a:solidFill>
                  <a:schemeClr val="accent5">
                    <a:lumMod val="75000"/>
                  </a:schemeClr>
                </a:solidFill>
              </a:rPr>
              <a:t>年</a:t>
            </a:r>
            <a:r>
              <a:rPr lang="ja-JP" altLang="en-US" sz="1800" b="1" dirty="0"/>
              <a:t>。</a:t>
            </a:r>
            <a:r>
              <a:rPr lang="ja-JP" altLang="en-US" sz="1100" b="1" dirty="0"/>
              <a:t>根拠資料 </a:t>
            </a:r>
            <a:r>
              <a:rPr lang="en-US" altLang="ja-JP" sz="1100" b="1" dirty="0"/>
              <a:t>(</a:t>
            </a:r>
            <a:r>
              <a:rPr lang="ja-JP" altLang="en-US" sz="1100" b="1" dirty="0"/>
              <a:t>データおよび計算式</a:t>
            </a:r>
            <a:r>
              <a:rPr lang="en-US" altLang="ja-JP" sz="1100" b="1" dirty="0"/>
              <a:t>): </a:t>
            </a:r>
            <a:r>
              <a:rPr lang="fi-FI" altLang="ja-JP" sz="1100" b="1" dirty="0">
                <a:solidFill>
                  <a:srgbClr val="0070C0"/>
                </a:solidFill>
              </a:rPr>
              <a:t>https://lts.dnobori.jp/d/251114_001_social-value-survey_81122/</a:t>
            </a:r>
          </a:p>
        </p:txBody>
      </p:sp>
    </p:spTree>
    <p:extLst>
      <p:ext uri="{BB962C8B-B14F-4D97-AF65-F5344CB8AC3E}">
        <p14:creationId xmlns:p14="http://schemas.microsoft.com/office/powerpoint/2010/main" val="225080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16</a:t>
            </a:fld>
            <a:endParaRPr kumimoji="1" lang="ja-JP" altLang="en-US" dirty="0"/>
          </a:p>
        </p:txBody>
      </p:sp>
      <p:pic>
        <p:nvPicPr>
          <p:cNvPr id="6" name="図 5"/>
          <p:cNvPicPr>
            <a:picLocks noChangeAspect="1"/>
          </p:cNvPicPr>
          <p:nvPr/>
        </p:nvPicPr>
        <p:blipFill>
          <a:blip r:embed="rId2"/>
          <a:stretch>
            <a:fillRect/>
          </a:stretch>
        </p:blipFill>
        <p:spPr>
          <a:xfrm>
            <a:off x="6369942" y="1423885"/>
            <a:ext cx="5498856" cy="3384335"/>
          </a:xfrm>
          <a:prstGeom prst="rect">
            <a:avLst/>
          </a:prstGeom>
          <a:ln w="28575">
            <a:solidFill>
              <a:schemeClr val="tx1"/>
            </a:solidFill>
          </a:ln>
        </p:spPr>
      </p:pic>
      <p:pic>
        <p:nvPicPr>
          <p:cNvPr id="5" name="図 4"/>
          <p:cNvPicPr>
            <a:picLocks noChangeAspect="1"/>
          </p:cNvPicPr>
          <p:nvPr/>
        </p:nvPicPr>
        <p:blipFill>
          <a:blip r:embed="rId3"/>
          <a:stretch>
            <a:fillRect/>
          </a:stretch>
        </p:blipFill>
        <p:spPr>
          <a:xfrm>
            <a:off x="175555" y="1410975"/>
            <a:ext cx="5936341" cy="3002764"/>
          </a:xfrm>
          <a:prstGeom prst="rect">
            <a:avLst/>
          </a:prstGeom>
          <a:ln w="28575">
            <a:solidFill>
              <a:schemeClr val="tx1"/>
            </a:solidFill>
          </a:ln>
        </p:spPr>
      </p:pic>
      <p:sp>
        <p:nvSpPr>
          <p:cNvPr id="7" name="テキスト ボックス 6"/>
          <p:cNvSpPr txBox="1"/>
          <p:nvPr/>
        </p:nvSpPr>
        <p:spPr>
          <a:xfrm>
            <a:off x="94594" y="972504"/>
            <a:ext cx="11691914" cy="400110"/>
          </a:xfrm>
          <a:prstGeom prst="rect">
            <a:avLst/>
          </a:prstGeom>
          <a:noFill/>
        </p:spPr>
        <p:txBody>
          <a:bodyPr wrap="square" rtlCol="0">
            <a:spAutoFit/>
          </a:bodyPr>
          <a:lstStyle/>
          <a:p>
            <a:r>
              <a:rPr kumimoji="1" lang="en-US" altLang="ja-JP" sz="2000" b="1" dirty="0"/>
              <a:t>2020/9/30</a:t>
            </a:r>
            <a:r>
              <a:rPr kumimoji="1" lang="ja-JP" altLang="en-US" sz="2000" b="1" dirty="0"/>
              <a:t> 日経電子版記事 </a:t>
            </a:r>
            <a:r>
              <a:rPr lang="ja-JP" altLang="en-US" sz="2000" b="1" dirty="0"/>
              <a:t>「テレワーク難民の自治体職員　</a:t>
            </a:r>
            <a:r>
              <a:rPr lang="en-US" altLang="ja-JP" sz="2000" b="1" dirty="0"/>
              <a:t>80</a:t>
            </a:r>
            <a:r>
              <a:rPr lang="ja-JP" altLang="en-US" sz="2000" b="1" dirty="0"/>
              <a:t>万人救う異例の計画」</a:t>
            </a:r>
            <a:endParaRPr kumimoji="1" lang="ja-JP" altLang="en-US" sz="2000" b="1" dirty="0"/>
          </a:p>
        </p:txBody>
      </p:sp>
      <p:sp>
        <p:nvSpPr>
          <p:cNvPr id="9" name="テキスト ボックス 8"/>
          <p:cNvSpPr txBox="1"/>
          <p:nvPr/>
        </p:nvSpPr>
        <p:spPr>
          <a:xfrm>
            <a:off x="384162" y="4612988"/>
            <a:ext cx="5342376" cy="307777"/>
          </a:xfrm>
          <a:prstGeom prst="rect">
            <a:avLst/>
          </a:prstGeom>
          <a:noFill/>
        </p:spPr>
        <p:txBody>
          <a:bodyPr wrap="square" rtlCol="0">
            <a:spAutoFit/>
          </a:bodyPr>
          <a:lstStyle/>
          <a:p>
            <a:r>
              <a:rPr lang="en-US" altLang="ja-JP" sz="1400" dirty="0">
                <a:solidFill>
                  <a:srgbClr val="0000FF"/>
                </a:solidFill>
              </a:rPr>
              <a:t>https://www.nikkei.com/article/DGXMZO64142990T20C20A9000000/</a:t>
            </a:r>
            <a:endParaRPr kumimoji="1" lang="ja-JP" altLang="en-US" sz="1400" dirty="0">
              <a:solidFill>
                <a:srgbClr val="0000FF"/>
              </a:solidFill>
            </a:endParaRPr>
          </a:p>
        </p:txBody>
      </p:sp>
      <p:sp>
        <p:nvSpPr>
          <p:cNvPr id="3" name="テキスト ボックス 2">
            <a:extLst>
              <a:ext uri="{FF2B5EF4-FFF2-40B4-BE49-F238E27FC236}">
                <a16:creationId xmlns:a16="http://schemas.microsoft.com/office/drawing/2014/main" id="{418E93A2-E09E-4154-8448-6844991D7770}"/>
              </a:ext>
            </a:extLst>
          </p:cNvPr>
          <p:cNvSpPr txBox="1"/>
          <p:nvPr/>
        </p:nvSpPr>
        <p:spPr>
          <a:xfrm>
            <a:off x="10161917" y="3995267"/>
            <a:ext cx="1645921" cy="338554"/>
          </a:xfrm>
          <a:prstGeom prst="rect">
            <a:avLst/>
          </a:prstGeom>
          <a:noFill/>
        </p:spPr>
        <p:txBody>
          <a:bodyPr wrap="square" rtlCol="0">
            <a:spAutoFit/>
          </a:bodyPr>
          <a:lstStyle/>
          <a:p>
            <a:r>
              <a:rPr kumimoji="1" lang="ja-JP" altLang="en-US" sz="1600" b="1" dirty="0">
                <a:highlight>
                  <a:srgbClr val="FFFF00"/>
                </a:highlight>
              </a:rPr>
              <a:t>真面目な 記事！</a:t>
            </a:r>
          </a:p>
        </p:txBody>
      </p:sp>
      <p:sp>
        <p:nvSpPr>
          <p:cNvPr id="12" name="コンテンツ プレースホルダー 2">
            <a:extLst>
              <a:ext uri="{FF2B5EF4-FFF2-40B4-BE49-F238E27FC236}">
                <a16:creationId xmlns:a16="http://schemas.microsoft.com/office/drawing/2014/main" id="{D8D576C1-880A-487E-B098-46F4024F5520}"/>
              </a:ext>
            </a:extLst>
          </p:cNvPr>
          <p:cNvSpPr txBox="1">
            <a:spLocks/>
          </p:cNvSpPr>
          <p:nvPr/>
        </p:nvSpPr>
        <p:spPr>
          <a:xfrm>
            <a:off x="94594" y="106300"/>
            <a:ext cx="10655369" cy="71221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t>④ 「自治体テレワークシステム </a:t>
            </a:r>
            <a:r>
              <a:rPr lang="en-US" altLang="ja-JP" sz="2400" b="1" dirty="0"/>
              <a:t>for LGWAN</a:t>
            </a:r>
            <a:r>
              <a:rPr lang="ja-JP" altLang="en-US" sz="2400" b="1" dirty="0"/>
              <a:t>」 の開発と無償提供 </a:t>
            </a:r>
            <a:r>
              <a:rPr lang="en-US" altLang="ja-JP" sz="2400" b="1" dirty="0"/>
              <a:t>(IPA + J-LIS)</a:t>
            </a:r>
            <a:br>
              <a:rPr lang="en-US" altLang="ja-JP" sz="2400" b="1" dirty="0"/>
            </a:br>
            <a:r>
              <a:rPr lang="ja-JP" altLang="en-US" sz="2000" b="1" dirty="0"/>
              <a:t>全国の </a:t>
            </a:r>
            <a:r>
              <a:rPr lang="en-US" altLang="ja-JP" sz="2000" b="1" dirty="0"/>
              <a:t>58% </a:t>
            </a:r>
            <a:r>
              <a:rPr lang="ja-JP" altLang="en-US" sz="2000" b="1" dirty="0"/>
              <a:t>の行政庁で利用されている、</a:t>
            </a:r>
            <a:r>
              <a:rPr lang="en-US" altLang="ja-JP" sz="2000" b="1" dirty="0"/>
              <a:t>IPA</a:t>
            </a:r>
            <a:r>
              <a:rPr lang="ja-JP" altLang="en-US" sz="2000" b="1" dirty="0"/>
              <a:t>・</a:t>
            </a:r>
            <a:r>
              <a:rPr lang="en-US" altLang="ja-JP" sz="2000" b="1" dirty="0"/>
              <a:t>J-LIS </a:t>
            </a:r>
            <a:r>
              <a:rPr lang="ja-JP" altLang="en-US" sz="2000" b="1" dirty="0"/>
              <a:t>がソフトウェア開発した行政専用テレワークシステム</a:t>
            </a:r>
            <a:endParaRPr lang="ja-JP" altLang="en-US" sz="2400" b="1" dirty="0"/>
          </a:p>
        </p:txBody>
      </p:sp>
      <p:sp>
        <p:nvSpPr>
          <p:cNvPr id="13" name="コンテンツ プレースホルダー 2">
            <a:extLst>
              <a:ext uri="{FF2B5EF4-FFF2-40B4-BE49-F238E27FC236}">
                <a16:creationId xmlns:a16="http://schemas.microsoft.com/office/drawing/2014/main" id="{8CA3EAB2-E371-46C8-8D31-70FF0ACE8C5E}"/>
              </a:ext>
            </a:extLst>
          </p:cNvPr>
          <p:cNvSpPr txBox="1">
            <a:spLocks/>
          </p:cNvSpPr>
          <p:nvPr/>
        </p:nvSpPr>
        <p:spPr>
          <a:xfrm>
            <a:off x="47297" y="5434115"/>
            <a:ext cx="12097406" cy="1356618"/>
          </a:xfrm>
          <a:prstGeom prst="rect">
            <a:avLst/>
          </a:prstGeom>
          <a:solidFill>
            <a:schemeClr val="accent4">
              <a:lumMod val="20000"/>
              <a:lumOff val="80000"/>
            </a:schemeClr>
          </a:solidFill>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b="1" dirty="0">
                <a:solidFill>
                  <a:schemeClr val="accent5">
                    <a:lumMod val="75000"/>
                  </a:schemeClr>
                </a:solidFill>
              </a:rPr>
              <a:t>「自治体テレワークシステム </a:t>
            </a:r>
            <a:r>
              <a:rPr lang="en-US" altLang="ja-JP" sz="1800" b="1" dirty="0">
                <a:solidFill>
                  <a:schemeClr val="accent5">
                    <a:lumMod val="75000"/>
                  </a:schemeClr>
                </a:solidFill>
              </a:rPr>
              <a:t>for LGWAN</a:t>
            </a:r>
            <a:r>
              <a:rPr lang="ja-JP" altLang="en-US" sz="1800" b="1" dirty="0">
                <a:solidFill>
                  <a:schemeClr val="accent5">
                    <a:lumMod val="75000"/>
                  </a:schemeClr>
                </a:solidFill>
              </a:rPr>
              <a:t>」は、</a:t>
            </a:r>
            <a:r>
              <a:rPr lang="en-US" altLang="ja-JP" sz="1800" b="1" dirty="0">
                <a:solidFill>
                  <a:schemeClr val="accent5">
                    <a:lumMod val="75000"/>
                  </a:schemeClr>
                </a:solidFill>
              </a:rPr>
              <a:t>IPA </a:t>
            </a:r>
            <a:r>
              <a:rPr lang="ja-JP" altLang="en-US" sz="1800" b="1" dirty="0">
                <a:solidFill>
                  <a:schemeClr val="accent5">
                    <a:lumMod val="75000"/>
                  </a:schemeClr>
                </a:solidFill>
              </a:rPr>
              <a:t>および </a:t>
            </a:r>
            <a:r>
              <a:rPr lang="en-US" altLang="ja-JP" sz="1800" b="1" dirty="0">
                <a:solidFill>
                  <a:schemeClr val="accent5">
                    <a:lumMod val="75000"/>
                  </a:schemeClr>
                </a:solidFill>
              </a:rPr>
              <a:t>J-LIS </a:t>
            </a:r>
            <a:r>
              <a:rPr lang="ja-JP" altLang="en-US" sz="1800" b="1" dirty="0">
                <a:solidFill>
                  <a:schemeClr val="accent5">
                    <a:lumMod val="75000"/>
                  </a:schemeClr>
                </a:solidFill>
              </a:rPr>
              <a:t>で開発し、</a:t>
            </a:r>
            <a:r>
              <a:rPr lang="en-US" altLang="ja-JP" sz="1800" b="1" dirty="0">
                <a:solidFill>
                  <a:schemeClr val="accent5">
                    <a:lumMod val="75000"/>
                  </a:schemeClr>
                </a:solidFill>
              </a:rPr>
              <a:t>1,000 </a:t>
            </a:r>
            <a:r>
              <a:rPr lang="ja-JP" altLang="en-US" sz="1800" b="1" dirty="0">
                <a:solidFill>
                  <a:schemeClr val="accent5">
                    <a:lumMod val="75000"/>
                  </a:schemeClr>
                </a:solidFill>
              </a:rPr>
              <a:t>以上の行政庁 </a:t>
            </a:r>
            <a:r>
              <a:rPr lang="en-US" altLang="ja-JP" sz="1800" b="1" dirty="0">
                <a:solidFill>
                  <a:schemeClr val="accent5">
                    <a:lumMod val="75000"/>
                  </a:schemeClr>
                </a:solidFill>
              </a:rPr>
              <a:t>10 </a:t>
            </a:r>
            <a:r>
              <a:rPr lang="ja-JP" altLang="en-US" sz="1800" b="1" dirty="0">
                <a:solidFill>
                  <a:schemeClr val="accent5">
                    <a:lumMod val="75000"/>
                  </a:schemeClr>
                </a:solidFill>
              </a:rPr>
              <a:t>万人に無償でサービス提供 </a:t>
            </a:r>
            <a:r>
              <a:rPr lang="en-US" altLang="ja-JP" sz="1800" b="1" dirty="0">
                <a:solidFill>
                  <a:schemeClr val="accent5">
                    <a:lumMod val="75000"/>
                  </a:schemeClr>
                </a:solidFill>
              </a:rPr>
              <a:t>(2020 </a:t>
            </a:r>
            <a:r>
              <a:rPr lang="ja-JP" altLang="en-US" sz="1800" b="1" dirty="0">
                <a:solidFill>
                  <a:schemeClr val="accent5">
                    <a:lumMod val="75000"/>
                  </a:schemeClr>
                </a:solidFill>
              </a:rPr>
              <a:t>～ 現在</a:t>
            </a:r>
            <a:r>
              <a:rPr lang="en-US" altLang="ja-JP" sz="1800" b="1" dirty="0">
                <a:solidFill>
                  <a:schemeClr val="accent5">
                    <a:lumMod val="75000"/>
                  </a:schemeClr>
                </a:solidFill>
              </a:rPr>
              <a:t>) </a:t>
            </a:r>
            <a:r>
              <a:rPr lang="ja-JP" altLang="en-US" sz="1800" b="1" dirty="0">
                <a:solidFill>
                  <a:schemeClr val="accent5">
                    <a:lumMod val="75000"/>
                  </a:schemeClr>
                </a:solidFill>
              </a:rPr>
              <a:t>。</a:t>
            </a:r>
            <a:r>
              <a:rPr lang="ja-JP" altLang="en-US" sz="1800" b="1" dirty="0">
                <a:solidFill>
                  <a:schemeClr val="accent6">
                    <a:lumMod val="50000"/>
                  </a:schemeClr>
                </a:solidFill>
              </a:rPr>
              <a:t>売上額がゼロ </a:t>
            </a:r>
            <a:r>
              <a:rPr lang="en-US" altLang="ja-JP" sz="1800" b="1" dirty="0">
                <a:solidFill>
                  <a:schemeClr val="accent6">
                    <a:lumMod val="50000"/>
                  </a:schemeClr>
                </a:solidFill>
              </a:rPr>
              <a:t>(</a:t>
            </a:r>
            <a:r>
              <a:rPr lang="ja-JP" altLang="en-US" sz="1800" b="1" dirty="0">
                <a:solidFill>
                  <a:schemeClr val="accent6">
                    <a:lumMod val="50000"/>
                  </a:schemeClr>
                </a:solidFill>
              </a:rPr>
              <a:t>広告収入等も無し</a:t>
            </a:r>
            <a:r>
              <a:rPr lang="en-US" altLang="ja-JP" sz="1800" b="1" dirty="0">
                <a:solidFill>
                  <a:schemeClr val="accent6">
                    <a:lumMod val="50000"/>
                  </a:schemeClr>
                </a:solidFill>
              </a:rPr>
              <a:t>) </a:t>
            </a:r>
            <a:r>
              <a:rPr lang="ja-JP" altLang="en-US" sz="1800" b="1" dirty="0">
                <a:solidFill>
                  <a:schemeClr val="accent6">
                    <a:lumMod val="50000"/>
                  </a:schemeClr>
                </a:solidFill>
              </a:rPr>
              <a:t>のため、代わりに、前記 「資料 </a:t>
            </a:r>
            <a:r>
              <a:rPr lang="en-US" altLang="ja-JP" sz="1800" b="1" dirty="0">
                <a:solidFill>
                  <a:schemeClr val="accent6">
                    <a:lumMod val="50000"/>
                  </a:schemeClr>
                </a:solidFill>
              </a:rPr>
              <a:t>1</a:t>
            </a:r>
            <a:r>
              <a:rPr lang="ja-JP" altLang="en-US" sz="1800" b="1" dirty="0">
                <a:solidFill>
                  <a:schemeClr val="accent6">
                    <a:lumMod val="50000"/>
                  </a:schemeClr>
                </a:solidFill>
              </a:rPr>
              <a:t>」を参照し、社会的便益額 </a:t>
            </a:r>
            <a:r>
              <a:rPr lang="en-US" altLang="ja-JP" sz="1800" b="1" dirty="0">
                <a:solidFill>
                  <a:schemeClr val="accent6">
                    <a:lumMod val="50000"/>
                  </a:schemeClr>
                </a:solidFill>
              </a:rPr>
              <a:t>(ASV) </a:t>
            </a:r>
            <a:r>
              <a:rPr lang="ja-JP" altLang="en-US" sz="1800" b="1" dirty="0">
                <a:solidFill>
                  <a:schemeClr val="accent6">
                    <a:lumMod val="50000"/>
                  </a:schemeClr>
                </a:solidFill>
              </a:rPr>
              <a:t>を算定。</a:t>
            </a:r>
            <a:endParaRPr lang="en-US" altLang="ja-JP" sz="1800" b="1" dirty="0">
              <a:solidFill>
                <a:schemeClr val="accent6">
                  <a:lumMod val="50000"/>
                </a:schemeClr>
              </a:solidFill>
            </a:endParaRPr>
          </a:p>
          <a:p>
            <a:r>
              <a:rPr lang="ja-JP" altLang="en-US" sz="1800" b="1" dirty="0"/>
              <a:t>「自治体テレワークシステム </a:t>
            </a:r>
            <a:r>
              <a:rPr lang="en-US" altLang="ja-JP" sz="1800" b="1" dirty="0"/>
              <a:t>for LGWAN</a:t>
            </a:r>
            <a:r>
              <a:rPr lang="ja-JP" altLang="en-US" sz="1800" b="1" dirty="0"/>
              <a:t>」により創出している年間社会的便益額</a:t>
            </a:r>
            <a:r>
              <a:rPr lang="en-US" altLang="ja-JP" sz="1800" b="1" dirty="0"/>
              <a:t> Annual Social Value (ASV) (</a:t>
            </a:r>
            <a:r>
              <a:rPr lang="ja-JP" altLang="en-US" sz="1800" b="1" dirty="0"/>
              <a:t>日本国内</a:t>
            </a:r>
            <a:r>
              <a:rPr lang="en-US" altLang="ja-JP" sz="1800" b="1" dirty="0"/>
              <a:t>):</a:t>
            </a:r>
            <a:br>
              <a:rPr lang="en-US" altLang="ja-JP" sz="1800" b="1" dirty="0"/>
            </a:br>
            <a:r>
              <a:rPr lang="ja-JP" altLang="en-US" sz="1800" b="1" dirty="0"/>
              <a:t>少なく見積もっても </a:t>
            </a:r>
            <a:r>
              <a:rPr lang="en-US" altLang="ja-JP" sz="1800" b="1" dirty="0"/>
              <a:t> </a:t>
            </a:r>
            <a:r>
              <a:rPr lang="en-US" altLang="ja-JP" b="1" u="sng" dirty="0">
                <a:solidFill>
                  <a:schemeClr val="accent5">
                    <a:lumMod val="75000"/>
                  </a:schemeClr>
                </a:solidFill>
              </a:rPr>
              <a:t>122 </a:t>
            </a:r>
            <a:r>
              <a:rPr lang="ja-JP" altLang="en-US" b="1" u="sng" dirty="0">
                <a:solidFill>
                  <a:schemeClr val="accent5">
                    <a:lumMod val="75000"/>
                  </a:schemeClr>
                </a:solidFill>
              </a:rPr>
              <a:t>億円 ～ </a:t>
            </a:r>
            <a:r>
              <a:rPr lang="en-US" altLang="ja-JP" b="1" u="sng" dirty="0">
                <a:solidFill>
                  <a:schemeClr val="accent5">
                    <a:lumMod val="75000"/>
                  </a:schemeClr>
                </a:solidFill>
              </a:rPr>
              <a:t>123 </a:t>
            </a:r>
            <a:r>
              <a:rPr lang="ja-JP" altLang="en-US" b="1" u="sng" dirty="0">
                <a:solidFill>
                  <a:schemeClr val="accent5">
                    <a:lumMod val="75000"/>
                  </a:schemeClr>
                </a:solidFill>
              </a:rPr>
              <a:t>億円 </a:t>
            </a:r>
            <a:r>
              <a:rPr lang="en-US" altLang="ja-JP" b="1" u="sng" dirty="0">
                <a:solidFill>
                  <a:schemeClr val="accent5">
                    <a:lumMod val="75000"/>
                  </a:schemeClr>
                </a:solidFill>
              </a:rPr>
              <a:t>/ </a:t>
            </a:r>
            <a:r>
              <a:rPr lang="ja-JP" altLang="en-US" b="1" u="sng" dirty="0">
                <a:solidFill>
                  <a:schemeClr val="accent5">
                    <a:lumMod val="75000"/>
                  </a:schemeClr>
                </a:solidFill>
              </a:rPr>
              <a:t>年</a:t>
            </a:r>
            <a:r>
              <a:rPr lang="ja-JP" altLang="en-US" sz="1800" b="1" dirty="0"/>
              <a:t>。</a:t>
            </a:r>
            <a:r>
              <a:rPr lang="ja-JP" altLang="en-US" sz="1100" b="1" dirty="0"/>
              <a:t>根拠資料 </a:t>
            </a:r>
            <a:r>
              <a:rPr lang="en-US" altLang="ja-JP" sz="1100" b="1" dirty="0"/>
              <a:t>(</a:t>
            </a:r>
            <a:r>
              <a:rPr lang="ja-JP" altLang="en-US" sz="1100" b="1" dirty="0"/>
              <a:t>データおよび計算式</a:t>
            </a:r>
            <a:r>
              <a:rPr lang="en-US" altLang="ja-JP" sz="1100" b="1" dirty="0"/>
              <a:t>): </a:t>
            </a:r>
            <a:r>
              <a:rPr lang="fi-FI" altLang="ja-JP" sz="1100" b="1" dirty="0">
                <a:solidFill>
                  <a:srgbClr val="0070C0"/>
                </a:solidFill>
              </a:rPr>
              <a:t>https://lts.dnobori.jp/d/251114_001_social-value-survey_81122/</a:t>
            </a:r>
          </a:p>
        </p:txBody>
      </p:sp>
    </p:spTree>
    <p:extLst>
      <p:ext uri="{BB962C8B-B14F-4D97-AF65-F5344CB8AC3E}">
        <p14:creationId xmlns:p14="http://schemas.microsoft.com/office/powerpoint/2010/main" val="2405224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01D3F74-E3D8-440D-A595-AC60BB2F8A6F}"/>
              </a:ext>
            </a:extLst>
          </p:cNvPr>
          <p:cNvSpPr>
            <a:spLocks noGrp="1"/>
          </p:cNvSpPr>
          <p:nvPr>
            <p:ph type="sldNum" sz="quarter" idx="12"/>
          </p:nvPr>
        </p:nvSpPr>
        <p:spPr/>
        <p:txBody>
          <a:bodyPr/>
          <a:lstStyle/>
          <a:p>
            <a:fld id="{63DCA85F-F225-44A4-AEA8-9083CAE61796}" type="slidenum">
              <a:rPr kumimoji="1" lang="ja-JP" altLang="en-US" smtClean="0"/>
              <a:t>17</a:t>
            </a:fld>
            <a:endParaRPr kumimoji="1" lang="ja-JP" altLang="en-US" dirty="0"/>
          </a:p>
        </p:txBody>
      </p:sp>
      <p:pic>
        <p:nvPicPr>
          <p:cNvPr id="6" name="図 5">
            <a:extLst>
              <a:ext uri="{FF2B5EF4-FFF2-40B4-BE49-F238E27FC236}">
                <a16:creationId xmlns:a16="http://schemas.microsoft.com/office/drawing/2014/main" id="{2C6938BB-DE87-47AB-BB99-5CACA27B92CD}"/>
              </a:ext>
            </a:extLst>
          </p:cNvPr>
          <p:cNvPicPr>
            <a:picLocks noChangeAspect="1"/>
          </p:cNvPicPr>
          <p:nvPr/>
        </p:nvPicPr>
        <p:blipFill>
          <a:blip r:embed="rId2"/>
          <a:stretch>
            <a:fillRect/>
          </a:stretch>
        </p:blipFill>
        <p:spPr>
          <a:xfrm>
            <a:off x="175260" y="192055"/>
            <a:ext cx="10010361" cy="6508590"/>
          </a:xfrm>
          <a:prstGeom prst="rect">
            <a:avLst/>
          </a:prstGeom>
        </p:spPr>
      </p:pic>
    </p:spTree>
    <p:extLst>
      <p:ext uri="{BB962C8B-B14F-4D97-AF65-F5344CB8AC3E}">
        <p14:creationId xmlns:p14="http://schemas.microsoft.com/office/powerpoint/2010/main" val="282355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42CFBBD-F536-405A-AA52-3E20C6C67936}"/>
              </a:ext>
            </a:extLst>
          </p:cNvPr>
          <p:cNvSpPr>
            <a:spLocks noGrp="1"/>
          </p:cNvSpPr>
          <p:nvPr>
            <p:ph type="sldNum" sz="quarter" idx="12"/>
          </p:nvPr>
        </p:nvSpPr>
        <p:spPr/>
        <p:txBody>
          <a:bodyPr/>
          <a:lstStyle/>
          <a:p>
            <a:fld id="{63DCA85F-F225-44A4-AEA8-9083CAE61796}" type="slidenum">
              <a:rPr kumimoji="1" lang="ja-JP" altLang="en-US" smtClean="0"/>
              <a:t>18</a:t>
            </a:fld>
            <a:endParaRPr kumimoji="1" lang="ja-JP" altLang="en-US" dirty="0"/>
          </a:p>
        </p:txBody>
      </p:sp>
      <p:pic>
        <p:nvPicPr>
          <p:cNvPr id="6" name="図 5">
            <a:extLst>
              <a:ext uri="{FF2B5EF4-FFF2-40B4-BE49-F238E27FC236}">
                <a16:creationId xmlns:a16="http://schemas.microsoft.com/office/drawing/2014/main" id="{275649A3-2AC3-4FA9-A873-095ADEE78606}"/>
              </a:ext>
            </a:extLst>
          </p:cNvPr>
          <p:cNvPicPr>
            <a:picLocks noChangeAspect="1"/>
          </p:cNvPicPr>
          <p:nvPr/>
        </p:nvPicPr>
        <p:blipFill>
          <a:blip r:embed="rId2"/>
          <a:stretch>
            <a:fillRect/>
          </a:stretch>
        </p:blipFill>
        <p:spPr>
          <a:xfrm>
            <a:off x="1289433" y="247206"/>
            <a:ext cx="8945223" cy="6363588"/>
          </a:xfrm>
          <a:prstGeom prst="rect">
            <a:avLst/>
          </a:prstGeom>
          <a:ln w="19050">
            <a:solidFill>
              <a:schemeClr val="tx1"/>
            </a:solidFill>
          </a:ln>
        </p:spPr>
      </p:pic>
    </p:spTree>
    <p:extLst>
      <p:ext uri="{BB962C8B-B14F-4D97-AF65-F5344CB8AC3E}">
        <p14:creationId xmlns:p14="http://schemas.microsoft.com/office/powerpoint/2010/main" val="1374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CFBB905-DB5B-4A06-B7CC-680EDBB3D2FA}"/>
              </a:ext>
            </a:extLst>
          </p:cNvPr>
          <p:cNvSpPr>
            <a:spLocks noGrp="1"/>
          </p:cNvSpPr>
          <p:nvPr>
            <p:ph type="sldNum" sz="quarter" idx="12"/>
          </p:nvPr>
        </p:nvSpPr>
        <p:spPr/>
        <p:txBody>
          <a:bodyPr/>
          <a:lstStyle/>
          <a:p>
            <a:fld id="{63DCA85F-F225-44A4-AEA8-9083CAE61796}" type="slidenum">
              <a:rPr kumimoji="1" lang="ja-JP" altLang="en-US" smtClean="0"/>
              <a:t>19</a:t>
            </a:fld>
            <a:endParaRPr kumimoji="1" lang="ja-JP" altLang="en-US" dirty="0"/>
          </a:p>
        </p:txBody>
      </p:sp>
      <p:pic>
        <p:nvPicPr>
          <p:cNvPr id="6" name="図 5">
            <a:extLst>
              <a:ext uri="{FF2B5EF4-FFF2-40B4-BE49-F238E27FC236}">
                <a16:creationId xmlns:a16="http://schemas.microsoft.com/office/drawing/2014/main" id="{BEE50A01-2D4F-4501-B59B-F1F62DB45DDA}"/>
              </a:ext>
            </a:extLst>
          </p:cNvPr>
          <p:cNvPicPr>
            <a:picLocks noChangeAspect="1"/>
          </p:cNvPicPr>
          <p:nvPr/>
        </p:nvPicPr>
        <p:blipFill>
          <a:blip r:embed="rId2"/>
          <a:stretch>
            <a:fillRect/>
          </a:stretch>
        </p:blipFill>
        <p:spPr>
          <a:xfrm>
            <a:off x="0" y="115880"/>
            <a:ext cx="10380694" cy="6626240"/>
          </a:xfrm>
          <a:prstGeom prst="rect">
            <a:avLst/>
          </a:prstGeom>
        </p:spPr>
      </p:pic>
    </p:spTree>
    <p:extLst>
      <p:ext uri="{BB962C8B-B14F-4D97-AF65-F5344CB8AC3E}">
        <p14:creationId xmlns:p14="http://schemas.microsoft.com/office/powerpoint/2010/main" val="313469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a:t>
            </a:fld>
            <a:endParaRPr kumimoji="1" lang="ja-JP" altLang="en-US" dirty="0"/>
          </a:p>
        </p:txBody>
      </p:sp>
      <p:sp>
        <p:nvSpPr>
          <p:cNvPr id="5" name="テキスト ボックス 4"/>
          <p:cNvSpPr txBox="1"/>
          <p:nvPr/>
        </p:nvSpPr>
        <p:spPr>
          <a:xfrm>
            <a:off x="251172" y="655923"/>
            <a:ext cx="11878835" cy="1815882"/>
          </a:xfrm>
          <a:prstGeom prst="rect">
            <a:avLst/>
          </a:prstGeom>
          <a:noFill/>
        </p:spPr>
        <p:txBody>
          <a:bodyPr wrap="square" rtlCol="0">
            <a:spAutoFit/>
          </a:bodyPr>
          <a:lstStyle/>
          <a:p>
            <a:r>
              <a:rPr kumimoji="1" lang="en-US" altLang="ja-JP" sz="2800" b="1" u="sng" dirty="0">
                <a:solidFill>
                  <a:schemeClr val="accent6">
                    <a:lumMod val="75000"/>
                  </a:schemeClr>
                </a:solidFill>
              </a:rPr>
              <a:t>Q1.</a:t>
            </a:r>
            <a:r>
              <a:rPr kumimoji="1" lang="ja-JP" altLang="en-US" sz="2800" b="1" u="sng" dirty="0">
                <a:solidFill>
                  <a:schemeClr val="accent6">
                    <a:lumMod val="75000"/>
                  </a:schemeClr>
                </a:solidFill>
              </a:rPr>
              <a:t> 「各組織の目前の </a:t>
            </a:r>
            <a:r>
              <a:rPr kumimoji="1" lang="en-US" altLang="ja-JP" sz="2800" b="1" u="sng" dirty="0">
                <a:solidFill>
                  <a:schemeClr val="accent6">
                    <a:lumMod val="75000"/>
                  </a:schemeClr>
                </a:solidFill>
              </a:rPr>
              <a:t>IT </a:t>
            </a:r>
            <a:r>
              <a:rPr kumimoji="1" lang="ja-JP" altLang="en-US" sz="2800" b="1" u="sng" dirty="0">
                <a:solidFill>
                  <a:schemeClr val="accent6">
                    <a:lumMod val="75000"/>
                  </a:schemeClr>
                </a:solidFill>
              </a:rPr>
              <a:t>人材不足・リテラシ不足を、どうすれば解決できるか？」  </a:t>
            </a:r>
            <a:r>
              <a:rPr kumimoji="1" lang="en-US" altLang="ja-JP" sz="2800" b="1" u="sng" dirty="0">
                <a:solidFill>
                  <a:schemeClr val="accent2">
                    <a:lumMod val="75000"/>
                  </a:schemeClr>
                </a:solidFill>
              </a:rPr>
              <a:t>Q2. </a:t>
            </a:r>
            <a:r>
              <a:rPr kumimoji="1" lang="ja-JP" altLang="en-US" sz="2800" b="1" u="sng" dirty="0">
                <a:solidFill>
                  <a:schemeClr val="accent2">
                    <a:lumMod val="75000"/>
                  </a:schemeClr>
                </a:solidFill>
              </a:rPr>
              <a:t>「</a:t>
            </a:r>
            <a:r>
              <a:rPr kumimoji="1" lang="en-US" altLang="ja-JP" sz="2800" b="1" u="sng" dirty="0">
                <a:solidFill>
                  <a:schemeClr val="accent2">
                    <a:lumMod val="75000"/>
                  </a:schemeClr>
                </a:solidFill>
              </a:rPr>
              <a:t>OS</a:t>
            </a:r>
            <a:r>
              <a:rPr kumimoji="1" lang="ja-JP" altLang="en-US" sz="2800" b="1" u="sng" dirty="0">
                <a:solidFill>
                  <a:schemeClr val="accent2">
                    <a:lumMod val="75000"/>
                  </a:schemeClr>
                </a:solidFill>
              </a:rPr>
              <a:t>、クラウド、通信、セキュリティ、ゼロトラスト等のシステム・ソフトウェア技術や産業 </a:t>
            </a:r>
            <a:r>
              <a:rPr kumimoji="1" lang="en-US" altLang="ja-JP" sz="2800" b="1" u="sng" dirty="0">
                <a:solidFill>
                  <a:schemeClr val="accent2">
                    <a:lumMod val="75000"/>
                  </a:schemeClr>
                </a:solidFill>
              </a:rPr>
              <a:t>(</a:t>
            </a:r>
            <a:r>
              <a:rPr kumimoji="1" lang="ja-JP" altLang="en-US" sz="2800" b="1" u="sng" dirty="0">
                <a:solidFill>
                  <a:schemeClr val="accent2">
                    <a:lumMod val="75000"/>
                  </a:schemeClr>
                </a:solidFill>
              </a:rPr>
              <a:t>プラットフォーマー</a:t>
            </a:r>
            <a:r>
              <a:rPr kumimoji="1" lang="en-US" altLang="ja-JP" sz="2800" b="1" u="sng" dirty="0">
                <a:solidFill>
                  <a:schemeClr val="accent2">
                    <a:lumMod val="75000"/>
                  </a:schemeClr>
                </a:solidFill>
              </a:rPr>
              <a:t>) </a:t>
            </a:r>
            <a:r>
              <a:rPr kumimoji="1" lang="ja-JP" altLang="en-US" sz="2800" b="1" u="sng" dirty="0">
                <a:solidFill>
                  <a:schemeClr val="accent2">
                    <a:lumMod val="75000"/>
                  </a:schemeClr>
                </a:solidFill>
              </a:rPr>
              <a:t>を自ら生み出せる </a:t>
            </a:r>
            <a:r>
              <a:rPr kumimoji="1" lang="en-US" altLang="ja-JP" sz="2800" b="1" u="sng" dirty="0">
                <a:solidFill>
                  <a:schemeClr val="accent2">
                    <a:lumMod val="75000"/>
                  </a:schemeClr>
                </a:solidFill>
              </a:rPr>
              <a:t>ICT </a:t>
            </a:r>
            <a:r>
              <a:rPr kumimoji="1" lang="ja-JP" altLang="en-US" sz="2800" b="1" u="sng" dirty="0">
                <a:solidFill>
                  <a:schemeClr val="accent2">
                    <a:lumMod val="75000"/>
                  </a:schemeClr>
                </a:solidFill>
              </a:rPr>
              <a:t>人材を、どうすれば、</a:t>
            </a:r>
            <a:r>
              <a:rPr lang="ja-JP" altLang="en-US" sz="2800" b="1" u="sng" dirty="0">
                <a:solidFill>
                  <a:schemeClr val="accent2">
                    <a:lumMod val="75000"/>
                  </a:schemeClr>
                </a:solidFill>
              </a:rPr>
              <a:t>日本</a:t>
            </a:r>
            <a:r>
              <a:rPr kumimoji="1" lang="ja-JP" altLang="en-US" sz="2800" b="1" u="sng" dirty="0">
                <a:solidFill>
                  <a:schemeClr val="accent2">
                    <a:lumMod val="75000"/>
                  </a:schemeClr>
                </a:solidFill>
              </a:rPr>
              <a:t>でも育成できるか</a:t>
            </a:r>
            <a:r>
              <a:rPr kumimoji="1" lang="en-US" altLang="ja-JP" sz="2800" b="1" u="sng" dirty="0">
                <a:solidFill>
                  <a:schemeClr val="accent2">
                    <a:lumMod val="75000"/>
                  </a:schemeClr>
                </a:solidFill>
              </a:rPr>
              <a:t>?</a:t>
            </a:r>
            <a:r>
              <a:rPr kumimoji="1" lang="ja-JP" altLang="en-US" sz="2800" b="1" u="sng" dirty="0">
                <a:solidFill>
                  <a:schemeClr val="accent2">
                    <a:lumMod val="75000"/>
                  </a:schemeClr>
                </a:solidFill>
              </a:rPr>
              <a:t>」</a:t>
            </a:r>
            <a:endParaRPr kumimoji="1" lang="ja-JP" altLang="en-US" sz="2800" dirty="0">
              <a:solidFill>
                <a:schemeClr val="accent2">
                  <a:lumMod val="75000"/>
                </a:schemeClr>
              </a:solidFill>
            </a:endParaRPr>
          </a:p>
        </p:txBody>
      </p:sp>
      <p:sp>
        <p:nvSpPr>
          <p:cNvPr id="6" name="タイトル 5"/>
          <p:cNvSpPr>
            <a:spLocks noGrp="1"/>
          </p:cNvSpPr>
          <p:nvPr>
            <p:ph type="title"/>
          </p:nvPr>
        </p:nvSpPr>
        <p:spPr>
          <a:xfrm>
            <a:off x="156582" y="0"/>
            <a:ext cx="4477411" cy="691165"/>
          </a:xfrm>
        </p:spPr>
        <p:txBody>
          <a:bodyPr>
            <a:normAutofit fontScale="90000"/>
          </a:bodyPr>
          <a:lstStyle/>
          <a:p>
            <a:r>
              <a:rPr kumimoji="1" lang="ja-JP" altLang="en-US" b="1" dirty="0"/>
              <a:t>日本の国難の解決</a:t>
            </a:r>
          </a:p>
        </p:txBody>
      </p:sp>
      <p:sp>
        <p:nvSpPr>
          <p:cNvPr id="10" name="テキスト ボックス 9"/>
          <p:cNvSpPr txBox="1"/>
          <p:nvPr/>
        </p:nvSpPr>
        <p:spPr>
          <a:xfrm>
            <a:off x="244406" y="3559280"/>
            <a:ext cx="11947594" cy="1154162"/>
          </a:xfrm>
          <a:prstGeom prst="rect">
            <a:avLst/>
          </a:prstGeom>
          <a:noFill/>
        </p:spPr>
        <p:txBody>
          <a:bodyPr wrap="square" rtlCol="0">
            <a:spAutoFit/>
          </a:bodyPr>
          <a:lstStyle/>
          <a:p>
            <a:r>
              <a:rPr lang="ja-JP" altLang="en-US" sz="2300" b="1" u="sng" dirty="0">
                <a:solidFill>
                  <a:schemeClr val="accent5">
                    <a:lumMod val="75000"/>
                  </a:schemeClr>
                </a:solidFill>
              </a:rPr>
              <a:t>→ </a:t>
            </a:r>
            <a:r>
              <a:rPr kumimoji="1" lang="en-US" altLang="ja-JP" sz="2300" b="1" u="sng" dirty="0">
                <a:solidFill>
                  <a:schemeClr val="accent5">
                    <a:lumMod val="75000"/>
                  </a:schemeClr>
                </a:solidFill>
              </a:rPr>
              <a:t>A. (1) </a:t>
            </a:r>
            <a:r>
              <a:rPr kumimoji="1" lang="ja-JP" altLang="en-US" sz="2300" b="1" u="sng" dirty="0">
                <a:solidFill>
                  <a:schemeClr val="accent5">
                    <a:lumMod val="75000"/>
                  </a:schemeClr>
                </a:solidFill>
              </a:rPr>
              <a:t>素質のある者が、</a:t>
            </a:r>
            <a:r>
              <a:rPr lang="ja-JP" altLang="en-US" sz="2300" b="1" u="sng" dirty="0">
                <a:solidFill>
                  <a:schemeClr val="accent5">
                    <a:lumMod val="75000"/>
                  </a:schemeClr>
                </a:solidFill>
              </a:rPr>
              <a:t>自律的なコンピュータ・ソフトウェア</a:t>
            </a:r>
            <a:r>
              <a:rPr kumimoji="1" lang="ja-JP" altLang="en-US" sz="2300" b="1" u="sng" dirty="0">
                <a:solidFill>
                  <a:schemeClr val="accent5">
                    <a:lumMod val="75000"/>
                  </a:schemeClr>
                </a:solidFill>
              </a:rPr>
              <a:t>の実験環境を、自力で勝手に構築しようとすることを黙認し、その環境の上で彼らが自由に技術開発できるようにすれば、自然に人材が育ち、魅力的な職場となり、優秀な人材が志願し、自然に世界一の </a:t>
            </a:r>
            <a:r>
              <a:rPr kumimoji="1" lang="en-US" altLang="ja-JP" sz="2300" b="1" u="sng" dirty="0">
                <a:solidFill>
                  <a:schemeClr val="accent5">
                    <a:lumMod val="75000"/>
                  </a:schemeClr>
                </a:solidFill>
              </a:rPr>
              <a:t>IT </a:t>
            </a:r>
            <a:r>
              <a:rPr kumimoji="1" lang="ja-JP" altLang="en-US" sz="2300" b="1" u="sng" dirty="0">
                <a:solidFill>
                  <a:schemeClr val="accent5">
                    <a:lumMod val="75000"/>
                  </a:schemeClr>
                </a:solidFill>
              </a:rPr>
              <a:t>技術が生まれる。</a:t>
            </a:r>
            <a:r>
              <a:rPr kumimoji="1" lang="en-US" altLang="ja-JP" sz="2300" b="1" u="sng" dirty="0">
                <a:solidFill>
                  <a:schemeClr val="accent5">
                    <a:lumMod val="75000"/>
                  </a:schemeClr>
                </a:solidFill>
              </a:rPr>
              <a:t>(</a:t>
            </a:r>
            <a:r>
              <a:rPr kumimoji="1" lang="ja-JP" altLang="en-US" sz="2300" b="1" u="sng" dirty="0">
                <a:solidFill>
                  <a:schemeClr val="accent5">
                    <a:lumMod val="75000"/>
                  </a:schemeClr>
                </a:solidFill>
              </a:rPr>
              <a:t>歴史法則</a:t>
            </a:r>
            <a:r>
              <a:rPr kumimoji="1" lang="en-US" altLang="ja-JP" sz="2300" b="1" u="sng" dirty="0">
                <a:solidFill>
                  <a:schemeClr val="accent5">
                    <a:lumMod val="75000"/>
                  </a:schemeClr>
                </a:solidFill>
              </a:rPr>
              <a:t>)</a:t>
            </a:r>
            <a:endParaRPr kumimoji="1" lang="ja-JP" altLang="en-US" sz="2300" dirty="0"/>
          </a:p>
        </p:txBody>
      </p:sp>
      <p:sp>
        <p:nvSpPr>
          <p:cNvPr id="2" name="テキスト ボックス 1">
            <a:extLst>
              <a:ext uri="{FF2B5EF4-FFF2-40B4-BE49-F238E27FC236}">
                <a16:creationId xmlns:a16="http://schemas.microsoft.com/office/drawing/2014/main" id="{FEDA3C8D-8CA4-44CD-A730-A0EB7FFEF548}"/>
              </a:ext>
            </a:extLst>
          </p:cNvPr>
          <p:cNvSpPr txBox="1"/>
          <p:nvPr/>
        </p:nvSpPr>
        <p:spPr>
          <a:xfrm>
            <a:off x="338997" y="4691513"/>
            <a:ext cx="11784244" cy="800219"/>
          </a:xfrm>
          <a:prstGeom prst="rect">
            <a:avLst/>
          </a:prstGeom>
          <a:noFill/>
        </p:spPr>
        <p:txBody>
          <a:bodyPr wrap="square" rtlCol="0">
            <a:spAutoFit/>
          </a:bodyPr>
          <a:lstStyle/>
          <a:p>
            <a:r>
              <a:rPr kumimoji="1" lang="ja-JP" altLang="en-US" sz="2300" b="1" dirty="0">
                <a:highlight>
                  <a:srgbClr val="99FFCC"/>
                </a:highlight>
              </a:rPr>
              <a:t>→ </a:t>
            </a:r>
            <a:r>
              <a:rPr lang="en-US" altLang="ja-JP" sz="2300" b="1" dirty="0">
                <a:highlight>
                  <a:srgbClr val="99FFCC"/>
                </a:highlight>
              </a:rPr>
              <a:t>(2) </a:t>
            </a:r>
            <a:r>
              <a:rPr kumimoji="1" lang="ja-JP" altLang="en-US" sz="2300" b="1" dirty="0">
                <a:highlight>
                  <a:srgbClr val="99FFCC"/>
                </a:highlight>
              </a:rPr>
              <a:t>その自然発生には、一応業務と合理的関連性があると説明可能な、試行錯誤に適したコンピュータやネットワーク </a:t>
            </a:r>
            <a:r>
              <a:rPr kumimoji="1" lang="en-US" altLang="ja-JP" b="1" dirty="0">
                <a:highlight>
                  <a:srgbClr val="99FFCC"/>
                </a:highlight>
              </a:rPr>
              <a:t>(</a:t>
            </a:r>
            <a:r>
              <a:rPr kumimoji="1" lang="ja-JP" altLang="en-US" b="1" dirty="0">
                <a:highlight>
                  <a:srgbClr val="99FFCC"/>
                </a:highlight>
              </a:rPr>
              <a:t>所与のものでなく、自ら組み立て実現するもの</a:t>
            </a:r>
            <a:r>
              <a:rPr kumimoji="1" lang="en-US" altLang="ja-JP" b="1" dirty="0">
                <a:highlight>
                  <a:srgbClr val="99FFCC"/>
                </a:highlight>
              </a:rPr>
              <a:t>)</a:t>
            </a:r>
            <a:r>
              <a:rPr kumimoji="1" lang="en-US" altLang="ja-JP" sz="2300" b="1" dirty="0">
                <a:highlight>
                  <a:srgbClr val="99FFCC"/>
                </a:highlight>
              </a:rPr>
              <a:t> </a:t>
            </a:r>
            <a:r>
              <a:rPr kumimoji="1" lang="ja-JP" altLang="en-US" sz="2300" b="1" dirty="0">
                <a:highlight>
                  <a:srgbClr val="99FFCC"/>
                </a:highlight>
              </a:rPr>
              <a:t>の</a:t>
            </a:r>
            <a:r>
              <a:rPr kumimoji="1" lang="ja-JP" altLang="en-US" sz="2300" b="1" u="sng" dirty="0">
                <a:highlight>
                  <a:srgbClr val="99FFCC"/>
                </a:highlight>
              </a:rPr>
              <a:t>黙認・擁護</a:t>
            </a:r>
            <a:r>
              <a:rPr kumimoji="1" lang="ja-JP" altLang="en-US" sz="2300" b="1" dirty="0">
                <a:highlight>
                  <a:srgbClr val="99FFCC"/>
                </a:highlight>
              </a:rPr>
              <a:t>が、決定的に重要である。</a:t>
            </a:r>
          </a:p>
        </p:txBody>
      </p:sp>
      <p:sp>
        <p:nvSpPr>
          <p:cNvPr id="14" name="テキスト ボックス 13">
            <a:extLst>
              <a:ext uri="{FF2B5EF4-FFF2-40B4-BE49-F238E27FC236}">
                <a16:creationId xmlns:a16="http://schemas.microsoft.com/office/drawing/2014/main" id="{C76CBEE0-A2D0-462F-ABED-04082C02CAFA}"/>
              </a:ext>
            </a:extLst>
          </p:cNvPr>
          <p:cNvSpPr txBox="1"/>
          <p:nvPr/>
        </p:nvSpPr>
        <p:spPr>
          <a:xfrm>
            <a:off x="576022" y="5539758"/>
            <a:ext cx="11547220" cy="1154162"/>
          </a:xfrm>
          <a:prstGeom prst="rect">
            <a:avLst/>
          </a:prstGeom>
          <a:noFill/>
        </p:spPr>
        <p:txBody>
          <a:bodyPr wrap="square" rtlCol="0">
            <a:spAutoFit/>
          </a:bodyPr>
          <a:lstStyle/>
          <a:p>
            <a:r>
              <a:rPr kumimoji="1" lang="ja-JP" altLang="en-US" sz="2300" b="1" dirty="0">
                <a:highlight>
                  <a:srgbClr val="FFFFCC"/>
                </a:highlight>
              </a:rPr>
              <a:t>→ </a:t>
            </a:r>
            <a:r>
              <a:rPr kumimoji="1" lang="en-US" altLang="ja-JP" sz="2300" b="1" dirty="0">
                <a:highlight>
                  <a:srgbClr val="FFFFCC"/>
                </a:highlight>
              </a:rPr>
              <a:t>(3) </a:t>
            </a:r>
            <a:r>
              <a:rPr kumimoji="1" lang="ja-JP" altLang="en-US" sz="2300" b="1" dirty="0">
                <a:highlight>
                  <a:srgbClr val="FFFFCC"/>
                </a:highlight>
              </a:rPr>
              <a:t>失敗許容領域において、試行錯誤に基づくシステム自作を推進すれば、単なるコストダウンが実現できるだけでなく、</a:t>
            </a:r>
            <a:r>
              <a:rPr kumimoji="1" lang="en-US" altLang="ja-JP" sz="2300" b="1" dirty="0">
                <a:highlight>
                  <a:srgbClr val="FFFFCC"/>
                </a:highlight>
              </a:rPr>
              <a:t>IT </a:t>
            </a:r>
            <a:r>
              <a:rPr kumimoji="1" lang="ja-JP" altLang="en-US" sz="2300" b="1" dirty="0">
                <a:highlight>
                  <a:srgbClr val="FFFFCC"/>
                </a:highlight>
              </a:rPr>
              <a:t>好事家の技術力・内製力・セキュリティ能力・経営能力が向上し、魅力的な職場となり、人材難の問題も解決し、組織の能力 </a:t>
            </a:r>
            <a:r>
              <a:rPr kumimoji="1" lang="en-US" altLang="ja-JP" sz="2000" b="1" dirty="0">
                <a:highlight>
                  <a:srgbClr val="FFFFCC"/>
                </a:highlight>
              </a:rPr>
              <a:t>(IT </a:t>
            </a:r>
            <a:r>
              <a:rPr kumimoji="1" lang="ja-JP" altLang="en-US" sz="2000" b="1" dirty="0">
                <a:highlight>
                  <a:srgbClr val="FFFFCC"/>
                </a:highlight>
              </a:rPr>
              <a:t>に限らず全領域</a:t>
            </a:r>
            <a:r>
              <a:rPr kumimoji="1" lang="en-US" altLang="ja-JP" sz="2000" b="1" dirty="0">
                <a:highlight>
                  <a:srgbClr val="FFFFCC"/>
                </a:highlight>
              </a:rPr>
              <a:t>) </a:t>
            </a:r>
            <a:r>
              <a:rPr kumimoji="1" lang="ja-JP" altLang="en-US" sz="2000" b="1" dirty="0">
                <a:highlight>
                  <a:srgbClr val="FFFFCC"/>
                </a:highlight>
              </a:rPr>
              <a:t>が</a:t>
            </a:r>
            <a:r>
              <a:rPr kumimoji="1" lang="ja-JP" altLang="en-US" sz="2300" b="1" dirty="0">
                <a:highlight>
                  <a:srgbClr val="FFFFCC"/>
                </a:highlight>
              </a:rPr>
              <a:t>飛躍的に発展する。</a:t>
            </a:r>
          </a:p>
        </p:txBody>
      </p:sp>
      <p:sp>
        <p:nvSpPr>
          <p:cNvPr id="13" name="テキスト ボックス 12">
            <a:extLst>
              <a:ext uri="{FF2B5EF4-FFF2-40B4-BE49-F238E27FC236}">
                <a16:creationId xmlns:a16="http://schemas.microsoft.com/office/drawing/2014/main" id="{64D16EDF-18BA-4E7E-828A-38CBE284639D}"/>
              </a:ext>
            </a:extLst>
          </p:cNvPr>
          <p:cNvSpPr txBox="1"/>
          <p:nvPr/>
        </p:nvSpPr>
        <p:spPr>
          <a:xfrm>
            <a:off x="156582" y="2455412"/>
            <a:ext cx="11625133" cy="1015663"/>
          </a:xfrm>
          <a:prstGeom prst="rect">
            <a:avLst/>
          </a:prstGeom>
          <a:solidFill>
            <a:schemeClr val="accent4">
              <a:lumMod val="20000"/>
              <a:lumOff val="80000"/>
            </a:schemeClr>
          </a:solidFill>
          <a:ln w="28575">
            <a:solidFill>
              <a:schemeClr val="tx1"/>
            </a:solidFill>
          </a:ln>
        </p:spPr>
        <p:txBody>
          <a:bodyPr wrap="square" rtlCol="0">
            <a:spAutoFit/>
          </a:bodyPr>
          <a:lstStyle/>
          <a:p>
            <a:r>
              <a:rPr kumimoji="1" lang="en-US" altLang="ja-JP" sz="2000" dirty="0">
                <a:solidFill>
                  <a:schemeClr val="tx1">
                    <a:lumMod val="75000"/>
                    <a:lumOff val="25000"/>
                  </a:schemeClr>
                </a:solidFill>
              </a:rPr>
              <a:t>× </a:t>
            </a:r>
            <a:r>
              <a:rPr lang="ja-JP" altLang="en-US" sz="2000" dirty="0">
                <a:solidFill>
                  <a:schemeClr val="tx1">
                    <a:lumMod val="75000"/>
                    <a:lumOff val="25000"/>
                  </a:schemeClr>
                </a:solidFill>
              </a:rPr>
              <a:t>人の作った</a:t>
            </a:r>
            <a:r>
              <a:rPr kumimoji="1" lang="ja-JP" altLang="en-US" sz="2000" dirty="0">
                <a:solidFill>
                  <a:schemeClr val="tx1">
                    <a:lumMod val="75000"/>
                    <a:lumOff val="25000"/>
                  </a:schemeClr>
                </a:solidFill>
              </a:rPr>
              <a:t>クラウドを使う   </a:t>
            </a:r>
            <a:r>
              <a:rPr kumimoji="1" lang="en-US" altLang="ja-JP" sz="2000" dirty="0">
                <a:solidFill>
                  <a:schemeClr val="tx1">
                    <a:lumMod val="75000"/>
                    <a:lumOff val="25000"/>
                  </a:schemeClr>
                </a:solidFill>
              </a:rPr>
              <a:t>× </a:t>
            </a:r>
            <a:r>
              <a:rPr lang="ja-JP" altLang="en-US" sz="2000" dirty="0">
                <a:solidFill>
                  <a:schemeClr val="tx1">
                    <a:lumMod val="75000"/>
                    <a:lumOff val="25000"/>
                  </a:schemeClr>
                </a:solidFill>
              </a:rPr>
              <a:t>人の作った</a:t>
            </a:r>
            <a:r>
              <a:rPr kumimoji="1" lang="ja-JP" altLang="en-US" sz="2000" dirty="0">
                <a:solidFill>
                  <a:schemeClr val="tx1">
                    <a:lumMod val="75000"/>
                    <a:lumOff val="25000"/>
                  </a:schemeClr>
                </a:solidFill>
              </a:rPr>
              <a:t>セキュリティソリューションを扱う </a:t>
            </a:r>
            <a:r>
              <a:rPr kumimoji="1" lang="en-US" altLang="ja-JP" sz="2000" dirty="0">
                <a:solidFill>
                  <a:schemeClr val="tx1">
                    <a:lumMod val="75000"/>
                    <a:lumOff val="25000"/>
                  </a:schemeClr>
                </a:solidFill>
              </a:rPr>
              <a:t>× </a:t>
            </a:r>
            <a:r>
              <a:rPr lang="ja-JP" altLang="en-US" sz="2000" dirty="0">
                <a:solidFill>
                  <a:schemeClr val="tx1">
                    <a:lumMod val="75000"/>
                    <a:lumOff val="25000"/>
                  </a:schemeClr>
                </a:solidFill>
              </a:rPr>
              <a:t>人の作った</a:t>
            </a:r>
            <a:r>
              <a:rPr kumimoji="1" lang="ja-JP" altLang="en-US" sz="2000" dirty="0">
                <a:solidFill>
                  <a:schemeClr val="tx1">
                    <a:lumMod val="75000"/>
                    <a:lumOff val="25000"/>
                  </a:schemeClr>
                </a:solidFill>
              </a:rPr>
              <a:t>インターネットを使う</a:t>
            </a:r>
          </a:p>
          <a:p>
            <a:r>
              <a:rPr kumimoji="1" lang="ja-JP" altLang="en-US" sz="2000" b="1" dirty="0"/>
              <a:t>○ 新しいクラウドサービス技術を開発する  ○ 新しいセキュリティ技術を開発する ○ 新しいインターネットシステムを開発する</a:t>
            </a:r>
          </a:p>
        </p:txBody>
      </p:sp>
      <p:sp>
        <p:nvSpPr>
          <p:cNvPr id="12" name="テキスト ボックス 11">
            <a:extLst>
              <a:ext uri="{FF2B5EF4-FFF2-40B4-BE49-F238E27FC236}">
                <a16:creationId xmlns:a16="http://schemas.microsoft.com/office/drawing/2014/main" id="{82BD31E0-585F-4DAD-AC17-7F9E88A1F2E8}"/>
              </a:ext>
            </a:extLst>
          </p:cNvPr>
          <p:cNvSpPr txBox="1"/>
          <p:nvPr/>
        </p:nvSpPr>
        <p:spPr>
          <a:xfrm>
            <a:off x="1571718" y="3196702"/>
            <a:ext cx="10270957" cy="369332"/>
          </a:xfrm>
          <a:prstGeom prst="rect">
            <a:avLst/>
          </a:prstGeom>
          <a:solidFill>
            <a:srgbClr val="FFFF00"/>
          </a:solidFill>
          <a:ln w="28575">
            <a:solidFill>
              <a:schemeClr val="tx1"/>
            </a:solidFill>
          </a:ln>
        </p:spPr>
        <p:txBody>
          <a:bodyPr wrap="square" rtlCol="0">
            <a:spAutoFit/>
          </a:bodyPr>
          <a:lstStyle/>
          <a:p>
            <a:pPr algn="r"/>
            <a:r>
              <a:rPr kumimoji="1" lang="ja-JP" altLang="en-US" dirty="0"/>
              <a:t>↑  コレをどうやって生むのか</a:t>
            </a:r>
            <a:r>
              <a:rPr kumimoji="1" lang="en-US" altLang="ja-JP" dirty="0"/>
              <a:t>? </a:t>
            </a:r>
            <a:r>
              <a:rPr kumimoji="1" lang="ja-JP" altLang="en-US" dirty="0"/>
              <a:t>企業、政治、行政、安全保障、防衛、</a:t>
            </a:r>
            <a:r>
              <a:rPr kumimoji="1" lang="en-US" altLang="ja-JP" dirty="0"/>
              <a:t>etc… </a:t>
            </a:r>
            <a:r>
              <a:rPr kumimoji="1" lang="ja-JP" altLang="en-US" dirty="0"/>
              <a:t>日本全体の悩み。国家的課題。</a:t>
            </a:r>
          </a:p>
        </p:txBody>
      </p:sp>
      <p:sp>
        <p:nvSpPr>
          <p:cNvPr id="3" name="テキスト ボックス 2">
            <a:extLst>
              <a:ext uri="{FF2B5EF4-FFF2-40B4-BE49-F238E27FC236}">
                <a16:creationId xmlns:a16="http://schemas.microsoft.com/office/drawing/2014/main" id="{96E7E1C0-91AD-F1C5-9EB1-9D7E5F219D44}"/>
              </a:ext>
            </a:extLst>
          </p:cNvPr>
          <p:cNvSpPr txBox="1"/>
          <p:nvPr/>
        </p:nvSpPr>
        <p:spPr>
          <a:xfrm>
            <a:off x="4775072" y="23122"/>
            <a:ext cx="5548473" cy="584775"/>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a:t>
            </a:r>
            <a:r>
              <a:rPr kumimoji="1" lang="en-US" altLang="ja-JP" sz="2000" b="1" u="sng" dirty="0">
                <a:solidFill>
                  <a:srgbClr val="0000FF"/>
                </a:solidFill>
                <a:latin typeface="Consolas" panose="020B0609020204030204" pitchFamily="49" charset="0"/>
              </a:rPr>
              <a:t>https://dnobori.cyber.ipa.go.jp/</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Tree>
    <p:extLst>
      <p:ext uri="{BB962C8B-B14F-4D97-AF65-F5344CB8AC3E}">
        <p14:creationId xmlns:p14="http://schemas.microsoft.com/office/powerpoint/2010/main" val="1325838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5DC840B-F012-4FC9-AE91-BCDFCE2FCE93}"/>
              </a:ext>
            </a:extLst>
          </p:cNvPr>
          <p:cNvSpPr>
            <a:spLocks noGrp="1"/>
          </p:cNvSpPr>
          <p:nvPr>
            <p:ph type="sldNum" sz="quarter" idx="12"/>
          </p:nvPr>
        </p:nvSpPr>
        <p:spPr/>
        <p:txBody>
          <a:bodyPr/>
          <a:lstStyle/>
          <a:p>
            <a:fld id="{63DCA85F-F225-44A4-AEA8-9083CAE61796}" type="slidenum">
              <a:rPr kumimoji="1" lang="ja-JP" altLang="en-US" smtClean="0"/>
              <a:t>20</a:t>
            </a:fld>
            <a:endParaRPr kumimoji="1" lang="ja-JP" altLang="en-US" dirty="0"/>
          </a:p>
        </p:txBody>
      </p:sp>
      <p:pic>
        <p:nvPicPr>
          <p:cNvPr id="6" name="図 5">
            <a:extLst>
              <a:ext uri="{FF2B5EF4-FFF2-40B4-BE49-F238E27FC236}">
                <a16:creationId xmlns:a16="http://schemas.microsoft.com/office/drawing/2014/main" id="{C8F7E2CD-9380-45D6-A204-8801B9F96A35}"/>
              </a:ext>
            </a:extLst>
          </p:cNvPr>
          <p:cNvPicPr>
            <a:picLocks noChangeAspect="1"/>
          </p:cNvPicPr>
          <p:nvPr/>
        </p:nvPicPr>
        <p:blipFill>
          <a:blip r:embed="rId2"/>
          <a:stretch>
            <a:fillRect/>
          </a:stretch>
        </p:blipFill>
        <p:spPr>
          <a:xfrm>
            <a:off x="253160" y="136525"/>
            <a:ext cx="9829094" cy="6536470"/>
          </a:xfrm>
          <a:prstGeom prst="rect">
            <a:avLst/>
          </a:prstGeom>
        </p:spPr>
      </p:pic>
    </p:spTree>
    <p:extLst>
      <p:ext uri="{BB962C8B-B14F-4D97-AF65-F5344CB8AC3E}">
        <p14:creationId xmlns:p14="http://schemas.microsoft.com/office/powerpoint/2010/main" val="2918562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37F8CC2-3EC3-4258-9EE4-BEF019EB5F99}"/>
              </a:ext>
            </a:extLst>
          </p:cNvPr>
          <p:cNvSpPr>
            <a:spLocks noGrp="1"/>
          </p:cNvSpPr>
          <p:nvPr>
            <p:ph type="sldNum" sz="quarter" idx="12"/>
          </p:nvPr>
        </p:nvSpPr>
        <p:spPr/>
        <p:txBody>
          <a:bodyPr/>
          <a:lstStyle/>
          <a:p>
            <a:fld id="{63DCA85F-F225-44A4-AEA8-9083CAE61796}" type="slidenum">
              <a:rPr kumimoji="1" lang="ja-JP" altLang="en-US" smtClean="0"/>
              <a:t>21</a:t>
            </a:fld>
            <a:endParaRPr kumimoji="1" lang="ja-JP" altLang="en-US" dirty="0"/>
          </a:p>
        </p:txBody>
      </p:sp>
      <p:pic>
        <p:nvPicPr>
          <p:cNvPr id="6" name="図 5">
            <a:extLst>
              <a:ext uri="{FF2B5EF4-FFF2-40B4-BE49-F238E27FC236}">
                <a16:creationId xmlns:a16="http://schemas.microsoft.com/office/drawing/2014/main" id="{EC0BFA1C-128B-4B82-A828-4431EF2B87A9}"/>
              </a:ext>
            </a:extLst>
          </p:cNvPr>
          <p:cNvPicPr>
            <a:picLocks noChangeAspect="1"/>
          </p:cNvPicPr>
          <p:nvPr/>
        </p:nvPicPr>
        <p:blipFill>
          <a:blip r:embed="rId2"/>
          <a:stretch>
            <a:fillRect/>
          </a:stretch>
        </p:blipFill>
        <p:spPr>
          <a:xfrm>
            <a:off x="155510" y="302562"/>
            <a:ext cx="9967454" cy="6252875"/>
          </a:xfrm>
          <a:prstGeom prst="rect">
            <a:avLst/>
          </a:prstGeom>
        </p:spPr>
      </p:pic>
    </p:spTree>
    <p:extLst>
      <p:ext uri="{BB962C8B-B14F-4D97-AF65-F5344CB8AC3E}">
        <p14:creationId xmlns:p14="http://schemas.microsoft.com/office/powerpoint/2010/main" val="1820854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2018BD8-A071-495D-8C7F-A426093DF124}"/>
              </a:ext>
            </a:extLst>
          </p:cNvPr>
          <p:cNvSpPr>
            <a:spLocks noGrp="1"/>
          </p:cNvSpPr>
          <p:nvPr>
            <p:ph type="sldNum" sz="quarter" idx="12"/>
          </p:nvPr>
        </p:nvSpPr>
        <p:spPr/>
        <p:txBody>
          <a:bodyPr/>
          <a:lstStyle/>
          <a:p>
            <a:fld id="{63DCA85F-F225-44A4-AEA8-9083CAE61796}" type="slidenum">
              <a:rPr kumimoji="1" lang="ja-JP" altLang="en-US" smtClean="0"/>
              <a:t>22</a:t>
            </a:fld>
            <a:endParaRPr kumimoji="1" lang="ja-JP" altLang="en-US" dirty="0"/>
          </a:p>
        </p:txBody>
      </p:sp>
      <p:pic>
        <p:nvPicPr>
          <p:cNvPr id="6" name="図 5">
            <a:extLst>
              <a:ext uri="{FF2B5EF4-FFF2-40B4-BE49-F238E27FC236}">
                <a16:creationId xmlns:a16="http://schemas.microsoft.com/office/drawing/2014/main" id="{9E1783F1-3634-4936-B5D1-C01697A71B3D}"/>
              </a:ext>
            </a:extLst>
          </p:cNvPr>
          <p:cNvPicPr>
            <a:picLocks noChangeAspect="1"/>
          </p:cNvPicPr>
          <p:nvPr/>
        </p:nvPicPr>
        <p:blipFill>
          <a:blip r:embed="rId2"/>
          <a:stretch>
            <a:fillRect/>
          </a:stretch>
        </p:blipFill>
        <p:spPr>
          <a:xfrm>
            <a:off x="872982" y="141880"/>
            <a:ext cx="8923026" cy="6574239"/>
          </a:xfrm>
          <a:prstGeom prst="rect">
            <a:avLst/>
          </a:prstGeom>
        </p:spPr>
      </p:pic>
    </p:spTree>
    <p:extLst>
      <p:ext uri="{BB962C8B-B14F-4D97-AF65-F5344CB8AC3E}">
        <p14:creationId xmlns:p14="http://schemas.microsoft.com/office/powerpoint/2010/main" val="3573476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300879B-DE91-46DA-8458-6C0BF35B4671}"/>
              </a:ext>
            </a:extLst>
          </p:cNvPr>
          <p:cNvSpPr>
            <a:spLocks noGrp="1"/>
          </p:cNvSpPr>
          <p:nvPr>
            <p:ph type="sldNum" sz="quarter" idx="12"/>
          </p:nvPr>
        </p:nvSpPr>
        <p:spPr/>
        <p:txBody>
          <a:bodyPr/>
          <a:lstStyle/>
          <a:p>
            <a:fld id="{63DCA85F-F225-44A4-AEA8-9083CAE61796}" type="slidenum">
              <a:rPr kumimoji="1" lang="ja-JP" altLang="en-US" smtClean="0"/>
              <a:t>23</a:t>
            </a:fld>
            <a:endParaRPr kumimoji="1" lang="ja-JP" altLang="en-US" dirty="0"/>
          </a:p>
        </p:txBody>
      </p:sp>
      <p:pic>
        <p:nvPicPr>
          <p:cNvPr id="6" name="図 5">
            <a:extLst>
              <a:ext uri="{FF2B5EF4-FFF2-40B4-BE49-F238E27FC236}">
                <a16:creationId xmlns:a16="http://schemas.microsoft.com/office/drawing/2014/main" id="{9208A481-BE71-4F8D-AE52-AA03D5ACC66F}"/>
              </a:ext>
            </a:extLst>
          </p:cNvPr>
          <p:cNvPicPr>
            <a:picLocks noChangeAspect="1"/>
          </p:cNvPicPr>
          <p:nvPr/>
        </p:nvPicPr>
        <p:blipFill>
          <a:blip r:embed="rId2"/>
          <a:stretch>
            <a:fillRect/>
          </a:stretch>
        </p:blipFill>
        <p:spPr>
          <a:xfrm>
            <a:off x="219742" y="138009"/>
            <a:ext cx="9981781" cy="6575793"/>
          </a:xfrm>
          <a:prstGeom prst="rect">
            <a:avLst/>
          </a:prstGeom>
        </p:spPr>
      </p:pic>
    </p:spTree>
    <p:extLst>
      <p:ext uri="{BB962C8B-B14F-4D97-AF65-F5344CB8AC3E}">
        <p14:creationId xmlns:p14="http://schemas.microsoft.com/office/powerpoint/2010/main" val="2437278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939974C-D9D8-499E-A1D6-EF91D1260999}"/>
              </a:ext>
            </a:extLst>
          </p:cNvPr>
          <p:cNvSpPr>
            <a:spLocks noGrp="1"/>
          </p:cNvSpPr>
          <p:nvPr>
            <p:ph type="sldNum" sz="quarter" idx="12"/>
          </p:nvPr>
        </p:nvSpPr>
        <p:spPr/>
        <p:txBody>
          <a:bodyPr/>
          <a:lstStyle/>
          <a:p>
            <a:fld id="{63DCA85F-F225-44A4-AEA8-9083CAE61796}" type="slidenum">
              <a:rPr kumimoji="1" lang="ja-JP" altLang="en-US" smtClean="0"/>
              <a:t>24</a:t>
            </a:fld>
            <a:endParaRPr kumimoji="1" lang="ja-JP" altLang="en-US" dirty="0"/>
          </a:p>
        </p:txBody>
      </p:sp>
      <p:pic>
        <p:nvPicPr>
          <p:cNvPr id="6" name="図 5">
            <a:extLst>
              <a:ext uri="{FF2B5EF4-FFF2-40B4-BE49-F238E27FC236}">
                <a16:creationId xmlns:a16="http://schemas.microsoft.com/office/drawing/2014/main" id="{E641ADE6-08FD-4F5B-8C68-CAE4B2D61B7C}"/>
              </a:ext>
            </a:extLst>
          </p:cNvPr>
          <p:cNvPicPr>
            <a:picLocks noChangeAspect="1"/>
          </p:cNvPicPr>
          <p:nvPr/>
        </p:nvPicPr>
        <p:blipFill>
          <a:blip r:embed="rId2"/>
          <a:stretch>
            <a:fillRect/>
          </a:stretch>
        </p:blipFill>
        <p:spPr>
          <a:xfrm>
            <a:off x="427221" y="284636"/>
            <a:ext cx="9877670" cy="6436839"/>
          </a:xfrm>
          <a:prstGeom prst="rect">
            <a:avLst/>
          </a:prstGeom>
        </p:spPr>
      </p:pic>
    </p:spTree>
    <p:extLst>
      <p:ext uri="{BB962C8B-B14F-4D97-AF65-F5344CB8AC3E}">
        <p14:creationId xmlns:p14="http://schemas.microsoft.com/office/powerpoint/2010/main" val="294990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5FE35D0-2E86-4E40-A1C2-F15CDE9104A3}"/>
              </a:ext>
            </a:extLst>
          </p:cNvPr>
          <p:cNvSpPr>
            <a:spLocks noGrp="1"/>
          </p:cNvSpPr>
          <p:nvPr>
            <p:ph type="sldNum" sz="quarter" idx="12"/>
          </p:nvPr>
        </p:nvSpPr>
        <p:spPr/>
        <p:txBody>
          <a:bodyPr/>
          <a:lstStyle/>
          <a:p>
            <a:fld id="{63DCA85F-F225-44A4-AEA8-9083CAE61796}" type="slidenum">
              <a:rPr kumimoji="1" lang="ja-JP" altLang="en-US" smtClean="0"/>
              <a:t>25</a:t>
            </a:fld>
            <a:endParaRPr kumimoji="1" lang="ja-JP" altLang="en-US" dirty="0"/>
          </a:p>
        </p:txBody>
      </p:sp>
      <p:pic>
        <p:nvPicPr>
          <p:cNvPr id="6" name="図 5">
            <a:extLst>
              <a:ext uri="{FF2B5EF4-FFF2-40B4-BE49-F238E27FC236}">
                <a16:creationId xmlns:a16="http://schemas.microsoft.com/office/drawing/2014/main" id="{8BB7BF9B-8748-4DB0-8AF5-C5793EDBDD12}"/>
              </a:ext>
            </a:extLst>
          </p:cNvPr>
          <p:cNvPicPr>
            <a:picLocks noChangeAspect="1"/>
          </p:cNvPicPr>
          <p:nvPr/>
        </p:nvPicPr>
        <p:blipFill>
          <a:blip r:embed="rId2"/>
          <a:stretch>
            <a:fillRect/>
          </a:stretch>
        </p:blipFill>
        <p:spPr>
          <a:xfrm>
            <a:off x="155510" y="306580"/>
            <a:ext cx="10037402" cy="6049770"/>
          </a:xfrm>
          <a:prstGeom prst="rect">
            <a:avLst/>
          </a:prstGeom>
        </p:spPr>
      </p:pic>
    </p:spTree>
    <p:extLst>
      <p:ext uri="{BB962C8B-B14F-4D97-AF65-F5344CB8AC3E}">
        <p14:creationId xmlns:p14="http://schemas.microsoft.com/office/powerpoint/2010/main" val="1355065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87FB26D-557A-4C65-BB37-191F120F8D0D}"/>
              </a:ext>
            </a:extLst>
          </p:cNvPr>
          <p:cNvSpPr>
            <a:spLocks noGrp="1"/>
          </p:cNvSpPr>
          <p:nvPr>
            <p:ph type="sldNum" sz="quarter" idx="12"/>
          </p:nvPr>
        </p:nvSpPr>
        <p:spPr/>
        <p:txBody>
          <a:bodyPr/>
          <a:lstStyle/>
          <a:p>
            <a:fld id="{63DCA85F-F225-44A4-AEA8-9083CAE61796}" type="slidenum">
              <a:rPr kumimoji="1" lang="ja-JP" altLang="en-US" smtClean="0"/>
              <a:t>26</a:t>
            </a:fld>
            <a:endParaRPr kumimoji="1" lang="ja-JP" altLang="en-US" dirty="0"/>
          </a:p>
        </p:txBody>
      </p:sp>
      <p:pic>
        <p:nvPicPr>
          <p:cNvPr id="6" name="図 5">
            <a:extLst>
              <a:ext uri="{FF2B5EF4-FFF2-40B4-BE49-F238E27FC236}">
                <a16:creationId xmlns:a16="http://schemas.microsoft.com/office/drawing/2014/main" id="{C8B0F189-5FE0-4968-89C2-AA96063B86E3}"/>
              </a:ext>
            </a:extLst>
          </p:cNvPr>
          <p:cNvPicPr>
            <a:picLocks noChangeAspect="1"/>
          </p:cNvPicPr>
          <p:nvPr/>
        </p:nvPicPr>
        <p:blipFill>
          <a:blip r:embed="rId2"/>
          <a:stretch>
            <a:fillRect/>
          </a:stretch>
        </p:blipFill>
        <p:spPr>
          <a:xfrm>
            <a:off x="1132758" y="317739"/>
            <a:ext cx="9315256" cy="5981966"/>
          </a:xfrm>
          <a:prstGeom prst="rect">
            <a:avLst/>
          </a:prstGeom>
        </p:spPr>
      </p:pic>
      <p:sp>
        <p:nvSpPr>
          <p:cNvPr id="7" name="テキスト ボックス 6">
            <a:extLst>
              <a:ext uri="{FF2B5EF4-FFF2-40B4-BE49-F238E27FC236}">
                <a16:creationId xmlns:a16="http://schemas.microsoft.com/office/drawing/2014/main" id="{994FABA7-8C62-4115-B06C-837C3E9CCA64}"/>
              </a:ext>
            </a:extLst>
          </p:cNvPr>
          <p:cNvSpPr txBox="1"/>
          <p:nvPr/>
        </p:nvSpPr>
        <p:spPr>
          <a:xfrm>
            <a:off x="1987825" y="6318865"/>
            <a:ext cx="9136049" cy="369332"/>
          </a:xfrm>
          <a:prstGeom prst="rect">
            <a:avLst/>
          </a:prstGeom>
          <a:noFill/>
        </p:spPr>
        <p:txBody>
          <a:bodyPr wrap="square" rtlCol="0">
            <a:spAutoFit/>
          </a:bodyPr>
          <a:lstStyle/>
          <a:p>
            <a:r>
              <a:rPr kumimoji="1" lang="ja-JP" altLang="en-US" dirty="0"/>
              <a:t>↑ の写真は、</a:t>
            </a:r>
            <a:r>
              <a:rPr kumimoji="1" lang="en-US" altLang="ja-JP" dirty="0"/>
              <a:t>J-LIS LGWAN </a:t>
            </a:r>
            <a:r>
              <a:rPr kumimoji="1" lang="ja-JP" altLang="en-US" dirty="0"/>
              <a:t>全国センターの職員の方々が最初に疎通させた瞬間 </a:t>
            </a:r>
            <a:r>
              <a:rPr kumimoji="1" lang="en-US" altLang="ja-JP" dirty="0"/>
              <a:t>(2020/10/20)</a:t>
            </a:r>
            <a:endParaRPr kumimoji="1" lang="ja-JP" altLang="en-US" dirty="0"/>
          </a:p>
        </p:txBody>
      </p:sp>
    </p:spTree>
    <p:extLst>
      <p:ext uri="{BB962C8B-B14F-4D97-AF65-F5344CB8AC3E}">
        <p14:creationId xmlns:p14="http://schemas.microsoft.com/office/powerpoint/2010/main" val="2427538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F1CDA-AD0E-44AD-97EA-68899147EA35}"/>
              </a:ext>
            </a:extLst>
          </p:cNvPr>
          <p:cNvSpPr>
            <a:spLocks noGrp="1"/>
          </p:cNvSpPr>
          <p:nvPr>
            <p:ph type="title"/>
          </p:nvPr>
        </p:nvSpPr>
        <p:spPr>
          <a:xfrm>
            <a:off x="213360" y="45085"/>
            <a:ext cx="9806940" cy="915035"/>
          </a:xfrm>
        </p:spPr>
        <p:txBody>
          <a:bodyPr>
            <a:normAutofit/>
          </a:bodyPr>
          <a:lstStyle/>
          <a:p>
            <a:r>
              <a:rPr kumimoji="1" lang="en-US" altLang="ja-JP" sz="2400" b="1" dirty="0">
                <a:solidFill>
                  <a:schemeClr val="accent2">
                    <a:lumMod val="75000"/>
                  </a:schemeClr>
                </a:solidFill>
              </a:rPr>
              <a:t>(1) </a:t>
            </a:r>
            <a:r>
              <a:rPr kumimoji="1" lang="ja-JP" altLang="en-US" sz="2400" b="1" dirty="0">
                <a:solidFill>
                  <a:schemeClr val="accent2">
                    <a:lumMod val="75000"/>
                  </a:schemeClr>
                </a:solidFill>
              </a:rPr>
              <a:t>われわれのソフトウェア技術研究の成果の </a:t>
            </a:r>
            <a:r>
              <a:rPr kumimoji="1" lang="en-US" altLang="ja-JP" sz="2400" b="1" dirty="0">
                <a:solidFill>
                  <a:schemeClr val="accent2">
                    <a:lumMod val="75000"/>
                  </a:schemeClr>
                </a:solidFill>
              </a:rPr>
              <a:t>2025 </a:t>
            </a:r>
            <a:r>
              <a:rPr kumimoji="1" lang="ja-JP" altLang="en-US" sz="2400" b="1" dirty="0">
                <a:solidFill>
                  <a:schemeClr val="accent2">
                    <a:lumMod val="75000"/>
                  </a:schemeClr>
                </a:solidFill>
              </a:rPr>
              <a:t>年時点での</a:t>
            </a:r>
            <a:br>
              <a:rPr kumimoji="1" lang="en-US" altLang="ja-JP" sz="2400" b="1" dirty="0">
                <a:solidFill>
                  <a:schemeClr val="accent2">
                    <a:lumMod val="75000"/>
                  </a:schemeClr>
                </a:solidFill>
              </a:rPr>
            </a:br>
            <a:r>
              <a:rPr kumimoji="1" lang="ja-JP" altLang="en-US" sz="2400" b="1" dirty="0">
                <a:solidFill>
                  <a:schemeClr val="accent2">
                    <a:lumMod val="75000"/>
                  </a:schemeClr>
                </a:solidFill>
              </a:rPr>
              <a:t>年間社会的便益額 </a:t>
            </a:r>
            <a:r>
              <a:rPr kumimoji="1" lang="en-US" altLang="ja-JP" sz="2400" b="1" dirty="0">
                <a:solidFill>
                  <a:schemeClr val="accent2">
                    <a:lumMod val="75000"/>
                  </a:schemeClr>
                </a:solidFill>
              </a:rPr>
              <a:t>Annual Social Value (ASV) </a:t>
            </a:r>
            <a:r>
              <a:rPr kumimoji="1" lang="ja-JP" altLang="en-US" sz="2400" b="1" dirty="0">
                <a:solidFill>
                  <a:schemeClr val="accent2">
                    <a:lumMod val="75000"/>
                  </a:schemeClr>
                </a:solidFill>
              </a:rPr>
              <a:t>のまとめ</a:t>
            </a:r>
            <a:r>
              <a:rPr kumimoji="1" lang="en-US" altLang="ja-JP" sz="2400" b="1" dirty="0">
                <a:solidFill>
                  <a:schemeClr val="accent2">
                    <a:lumMod val="75000"/>
                  </a:schemeClr>
                </a:solidFill>
              </a:rPr>
              <a:t>:</a:t>
            </a:r>
            <a:endParaRPr kumimoji="1" lang="ja-JP" altLang="en-US" sz="2400" b="1" dirty="0">
              <a:solidFill>
                <a:schemeClr val="accent2">
                  <a:lumMod val="75000"/>
                </a:schemeClr>
              </a:solidFill>
            </a:endParaRPr>
          </a:p>
        </p:txBody>
      </p:sp>
      <p:sp>
        <p:nvSpPr>
          <p:cNvPr id="4" name="スライド番号プレースホルダー 3">
            <a:extLst>
              <a:ext uri="{FF2B5EF4-FFF2-40B4-BE49-F238E27FC236}">
                <a16:creationId xmlns:a16="http://schemas.microsoft.com/office/drawing/2014/main" id="{FF649510-147B-463F-8AB2-D0D2D9522530}"/>
              </a:ext>
            </a:extLst>
          </p:cNvPr>
          <p:cNvSpPr>
            <a:spLocks noGrp="1"/>
          </p:cNvSpPr>
          <p:nvPr>
            <p:ph type="sldNum" sz="quarter" idx="12"/>
          </p:nvPr>
        </p:nvSpPr>
        <p:spPr/>
        <p:txBody>
          <a:bodyPr/>
          <a:lstStyle/>
          <a:p>
            <a:fld id="{63DCA85F-F225-44A4-AEA8-9083CAE61796}" type="slidenum">
              <a:rPr kumimoji="1" lang="ja-JP" altLang="en-US" smtClean="0"/>
              <a:t>27</a:t>
            </a:fld>
            <a:endParaRPr kumimoji="1" lang="ja-JP" altLang="en-US" dirty="0"/>
          </a:p>
        </p:txBody>
      </p:sp>
      <p:sp>
        <p:nvSpPr>
          <p:cNvPr id="5" name="テキスト ボックス 4">
            <a:extLst>
              <a:ext uri="{FF2B5EF4-FFF2-40B4-BE49-F238E27FC236}">
                <a16:creationId xmlns:a16="http://schemas.microsoft.com/office/drawing/2014/main" id="{1B4234C0-EC9A-4D67-A8D7-A016436D2483}"/>
              </a:ext>
            </a:extLst>
          </p:cNvPr>
          <p:cNvSpPr txBox="1"/>
          <p:nvPr/>
        </p:nvSpPr>
        <p:spPr>
          <a:xfrm>
            <a:off x="582230" y="924084"/>
            <a:ext cx="11396410" cy="1692771"/>
          </a:xfrm>
          <a:prstGeom prst="rect">
            <a:avLst/>
          </a:prstGeom>
          <a:solidFill>
            <a:srgbClr val="FFFFCC"/>
          </a:solidFill>
          <a:ln w="12700">
            <a:solidFill>
              <a:schemeClr val="tx1"/>
            </a:solidFill>
          </a:ln>
        </p:spPr>
        <p:txBody>
          <a:bodyPr wrap="square" rtlCol="0">
            <a:spAutoFit/>
          </a:bodyPr>
          <a:lstStyle/>
          <a:p>
            <a:r>
              <a:rPr kumimoji="1" lang="en-US" altLang="ja-JP" dirty="0"/>
              <a:t>(1) </a:t>
            </a:r>
            <a:r>
              <a:rPr kumimoji="1" lang="en-US" altLang="ja-JP" dirty="0" err="1"/>
              <a:t>SoftEther</a:t>
            </a:r>
            <a:r>
              <a:rPr kumimoji="1" lang="en-US" altLang="ja-JP" dirty="0"/>
              <a:t> VPN (IPA, </a:t>
            </a:r>
            <a:r>
              <a:rPr kumimoji="1" lang="ja-JP" altLang="en-US" dirty="0"/>
              <a:t>筑波大</a:t>
            </a:r>
            <a:r>
              <a:rPr lang="en-US" altLang="ja-JP" dirty="0"/>
              <a:t>)</a:t>
            </a:r>
            <a:r>
              <a:rPr kumimoji="1" lang="en-US" altLang="ja-JP" dirty="0"/>
              <a:t>            </a:t>
            </a:r>
            <a:r>
              <a:rPr kumimoji="1" lang="en-US" altLang="ja-JP" b="1" dirty="0">
                <a:solidFill>
                  <a:schemeClr val="accent6">
                    <a:lumMod val="75000"/>
                  </a:schemeClr>
                </a:solidFill>
              </a:rPr>
              <a:t>411 </a:t>
            </a:r>
            <a:r>
              <a:rPr kumimoji="1" lang="ja-JP" altLang="en-US" b="1" dirty="0">
                <a:solidFill>
                  <a:schemeClr val="accent6">
                    <a:lumMod val="75000"/>
                  </a:schemeClr>
                </a:solidFill>
              </a:rPr>
              <a:t>億円 ～ </a:t>
            </a:r>
            <a:r>
              <a:rPr kumimoji="1" lang="en-US" altLang="ja-JP" b="1" dirty="0">
                <a:solidFill>
                  <a:schemeClr val="accent6">
                    <a:lumMod val="75000"/>
                  </a:schemeClr>
                </a:solidFill>
              </a:rPr>
              <a:t>610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(2) VPN Gate (</a:t>
            </a:r>
            <a:r>
              <a:rPr kumimoji="1" lang="ja-JP" altLang="en-US" dirty="0"/>
              <a:t>筑波大</a:t>
            </a:r>
            <a:r>
              <a:rPr kumimoji="1" lang="en-US" altLang="ja-JP" dirty="0"/>
              <a:t>)                            </a:t>
            </a:r>
            <a:r>
              <a:rPr kumimoji="1" lang="en-US" altLang="ja-JP" b="1" dirty="0">
                <a:solidFill>
                  <a:schemeClr val="accent6">
                    <a:lumMod val="75000"/>
                  </a:schemeClr>
                </a:solidFill>
              </a:rPr>
              <a:t>109 </a:t>
            </a:r>
            <a:r>
              <a:rPr kumimoji="1" lang="ja-JP" altLang="en-US" b="1" dirty="0">
                <a:solidFill>
                  <a:schemeClr val="accent6">
                    <a:lumMod val="75000"/>
                  </a:schemeClr>
                </a:solidFill>
              </a:rPr>
              <a:t>億円 ～ </a:t>
            </a:r>
            <a:r>
              <a:rPr kumimoji="1" lang="en-US" altLang="ja-JP" b="1" dirty="0">
                <a:solidFill>
                  <a:schemeClr val="accent6">
                    <a:lumMod val="75000"/>
                  </a:schemeClr>
                </a:solidFill>
              </a:rPr>
              <a:t>286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(3) </a:t>
            </a:r>
            <a:r>
              <a:rPr kumimoji="1" lang="ja-JP" altLang="en-US" dirty="0"/>
              <a:t>シン・テレワークシステム </a:t>
            </a:r>
            <a:r>
              <a:rPr kumimoji="1" lang="en-US" altLang="ja-JP" dirty="0"/>
              <a:t>(IPA, NTT </a:t>
            </a:r>
            <a:r>
              <a:rPr kumimoji="1" lang="ja-JP" altLang="en-US" dirty="0"/>
              <a:t>東日本</a:t>
            </a:r>
            <a:r>
              <a:rPr kumimoji="1" lang="en-US" altLang="ja-JP" dirty="0"/>
              <a:t>)</a:t>
            </a:r>
            <a:r>
              <a:rPr kumimoji="1" lang="ja-JP" altLang="en-US" dirty="0"/>
              <a:t>                </a:t>
            </a:r>
            <a:r>
              <a:rPr kumimoji="1" lang="en-US" altLang="ja-JP" b="1" dirty="0">
                <a:solidFill>
                  <a:schemeClr val="accent6">
                    <a:lumMod val="75000"/>
                  </a:schemeClr>
                </a:solidFill>
              </a:rPr>
              <a:t>55 </a:t>
            </a:r>
            <a:r>
              <a:rPr kumimoji="1" lang="ja-JP" altLang="en-US" b="1" dirty="0">
                <a:solidFill>
                  <a:schemeClr val="accent6">
                    <a:lumMod val="75000"/>
                  </a:schemeClr>
                </a:solidFill>
              </a:rPr>
              <a:t>億円 ～ </a:t>
            </a:r>
            <a:r>
              <a:rPr kumimoji="1" lang="en-US" altLang="ja-JP" b="1" dirty="0">
                <a:solidFill>
                  <a:schemeClr val="accent6">
                    <a:lumMod val="75000"/>
                  </a:schemeClr>
                </a:solidFill>
              </a:rPr>
              <a:t>65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(4) </a:t>
            </a:r>
            <a:r>
              <a:rPr kumimoji="1" lang="ja-JP" altLang="en-US" dirty="0"/>
              <a:t>自治体テレワークシステム </a:t>
            </a:r>
            <a:r>
              <a:rPr kumimoji="1" lang="en-US" altLang="ja-JP" dirty="0"/>
              <a:t>for LGWAN (</a:t>
            </a:r>
            <a:r>
              <a:rPr lang="en-US" altLang="ja-JP" dirty="0"/>
              <a:t>IPA, J-LIS)</a:t>
            </a:r>
            <a:r>
              <a:rPr kumimoji="1" lang="en-US" altLang="ja-JP" dirty="0"/>
              <a:t>    </a:t>
            </a:r>
            <a:r>
              <a:rPr kumimoji="1" lang="en-US" altLang="ja-JP" b="1" dirty="0">
                <a:solidFill>
                  <a:schemeClr val="accent6">
                    <a:lumMod val="75000"/>
                  </a:schemeClr>
                </a:solidFill>
              </a:rPr>
              <a:t>122 </a:t>
            </a:r>
            <a:r>
              <a:rPr kumimoji="1" lang="ja-JP" altLang="en-US" b="1" dirty="0">
                <a:solidFill>
                  <a:schemeClr val="accent6">
                    <a:lumMod val="75000"/>
                  </a:schemeClr>
                </a:solidFill>
              </a:rPr>
              <a:t>億円 ～ </a:t>
            </a:r>
            <a:r>
              <a:rPr kumimoji="1" lang="en-US" altLang="ja-JP" b="1" dirty="0">
                <a:solidFill>
                  <a:schemeClr val="accent6">
                    <a:lumMod val="75000"/>
                  </a:schemeClr>
                </a:solidFill>
              </a:rPr>
              <a:t>123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a:t>(1</a:t>
            </a:r>
            <a:r>
              <a:rPr kumimoji="1" lang="ja-JP" altLang="en-US" dirty="0"/>
              <a:t> ～ </a:t>
            </a:r>
            <a:r>
              <a:rPr kumimoji="1" lang="en-US" altLang="ja-JP" dirty="0"/>
              <a:t>4 </a:t>
            </a:r>
            <a:r>
              <a:rPr kumimoji="1" lang="ja-JP" altLang="en-US" dirty="0"/>
              <a:t>合計</a:t>
            </a:r>
            <a:r>
              <a:rPr kumimoji="1" lang="en-US" altLang="ja-JP" dirty="0"/>
              <a:t>)</a:t>
            </a:r>
            <a:r>
              <a:rPr kumimoji="1" lang="ja-JP" altLang="en-US" dirty="0"/>
              <a:t> </a:t>
            </a:r>
            <a:r>
              <a:rPr kumimoji="1" lang="en-US" altLang="ja-JP" dirty="0"/>
              <a:t>Annual Social Value (ASV): </a:t>
            </a:r>
            <a:r>
              <a:rPr kumimoji="1" lang="en-US" altLang="ja-JP" b="1" u="sng" dirty="0">
                <a:solidFill>
                  <a:schemeClr val="accent5">
                    <a:lumMod val="75000"/>
                  </a:schemeClr>
                </a:solidFill>
              </a:rPr>
              <a:t>697 </a:t>
            </a:r>
            <a:r>
              <a:rPr kumimoji="1" lang="ja-JP" altLang="en-US" b="1" u="sng" dirty="0">
                <a:solidFill>
                  <a:schemeClr val="accent5">
                    <a:lumMod val="75000"/>
                  </a:schemeClr>
                </a:solidFill>
              </a:rPr>
              <a:t>～ </a:t>
            </a:r>
            <a:r>
              <a:rPr kumimoji="1" lang="en-US" altLang="ja-JP" b="1" u="sng" dirty="0">
                <a:solidFill>
                  <a:schemeClr val="accent5">
                    <a:lumMod val="75000"/>
                  </a:schemeClr>
                </a:solidFill>
              </a:rPr>
              <a:t>1084 </a:t>
            </a:r>
            <a:r>
              <a:rPr kumimoji="1" lang="ja-JP" altLang="en-US" b="1" u="sng" dirty="0">
                <a:solidFill>
                  <a:schemeClr val="accent5">
                    <a:lumMod val="75000"/>
                  </a:schemeClr>
                </a:solidFill>
              </a:rPr>
              <a:t>億円 </a:t>
            </a:r>
            <a:r>
              <a:rPr kumimoji="1" lang="en-US" altLang="ja-JP" b="1" u="sng" dirty="0">
                <a:solidFill>
                  <a:schemeClr val="accent5">
                    <a:lumMod val="75000"/>
                  </a:schemeClr>
                </a:solidFill>
              </a:rPr>
              <a:t>/ </a:t>
            </a:r>
            <a:r>
              <a:rPr kumimoji="1" lang="ja-JP" altLang="en-US" b="1" u="sng" dirty="0">
                <a:solidFill>
                  <a:schemeClr val="accent5">
                    <a:lumMod val="75000"/>
                  </a:schemeClr>
                </a:solidFill>
              </a:rPr>
              <a:t>年 </a:t>
            </a:r>
            <a:r>
              <a:rPr kumimoji="1" lang="en-US" altLang="ja-JP" b="1" u="sng" dirty="0">
                <a:solidFill>
                  <a:schemeClr val="accent5">
                    <a:lumMod val="75000"/>
                  </a:schemeClr>
                </a:solidFill>
              </a:rPr>
              <a:t>(</a:t>
            </a:r>
            <a:r>
              <a:rPr kumimoji="1" lang="ja-JP" altLang="en-US" b="1" u="sng" dirty="0">
                <a:solidFill>
                  <a:schemeClr val="accent5">
                    <a:lumMod val="75000"/>
                  </a:schemeClr>
                </a:solidFill>
              </a:rPr>
              <a:t>全世界</a:t>
            </a:r>
            <a:r>
              <a:rPr kumimoji="1" lang="en-US" altLang="ja-JP" b="1" u="sng" dirty="0">
                <a:solidFill>
                  <a:schemeClr val="accent5">
                    <a:lumMod val="75000"/>
                  </a:schemeClr>
                </a:solidFill>
              </a:rPr>
              <a:t>)</a:t>
            </a:r>
          </a:p>
          <a:p>
            <a:r>
              <a:rPr lang="ja-JP" altLang="en-US" sz="1200" dirty="0"/>
              <a:t>根拠資料 </a:t>
            </a:r>
            <a:r>
              <a:rPr lang="en-US" altLang="ja-JP" sz="1200" dirty="0"/>
              <a:t>(</a:t>
            </a:r>
            <a:r>
              <a:rPr lang="ja-JP" altLang="en-US" sz="1200" dirty="0"/>
              <a:t>データおよび計算式</a:t>
            </a:r>
            <a:r>
              <a:rPr lang="en-US" altLang="ja-JP" sz="1200" dirty="0"/>
              <a:t>): </a:t>
            </a:r>
            <a:r>
              <a:rPr lang="fi-FI" altLang="ja-JP" sz="1200" dirty="0">
                <a:solidFill>
                  <a:srgbClr val="0070C0"/>
                </a:solidFill>
              </a:rPr>
              <a:t>https://lts.dnobori.jp/d/251114_001_social-value-survey_81122/ </a:t>
            </a:r>
            <a:r>
              <a:rPr lang="fi-FI" altLang="ja-JP" sz="1100" dirty="0"/>
              <a:t> 1 USD = 150 JPY </a:t>
            </a:r>
            <a:r>
              <a:rPr lang="ja-JP" altLang="en-US" sz="1100" dirty="0"/>
              <a:t>換算。</a:t>
            </a:r>
            <a:endParaRPr kumimoji="1" lang="ja-JP" altLang="en-US" sz="1200" dirty="0"/>
          </a:p>
        </p:txBody>
      </p:sp>
      <p:sp>
        <p:nvSpPr>
          <p:cNvPr id="6" name="タイトル 1">
            <a:extLst>
              <a:ext uri="{FF2B5EF4-FFF2-40B4-BE49-F238E27FC236}">
                <a16:creationId xmlns:a16="http://schemas.microsoft.com/office/drawing/2014/main" id="{1919FF54-D487-4913-AE86-AD0EF835AC52}"/>
              </a:ext>
            </a:extLst>
          </p:cNvPr>
          <p:cNvSpPr txBox="1">
            <a:spLocks/>
          </p:cNvSpPr>
          <p:nvPr/>
        </p:nvSpPr>
        <p:spPr>
          <a:xfrm>
            <a:off x="243840" y="2360097"/>
            <a:ext cx="11186160" cy="915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b="1" dirty="0">
                <a:solidFill>
                  <a:schemeClr val="accent5">
                    <a:lumMod val="75000"/>
                  </a:schemeClr>
                </a:solidFill>
              </a:rPr>
              <a:t>(2) </a:t>
            </a:r>
            <a:r>
              <a:rPr lang="ja-JP" altLang="en-US" sz="2200" b="1" dirty="0">
                <a:solidFill>
                  <a:schemeClr val="accent5">
                    <a:lumMod val="75000"/>
                  </a:schemeClr>
                </a:solidFill>
              </a:rPr>
              <a:t>他の方々の作った日本製 </a:t>
            </a:r>
            <a:r>
              <a:rPr lang="en-US" altLang="ja-JP" sz="2200" b="1" dirty="0">
                <a:solidFill>
                  <a:schemeClr val="accent5">
                    <a:lumMod val="75000"/>
                  </a:schemeClr>
                </a:solidFill>
              </a:rPr>
              <a:t>OSS </a:t>
            </a:r>
            <a:r>
              <a:rPr lang="ja-JP" altLang="en-US" sz="2200" b="1" dirty="0">
                <a:solidFill>
                  <a:schemeClr val="accent5">
                    <a:lumMod val="75000"/>
                  </a:schemeClr>
                </a:solidFill>
              </a:rPr>
              <a:t>無償システムソフトウェア技術の </a:t>
            </a:r>
            <a:r>
              <a:rPr lang="en-US" altLang="ja-JP" sz="2200" b="1" dirty="0">
                <a:solidFill>
                  <a:schemeClr val="accent5">
                    <a:lumMod val="75000"/>
                  </a:schemeClr>
                </a:solidFill>
              </a:rPr>
              <a:t>ASV </a:t>
            </a:r>
            <a:r>
              <a:rPr lang="ja-JP" altLang="en-US" sz="2200" b="1" dirty="0">
                <a:solidFill>
                  <a:schemeClr val="accent5">
                    <a:lumMod val="75000"/>
                  </a:schemeClr>
                </a:solidFill>
              </a:rPr>
              <a:t>金額との比較</a:t>
            </a:r>
            <a:r>
              <a:rPr lang="en-US" altLang="ja-JP" sz="2200" b="1" dirty="0">
                <a:solidFill>
                  <a:schemeClr val="accent5">
                    <a:lumMod val="75000"/>
                  </a:schemeClr>
                </a:solidFill>
              </a:rPr>
              <a:t>:</a:t>
            </a:r>
            <a:endParaRPr lang="ja-JP" altLang="en-US" sz="2200" b="1" dirty="0">
              <a:solidFill>
                <a:schemeClr val="accent5">
                  <a:lumMod val="75000"/>
                </a:schemeClr>
              </a:solidFill>
            </a:endParaRPr>
          </a:p>
        </p:txBody>
      </p:sp>
      <p:sp>
        <p:nvSpPr>
          <p:cNvPr id="7" name="テキスト ボックス 6">
            <a:extLst>
              <a:ext uri="{FF2B5EF4-FFF2-40B4-BE49-F238E27FC236}">
                <a16:creationId xmlns:a16="http://schemas.microsoft.com/office/drawing/2014/main" id="{D7642D08-2BF6-464B-8986-D0244EDAFF16}"/>
              </a:ext>
            </a:extLst>
          </p:cNvPr>
          <p:cNvSpPr txBox="1"/>
          <p:nvPr/>
        </p:nvSpPr>
        <p:spPr>
          <a:xfrm>
            <a:off x="582230" y="3031947"/>
            <a:ext cx="11396410" cy="1969770"/>
          </a:xfrm>
          <a:prstGeom prst="rect">
            <a:avLst/>
          </a:prstGeom>
          <a:solidFill>
            <a:srgbClr val="FFFFCC"/>
          </a:solidFill>
          <a:ln w="12700">
            <a:solidFill>
              <a:schemeClr val="tx1"/>
            </a:solidFill>
          </a:ln>
        </p:spPr>
        <p:txBody>
          <a:bodyPr wrap="square" rtlCol="0">
            <a:spAutoFit/>
          </a:bodyPr>
          <a:lstStyle/>
          <a:p>
            <a:r>
              <a:rPr kumimoji="1" lang="en-US" altLang="ja-JP" dirty="0"/>
              <a:t>Ruby (</a:t>
            </a:r>
            <a:r>
              <a:rPr kumimoji="1" lang="ja-JP" altLang="en-US" dirty="0"/>
              <a:t>まつもとゆきひろ</a:t>
            </a:r>
            <a:r>
              <a:rPr kumimoji="1" lang="en-US" altLang="ja-JP" dirty="0"/>
              <a:t>)     </a:t>
            </a:r>
            <a:r>
              <a:rPr kumimoji="1" lang="en-US" altLang="ja-JP" b="1" dirty="0">
                <a:solidFill>
                  <a:schemeClr val="accent6">
                    <a:lumMod val="75000"/>
                  </a:schemeClr>
                </a:solidFill>
              </a:rPr>
              <a:t>1.3 </a:t>
            </a:r>
            <a:r>
              <a:rPr kumimoji="1" lang="ja-JP" altLang="en-US" b="1" dirty="0">
                <a:solidFill>
                  <a:schemeClr val="accent6">
                    <a:lumMod val="75000"/>
                  </a:schemeClr>
                </a:solidFill>
              </a:rPr>
              <a:t>兆円 ～ </a:t>
            </a:r>
            <a:r>
              <a:rPr kumimoji="1" lang="en-US" altLang="ja-JP" b="1" dirty="0">
                <a:solidFill>
                  <a:schemeClr val="accent6">
                    <a:lumMod val="75000"/>
                  </a:schemeClr>
                </a:solidFill>
              </a:rPr>
              <a:t>2.7 </a:t>
            </a:r>
            <a:r>
              <a:rPr kumimoji="1" lang="ja-JP" altLang="en-US" b="1" dirty="0">
                <a:solidFill>
                  <a:schemeClr val="accent6">
                    <a:lumMod val="75000"/>
                  </a:schemeClr>
                </a:solidFill>
              </a:rPr>
              <a:t>兆円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2">
                  <a:lumMod val="75000"/>
                </a:schemeClr>
              </a:solidFill>
            </a:endParaRPr>
          </a:p>
          <a:p>
            <a:r>
              <a:rPr kumimoji="1" lang="en-US" altLang="ja-JP" dirty="0"/>
              <a:t>TRON RTOS (</a:t>
            </a:r>
            <a:r>
              <a:rPr kumimoji="1" lang="ja-JP" altLang="en-US" dirty="0"/>
              <a:t>坂村先生</a:t>
            </a:r>
            <a:r>
              <a:rPr kumimoji="1" lang="en-US" altLang="ja-JP" dirty="0"/>
              <a:t>)  </a:t>
            </a:r>
            <a:r>
              <a:rPr kumimoji="1" lang="en-US" altLang="ja-JP" b="1" dirty="0">
                <a:solidFill>
                  <a:schemeClr val="accent6">
                    <a:lumMod val="75000"/>
                  </a:schemeClr>
                </a:solidFill>
              </a:rPr>
              <a:t>1,086 </a:t>
            </a:r>
            <a:r>
              <a:rPr kumimoji="1" lang="ja-JP" altLang="en-US" b="1" dirty="0">
                <a:solidFill>
                  <a:schemeClr val="accent6">
                    <a:lumMod val="75000"/>
                  </a:schemeClr>
                </a:solidFill>
              </a:rPr>
              <a:t>億円 ～ </a:t>
            </a:r>
            <a:r>
              <a:rPr kumimoji="1" lang="en-US" altLang="ja-JP" b="1" dirty="0">
                <a:solidFill>
                  <a:schemeClr val="accent6">
                    <a:lumMod val="75000"/>
                  </a:schemeClr>
                </a:solidFill>
              </a:rPr>
              <a:t>1,100 </a:t>
            </a:r>
            <a:r>
              <a:rPr kumimoji="1" lang="ja-JP" altLang="en-US" b="1" dirty="0">
                <a:solidFill>
                  <a:schemeClr val="accent6">
                    <a:lumMod val="75000"/>
                  </a:schemeClr>
                </a:solidFill>
              </a:rPr>
              <a:t>億円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err="1"/>
              <a:t>Fluentd</a:t>
            </a:r>
            <a:r>
              <a:rPr kumimoji="1" lang="en-US" altLang="ja-JP" dirty="0"/>
              <a:t> (</a:t>
            </a:r>
            <a:r>
              <a:rPr kumimoji="1" lang="ja-JP" altLang="en-US" dirty="0"/>
              <a:t>古橋氏</a:t>
            </a:r>
            <a:r>
              <a:rPr kumimoji="1" lang="en-US" altLang="ja-JP" dirty="0"/>
              <a:t>)              </a:t>
            </a:r>
            <a:r>
              <a:rPr kumimoji="1" lang="en-US" altLang="ja-JP" b="1" dirty="0">
                <a:solidFill>
                  <a:schemeClr val="accent6">
                    <a:lumMod val="75000"/>
                  </a:schemeClr>
                </a:solidFill>
              </a:rPr>
              <a:t>500 </a:t>
            </a:r>
            <a:r>
              <a:rPr kumimoji="1" lang="ja-JP" altLang="en-US" b="1" dirty="0">
                <a:solidFill>
                  <a:schemeClr val="accent6">
                    <a:lumMod val="75000"/>
                  </a:schemeClr>
                </a:solidFill>
              </a:rPr>
              <a:t>億円 ～ </a:t>
            </a:r>
            <a:r>
              <a:rPr kumimoji="1" lang="en-US" altLang="ja-JP" b="1" dirty="0">
                <a:solidFill>
                  <a:schemeClr val="accent6">
                    <a:lumMod val="75000"/>
                  </a:schemeClr>
                </a:solidFill>
              </a:rPr>
              <a:t>2,160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2">
                  <a:lumMod val="75000"/>
                </a:schemeClr>
              </a:solidFill>
            </a:endParaRPr>
          </a:p>
          <a:p>
            <a:r>
              <a:rPr kumimoji="1" lang="en-US" altLang="ja-JP" dirty="0" err="1"/>
              <a:t>MessagePack</a:t>
            </a:r>
            <a:r>
              <a:rPr kumimoji="1" lang="en-US" altLang="ja-JP" dirty="0"/>
              <a:t> (</a:t>
            </a:r>
            <a:r>
              <a:rPr kumimoji="1" lang="ja-JP" altLang="en-US" dirty="0"/>
              <a:t>古橋氏</a:t>
            </a:r>
            <a:r>
              <a:rPr kumimoji="1" lang="en-US" altLang="ja-JP" dirty="0"/>
              <a:t>)   </a:t>
            </a:r>
            <a:r>
              <a:rPr kumimoji="1" lang="en-US" altLang="ja-JP" b="1" dirty="0">
                <a:solidFill>
                  <a:schemeClr val="accent6">
                    <a:lumMod val="75000"/>
                  </a:schemeClr>
                </a:solidFill>
              </a:rPr>
              <a:t>490 </a:t>
            </a:r>
            <a:r>
              <a:rPr kumimoji="1" lang="ja-JP" altLang="en-US" b="1" dirty="0">
                <a:solidFill>
                  <a:schemeClr val="accent6">
                    <a:lumMod val="75000"/>
                  </a:schemeClr>
                </a:solidFill>
              </a:rPr>
              <a:t>億円 ～ </a:t>
            </a:r>
            <a:r>
              <a:rPr kumimoji="1" lang="en-US" altLang="ja-JP" b="1" dirty="0">
                <a:solidFill>
                  <a:schemeClr val="accent6">
                    <a:lumMod val="75000"/>
                  </a:schemeClr>
                </a:solidFill>
              </a:rPr>
              <a:t>988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err="1"/>
              <a:t>Vuls</a:t>
            </a:r>
            <a:r>
              <a:rPr kumimoji="1" lang="en-US" altLang="ja-JP" dirty="0"/>
              <a:t> (</a:t>
            </a:r>
            <a:r>
              <a:rPr kumimoji="1" lang="ja-JP" altLang="en-US" dirty="0"/>
              <a:t>デージーネット社</a:t>
            </a:r>
            <a:r>
              <a:rPr kumimoji="1" lang="en-US" altLang="ja-JP" dirty="0"/>
              <a:t>)    </a:t>
            </a:r>
            <a:r>
              <a:rPr kumimoji="1" lang="en-US" altLang="ja-JP" b="1" dirty="0">
                <a:solidFill>
                  <a:schemeClr val="accent6">
                    <a:lumMod val="75000"/>
                  </a:schemeClr>
                </a:solidFill>
              </a:rPr>
              <a:t>400 </a:t>
            </a:r>
            <a:r>
              <a:rPr kumimoji="1" lang="ja-JP" altLang="en-US" b="1" dirty="0">
                <a:solidFill>
                  <a:schemeClr val="accent6">
                    <a:lumMod val="75000"/>
                  </a:schemeClr>
                </a:solidFill>
              </a:rPr>
              <a:t>億円 ～ </a:t>
            </a:r>
            <a:r>
              <a:rPr kumimoji="1" lang="en-US" altLang="ja-JP" b="1" dirty="0">
                <a:solidFill>
                  <a:schemeClr val="accent6">
                    <a:lumMod val="75000"/>
                  </a:schemeClr>
                </a:solidFill>
              </a:rPr>
              <a:t>520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Zebra (Quagga, </a:t>
            </a:r>
            <a:r>
              <a:rPr kumimoji="1" lang="en-US" altLang="ja-JP" dirty="0" err="1"/>
              <a:t>FRRouting</a:t>
            </a:r>
            <a:r>
              <a:rPr kumimoji="1" lang="en-US" altLang="ja-JP" dirty="0"/>
              <a:t>) (</a:t>
            </a:r>
            <a:r>
              <a:rPr kumimoji="1" lang="ja-JP" altLang="en-US" dirty="0"/>
              <a:t>石黒氏</a:t>
            </a:r>
            <a:r>
              <a:rPr kumimoji="1" lang="en-US" altLang="ja-JP" dirty="0"/>
              <a:t>)              </a:t>
            </a:r>
            <a:r>
              <a:rPr kumimoji="1" lang="en-US" altLang="ja-JP" b="1" dirty="0">
                <a:solidFill>
                  <a:schemeClr val="accent6">
                    <a:lumMod val="75000"/>
                  </a:schemeClr>
                </a:solidFill>
              </a:rPr>
              <a:t>1,600 </a:t>
            </a:r>
            <a:r>
              <a:rPr kumimoji="1" lang="ja-JP" altLang="en-US" b="1" dirty="0">
                <a:solidFill>
                  <a:schemeClr val="accent6">
                    <a:lumMod val="75000"/>
                  </a:schemeClr>
                </a:solidFill>
              </a:rPr>
              <a:t>～ </a:t>
            </a:r>
            <a:r>
              <a:rPr kumimoji="1" lang="en-US" altLang="ja-JP" b="1" dirty="0">
                <a:solidFill>
                  <a:schemeClr val="accent6">
                    <a:lumMod val="75000"/>
                  </a:schemeClr>
                </a:solidFill>
              </a:rPr>
              <a:t>2,500 </a:t>
            </a:r>
            <a:r>
              <a:rPr kumimoji="1" lang="ja-JP" altLang="en-US" b="1" dirty="0">
                <a:solidFill>
                  <a:schemeClr val="accent6">
                    <a:lumMod val="75000"/>
                  </a:schemeClr>
                </a:solidFill>
              </a:rPr>
              <a:t>億円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lang="ja-JP" altLang="en-US" sz="1200" dirty="0"/>
              <a:t>根拠資料 </a:t>
            </a:r>
            <a:r>
              <a:rPr lang="en-US" altLang="ja-JP" sz="1200" dirty="0"/>
              <a:t>(</a:t>
            </a:r>
            <a:r>
              <a:rPr lang="ja-JP" altLang="en-US" sz="1200" dirty="0"/>
              <a:t>データおよび計算式</a:t>
            </a:r>
            <a:r>
              <a:rPr lang="en-US" altLang="ja-JP" sz="1200" dirty="0"/>
              <a:t>): </a:t>
            </a:r>
            <a:r>
              <a:rPr lang="fi-FI" altLang="ja-JP" sz="1200" dirty="0">
                <a:solidFill>
                  <a:srgbClr val="0070C0"/>
                </a:solidFill>
              </a:rPr>
              <a:t>https://lts.dnobori.jp/d/251114_001_social-value-survey_81122/ </a:t>
            </a:r>
            <a:r>
              <a:rPr lang="fi-FI" altLang="ja-JP" sz="1100" dirty="0"/>
              <a:t> 1 USD = 150 JPY </a:t>
            </a:r>
            <a:r>
              <a:rPr lang="ja-JP" altLang="en-US" sz="1100" dirty="0"/>
              <a:t>換算。</a:t>
            </a:r>
            <a:endParaRPr kumimoji="1" lang="ja-JP" altLang="en-US" sz="1200" dirty="0"/>
          </a:p>
        </p:txBody>
      </p:sp>
      <p:sp>
        <p:nvSpPr>
          <p:cNvPr id="8" name="タイトル 1">
            <a:extLst>
              <a:ext uri="{FF2B5EF4-FFF2-40B4-BE49-F238E27FC236}">
                <a16:creationId xmlns:a16="http://schemas.microsoft.com/office/drawing/2014/main" id="{317EFED9-8F32-478F-8450-D5C9BA7DC27B}"/>
              </a:ext>
            </a:extLst>
          </p:cNvPr>
          <p:cNvSpPr txBox="1">
            <a:spLocks/>
          </p:cNvSpPr>
          <p:nvPr/>
        </p:nvSpPr>
        <p:spPr>
          <a:xfrm>
            <a:off x="213360" y="5051683"/>
            <a:ext cx="9806940" cy="36512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b="1" dirty="0">
                <a:solidFill>
                  <a:srgbClr val="7030A0"/>
                </a:solidFill>
              </a:rPr>
              <a:t>(3) </a:t>
            </a:r>
            <a:r>
              <a:rPr lang="ja-JP" altLang="en-US" sz="2200" b="1" dirty="0">
                <a:solidFill>
                  <a:srgbClr val="7030A0"/>
                </a:solidFill>
              </a:rPr>
              <a:t>外国発の </a:t>
            </a:r>
            <a:r>
              <a:rPr lang="en-US" altLang="ja-JP" sz="2200" b="1" dirty="0">
                <a:solidFill>
                  <a:srgbClr val="7030A0"/>
                </a:solidFill>
              </a:rPr>
              <a:t>OSS </a:t>
            </a:r>
            <a:r>
              <a:rPr lang="ja-JP" altLang="en-US" sz="2200" b="1" dirty="0">
                <a:solidFill>
                  <a:srgbClr val="7030A0"/>
                </a:solidFill>
              </a:rPr>
              <a:t>無償システムソフトウェア技術の </a:t>
            </a:r>
            <a:r>
              <a:rPr lang="en-US" altLang="ja-JP" sz="2200" b="1" dirty="0">
                <a:solidFill>
                  <a:srgbClr val="7030A0"/>
                </a:solidFill>
              </a:rPr>
              <a:t>ASV </a:t>
            </a:r>
            <a:r>
              <a:rPr lang="ja-JP" altLang="en-US" sz="2200" b="1" dirty="0">
                <a:solidFill>
                  <a:srgbClr val="7030A0"/>
                </a:solidFill>
              </a:rPr>
              <a:t>金額との比較</a:t>
            </a:r>
            <a:r>
              <a:rPr lang="en-US" altLang="ja-JP" sz="2200" b="1" dirty="0">
                <a:solidFill>
                  <a:srgbClr val="7030A0"/>
                </a:solidFill>
              </a:rPr>
              <a:t>:</a:t>
            </a:r>
            <a:endParaRPr lang="ja-JP" altLang="en-US" sz="2200" b="1" dirty="0">
              <a:solidFill>
                <a:srgbClr val="7030A0"/>
              </a:solidFill>
            </a:endParaRPr>
          </a:p>
        </p:txBody>
      </p:sp>
      <p:sp>
        <p:nvSpPr>
          <p:cNvPr id="9" name="テキスト ボックス 8">
            <a:extLst>
              <a:ext uri="{FF2B5EF4-FFF2-40B4-BE49-F238E27FC236}">
                <a16:creationId xmlns:a16="http://schemas.microsoft.com/office/drawing/2014/main" id="{39060704-92F5-4D69-B268-24D0B1A12F8C}"/>
              </a:ext>
            </a:extLst>
          </p:cNvPr>
          <p:cNvSpPr txBox="1"/>
          <p:nvPr/>
        </p:nvSpPr>
        <p:spPr>
          <a:xfrm>
            <a:off x="795590" y="5335587"/>
            <a:ext cx="11183050" cy="1477328"/>
          </a:xfrm>
          <a:prstGeom prst="rect">
            <a:avLst/>
          </a:prstGeom>
          <a:solidFill>
            <a:srgbClr val="FFFFCC"/>
          </a:solidFill>
          <a:ln w="12700">
            <a:solidFill>
              <a:schemeClr val="tx1"/>
            </a:solidFill>
          </a:ln>
        </p:spPr>
        <p:txBody>
          <a:bodyPr wrap="square" rtlCol="0">
            <a:spAutoFit/>
          </a:bodyPr>
          <a:lstStyle/>
          <a:p>
            <a:r>
              <a:rPr kumimoji="1" lang="en-US" altLang="ja-JP" dirty="0"/>
              <a:t>Python                               </a:t>
            </a:r>
            <a:r>
              <a:rPr kumimoji="1" lang="en-US" altLang="ja-JP" b="1" dirty="0">
                <a:solidFill>
                  <a:schemeClr val="accent6">
                    <a:lumMod val="75000"/>
                  </a:schemeClr>
                </a:solidFill>
              </a:rPr>
              <a:t>11.4 </a:t>
            </a:r>
            <a:r>
              <a:rPr kumimoji="1" lang="ja-JP" altLang="en-US" b="1" dirty="0">
                <a:solidFill>
                  <a:schemeClr val="accent6">
                    <a:lumMod val="75000"/>
                  </a:schemeClr>
                </a:solidFill>
              </a:rPr>
              <a:t>兆円 ～ </a:t>
            </a:r>
            <a:r>
              <a:rPr kumimoji="1" lang="en-US" altLang="ja-JP" b="1" dirty="0">
                <a:solidFill>
                  <a:schemeClr val="accent6">
                    <a:lumMod val="75000"/>
                  </a:schemeClr>
                </a:solidFill>
              </a:rPr>
              <a:t>21.0 </a:t>
            </a:r>
            <a:r>
              <a:rPr kumimoji="1" lang="ja-JP" altLang="en-US" b="1" dirty="0">
                <a:solidFill>
                  <a:schemeClr val="accent6">
                    <a:lumMod val="75000"/>
                  </a:schemeClr>
                </a:solidFill>
              </a:rPr>
              <a:t>兆円</a:t>
            </a:r>
            <a:r>
              <a:rPr kumimoji="1" lang="en-US" altLang="ja-JP" b="1" dirty="0">
                <a:solidFill>
                  <a:schemeClr val="accent6">
                    <a:lumMod val="75000"/>
                  </a:schemeClr>
                </a:solidFill>
              </a:rPr>
              <a:t>/ </a:t>
            </a:r>
            <a:r>
              <a:rPr kumimoji="1" lang="ja-JP" altLang="en-US" b="1" dirty="0">
                <a:solidFill>
                  <a:schemeClr val="accent6">
                    <a:lumMod val="75000"/>
                  </a:schemeClr>
                </a:solidFill>
              </a:rPr>
              <a:t>年 </a:t>
            </a:r>
            <a:endParaRPr kumimoji="1" lang="en-US" altLang="ja-JP" dirty="0"/>
          </a:p>
          <a:p>
            <a:r>
              <a:rPr kumimoji="1" lang="en-US" altLang="ja-JP" dirty="0"/>
              <a:t>Linux (Kernel </a:t>
            </a:r>
            <a:r>
              <a:rPr kumimoji="1" lang="ja-JP" altLang="en-US" dirty="0"/>
              <a:t>部分のみ</a:t>
            </a:r>
            <a:r>
              <a:rPr kumimoji="1" lang="en-US" altLang="ja-JP" dirty="0"/>
              <a:t>)</a:t>
            </a:r>
            <a:r>
              <a:rPr kumimoji="1" lang="ja-JP" altLang="en-US" dirty="0"/>
              <a:t>    </a:t>
            </a:r>
            <a:r>
              <a:rPr kumimoji="1" lang="en-US" altLang="ja-JP" b="1" dirty="0">
                <a:solidFill>
                  <a:schemeClr val="accent6">
                    <a:lumMod val="75000"/>
                  </a:schemeClr>
                </a:solidFill>
              </a:rPr>
              <a:t>8.7 </a:t>
            </a:r>
            <a:r>
              <a:rPr kumimoji="1" lang="ja-JP" altLang="en-US" b="1" dirty="0">
                <a:solidFill>
                  <a:schemeClr val="accent6">
                    <a:lumMod val="75000"/>
                  </a:schemeClr>
                </a:solidFill>
              </a:rPr>
              <a:t>兆円 ～ </a:t>
            </a:r>
            <a:r>
              <a:rPr kumimoji="1" lang="en-US" altLang="ja-JP" b="1" dirty="0">
                <a:solidFill>
                  <a:schemeClr val="accent6">
                    <a:lumMod val="75000"/>
                  </a:schemeClr>
                </a:solidFill>
              </a:rPr>
              <a:t>9.7 </a:t>
            </a:r>
            <a:r>
              <a:rPr kumimoji="1" lang="ja-JP" altLang="en-US" b="1" dirty="0">
                <a:solidFill>
                  <a:schemeClr val="accent6">
                    <a:lumMod val="75000"/>
                  </a:schemeClr>
                </a:solidFill>
              </a:rPr>
              <a:t>兆円</a:t>
            </a:r>
            <a:r>
              <a:rPr kumimoji="1" lang="en-US" altLang="ja-JP" b="1" dirty="0">
                <a:solidFill>
                  <a:schemeClr val="accent6">
                    <a:lumMod val="75000"/>
                  </a:schemeClr>
                </a:solidFill>
              </a:rPr>
              <a:t>/ </a:t>
            </a:r>
            <a:r>
              <a:rPr kumimoji="1" lang="ja-JP" altLang="en-US" b="1" dirty="0">
                <a:solidFill>
                  <a:schemeClr val="accent6">
                    <a:lumMod val="75000"/>
                  </a:schemeClr>
                </a:solidFill>
              </a:rPr>
              <a:t>年 </a:t>
            </a:r>
            <a:endParaRPr kumimoji="1" lang="en-US" altLang="ja-JP" b="1" dirty="0">
              <a:solidFill>
                <a:schemeClr val="accent6">
                  <a:lumMod val="75000"/>
                </a:schemeClr>
              </a:solidFill>
            </a:endParaRPr>
          </a:p>
          <a:p>
            <a:r>
              <a:rPr kumimoji="1" lang="en-US" altLang="ja-JP" dirty="0"/>
              <a:t>node.js                           </a:t>
            </a:r>
            <a:r>
              <a:rPr kumimoji="1" lang="ja-JP" altLang="en-US" dirty="0"/>
              <a:t>    </a:t>
            </a:r>
            <a:r>
              <a:rPr kumimoji="1" lang="en-US" altLang="ja-JP" b="1" dirty="0">
                <a:solidFill>
                  <a:schemeClr val="accent6">
                    <a:lumMod val="75000"/>
                  </a:schemeClr>
                </a:solidFill>
              </a:rPr>
              <a:t>3.4 </a:t>
            </a:r>
            <a:r>
              <a:rPr kumimoji="1" lang="ja-JP" altLang="en-US" b="1" dirty="0">
                <a:solidFill>
                  <a:schemeClr val="accent6">
                    <a:lumMod val="75000"/>
                  </a:schemeClr>
                </a:solidFill>
              </a:rPr>
              <a:t>兆円 ～ </a:t>
            </a:r>
            <a:r>
              <a:rPr kumimoji="1" lang="en-US" altLang="ja-JP" b="1" dirty="0">
                <a:solidFill>
                  <a:schemeClr val="accent6">
                    <a:lumMod val="75000"/>
                  </a:schemeClr>
                </a:solidFill>
              </a:rPr>
              <a:t>10.7 </a:t>
            </a:r>
            <a:r>
              <a:rPr kumimoji="1" lang="ja-JP" altLang="en-US" b="1" dirty="0">
                <a:solidFill>
                  <a:schemeClr val="accent6">
                    <a:lumMod val="75000"/>
                  </a:schemeClr>
                </a:solidFill>
              </a:rPr>
              <a:t>兆円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a:t>Mozilla Firefox                </a:t>
            </a:r>
            <a:r>
              <a:rPr lang="en-US" altLang="ja-JP" b="1" dirty="0">
                <a:solidFill>
                  <a:schemeClr val="accent6">
                    <a:lumMod val="75000"/>
                  </a:schemeClr>
                </a:solidFill>
              </a:rPr>
              <a:t>  </a:t>
            </a:r>
            <a:r>
              <a:rPr kumimoji="1" lang="en-US" altLang="ja-JP" b="1" dirty="0">
                <a:solidFill>
                  <a:schemeClr val="accent6">
                    <a:lumMod val="75000"/>
                  </a:schemeClr>
                </a:solidFill>
              </a:rPr>
              <a:t>1.1 </a:t>
            </a:r>
            <a:r>
              <a:rPr kumimoji="1" lang="ja-JP" altLang="en-US" b="1" dirty="0">
                <a:solidFill>
                  <a:schemeClr val="accent6">
                    <a:lumMod val="75000"/>
                  </a:schemeClr>
                </a:solidFill>
              </a:rPr>
              <a:t>兆円 ～ </a:t>
            </a:r>
            <a:r>
              <a:rPr kumimoji="1" lang="en-US" altLang="ja-JP" b="1" dirty="0">
                <a:solidFill>
                  <a:schemeClr val="accent6">
                    <a:lumMod val="75000"/>
                  </a:schemeClr>
                </a:solidFill>
              </a:rPr>
              <a:t>1.7 </a:t>
            </a:r>
            <a:r>
              <a:rPr kumimoji="1" lang="ja-JP" altLang="en-US" b="1" dirty="0">
                <a:solidFill>
                  <a:schemeClr val="accent6">
                    <a:lumMod val="75000"/>
                  </a:schemeClr>
                </a:solidFill>
              </a:rPr>
              <a:t>兆円円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lang="ja-JP" altLang="en-US" sz="1100" dirty="0"/>
              <a:t>根拠資料 </a:t>
            </a:r>
            <a:r>
              <a:rPr lang="en-US" altLang="ja-JP" sz="1100" dirty="0"/>
              <a:t>(</a:t>
            </a:r>
            <a:r>
              <a:rPr lang="ja-JP" altLang="en-US" sz="1100" dirty="0"/>
              <a:t>データおよび計算式</a:t>
            </a:r>
            <a:r>
              <a:rPr lang="en-US" altLang="ja-JP" sz="1100" dirty="0"/>
              <a:t>): </a:t>
            </a:r>
            <a:r>
              <a:rPr lang="fi-FI" altLang="ja-JP" sz="1100" dirty="0">
                <a:solidFill>
                  <a:srgbClr val="0070C0"/>
                </a:solidFill>
              </a:rPr>
              <a:t>https://lts.dnobori.jp/d/251114_001_social-value-survey_81122/ </a:t>
            </a:r>
            <a:r>
              <a:rPr lang="fi-FI" altLang="ja-JP" sz="1050" dirty="0"/>
              <a:t> 1 USD = 150 JPY </a:t>
            </a:r>
            <a:r>
              <a:rPr lang="ja-JP" altLang="en-US" sz="1050" dirty="0"/>
              <a:t>換算。</a:t>
            </a:r>
            <a:r>
              <a:rPr kumimoji="1" lang="ja-JP" altLang="en-US" b="1" dirty="0">
                <a:solidFill>
                  <a:schemeClr val="accent6">
                    <a:lumMod val="75000"/>
                  </a:schemeClr>
                </a:solidFill>
              </a:rPr>
              <a:t>  </a:t>
            </a:r>
            <a:endParaRPr kumimoji="1" lang="ja-JP" altLang="en-US" sz="1200" dirty="0"/>
          </a:p>
        </p:txBody>
      </p:sp>
      <p:sp>
        <p:nvSpPr>
          <p:cNvPr id="10" name="テキスト ボックス 9">
            <a:extLst>
              <a:ext uri="{FF2B5EF4-FFF2-40B4-BE49-F238E27FC236}">
                <a16:creationId xmlns:a16="http://schemas.microsoft.com/office/drawing/2014/main" id="{EE0E2648-791A-4600-954B-1ECBFB06CC2C}"/>
              </a:ext>
            </a:extLst>
          </p:cNvPr>
          <p:cNvSpPr txBox="1"/>
          <p:nvPr/>
        </p:nvSpPr>
        <p:spPr>
          <a:xfrm>
            <a:off x="7490460" y="471051"/>
            <a:ext cx="4701540" cy="415498"/>
          </a:xfrm>
          <a:prstGeom prst="rect">
            <a:avLst/>
          </a:prstGeom>
          <a:noFill/>
        </p:spPr>
        <p:txBody>
          <a:bodyPr wrap="square" rtlCol="0">
            <a:spAutoFit/>
          </a:bodyPr>
          <a:lstStyle/>
          <a:p>
            <a:r>
              <a:rPr kumimoji="1" lang="ja-JP" altLang="en-US" sz="1050" b="1" dirty="0">
                <a:highlight>
                  <a:srgbClr val="99FFCC"/>
                </a:highlight>
              </a:rPr>
              <a:t>評価は、いずれも同一の </a:t>
            </a:r>
            <a:r>
              <a:rPr kumimoji="1" lang="en-US" altLang="ja-JP" sz="1050" b="1" dirty="0">
                <a:highlight>
                  <a:srgbClr val="99FFCC"/>
                </a:highlight>
              </a:rPr>
              <a:t>AI (</a:t>
            </a:r>
            <a:r>
              <a:rPr kumimoji="1" lang="en-US" altLang="ja-JP" sz="1050" b="1" dirty="0" err="1">
                <a:highlight>
                  <a:srgbClr val="99FFCC"/>
                </a:highlight>
              </a:rPr>
              <a:t>ChatGPT</a:t>
            </a:r>
            <a:r>
              <a:rPr kumimoji="1" lang="en-US" altLang="ja-JP" sz="1050" b="1" dirty="0">
                <a:highlight>
                  <a:srgbClr val="99FFCC"/>
                </a:highlight>
              </a:rPr>
              <a:t> 5 Pro) </a:t>
            </a:r>
            <a:r>
              <a:rPr kumimoji="1" lang="ja-JP" altLang="en-US" sz="1050" b="1" dirty="0">
                <a:highlight>
                  <a:srgbClr val="99FFCC"/>
                </a:highlight>
              </a:rPr>
              <a:t>で実施。根拠数値・適用する価値観・計算方法により若干上下するので、金額の数字よりも、</a:t>
            </a:r>
            <a:r>
              <a:rPr kumimoji="1" lang="ja-JP" altLang="en-US" sz="1050" b="1" u="sng" dirty="0">
                <a:highlight>
                  <a:srgbClr val="99FFCC"/>
                </a:highlight>
              </a:rPr>
              <a:t>桁のスケールが重要</a:t>
            </a:r>
            <a:r>
              <a:rPr kumimoji="1" lang="ja-JP" altLang="en-US" sz="1050" b="1" dirty="0">
                <a:highlight>
                  <a:srgbClr val="99FFCC"/>
                </a:highlight>
              </a:rPr>
              <a:t>である。</a:t>
            </a:r>
          </a:p>
        </p:txBody>
      </p:sp>
    </p:spTree>
    <p:extLst>
      <p:ext uri="{BB962C8B-B14F-4D97-AF65-F5344CB8AC3E}">
        <p14:creationId xmlns:p14="http://schemas.microsoft.com/office/powerpoint/2010/main" val="1853078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3B2ED-DB50-44F3-B77A-08F5861CAC22}"/>
              </a:ext>
            </a:extLst>
          </p:cNvPr>
          <p:cNvSpPr>
            <a:spLocks noGrp="1"/>
          </p:cNvSpPr>
          <p:nvPr>
            <p:ph type="title"/>
          </p:nvPr>
        </p:nvSpPr>
        <p:spPr>
          <a:xfrm>
            <a:off x="151017" y="106165"/>
            <a:ext cx="9806940" cy="678815"/>
          </a:xfrm>
        </p:spPr>
        <p:txBody>
          <a:bodyPr>
            <a:normAutofit/>
          </a:bodyPr>
          <a:lstStyle/>
          <a:p>
            <a:r>
              <a:rPr kumimoji="1" lang="ja-JP" altLang="en-US" sz="3200" b="1" dirty="0">
                <a:highlight>
                  <a:srgbClr val="99FFCC"/>
                </a:highlight>
              </a:rPr>
              <a:t>日本が解決しなければならない課題</a:t>
            </a:r>
          </a:p>
        </p:txBody>
      </p:sp>
      <p:sp>
        <p:nvSpPr>
          <p:cNvPr id="3" name="コンテンツ プレースホルダー 2">
            <a:extLst>
              <a:ext uri="{FF2B5EF4-FFF2-40B4-BE49-F238E27FC236}">
                <a16:creationId xmlns:a16="http://schemas.microsoft.com/office/drawing/2014/main" id="{4913C1E8-4CFC-4EB3-AE92-B383BD634115}"/>
              </a:ext>
            </a:extLst>
          </p:cNvPr>
          <p:cNvSpPr>
            <a:spLocks noGrp="1"/>
          </p:cNvSpPr>
          <p:nvPr>
            <p:ph idx="1"/>
          </p:nvPr>
        </p:nvSpPr>
        <p:spPr>
          <a:xfrm>
            <a:off x="346710" y="760005"/>
            <a:ext cx="9806940" cy="5097781"/>
          </a:xfrm>
        </p:spPr>
        <p:txBody>
          <a:bodyPr>
            <a:normAutofit fontScale="92500" lnSpcReduction="10000"/>
          </a:bodyPr>
          <a:lstStyle/>
          <a:p>
            <a:pPr>
              <a:lnSpc>
                <a:spcPct val="120000"/>
              </a:lnSpc>
            </a:pPr>
            <a:r>
              <a:rPr kumimoji="1" lang="en-US" altLang="ja-JP" sz="2400" b="1" dirty="0">
                <a:solidFill>
                  <a:schemeClr val="accent1">
                    <a:lumMod val="50000"/>
                  </a:schemeClr>
                </a:solidFill>
              </a:rPr>
              <a:t>(a) </a:t>
            </a:r>
            <a:r>
              <a:rPr kumimoji="1" lang="ja-JP" altLang="en-US" sz="2400" b="1" dirty="0">
                <a:solidFill>
                  <a:schemeClr val="accent1">
                    <a:lumMod val="50000"/>
                  </a:schemeClr>
                </a:solidFill>
              </a:rPr>
              <a:t>デジタル基盤製品・サービス </a:t>
            </a:r>
            <a:r>
              <a:rPr lang="en-US" altLang="ja-JP" sz="2400" b="1" dirty="0">
                <a:solidFill>
                  <a:schemeClr val="accent1">
                    <a:lumMod val="50000"/>
                  </a:schemeClr>
                </a:solidFill>
              </a:rPr>
              <a:t> (</a:t>
            </a:r>
            <a:r>
              <a:rPr lang="ja-JP" altLang="en-US" sz="2400" b="1" dirty="0">
                <a:solidFill>
                  <a:schemeClr val="accent1">
                    <a:lumMod val="50000"/>
                  </a:schemeClr>
                </a:solidFill>
              </a:rPr>
              <a:t>デジタル基盤人材</a:t>
            </a:r>
            <a:r>
              <a:rPr lang="en-US" altLang="ja-JP" sz="2400" b="1" dirty="0">
                <a:solidFill>
                  <a:schemeClr val="accent1">
                    <a:lumMod val="50000"/>
                  </a:schemeClr>
                </a:solidFill>
              </a:rPr>
              <a:t>)</a:t>
            </a:r>
            <a:br>
              <a:rPr kumimoji="1" lang="en-US" altLang="ja-JP" sz="2000" dirty="0"/>
            </a:br>
            <a:r>
              <a:rPr kumimoji="1" lang="en-US" altLang="ja-JP" sz="2000" dirty="0"/>
              <a:t>(OS</a:t>
            </a:r>
            <a:r>
              <a:rPr kumimoji="1" lang="ja-JP" altLang="en-US" sz="2000" dirty="0"/>
              <a:t>・インターネット基盤・セキュリティ基盤・クラウド基盤等</a:t>
            </a:r>
            <a:r>
              <a:rPr kumimoji="1" lang="en-US" altLang="ja-JP" sz="2000" dirty="0"/>
              <a:t>) (IT </a:t>
            </a:r>
            <a:r>
              <a:rPr kumimoji="1" lang="ja-JP" altLang="en-US" sz="2000" dirty="0"/>
              <a:t>インフラ基盤技術系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AWS, Azure, Google Cloud, Android, iOS, Windows, VMware, Cisco </a:t>
            </a:r>
            <a:r>
              <a:rPr kumimoji="1" lang="ja-JP" altLang="en-US" sz="2000" dirty="0"/>
              <a:t>ルータ</a:t>
            </a:r>
            <a:r>
              <a:rPr kumimoji="1" lang="en-US" altLang="ja-JP" sz="2000" dirty="0"/>
              <a:t>,</a:t>
            </a:r>
            <a:br>
              <a:rPr kumimoji="1" lang="en-US" altLang="ja-JP" sz="2000" dirty="0"/>
            </a:br>
            <a:r>
              <a:rPr kumimoji="1" lang="en-US" altLang="ja-JP" sz="2000" dirty="0"/>
              <a:t>Fortinet </a:t>
            </a:r>
            <a:r>
              <a:rPr kumimoji="1" lang="ja-JP" altLang="en-US" sz="2000" dirty="0"/>
              <a:t>ファイアウォール</a:t>
            </a:r>
            <a:r>
              <a:rPr kumimoji="1" lang="en-US" altLang="ja-JP" sz="2000" dirty="0"/>
              <a:t>, Akamai CDN, </a:t>
            </a:r>
            <a:r>
              <a:rPr kumimoji="1" lang="ja-JP" altLang="en-US" sz="2000" dirty="0"/>
              <a:t>さくらインターネット</a:t>
            </a:r>
            <a:r>
              <a:rPr kumimoji="1" lang="en-US" altLang="ja-JP" sz="2000" dirty="0"/>
              <a:t>, etc... 】</a:t>
            </a:r>
            <a:br>
              <a:rPr kumimoji="1" lang="en-US" altLang="ja-JP" sz="2000" dirty="0"/>
            </a:br>
            <a:endParaRPr kumimoji="1" lang="en-US" altLang="ja-JP" sz="2000" dirty="0"/>
          </a:p>
          <a:p>
            <a:pPr>
              <a:lnSpc>
                <a:spcPct val="120000"/>
              </a:lnSpc>
            </a:pPr>
            <a:r>
              <a:rPr kumimoji="1" lang="en-US" altLang="ja-JP" sz="2400" b="1" dirty="0">
                <a:solidFill>
                  <a:schemeClr val="accent6">
                    <a:lumMod val="75000"/>
                  </a:schemeClr>
                </a:solidFill>
              </a:rPr>
              <a:t>(b) </a:t>
            </a:r>
            <a:r>
              <a:rPr kumimoji="1" lang="ja-JP" altLang="en-US" sz="2400" b="1" dirty="0">
                <a:solidFill>
                  <a:schemeClr val="accent6">
                    <a:lumMod val="75000"/>
                  </a:schemeClr>
                </a:solidFill>
              </a:rPr>
              <a:t>デジタル応用汎用製品・サービス   </a:t>
            </a:r>
            <a:r>
              <a:rPr kumimoji="1" lang="en-US" altLang="ja-JP" sz="2400" b="1" dirty="0">
                <a:solidFill>
                  <a:schemeClr val="accent6">
                    <a:lumMod val="75000"/>
                  </a:schemeClr>
                </a:solidFill>
              </a:rPr>
              <a:t>(</a:t>
            </a:r>
            <a:r>
              <a:rPr kumimoji="1" lang="ja-JP" altLang="en-US" sz="2400" b="1" dirty="0">
                <a:solidFill>
                  <a:schemeClr val="accent6">
                    <a:lumMod val="75000"/>
                  </a:schemeClr>
                </a:solidFill>
              </a:rPr>
              <a:t>デジタル応用人材</a:t>
            </a:r>
            <a:r>
              <a:rPr kumimoji="1" lang="en-US" altLang="ja-JP" sz="2400" b="1" dirty="0">
                <a:solidFill>
                  <a:schemeClr val="accent6">
                    <a:lumMod val="75000"/>
                  </a:schemeClr>
                </a:solidFill>
              </a:rPr>
              <a:t>)</a:t>
            </a:r>
            <a:br>
              <a:rPr kumimoji="1" lang="en-US" altLang="ja-JP" sz="2000" dirty="0"/>
            </a:br>
            <a:r>
              <a:rPr kumimoji="1" lang="en-US" altLang="ja-JP" sz="2000" dirty="0"/>
              <a:t>(</a:t>
            </a:r>
            <a:r>
              <a:rPr kumimoji="1" lang="ja-JP" altLang="en-US" sz="2000" dirty="0"/>
              <a:t>汎用アプリ・汎用プラットフォームサービス・クラウド型 </a:t>
            </a:r>
            <a:r>
              <a:rPr kumimoji="1" lang="en-US" altLang="ja-JP" sz="2000" dirty="0"/>
              <a:t>SaaS </a:t>
            </a:r>
            <a:r>
              <a:rPr kumimoji="1" lang="ja-JP" altLang="en-US" sz="2000" dirty="0"/>
              <a:t>サービス等</a:t>
            </a:r>
            <a:r>
              <a:rPr kumimoji="1" lang="en-US" altLang="ja-JP" sz="2000" dirty="0"/>
              <a:t>) (IT </a:t>
            </a:r>
            <a:r>
              <a:rPr kumimoji="1" lang="ja-JP" altLang="en-US" sz="2000" dirty="0"/>
              <a:t>応用汎用技術系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MS-Office, Gmail, Teams, Salesforce, SAP, Zoom, X, FB, Slack, Dropbox,</a:t>
            </a:r>
            <a:r>
              <a:rPr kumimoji="1" lang="ja-JP" altLang="en-US" sz="2000" dirty="0"/>
              <a:t>サイボウズ</a:t>
            </a:r>
            <a:r>
              <a:rPr kumimoji="1" lang="en-US" altLang="ja-JP" sz="2000" dirty="0"/>
              <a:t>, etc... 】</a:t>
            </a:r>
            <a:br>
              <a:rPr kumimoji="1" lang="en-US" altLang="ja-JP" sz="2000" dirty="0"/>
            </a:br>
            <a:br>
              <a:rPr kumimoji="1" lang="en-US" altLang="ja-JP" sz="2000" dirty="0"/>
            </a:br>
            <a:endParaRPr kumimoji="1" lang="en-US" altLang="ja-JP" sz="2000" dirty="0"/>
          </a:p>
          <a:p>
            <a:pPr>
              <a:lnSpc>
                <a:spcPct val="120000"/>
              </a:lnSpc>
            </a:pPr>
            <a:r>
              <a:rPr kumimoji="1" lang="en-US" altLang="ja-JP" sz="2400" b="1" dirty="0">
                <a:solidFill>
                  <a:schemeClr val="accent4">
                    <a:lumMod val="50000"/>
                  </a:schemeClr>
                </a:solidFill>
              </a:rPr>
              <a:t>(c) </a:t>
            </a:r>
            <a:r>
              <a:rPr kumimoji="1" lang="ja-JP" altLang="en-US" sz="2400" b="1" dirty="0">
                <a:solidFill>
                  <a:schemeClr val="accent4">
                    <a:lumMod val="50000"/>
                  </a:schemeClr>
                </a:solidFill>
              </a:rPr>
              <a:t>デジタル活用支援サービス   </a:t>
            </a:r>
            <a:r>
              <a:rPr kumimoji="1" lang="en-US" altLang="ja-JP" sz="2400" b="1" dirty="0">
                <a:solidFill>
                  <a:schemeClr val="accent4">
                    <a:lumMod val="50000"/>
                  </a:schemeClr>
                </a:solidFill>
              </a:rPr>
              <a:t>(</a:t>
            </a:r>
            <a:r>
              <a:rPr kumimoji="1" lang="ja-JP" altLang="en-US" sz="2400" b="1" dirty="0">
                <a:solidFill>
                  <a:schemeClr val="accent4">
                    <a:lumMod val="50000"/>
                  </a:schemeClr>
                </a:solidFill>
              </a:rPr>
              <a:t>デジタル活用支援人材</a:t>
            </a:r>
            <a:r>
              <a:rPr kumimoji="1" lang="en-US" altLang="ja-JP" sz="2400" b="1" dirty="0">
                <a:solidFill>
                  <a:schemeClr val="accent4">
                    <a:lumMod val="50000"/>
                  </a:schemeClr>
                </a:solidFill>
              </a:rPr>
              <a:t>)</a:t>
            </a:r>
            <a:br>
              <a:rPr kumimoji="1" lang="en-US" altLang="ja-JP" sz="2000" dirty="0"/>
            </a:br>
            <a:r>
              <a:rPr kumimoji="1" lang="en-US" altLang="ja-JP" sz="2000" dirty="0"/>
              <a:t>(IT </a:t>
            </a:r>
            <a:r>
              <a:rPr kumimoji="1" lang="ja-JP" altLang="en-US" sz="2000" dirty="0"/>
              <a:t>コンサル・受託ソフト開発・</a:t>
            </a:r>
            <a:r>
              <a:rPr kumimoji="1" lang="en-US" altLang="ja-JP" sz="2000" dirty="0" err="1"/>
              <a:t>SIer</a:t>
            </a:r>
            <a:r>
              <a:rPr kumimoji="1" lang="en-US" altLang="ja-JP" sz="2000" dirty="0"/>
              <a:t> </a:t>
            </a:r>
            <a:r>
              <a:rPr kumimoji="1" lang="ja-JP" altLang="en-US" sz="2000" dirty="0"/>
              <a:t>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a:t>
            </a:r>
            <a:r>
              <a:rPr kumimoji="1" lang="ja-JP" altLang="en-US" sz="2000" dirty="0"/>
              <a:t>米国</a:t>
            </a:r>
            <a:r>
              <a:rPr kumimoji="1" lang="en-US" altLang="ja-JP" sz="2000" dirty="0"/>
              <a:t>: Accenture, EPAM, IBM Consulting, </a:t>
            </a:r>
            <a:r>
              <a:rPr kumimoji="1" lang="ja-JP" altLang="en-US" sz="2000" dirty="0"/>
              <a:t>日本</a:t>
            </a:r>
            <a:r>
              <a:rPr kumimoji="1" lang="en-US" altLang="ja-JP" sz="2000" dirty="0"/>
              <a:t>: </a:t>
            </a:r>
            <a:r>
              <a:rPr kumimoji="1" lang="ja-JP" altLang="en-US" sz="2000" dirty="0"/>
              <a:t>○○データ社、</a:t>
            </a:r>
            <a:br>
              <a:rPr kumimoji="1" lang="ja-JP" altLang="en-US" sz="2000" dirty="0"/>
            </a:br>
            <a:r>
              <a:rPr kumimoji="1" lang="ja-JP" altLang="en-US" sz="2000" dirty="0"/>
              <a:t>         ○○ソリューションズ社、○○総研社、○○ソフト社、 </a:t>
            </a:r>
            <a:r>
              <a:rPr kumimoji="1" lang="en-US" altLang="ja-JP" sz="2000" dirty="0" err="1"/>
              <a:t>etc</a:t>
            </a:r>
            <a:r>
              <a:rPr kumimoji="1" lang="en-US" altLang="ja-JP" sz="2000" dirty="0"/>
              <a:t> ... 】</a:t>
            </a:r>
          </a:p>
          <a:p>
            <a:pPr>
              <a:lnSpc>
                <a:spcPct val="120000"/>
              </a:lnSpc>
            </a:pPr>
            <a:endParaRPr kumimoji="1" lang="en-US" altLang="ja-JP" sz="2000" dirty="0"/>
          </a:p>
        </p:txBody>
      </p:sp>
      <p:sp>
        <p:nvSpPr>
          <p:cNvPr id="4" name="スライド番号プレースホルダー 3">
            <a:extLst>
              <a:ext uri="{FF2B5EF4-FFF2-40B4-BE49-F238E27FC236}">
                <a16:creationId xmlns:a16="http://schemas.microsoft.com/office/drawing/2014/main" id="{B9D9A176-8893-4E56-873A-2A1986458170}"/>
              </a:ext>
            </a:extLst>
          </p:cNvPr>
          <p:cNvSpPr>
            <a:spLocks noGrp="1"/>
          </p:cNvSpPr>
          <p:nvPr>
            <p:ph type="sldNum" sz="quarter" idx="12"/>
          </p:nvPr>
        </p:nvSpPr>
        <p:spPr/>
        <p:txBody>
          <a:bodyPr/>
          <a:lstStyle/>
          <a:p>
            <a:fld id="{63DCA85F-F225-44A4-AEA8-9083CAE61796}" type="slidenum">
              <a:rPr kumimoji="1" lang="ja-JP" altLang="en-US" smtClean="0"/>
              <a:t>28</a:t>
            </a:fld>
            <a:endParaRPr kumimoji="1" lang="ja-JP" altLang="en-US" dirty="0"/>
          </a:p>
        </p:txBody>
      </p:sp>
      <p:sp>
        <p:nvSpPr>
          <p:cNvPr id="7" name="テキスト ボックス 6">
            <a:extLst>
              <a:ext uri="{FF2B5EF4-FFF2-40B4-BE49-F238E27FC236}">
                <a16:creationId xmlns:a16="http://schemas.microsoft.com/office/drawing/2014/main" id="{3B11CBB5-3931-4D85-90CF-C194C59B27FB}"/>
              </a:ext>
            </a:extLst>
          </p:cNvPr>
          <p:cNvSpPr txBox="1"/>
          <p:nvPr/>
        </p:nvSpPr>
        <p:spPr>
          <a:xfrm>
            <a:off x="941770" y="5657671"/>
            <a:ext cx="11033760" cy="1200329"/>
          </a:xfrm>
          <a:prstGeom prst="rect">
            <a:avLst/>
          </a:prstGeom>
          <a:noFill/>
        </p:spPr>
        <p:txBody>
          <a:bodyPr wrap="square" rtlCol="0">
            <a:spAutoFit/>
          </a:bodyPr>
          <a:lstStyle/>
          <a:p>
            <a:pPr marL="457200" indent="-457200">
              <a:buFont typeface="+mj-lt"/>
              <a:buAutoNum type="arabicPeriod"/>
            </a:pPr>
            <a:r>
              <a:rPr lang="en-US" altLang="ja-JP" sz="2400" b="1" u="sng" dirty="0">
                <a:solidFill>
                  <a:schemeClr val="accent5">
                    <a:lumMod val="75000"/>
                  </a:schemeClr>
                </a:solidFill>
              </a:rPr>
              <a:t>(a)</a:t>
            </a:r>
            <a:r>
              <a:rPr lang="ja-JP" altLang="en-US" sz="2400" b="1" u="sng" dirty="0">
                <a:solidFill>
                  <a:schemeClr val="accent5">
                    <a:lumMod val="75000"/>
                  </a:schemeClr>
                </a:solidFill>
              </a:rPr>
              <a:t>・</a:t>
            </a:r>
            <a:r>
              <a:rPr lang="en-US" altLang="ja-JP" sz="2400" b="1" u="sng" dirty="0">
                <a:solidFill>
                  <a:schemeClr val="accent5">
                    <a:lumMod val="75000"/>
                  </a:schemeClr>
                </a:solidFill>
              </a:rPr>
              <a:t>(b) </a:t>
            </a:r>
            <a:r>
              <a:rPr lang="ja-JP" altLang="en-US" sz="2400" b="1" u="sng" dirty="0">
                <a:solidFill>
                  <a:schemeClr val="accent5">
                    <a:lumMod val="75000"/>
                  </a:schemeClr>
                </a:solidFill>
              </a:rPr>
              <a:t>は、労働時間あたり価値が無制限にスケール。</a:t>
            </a:r>
            <a:r>
              <a:rPr lang="en-US" altLang="ja-JP" sz="2400" b="1" u="sng" dirty="0">
                <a:solidFill>
                  <a:schemeClr val="accent5">
                    <a:lumMod val="75000"/>
                  </a:schemeClr>
                </a:solidFill>
              </a:rPr>
              <a:t>(c)</a:t>
            </a:r>
            <a:r>
              <a:rPr lang="ja-JP" altLang="en-US" sz="2400" b="1" u="sng" dirty="0">
                <a:solidFill>
                  <a:schemeClr val="accent5">
                    <a:lumMod val="75000"/>
                  </a:schemeClr>
                </a:solidFill>
              </a:rPr>
              <a:t> は、価値が労働時間に比例。</a:t>
            </a:r>
            <a:r>
              <a:rPr kumimoji="1" lang="ja-JP" altLang="en-US" sz="2400" b="1" u="sng" dirty="0">
                <a:solidFill>
                  <a:srgbClr val="C00000"/>
                </a:solidFill>
              </a:rPr>
              <a:t>労働あたり創造価値が全く異なる。</a:t>
            </a:r>
            <a:endParaRPr kumimoji="1" lang="en-US" altLang="ja-JP" sz="2400" b="1" u="sng" dirty="0">
              <a:solidFill>
                <a:srgbClr val="C00000"/>
              </a:solidFill>
            </a:endParaRPr>
          </a:p>
          <a:p>
            <a:pPr marL="457200" indent="-457200">
              <a:buFont typeface="+mj-lt"/>
              <a:buAutoNum type="arabicPeriod"/>
            </a:pPr>
            <a:r>
              <a:rPr lang="en-US" altLang="ja-JP" sz="2400" b="1" u="sng" dirty="0">
                <a:solidFill>
                  <a:schemeClr val="accent6">
                    <a:lumMod val="75000"/>
                  </a:schemeClr>
                </a:solidFill>
              </a:rPr>
              <a:t>(a)</a:t>
            </a:r>
            <a:r>
              <a:rPr lang="ja-JP" altLang="en-US" sz="2400" b="1" u="sng" dirty="0">
                <a:solidFill>
                  <a:schemeClr val="accent6">
                    <a:lumMod val="75000"/>
                  </a:schemeClr>
                </a:solidFill>
              </a:rPr>
              <a:t> の全部・</a:t>
            </a:r>
            <a:r>
              <a:rPr lang="en-US" altLang="ja-JP" sz="2400" b="1" u="sng" dirty="0">
                <a:solidFill>
                  <a:schemeClr val="accent6">
                    <a:lumMod val="75000"/>
                  </a:schemeClr>
                </a:solidFill>
              </a:rPr>
              <a:t>(b)</a:t>
            </a:r>
            <a:r>
              <a:rPr lang="ja-JP" altLang="en-US" sz="2400" b="1" u="sng" dirty="0">
                <a:solidFill>
                  <a:schemeClr val="accent6">
                    <a:lumMod val="75000"/>
                  </a:schemeClr>
                </a:solidFill>
              </a:rPr>
              <a:t>  の一部は、</a:t>
            </a:r>
            <a:r>
              <a:rPr lang="en-US" altLang="ja-JP" sz="2400" b="1" u="sng" dirty="0">
                <a:solidFill>
                  <a:schemeClr val="accent6">
                    <a:lumMod val="75000"/>
                  </a:schemeClr>
                </a:solidFill>
              </a:rPr>
              <a:t>AI </a:t>
            </a:r>
            <a:r>
              <a:rPr lang="ja-JP" altLang="en-US" sz="2400" b="1" u="sng" dirty="0">
                <a:solidFill>
                  <a:schemeClr val="accent6">
                    <a:lumMod val="75000"/>
                  </a:schemeClr>
                </a:solidFill>
              </a:rPr>
              <a:t>による代替が極めて困難。</a:t>
            </a:r>
            <a:r>
              <a:rPr lang="en-US" altLang="ja-JP" sz="2400" b="1" u="sng" dirty="0">
                <a:solidFill>
                  <a:schemeClr val="accent6">
                    <a:lumMod val="75000"/>
                  </a:schemeClr>
                </a:solidFill>
              </a:rPr>
              <a:t>(c) </a:t>
            </a:r>
            <a:r>
              <a:rPr lang="ja-JP" altLang="en-US" sz="2400" b="1" u="sng" dirty="0">
                <a:solidFill>
                  <a:schemeClr val="accent6">
                    <a:lumMod val="75000"/>
                  </a:schemeClr>
                </a:solidFill>
              </a:rPr>
              <a:t>の多くは、</a:t>
            </a:r>
            <a:r>
              <a:rPr lang="en-US" altLang="ja-JP" sz="2400" b="1" u="sng" dirty="0">
                <a:solidFill>
                  <a:schemeClr val="accent6">
                    <a:lumMod val="75000"/>
                  </a:schemeClr>
                </a:solidFill>
              </a:rPr>
              <a:t>AI </a:t>
            </a:r>
            <a:r>
              <a:rPr lang="ja-JP" altLang="en-US" sz="2400" b="1" u="sng" dirty="0">
                <a:solidFill>
                  <a:schemeClr val="accent6">
                    <a:lumMod val="75000"/>
                  </a:schemeClr>
                </a:solidFill>
              </a:rPr>
              <a:t>代替可能。</a:t>
            </a:r>
            <a:endParaRPr kumimoji="1" lang="en-US" altLang="ja-JP" sz="2400" b="1" u="sng" dirty="0">
              <a:solidFill>
                <a:schemeClr val="accent6">
                  <a:lumMod val="75000"/>
                </a:schemeClr>
              </a:solidFill>
            </a:endParaRPr>
          </a:p>
        </p:txBody>
      </p:sp>
      <p:sp>
        <p:nvSpPr>
          <p:cNvPr id="8" name="右中かっこ 7">
            <a:extLst>
              <a:ext uri="{FF2B5EF4-FFF2-40B4-BE49-F238E27FC236}">
                <a16:creationId xmlns:a16="http://schemas.microsoft.com/office/drawing/2014/main" id="{A975A918-B06D-4FE4-A2D1-FD70EF75BF4B}"/>
              </a:ext>
            </a:extLst>
          </p:cNvPr>
          <p:cNvSpPr/>
          <p:nvPr/>
        </p:nvSpPr>
        <p:spPr>
          <a:xfrm>
            <a:off x="9770223" y="739964"/>
            <a:ext cx="579120" cy="3098076"/>
          </a:xfrm>
          <a:prstGeom prst="rightBrac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9087072-8E9F-4DDC-A77A-4D2444B1DCC1}"/>
              </a:ext>
            </a:extLst>
          </p:cNvPr>
          <p:cNvSpPr txBox="1"/>
          <p:nvPr/>
        </p:nvSpPr>
        <p:spPr>
          <a:xfrm>
            <a:off x="10407015" y="1999168"/>
            <a:ext cx="1720916" cy="1015663"/>
          </a:xfrm>
          <a:prstGeom prst="rect">
            <a:avLst/>
          </a:prstGeom>
          <a:noFill/>
        </p:spPr>
        <p:txBody>
          <a:bodyPr wrap="square" rtlCol="0">
            <a:spAutoFit/>
          </a:bodyPr>
          <a:lstStyle/>
          <a:p>
            <a:r>
              <a:rPr kumimoji="1" lang="en-US" altLang="ja-JP" sz="2000" b="1" dirty="0">
                <a:solidFill>
                  <a:srgbClr val="002060"/>
                </a:solidFill>
                <a:highlight>
                  <a:srgbClr val="00FFFF"/>
                </a:highlight>
              </a:rPr>
              <a:t>(a) + (b)</a:t>
            </a:r>
          </a:p>
          <a:p>
            <a:r>
              <a:rPr kumimoji="1" lang="ja-JP" altLang="en-US" sz="2000" b="1" dirty="0">
                <a:solidFill>
                  <a:srgbClr val="002060"/>
                </a:solidFill>
                <a:highlight>
                  <a:srgbClr val="00FFFF"/>
                </a:highlight>
              </a:rPr>
              <a:t>デジタル技術</a:t>
            </a:r>
          </a:p>
          <a:p>
            <a:r>
              <a:rPr kumimoji="1" lang="ja-JP" altLang="en-US" sz="2000" b="1" dirty="0">
                <a:solidFill>
                  <a:srgbClr val="002060"/>
                </a:solidFill>
                <a:highlight>
                  <a:srgbClr val="00FFFF"/>
                </a:highlight>
              </a:rPr>
              <a:t>生産国力</a:t>
            </a:r>
            <a:endParaRPr lang="en-US" altLang="ja-JP" sz="2000" b="1" dirty="0">
              <a:solidFill>
                <a:srgbClr val="002060"/>
              </a:solidFill>
              <a:highlight>
                <a:srgbClr val="00FFFF"/>
              </a:highlight>
            </a:endParaRPr>
          </a:p>
        </p:txBody>
      </p:sp>
      <p:sp>
        <p:nvSpPr>
          <p:cNvPr id="10" name="右中かっこ 9">
            <a:extLst>
              <a:ext uri="{FF2B5EF4-FFF2-40B4-BE49-F238E27FC236}">
                <a16:creationId xmlns:a16="http://schemas.microsoft.com/office/drawing/2014/main" id="{95D0AF81-A645-4D67-96EE-E1E15A699AC2}"/>
              </a:ext>
            </a:extLst>
          </p:cNvPr>
          <p:cNvSpPr/>
          <p:nvPr/>
        </p:nvSpPr>
        <p:spPr>
          <a:xfrm>
            <a:off x="9864090" y="4343400"/>
            <a:ext cx="579120" cy="1314269"/>
          </a:xfrm>
          <a:prstGeom prst="rightBrac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A3653CE2-403C-47E3-B726-18DE6E921E7E}"/>
              </a:ext>
            </a:extLst>
          </p:cNvPr>
          <p:cNvSpPr/>
          <p:nvPr/>
        </p:nvSpPr>
        <p:spPr>
          <a:xfrm>
            <a:off x="151017" y="760006"/>
            <a:ext cx="9777843" cy="2946640"/>
          </a:xfrm>
          <a:prstGeom prst="roundRect">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F7FD960-D1A8-4699-816B-0A0C768796FD}"/>
              </a:ext>
            </a:extLst>
          </p:cNvPr>
          <p:cNvSpPr txBox="1"/>
          <p:nvPr/>
        </p:nvSpPr>
        <p:spPr>
          <a:xfrm>
            <a:off x="6652260" y="296911"/>
            <a:ext cx="4677951" cy="400110"/>
          </a:xfrm>
          <a:prstGeom prst="rect">
            <a:avLst/>
          </a:prstGeom>
          <a:noFill/>
        </p:spPr>
        <p:txBody>
          <a:bodyPr wrap="square" rtlCol="0">
            <a:spAutoFit/>
          </a:bodyPr>
          <a:lstStyle/>
          <a:p>
            <a:r>
              <a:rPr kumimoji="1" lang="ja-JP" altLang="en-US" sz="2000" b="1" dirty="0">
                <a:solidFill>
                  <a:srgbClr val="002060"/>
                </a:solidFill>
                <a:highlight>
                  <a:srgbClr val="FFCCFF"/>
                </a:highlight>
              </a:rPr>
              <a:t>↓ 日本で育成が急務とされる産業・人材</a:t>
            </a:r>
          </a:p>
        </p:txBody>
      </p:sp>
      <p:sp>
        <p:nvSpPr>
          <p:cNvPr id="13" name="テキスト ボックス 12">
            <a:extLst>
              <a:ext uri="{FF2B5EF4-FFF2-40B4-BE49-F238E27FC236}">
                <a16:creationId xmlns:a16="http://schemas.microsoft.com/office/drawing/2014/main" id="{B7A4D6EE-AE5C-406B-969A-F60ADAB81F51}"/>
              </a:ext>
            </a:extLst>
          </p:cNvPr>
          <p:cNvSpPr txBox="1"/>
          <p:nvPr/>
        </p:nvSpPr>
        <p:spPr>
          <a:xfrm>
            <a:off x="10582275" y="4573746"/>
            <a:ext cx="1720916" cy="1015663"/>
          </a:xfrm>
          <a:prstGeom prst="rect">
            <a:avLst/>
          </a:prstGeom>
          <a:noFill/>
        </p:spPr>
        <p:txBody>
          <a:bodyPr wrap="square" rtlCol="0">
            <a:spAutoFit/>
          </a:bodyPr>
          <a:lstStyle/>
          <a:p>
            <a:r>
              <a:rPr kumimoji="1" lang="en-US" altLang="ja-JP" sz="2000" b="1" dirty="0">
                <a:solidFill>
                  <a:schemeClr val="accent4">
                    <a:lumMod val="50000"/>
                  </a:schemeClr>
                </a:solidFill>
                <a:highlight>
                  <a:srgbClr val="FFFFCC"/>
                </a:highlight>
              </a:rPr>
              <a:t>(c)</a:t>
            </a:r>
          </a:p>
          <a:p>
            <a:r>
              <a:rPr kumimoji="1" lang="ja-JP" altLang="en-US" sz="2000" b="1" dirty="0">
                <a:solidFill>
                  <a:schemeClr val="accent4">
                    <a:lumMod val="50000"/>
                  </a:schemeClr>
                </a:solidFill>
                <a:highlight>
                  <a:srgbClr val="FFFFCC"/>
                </a:highlight>
              </a:rPr>
              <a:t>デジタル活用支援能力</a:t>
            </a:r>
            <a:endParaRPr lang="en-US" altLang="ja-JP" sz="2000" b="1" dirty="0">
              <a:solidFill>
                <a:schemeClr val="accent4">
                  <a:lumMod val="50000"/>
                </a:schemeClr>
              </a:solidFill>
              <a:highlight>
                <a:srgbClr val="FFFFCC"/>
              </a:highlight>
            </a:endParaRPr>
          </a:p>
        </p:txBody>
      </p:sp>
      <p:sp>
        <p:nvSpPr>
          <p:cNvPr id="14" name="矢印: 右 13">
            <a:extLst>
              <a:ext uri="{FF2B5EF4-FFF2-40B4-BE49-F238E27FC236}">
                <a16:creationId xmlns:a16="http://schemas.microsoft.com/office/drawing/2014/main" id="{C1EC5DBE-BBA4-40A0-BD2C-0382F12CC749}"/>
              </a:ext>
            </a:extLst>
          </p:cNvPr>
          <p:cNvSpPr/>
          <p:nvPr/>
        </p:nvSpPr>
        <p:spPr>
          <a:xfrm rot="16200000">
            <a:off x="2454482" y="2432948"/>
            <a:ext cx="438901" cy="3122822"/>
          </a:xfrm>
          <a:prstGeom prst="rightArrow">
            <a:avLst>
              <a:gd name="adj1" fmla="val 50000"/>
              <a:gd name="adj2" fmla="val 5164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00B5C54-E788-408D-8FB0-9922DE61651E}"/>
              </a:ext>
            </a:extLst>
          </p:cNvPr>
          <p:cNvSpPr txBox="1"/>
          <p:nvPr/>
        </p:nvSpPr>
        <p:spPr>
          <a:xfrm>
            <a:off x="3594149" y="3944846"/>
            <a:ext cx="6643322" cy="338554"/>
          </a:xfrm>
          <a:prstGeom prst="rect">
            <a:avLst/>
          </a:prstGeom>
          <a:noFill/>
        </p:spPr>
        <p:txBody>
          <a:bodyPr wrap="square" rtlCol="0">
            <a:spAutoFit/>
          </a:bodyPr>
          <a:lstStyle/>
          <a:p>
            <a:r>
              <a:rPr kumimoji="1" lang="en-US" altLang="ja-JP" sz="1600" b="1" dirty="0">
                <a:solidFill>
                  <a:schemeClr val="accent2">
                    <a:lumMod val="75000"/>
                  </a:schemeClr>
                </a:solidFill>
              </a:rPr>
              <a:t>(c) </a:t>
            </a:r>
            <a:r>
              <a:rPr kumimoji="1" lang="ja-JP" altLang="en-US" sz="1600" b="1" dirty="0">
                <a:solidFill>
                  <a:schemeClr val="accent2">
                    <a:lumMod val="75000"/>
                  </a:schemeClr>
                </a:solidFill>
              </a:rPr>
              <a:t>は、</a:t>
            </a:r>
            <a:r>
              <a:rPr kumimoji="1" lang="en-US" altLang="ja-JP" sz="1600" b="1" dirty="0">
                <a:solidFill>
                  <a:schemeClr val="accent2">
                    <a:lumMod val="75000"/>
                  </a:schemeClr>
                </a:solidFill>
              </a:rPr>
              <a:t>(a), (b) </a:t>
            </a:r>
            <a:r>
              <a:rPr kumimoji="1" lang="ja-JP" altLang="en-US" sz="1600" b="1" dirty="0">
                <a:solidFill>
                  <a:schemeClr val="accent2">
                    <a:lumMod val="75000"/>
                  </a:schemeClr>
                </a:solidFill>
              </a:rPr>
              <a:t>で生産された技術の普及・利用支援に献身。</a:t>
            </a:r>
          </a:p>
        </p:txBody>
      </p:sp>
      <p:sp>
        <p:nvSpPr>
          <p:cNvPr id="16" name="テキスト ボックス 15">
            <a:extLst>
              <a:ext uri="{FF2B5EF4-FFF2-40B4-BE49-F238E27FC236}">
                <a16:creationId xmlns:a16="http://schemas.microsoft.com/office/drawing/2014/main" id="{8743BB6A-6DDA-423D-A472-637B3C64540B}"/>
              </a:ext>
            </a:extLst>
          </p:cNvPr>
          <p:cNvSpPr txBox="1"/>
          <p:nvPr/>
        </p:nvSpPr>
        <p:spPr>
          <a:xfrm>
            <a:off x="1920241" y="3936811"/>
            <a:ext cx="1722731" cy="276999"/>
          </a:xfrm>
          <a:prstGeom prst="rect">
            <a:avLst/>
          </a:prstGeom>
          <a:noFill/>
        </p:spPr>
        <p:txBody>
          <a:bodyPr wrap="square" rtlCol="0">
            <a:spAutoFit/>
          </a:bodyPr>
          <a:lstStyle/>
          <a:p>
            <a:r>
              <a:rPr kumimoji="1" lang="en-US" altLang="ja-JP" sz="1200" b="1" dirty="0">
                <a:solidFill>
                  <a:schemeClr val="bg1"/>
                </a:solidFill>
              </a:rPr>
              <a:t>(a), (b) </a:t>
            </a:r>
            <a:r>
              <a:rPr kumimoji="1" lang="ja-JP" altLang="en-US" sz="1200" b="1" dirty="0">
                <a:solidFill>
                  <a:schemeClr val="bg1"/>
                </a:solidFill>
              </a:rPr>
              <a:t>の普及に献身</a:t>
            </a:r>
          </a:p>
        </p:txBody>
      </p:sp>
      <p:pic>
        <p:nvPicPr>
          <p:cNvPr id="17" name="図 16">
            <a:extLst>
              <a:ext uri="{FF2B5EF4-FFF2-40B4-BE49-F238E27FC236}">
                <a16:creationId xmlns:a16="http://schemas.microsoft.com/office/drawing/2014/main" id="{180013F5-A1C5-4BD3-AC8B-EA79C7DFF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6871" y="1056522"/>
            <a:ext cx="1055720" cy="1182516"/>
          </a:xfrm>
          <a:prstGeom prst="rect">
            <a:avLst/>
          </a:prstGeom>
        </p:spPr>
      </p:pic>
      <p:pic>
        <p:nvPicPr>
          <p:cNvPr id="19" name="図 18">
            <a:extLst>
              <a:ext uri="{FF2B5EF4-FFF2-40B4-BE49-F238E27FC236}">
                <a16:creationId xmlns:a16="http://schemas.microsoft.com/office/drawing/2014/main" id="{1D7DC311-9182-4856-9F25-02019A9A0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721" y="1028820"/>
            <a:ext cx="1417395" cy="948564"/>
          </a:xfrm>
          <a:prstGeom prst="rect">
            <a:avLst/>
          </a:prstGeom>
        </p:spPr>
      </p:pic>
      <p:pic>
        <p:nvPicPr>
          <p:cNvPr id="20" name="図 19">
            <a:extLst>
              <a:ext uri="{FF2B5EF4-FFF2-40B4-BE49-F238E27FC236}">
                <a16:creationId xmlns:a16="http://schemas.microsoft.com/office/drawing/2014/main" id="{8D1638A8-855E-4CFC-A606-E60A9D6FE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047" y="1810370"/>
            <a:ext cx="1322326" cy="946091"/>
          </a:xfrm>
          <a:prstGeom prst="rect">
            <a:avLst/>
          </a:prstGeom>
        </p:spPr>
      </p:pic>
      <p:pic>
        <p:nvPicPr>
          <p:cNvPr id="21" name="図 20">
            <a:extLst>
              <a:ext uri="{FF2B5EF4-FFF2-40B4-BE49-F238E27FC236}">
                <a16:creationId xmlns:a16="http://schemas.microsoft.com/office/drawing/2014/main" id="{713A923D-4FB0-4045-881F-AB5C93FB0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8624" y="1852503"/>
            <a:ext cx="1062554" cy="678815"/>
          </a:xfrm>
          <a:prstGeom prst="rect">
            <a:avLst/>
          </a:prstGeom>
        </p:spPr>
      </p:pic>
      <p:pic>
        <p:nvPicPr>
          <p:cNvPr id="24" name="図 23">
            <a:extLst>
              <a:ext uri="{FF2B5EF4-FFF2-40B4-BE49-F238E27FC236}">
                <a16:creationId xmlns:a16="http://schemas.microsoft.com/office/drawing/2014/main" id="{C147F607-2992-4826-8F80-F5A9D580B6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6423" y="4338874"/>
            <a:ext cx="1269042" cy="1235019"/>
          </a:xfrm>
          <a:prstGeom prst="rect">
            <a:avLst/>
          </a:prstGeom>
        </p:spPr>
      </p:pic>
      <p:pic>
        <p:nvPicPr>
          <p:cNvPr id="25" name="図 24">
            <a:extLst>
              <a:ext uri="{FF2B5EF4-FFF2-40B4-BE49-F238E27FC236}">
                <a16:creationId xmlns:a16="http://schemas.microsoft.com/office/drawing/2014/main" id="{4712DB9E-40D7-4ED7-A79A-229485CF0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1428" y="3581614"/>
            <a:ext cx="948467" cy="1166242"/>
          </a:xfrm>
          <a:prstGeom prst="rect">
            <a:avLst/>
          </a:prstGeom>
        </p:spPr>
      </p:pic>
      <p:sp>
        <p:nvSpPr>
          <p:cNvPr id="26" name="四角形: 角を丸くする 25">
            <a:extLst>
              <a:ext uri="{FF2B5EF4-FFF2-40B4-BE49-F238E27FC236}">
                <a16:creationId xmlns:a16="http://schemas.microsoft.com/office/drawing/2014/main" id="{2109BA1D-B4A8-45DF-8CA7-4A9ADE278EA1}"/>
              </a:ext>
            </a:extLst>
          </p:cNvPr>
          <p:cNvSpPr/>
          <p:nvPr/>
        </p:nvSpPr>
        <p:spPr>
          <a:xfrm>
            <a:off x="81054" y="4295429"/>
            <a:ext cx="9777843" cy="1383745"/>
          </a:xfrm>
          <a:prstGeom prst="roundRect">
            <a:avLst/>
          </a:prstGeom>
          <a:no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A373C880-1666-4B09-9D7E-88F9E400EDFE}"/>
              </a:ext>
            </a:extLst>
          </p:cNvPr>
          <p:cNvSpPr txBox="1"/>
          <p:nvPr/>
        </p:nvSpPr>
        <p:spPr>
          <a:xfrm>
            <a:off x="4527687" y="4731453"/>
            <a:ext cx="3723546" cy="307777"/>
          </a:xfrm>
          <a:prstGeom prst="rect">
            <a:avLst/>
          </a:prstGeom>
          <a:noFill/>
        </p:spPr>
        <p:txBody>
          <a:bodyPr wrap="square" rtlCol="0">
            <a:spAutoFit/>
          </a:bodyPr>
          <a:lstStyle/>
          <a:p>
            <a:r>
              <a:rPr kumimoji="1" lang="ja-JP" altLang="en-US" sz="1400" b="1" dirty="0">
                <a:solidFill>
                  <a:srgbClr val="002060"/>
                </a:solidFill>
                <a:highlight>
                  <a:srgbClr val="C0C0C0"/>
                </a:highlight>
              </a:rPr>
              <a:t>↑ すでに日本で十分育成されている産業・人材</a:t>
            </a:r>
          </a:p>
        </p:txBody>
      </p:sp>
    </p:spTree>
    <p:extLst>
      <p:ext uri="{BB962C8B-B14F-4D97-AF65-F5344CB8AC3E}">
        <p14:creationId xmlns:p14="http://schemas.microsoft.com/office/powerpoint/2010/main" val="671838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5D638600-B27B-4B0E-8909-B756A2D783F6}"/>
              </a:ext>
            </a:extLst>
          </p:cNvPr>
          <p:cNvSpPr/>
          <p:nvPr/>
        </p:nvSpPr>
        <p:spPr>
          <a:xfrm>
            <a:off x="203904" y="1592580"/>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789D0E56-ECAC-4473-8F94-F01A46B0FF3A}"/>
              </a:ext>
            </a:extLst>
          </p:cNvPr>
          <p:cNvSpPr>
            <a:spLocks noGrp="1"/>
          </p:cNvSpPr>
          <p:nvPr>
            <p:ph type="sldNum" sz="quarter" idx="12"/>
          </p:nvPr>
        </p:nvSpPr>
        <p:spPr/>
        <p:txBody>
          <a:bodyPr/>
          <a:lstStyle/>
          <a:p>
            <a:fld id="{63DCA85F-F225-44A4-AEA8-9083CAE61796}" type="slidenum">
              <a:rPr kumimoji="1" lang="ja-JP" altLang="en-US" smtClean="0"/>
              <a:t>29</a:t>
            </a:fld>
            <a:endParaRPr kumimoji="1" lang="ja-JP" altLang="en-US" dirty="0"/>
          </a:p>
        </p:txBody>
      </p:sp>
      <p:sp>
        <p:nvSpPr>
          <p:cNvPr id="6" name="楕円 5">
            <a:extLst>
              <a:ext uri="{FF2B5EF4-FFF2-40B4-BE49-F238E27FC236}">
                <a16:creationId xmlns:a16="http://schemas.microsoft.com/office/drawing/2014/main" id="{E465C718-8C64-4937-8797-D1629DBA54EC}"/>
              </a:ext>
            </a:extLst>
          </p:cNvPr>
          <p:cNvSpPr/>
          <p:nvPr/>
        </p:nvSpPr>
        <p:spPr>
          <a:xfrm>
            <a:off x="3038343" y="1900045"/>
            <a:ext cx="4678680" cy="2865723"/>
          </a:xfrm>
          <a:prstGeom prst="ellipse">
            <a:avLst/>
          </a:prstGeom>
          <a:solidFill>
            <a:schemeClr val="accent4">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CD2A89A-1E86-42E8-8C6B-547E243D264D}"/>
              </a:ext>
            </a:extLst>
          </p:cNvPr>
          <p:cNvSpPr txBox="1"/>
          <p:nvPr/>
        </p:nvSpPr>
        <p:spPr>
          <a:xfrm>
            <a:off x="3523061" y="2746874"/>
            <a:ext cx="3543300" cy="830997"/>
          </a:xfrm>
          <a:prstGeom prst="rect">
            <a:avLst/>
          </a:prstGeom>
          <a:noFill/>
        </p:spPr>
        <p:txBody>
          <a:bodyPr wrap="square" rtlCol="0">
            <a:spAutoFit/>
          </a:bodyPr>
          <a:lstStyle/>
          <a:p>
            <a:r>
              <a:rPr kumimoji="1" lang="ja-JP" altLang="en-US" sz="2400" b="1" dirty="0">
                <a:highlight>
                  <a:srgbClr val="FFFFCC"/>
                </a:highlight>
              </a:rPr>
              <a:t>年間社会的便益額 </a:t>
            </a:r>
            <a:r>
              <a:rPr kumimoji="1" lang="en-US" altLang="ja-JP" sz="2400" b="1" dirty="0">
                <a:highlight>
                  <a:srgbClr val="FFFFCC"/>
                </a:highlight>
              </a:rPr>
              <a:t>Annual Social Value (ASV)</a:t>
            </a:r>
            <a:endParaRPr kumimoji="1" lang="ja-JP" altLang="en-US" sz="2400" b="1" dirty="0">
              <a:highlight>
                <a:srgbClr val="FFFFCC"/>
              </a:highlight>
            </a:endParaRPr>
          </a:p>
        </p:txBody>
      </p:sp>
      <p:sp>
        <p:nvSpPr>
          <p:cNvPr id="8" name="テキスト ボックス 7">
            <a:extLst>
              <a:ext uri="{FF2B5EF4-FFF2-40B4-BE49-F238E27FC236}">
                <a16:creationId xmlns:a16="http://schemas.microsoft.com/office/drawing/2014/main" id="{47051CD6-0621-4BA3-9976-D7EB50527E6D}"/>
              </a:ext>
            </a:extLst>
          </p:cNvPr>
          <p:cNvSpPr txBox="1"/>
          <p:nvPr/>
        </p:nvSpPr>
        <p:spPr>
          <a:xfrm>
            <a:off x="3362814" y="3586206"/>
            <a:ext cx="3973907" cy="461665"/>
          </a:xfrm>
          <a:prstGeom prst="rect">
            <a:avLst/>
          </a:prstGeom>
          <a:noFill/>
        </p:spPr>
        <p:txBody>
          <a:bodyPr wrap="square" rtlCol="0">
            <a:spAutoFit/>
          </a:bodyPr>
          <a:lstStyle/>
          <a:p>
            <a:r>
              <a:rPr lang="ja-JP" altLang="en-US" sz="2400" b="1" dirty="0">
                <a:highlight>
                  <a:srgbClr val="FFFFCC"/>
                </a:highlight>
              </a:rPr>
              <a:t>数十兆～数百兆円 </a:t>
            </a:r>
            <a:r>
              <a:rPr lang="en-US" altLang="ja-JP" sz="2400" b="1" dirty="0">
                <a:highlight>
                  <a:srgbClr val="FFFFCC"/>
                </a:highlight>
              </a:rPr>
              <a:t>/ </a:t>
            </a:r>
            <a:r>
              <a:rPr lang="ja-JP" altLang="en-US" sz="2400" b="1" dirty="0">
                <a:highlight>
                  <a:srgbClr val="FFFFCC"/>
                </a:highlight>
              </a:rPr>
              <a:t>年程度</a:t>
            </a:r>
            <a:endParaRPr kumimoji="1" lang="ja-JP" altLang="en-US" sz="2400" b="1" dirty="0">
              <a:highlight>
                <a:srgbClr val="FFFFCC"/>
              </a:highlight>
            </a:endParaRPr>
          </a:p>
        </p:txBody>
      </p:sp>
      <p:pic>
        <p:nvPicPr>
          <p:cNvPr id="10" name="図 9">
            <a:extLst>
              <a:ext uri="{FF2B5EF4-FFF2-40B4-BE49-F238E27FC236}">
                <a16:creationId xmlns:a16="http://schemas.microsoft.com/office/drawing/2014/main" id="{59B5F4CF-281D-448D-88F4-13005CD83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1747480"/>
            <a:ext cx="1025216" cy="733516"/>
          </a:xfrm>
          <a:prstGeom prst="rect">
            <a:avLst/>
          </a:prstGeom>
        </p:spPr>
      </p:pic>
      <p:pic>
        <p:nvPicPr>
          <p:cNvPr id="11" name="図 10">
            <a:extLst>
              <a:ext uri="{FF2B5EF4-FFF2-40B4-BE49-F238E27FC236}">
                <a16:creationId xmlns:a16="http://schemas.microsoft.com/office/drawing/2014/main" id="{9D20B93E-E624-49F7-BD8E-F6E2CBF9E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1773838"/>
            <a:ext cx="823812" cy="526294"/>
          </a:xfrm>
          <a:prstGeom prst="rect">
            <a:avLst/>
          </a:prstGeom>
        </p:spPr>
      </p:pic>
      <p:sp>
        <p:nvSpPr>
          <p:cNvPr id="12" name="コンテンツ プレースホルダー 2">
            <a:extLst>
              <a:ext uri="{FF2B5EF4-FFF2-40B4-BE49-F238E27FC236}">
                <a16:creationId xmlns:a16="http://schemas.microsoft.com/office/drawing/2014/main" id="{444D4472-0183-4A19-AD4F-23ACFC479A9E}"/>
              </a:ext>
            </a:extLst>
          </p:cNvPr>
          <p:cNvSpPr>
            <a:spLocks noGrp="1"/>
          </p:cNvSpPr>
          <p:nvPr>
            <p:ph idx="1"/>
          </p:nvPr>
        </p:nvSpPr>
        <p:spPr>
          <a:xfrm>
            <a:off x="97224" y="34345"/>
            <a:ext cx="5038656" cy="733515"/>
          </a:xfrm>
          <a:solidFill>
            <a:schemeClr val="accent4">
              <a:lumMod val="20000"/>
              <a:lumOff val="80000"/>
            </a:schemeClr>
          </a:solidFill>
        </p:spPr>
        <p:txBody>
          <a:bodyPr>
            <a:normAutofit/>
          </a:bodyPr>
          <a:lstStyle/>
          <a:p>
            <a:pPr marL="0" indent="0">
              <a:lnSpc>
                <a:spcPct val="120000"/>
              </a:lnSpc>
              <a:buNone/>
            </a:pPr>
            <a:r>
              <a:rPr kumimoji="1" lang="en-US" altLang="ja-JP" sz="1600" b="1" dirty="0">
                <a:solidFill>
                  <a:schemeClr val="accent1">
                    <a:lumMod val="50000"/>
                  </a:schemeClr>
                </a:solidFill>
              </a:rPr>
              <a:t>(a) </a:t>
            </a:r>
            <a:r>
              <a:rPr kumimoji="1" lang="ja-JP" altLang="en-US" sz="1600" b="1" dirty="0">
                <a:solidFill>
                  <a:schemeClr val="accent1">
                    <a:lumMod val="50000"/>
                  </a:schemeClr>
                </a:solidFill>
              </a:rPr>
              <a:t>デジタル基盤製品・サービス </a:t>
            </a:r>
            <a:r>
              <a:rPr lang="en-US" altLang="ja-JP" sz="1600" b="1" dirty="0">
                <a:solidFill>
                  <a:schemeClr val="accent1">
                    <a:lumMod val="50000"/>
                  </a:schemeClr>
                </a:solidFill>
              </a:rPr>
              <a:t> (</a:t>
            </a:r>
            <a:r>
              <a:rPr lang="ja-JP" altLang="en-US" sz="1600" b="1" dirty="0">
                <a:solidFill>
                  <a:schemeClr val="accent1">
                    <a:lumMod val="50000"/>
                  </a:schemeClr>
                </a:solidFill>
              </a:rPr>
              <a:t>デジタル基盤人材</a:t>
            </a:r>
            <a:r>
              <a:rPr lang="en-US" altLang="ja-JP" sz="1600" b="1" dirty="0">
                <a:solidFill>
                  <a:schemeClr val="accent1">
                    <a:lumMod val="50000"/>
                  </a:schemeClr>
                </a:solidFill>
              </a:rPr>
              <a:t>)</a:t>
            </a:r>
            <a:br>
              <a:rPr lang="en-US" altLang="ja-JP" sz="1600" b="1" dirty="0">
                <a:solidFill>
                  <a:schemeClr val="accent1">
                    <a:lumMod val="50000"/>
                  </a:schemeClr>
                </a:solidFill>
              </a:rPr>
            </a:br>
            <a:r>
              <a:rPr kumimoji="1" lang="en-US" altLang="ja-JP" sz="1600" b="1" dirty="0">
                <a:solidFill>
                  <a:schemeClr val="accent6">
                    <a:lumMod val="75000"/>
                  </a:schemeClr>
                </a:solidFill>
              </a:rPr>
              <a:t>(b) </a:t>
            </a:r>
            <a:r>
              <a:rPr kumimoji="1" lang="ja-JP" altLang="en-US" sz="1600" b="1" dirty="0">
                <a:solidFill>
                  <a:schemeClr val="accent6">
                    <a:lumMod val="75000"/>
                  </a:schemeClr>
                </a:solidFill>
              </a:rPr>
              <a:t>デジタル応用汎用製品・サービス   </a:t>
            </a:r>
            <a:r>
              <a:rPr kumimoji="1" lang="en-US" altLang="ja-JP" sz="1600" b="1" dirty="0">
                <a:solidFill>
                  <a:schemeClr val="accent6">
                    <a:lumMod val="75000"/>
                  </a:schemeClr>
                </a:solidFill>
              </a:rPr>
              <a:t>(</a:t>
            </a:r>
            <a:r>
              <a:rPr kumimoji="1" lang="ja-JP" altLang="en-US" sz="1600" b="1" dirty="0">
                <a:solidFill>
                  <a:schemeClr val="accent6">
                    <a:lumMod val="75000"/>
                  </a:schemeClr>
                </a:solidFill>
              </a:rPr>
              <a:t>デジタル応用人材</a:t>
            </a:r>
            <a:r>
              <a:rPr kumimoji="1" lang="en-US" altLang="ja-JP" sz="1600" b="1" dirty="0">
                <a:solidFill>
                  <a:schemeClr val="accent6">
                    <a:lumMod val="75000"/>
                  </a:schemeClr>
                </a:solidFill>
              </a:rPr>
              <a:t>)</a:t>
            </a:r>
            <a:endParaRPr kumimoji="1" lang="en-US" altLang="ja-JP" sz="1400" dirty="0"/>
          </a:p>
        </p:txBody>
      </p:sp>
      <p:sp>
        <p:nvSpPr>
          <p:cNvPr id="18" name="テキスト ボックス 17">
            <a:extLst>
              <a:ext uri="{FF2B5EF4-FFF2-40B4-BE49-F238E27FC236}">
                <a16:creationId xmlns:a16="http://schemas.microsoft.com/office/drawing/2014/main" id="{D2B4B38F-1697-4695-8328-198A8F000FC7}"/>
              </a:ext>
            </a:extLst>
          </p:cNvPr>
          <p:cNvSpPr txBox="1"/>
          <p:nvPr/>
        </p:nvSpPr>
        <p:spPr>
          <a:xfrm>
            <a:off x="106880" y="758314"/>
            <a:ext cx="4340354" cy="369332"/>
          </a:xfrm>
          <a:prstGeom prst="rect">
            <a:avLst/>
          </a:prstGeom>
          <a:noFill/>
        </p:spPr>
        <p:txBody>
          <a:bodyPr wrap="square" rtlCol="0">
            <a:spAutoFit/>
          </a:bodyPr>
          <a:lstStyle/>
          <a:p>
            <a:r>
              <a:rPr kumimoji="1" lang="ja-JP" altLang="en-US" b="1" dirty="0"/>
              <a:t>目標</a:t>
            </a:r>
            <a:r>
              <a:rPr kumimoji="1" lang="en-US" altLang="ja-JP" b="1" dirty="0"/>
              <a:t>: </a:t>
            </a:r>
            <a:r>
              <a:rPr kumimoji="1" lang="ja-JP" altLang="en-US" b="1" dirty="0"/>
              <a:t>平均 </a:t>
            </a:r>
            <a:r>
              <a:rPr kumimoji="1" lang="en-US" altLang="ja-JP" b="1" dirty="0"/>
              <a:t>100 </a:t>
            </a:r>
            <a:r>
              <a:rPr kumimoji="1" lang="ja-JP" altLang="en-US" b="1" dirty="0"/>
              <a:t>億円 </a:t>
            </a:r>
            <a:r>
              <a:rPr kumimoji="1" lang="en-US" altLang="ja-JP" b="1" dirty="0"/>
              <a:t>/ </a:t>
            </a:r>
            <a:r>
              <a:rPr kumimoji="1" lang="ja-JP" altLang="en-US" b="1" dirty="0"/>
              <a:t>年・</a:t>
            </a:r>
            <a:r>
              <a:rPr lang="ja-JP" altLang="en-US" b="1" dirty="0"/>
              <a:t>人の </a:t>
            </a:r>
            <a:r>
              <a:rPr lang="en-US" altLang="ja-JP" b="1" dirty="0"/>
              <a:t>ASV</a:t>
            </a:r>
            <a:endParaRPr kumimoji="1" lang="ja-JP" altLang="en-US" b="1" dirty="0"/>
          </a:p>
        </p:txBody>
      </p:sp>
      <p:sp>
        <p:nvSpPr>
          <p:cNvPr id="19" name="テキスト ボックス 18">
            <a:extLst>
              <a:ext uri="{FF2B5EF4-FFF2-40B4-BE49-F238E27FC236}">
                <a16:creationId xmlns:a16="http://schemas.microsoft.com/office/drawing/2014/main" id="{447BFB52-BEDD-4FB5-97EA-5C8B8ABA814A}"/>
              </a:ext>
            </a:extLst>
          </p:cNvPr>
          <p:cNvSpPr txBox="1"/>
          <p:nvPr/>
        </p:nvSpPr>
        <p:spPr>
          <a:xfrm>
            <a:off x="5202440" y="238224"/>
            <a:ext cx="5737860" cy="584775"/>
          </a:xfrm>
          <a:prstGeom prst="rect">
            <a:avLst/>
          </a:prstGeom>
          <a:solidFill>
            <a:schemeClr val="accent4">
              <a:lumMod val="40000"/>
              <a:lumOff val="60000"/>
            </a:schemeClr>
          </a:solidFill>
        </p:spPr>
        <p:txBody>
          <a:bodyPr wrap="square" rtlCol="0">
            <a:spAutoFit/>
          </a:bodyPr>
          <a:lstStyle/>
          <a:p>
            <a:r>
              <a:rPr kumimoji="1" lang="ja-JP" altLang="en-US" sz="1600" b="1" dirty="0"/>
              <a:t>日本中で </a:t>
            </a:r>
            <a:r>
              <a:rPr kumimoji="1" lang="en-US" altLang="ja-JP" sz="1600" b="1" dirty="0"/>
              <a:t>(a), (b) </a:t>
            </a:r>
            <a:r>
              <a:rPr kumimoji="1" lang="ja-JP" altLang="en-US" sz="1600" b="1" dirty="0"/>
              <a:t>のデジタル人材を育成し、</a:t>
            </a:r>
            <a:r>
              <a:rPr kumimoji="1" lang="en-US" altLang="ja-JP" sz="1600" b="1" dirty="0"/>
              <a:t>1 </a:t>
            </a:r>
            <a:r>
              <a:rPr kumimoji="1" lang="ja-JP" altLang="en-US" sz="1600" b="1" dirty="0"/>
              <a:t>人あたり </a:t>
            </a:r>
            <a:r>
              <a:rPr kumimoji="1" lang="en-US" altLang="ja-JP" sz="1600" b="1" dirty="0"/>
              <a:t>100 </a:t>
            </a:r>
            <a:r>
              <a:rPr kumimoji="1" lang="ja-JP" altLang="en-US" sz="1600" b="1" dirty="0"/>
              <a:t>億円 </a:t>
            </a:r>
            <a:r>
              <a:rPr kumimoji="1" lang="en-US" altLang="ja-JP" sz="1600" b="1" dirty="0"/>
              <a:t>/ </a:t>
            </a:r>
            <a:r>
              <a:rPr kumimoji="1" lang="ja-JP" altLang="en-US" sz="1600" b="1" dirty="0"/>
              <a:t>年程度の </a:t>
            </a:r>
            <a:r>
              <a:rPr kumimoji="1" lang="en-US" altLang="ja-JP" sz="1600" b="1" dirty="0"/>
              <a:t>ASV </a:t>
            </a:r>
            <a:r>
              <a:rPr kumimoji="1" lang="ja-JP" altLang="en-US" sz="1600" b="1" dirty="0"/>
              <a:t>を実現することを、低コストで実現する。</a:t>
            </a:r>
          </a:p>
        </p:txBody>
      </p:sp>
      <p:sp>
        <p:nvSpPr>
          <p:cNvPr id="20" name="四角形: 角を丸くする 19">
            <a:extLst>
              <a:ext uri="{FF2B5EF4-FFF2-40B4-BE49-F238E27FC236}">
                <a16:creationId xmlns:a16="http://schemas.microsoft.com/office/drawing/2014/main" id="{802D28B5-A702-400F-984A-715ACBD303C8}"/>
              </a:ext>
            </a:extLst>
          </p:cNvPr>
          <p:cNvSpPr/>
          <p:nvPr/>
        </p:nvSpPr>
        <p:spPr>
          <a:xfrm>
            <a:off x="203904" y="2825398"/>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06F0B0AE-37FA-43AD-B534-1A29F6730A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2980298"/>
            <a:ext cx="1025216" cy="733516"/>
          </a:xfrm>
          <a:prstGeom prst="rect">
            <a:avLst/>
          </a:prstGeom>
        </p:spPr>
      </p:pic>
      <p:pic>
        <p:nvPicPr>
          <p:cNvPr id="22" name="図 21">
            <a:extLst>
              <a:ext uri="{FF2B5EF4-FFF2-40B4-BE49-F238E27FC236}">
                <a16:creationId xmlns:a16="http://schemas.microsoft.com/office/drawing/2014/main" id="{1B9B317F-D147-445B-BC8A-AD873C13D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3006656"/>
            <a:ext cx="823812" cy="526294"/>
          </a:xfrm>
          <a:prstGeom prst="rect">
            <a:avLst/>
          </a:prstGeom>
        </p:spPr>
      </p:pic>
      <p:sp>
        <p:nvSpPr>
          <p:cNvPr id="23" name="四角形: 角を丸くする 22">
            <a:extLst>
              <a:ext uri="{FF2B5EF4-FFF2-40B4-BE49-F238E27FC236}">
                <a16:creationId xmlns:a16="http://schemas.microsoft.com/office/drawing/2014/main" id="{75ABB346-79CF-4B96-9665-BEA50A76F553}"/>
              </a:ext>
            </a:extLst>
          </p:cNvPr>
          <p:cNvSpPr/>
          <p:nvPr/>
        </p:nvSpPr>
        <p:spPr>
          <a:xfrm>
            <a:off x="203904" y="4058216"/>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4B28A68B-BF72-470F-A76F-C83480B308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4213116"/>
            <a:ext cx="1025216" cy="733516"/>
          </a:xfrm>
          <a:prstGeom prst="rect">
            <a:avLst/>
          </a:prstGeom>
        </p:spPr>
      </p:pic>
      <p:pic>
        <p:nvPicPr>
          <p:cNvPr id="25" name="図 24">
            <a:extLst>
              <a:ext uri="{FF2B5EF4-FFF2-40B4-BE49-F238E27FC236}">
                <a16:creationId xmlns:a16="http://schemas.microsoft.com/office/drawing/2014/main" id="{558BA979-FE71-4138-A381-AFF5BE07B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4239474"/>
            <a:ext cx="823812" cy="526294"/>
          </a:xfrm>
          <a:prstGeom prst="rect">
            <a:avLst/>
          </a:prstGeom>
        </p:spPr>
      </p:pic>
      <p:sp>
        <p:nvSpPr>
          <p:cNvPr id="26" name="右中かっこ 25">
            <a:extLst>
              <a:ext uri="{FF2B5EF4-FFF2-40B4-BE49-F238E27FC236}">
                <a16:creationId xmlns:a16="http://schemas.microsoft.com/office/drawing/2014/main" id="{294CCF69-CFDA-48CC-A24B-F15FB04AF7E7}"/>
              </a:ext>
            </a:extLst>
          </p:cNvPr>
          <p:cNvSpPr/>
          <p:nvPr/>
        </p:nvSpPr>
        <p:spPr>
          <a:xfrm rot="5400000">
            <a:off x="1040968" y="4428356"/>
            <a:ext cx="476548" cy="2150676"/>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72B6D926-BA5C-4338-B98C-5E1510737F91}"/>
              </a:ext>
            </a:extLst>
          </p:cNvPr>
          <p:cNvSpPr txBox="1"/>
          <p:nvPr/>
        </p:nvSpPr>
        <p:spPr>
          <a:xfrm>
            <a:off x="851503" y="5900613"/>
            <a:ext cx="2348897" cy="461665"/>
          </a:xfrm>
          <a:prstGeom prst="rect">
            <a:avLst/>
          </a:prstGeom>
          <a:noFill/>
        </p:spPr>
        <p:txBody>
          <a:bodyPr wrap="square" rtlCol="0">
            <a:spAutoFit/>
          </a:bodyPr>
          <a:lstStyle/>
          <a:p>
            <a:r>
              <a:rPr kumimoji="1" lang="ja-JP" altLang="en-US" sz="2400" b="1" dirty="0"/>
              <a:t>数千～数万人</a:t>
            </a:r>
          </a:p>
        </p:txBody>
      </p:sp>
      <p:sp>
        <p:nvSpPr>
          <p:cNvPr id="28" name="テキスト ボックス 27">
            <a:extLst>
              <a:ext uri="{FF2B5EF4-FFF2-40B4-BE49-F238E27FC236}">
                <a16:creationId xmlns:a16="http://schemas.microsoft.com/office/drawing/2014/main" id="{F619F1AD-1CF3-4191-88ED-B1EE77D07263}"/>
              </a:ext>
            </a:extLst>
          </p:cNvPr>
          <p:cNvSpPr txBox="1"/>
          <p:nvPr/>
        </p:nvSpPr>
        <p:spPr>
          <a:xfrm>
            <a:off x="694559" y="6430835"/>
            <a:ext cx="8122657" cy="338554"/>
          </a:xfrm>
          <a:prstGeom prst="rect">
            <a:avLst/>
          </a:prstGeom>
          <a:solidFill>
            <a:schemeClr val="accent4">
              <a:lumMod val="40000"/>
              <a:lumOff val="60000"/>
            </a:schemeClr>
          </a:solidFill>
        </p:spPr>
        <p:txBody>
          <a:bodyPr wrap="square" rtlCol="0">
            <a:spAutoFit/>
          </a:bodyPr>
          <a:lstStyle/>
          <a:p>
            <a:r>
              <a:rPr kumimoji="1" lang="en-US" altLang="ja-JP" sz="1600" b="1" dirty="0"/>
              <a:t>【</a:t>
            </a:r>
            <a:r>
              <a:rPr kumimoji="1" lang="ja-JP" altLang="en-US" sz="1600" b="1" dirty="0"/>
              <a:t>参考</a:t>
            </a:r>
            <a:r>
              <a:rPr kumimoji="1" lang="en-US" altLang="ja-JP" sz="1600" b="1" dirty="0"/>
              <a:t>】</a:t>
            </a:r>
            <a:r>
              <a:rPr kumimoji="1" lang="ja-JP" altLang="en-US" sz="1600" b="1" dirty="0"/>
              <a:t> 日本の高校生</a:t>
            </a:r>
            <a:r>
              <a:rPr kumimoji="1" lang="en-US" altLang="ja-JP" sz="1600" b="1" dirty="0"/>
              <a:t>: 290 </a:t>
            </a:r>
            <a:r>
              <a:rPr kumimoji="1" lang="ja-JP" altLang="en-US" sz="1600" b="1" dirty="0"/>
              <a:t>万人、高専生</a:t>
            </a:r>
            <a:r>
              <a:rPr kumimoji="1" lang="en-US" altLang="ja-JP" sz="1600" b="1" dirty="0"/>
              <a:t>: 5 </a:t>
            </a:r>
            <a:r>
              <a:rPr kumimoji="1" lang="ja-JP" altLang="en-US" sz="1600" b="1" dirty="0"/>
              <a:t>万人、大学生</a:t>
            </a:r>
            <a:r>
              <a:rPr kumimoji="1" lang="en-US" altLang="ja-JP" sz="1600" b="1" dirty="0"/>
              <a:t>: 294 </a:t>
            </a:r>
            <a:r>
              <a:rPr kumimoji="1" lang="ja-JP" altLang="en-US" sz="1600" b="1" dirty="0"/>
              <a:t>万人</a:t>
            </a:r>
            <a:r>
              <a:rPr kumimoji="1" lang="en-US" altLang="ja-JP" sz="1600" b="1" dirty="0"/>
              <a:t>: </a:t>
            </a:r>
            <a:r>
              <a:rPr kumimoji="1" lang="ja-JP" altLang="en-US" sz="1600" b="1" dirty="0"/>
              <a:t>大学院生</a:t>
            </a:r>
            <a:r>
              <a:rPr kumimoji="1" lang="en-US" altLang="ja-JP" sz="1600" b="1" dirty="0"/>
              <a:t>: 26 </a:t>
            </a:r>
            <a:r>
              <a:rPr kumimoji="1" lang="ja-JP" altLang="en-US" sz="1600" b="1" dirty="0"/>
              <a:t>万人。</a:t>
            </a:r>
          </a:p>
        </p:txBody>
      </p:sp>
      <p:cxnSp>
        <p:nvCxnSpPr>
          <p:cNvPr id="30" name="直線矢印コネクタ 29">
            <a:extLst>
              <a:ext uri="{FF2B5EF4-FFF2-40B4-BE49-F238E27FC236}">
                <a16:creationId xmlns:a16="http://schemas.microsoft.com/office/drawing/2014/main" id="{7AAA73FC-0267-43D4-A510-A4A0E06E3EB4}"/>
              </a:ext>
            </a:extLst>
          </p:cNvPr>
          <p:cNvCxnSpPr>
            <a:stCxn id="17" idx="3"/>
          </p:cNvCxnSpPr>
          <p:nvPr/>
        </p:nvCxnSpPr>
        <p:spPr>
          <a:xfrm>
            <a:off x="2194560" y="2118360"/>
            <a:ext cx="1272540" cy="60198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2E6A2B2C-2A27-43A4-8155-8F80991331F9}"/>
              </a:ext>
            </a:extLst>
          </p:cNvPr>
          <p:cNvCxnSpPr>
            <a:cxnSpLocks/>
          </p:cNvCxnSpPr>
          <p:nvPr/>
        </p:nvCxnSpPr>
        <p:spPr>
          <a:xfrm>
            <a:off x="2173736" y="3359804"/>
            <a:ext cx="845820" cy="3439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0C8EA928-8036-4CB5-9F39-F0B77122F8E0}"/>
              </a:ext>
            </a:extLst>
          </p:cNvPr>
          <p:cNvCxnSpPr>
            <a:cxnSpLocks/>
          </p:cNvCxnSpPr>
          <p:nvPr/>
        </p:nvCxnSpPr>
        <p:spPr>
          <a:xfrm flipV="1">
            <a:off x="2183130" y="4065234"/>
            <a:ext cx="1017270" cy="59920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D4A7474-D8C5-4D66-ACBD-93E0295E5534}"/>
              </a:ext>
            </a:extLst>
          </p:cNvPr>
          <p:cNvSpPr txBox="1"/>
          <p:nvPr/>
        </p:nvSpPr>
        <p:spPr>
          <a:xfrm>
            <a:off x="3257286" y="4893242"/>
            <a:ext cx="4030980" cy="1323439"/>
          </a:xfrm>
          <a:prstGeom prst="rect">
            <a:avLst/>
          </a:prstGeom>
          <a:solidFill>
            <a:schemeClr val="accent2">
              <a:lumMod val="20000"/>
              <a:lumOff val="80000"/>
            </a:schemeClr>
          </a:solidFill>
        </p:spPr>
        <p:txBody>
          <a:bodyPr wrap="square" rtlCol="0">
            <a:spAutoFit/>
          </a:bodyPr>
          <a:lstStyle/>
          <a:p>
            <a:r>
              <a:rPr kumimoji="1" lang="ja-JP" altLang="en-US" sz="2000" b="1" dirty="0"/>
              <a:t>生成されたデジタル成果物</a:t>
            </a:r>
            <a:endParaRPr kumimoji="1" lang="en-US" altLang="ja-JP" sz="2000" b="1" dirty="0"/>
          </a:p>
          <a:p>
            <a:r>
              <a:rPr lang="en-US" altLang="ja-JP" sz="2000" b="1" dirty="0"/>
              <a:t>(</a:t>
            </a:r>
            <a:r>
              <a:rPr lang="ja-JP" altLang="en-US" sz="2000" b="1" dirty="0"/>
              <a:t>大半は、</a:t>
            </a:r>
            <a:r>
              <a:rPr lang="en-US" altLang="ja-JP" sz="2000" b="1" dirty="0"/>
              <a:t>OSS </a:t>
            </a:r>
            <a:r>
              <a:rPr lang="ja-JP" altLang="en-US" sz="2000" b="1" dirty="0"/>
              <a:t>や無償サービスとして</a:t>
            </a:r>
          </a:p>
          <a:p>
            <a:r>
              <a:rPr kumimoji="1" lang="ja-JP" altLang="en-US" sz="2000" b="1" dirty="0"/>
              <a:t>インターネットを通じて全世界に継続的に提供</a:t>
            </a:r>
            <a:r>
              <a:rPr kumimoji="1" lang="en-US" altLang="ja-JP" sz="2000" b="1" dirty="0"/>
              <a:t>)</a:t>
            </a:r>
            <a:endParaRPr kumimoji="1" lang="ja-JP" altLang="en-US" sz="2000" b="1" dirty="0"/>
          </a:p>
        </p:txBody>
      </p:sp>
      <p:cxnSp>
        <p:nvCxnSpPr>
          <p:cNvPr id="36" name="直線矢印コネクタ 35">
            <a:extLst>
              <a:ext uri="{FF2B5EF4-FFF2-40B4-BE49-F238E27FC236}">
                <a16:creationId xmlns:a16="http://schemas.microsoft.com/office/drawing/2014/main" id="{15BC52A7-0A10-47F7-952B-417184C37808}"/>
              </a:ext>
            </a:extLst>
          </p:cNvPr>
          <p:cNvCxnSpPr>
            <a:cxnSpLocks/>
          </p:cNvCxnSpPr>
          <p:nvPr/>
        </p:nvCxnSpPr>
        <p:spPr>
          <a:xfrm flipV="1">
            <a:off x="7288266" y="1819201"/>
            <a:ext cx="1145037" cy="946476"/>
          </a:xfrm>
          <a:prstGeom prst="straightConnector1">
            <a:avLst/>
          </a:prstGeom>
          <a:ln w="5715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C3410418-8702-46D2-8EEE-BCD3BA2F72D6}"/>
              </a:ext>
            </a:extLst>
          </p:cNvPr>
          <p:cNvCxnSpPr>
            <a:cxnSpLocks/>
          </p:cNvCxnSpPr>
          <p:nvPr/>
        </p:nvCxnSpPr>
        <p:spPr>
          <a:xfrm>
            <a:off x="8433303" y="1818869"/>
            <a:ext cx="720354"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C6B03BA-EE5E-4AB6-9F18-8B0874C24C87}"/>
              </a:ext>
            </a:extLst>
          </p:cNvPr>
          <p:cNvSpPr txBox="1"/>
          <p:nvPr/>
        </p:nvSpPr>
        <p:spPr>
          <a:xfrm>
            <a:off x="7586191" y="992157"/>
            <a:ext cx="3933448" cy="369332"/>
          </a:xfrm>
          <a:prstGeom prst="rect">
            <a:avLst/>
          </a:prstGeom>
          <a:solidFill>
            <a:schemeClr val="accent4">
              <a:lumMod val="40000"/>
              <a:lumOff val="60000"/>
            </a:schemeClr>
          </a:solidFill>
        </p:spPr>
        <p:txBody>
          <a:bodyPr wrap="square" rtlCol="0">
            <a:spAutoFit/>
          </a:bodyPr>
          <a:lstStyle/>
          <a:p>
            <a:r>
              <a:rPr kumimoji="1" lang="ja-JP" altLang="en-US" b="1" dirty="0"/>
              <a:t>パターン </a:t>
            </a:r>
            <a:r>
              <a:rPr kumimoji="1" lang="en-US" altLang="ja-JP" b="1" dirty="0"/>
              <a:t>1. </a:t>
            </a:r>
            <a:r>
              <a:rPr kumimoji="1" lang="ja-JP" altLang="en-US" b="1" dirty="0"/>
              <a:t>そのまま 永続的に無償継続</a:t>
            </a:r>
          </a:p>
        </p:txBody>
      </p:sp>
      <p:sp>
        <p:nvSpPr>
          <p:cNvPr id="43" name="テキスト ボックス 42">
            <a:extLst>
              <a:ext uri="{FF2B5EF4-FFF2-40B4-BE49-F238E27FC236}">
                <a16:creationId xmlns:a16="http://schemas.microsoft.com/office/drawing/2014/main" id="{02D62098-AE8E-44CF-81EE-71C297066DD0}"/>
              </a:ext>
            </a:extLst>
          </p:cNvPr>
          <p:cNvSpPr txBox="1"/>
          <p:nvPr/>
        </p:nvSpPr>
        <p:spPr>
          <a:xfrm>
            <a:off x="9153657" y="1467854"/>
            <a:ext cx="3038343" cy="738664"/>
          </a:xfrm>
          <a:prstGeom prst="rect">
            <a:avLst/>
          </a:prstGeom>
          <a:solidFill>
            <a:schemeClr val="accent4">
              <a:lumMod val="20000"/>
              <a:lumOff val="80000"/>
            </a:schemeClr>
          </a:solidFill>
        </p:spPr>
        <p:txBody>
          <a:bodyPr wrap="square" rtlCol="0">
            <a:spAutoFit/>
          </a:bodyPr>
          <a:lstStyle/>
          <a:p>
            <a:r>
              <a:rPr kumimoji="1" lang="ja-JP" altLang="en-US" sz="1400" b="1" dirty="0"/>
              <a:t>日本国民・日本の多数の事業者 </a:t>
            </a:r>
            <a:r>
              <a:rPr kumimoji="1" lang="en-US" altLang="ja-JP" sz="1400" b="1" dirty="0"/>
              <a:t>(</a:t>
            </a:r>
            <a:r>
              <a:rPr kumimoji="1" lang="ja-JP" altLang="en-US" sz="1400" b="1" dirty="0"/>
              <a:t>あるいは世界中</a:t>
            </a:r>
            <a:r>
              <a:rPr kumimoji="1" lang="en-US" altLang="ja-JP" sz="1400" b="1" dirty="0"/>
              <a:t>)</a:t>
            </a:r>
            <a:r>
              <a:rPr kumimoji="1" lang="ja-JP" altLang="en-US" sz="1400" b="1" dirty="0"/>
              <a:t> の </a:t>
            </a:r>
            <a:r>
              <a:rPr kumimoji="1" lang="en-US" altLang="ja-JP" sz="1400" b="1" dirty="0"/>
              <a:t>GDP </a:t>
            </a:r>
            <a:r>
              <a:rPr kumimoji="1" lang="ja-JP" altLang="en-US" sz="1400" b="1" dirty="0"/>
              <a:t>増加・生産物価値向上にそのまま </a:t>
            </a:r>
            <a:r>
              <a:rPr kumimoji="1" lang="en-US" altLang="ja-JP" sz="1400" b="1" dirty="0"/>
              <a:t>AVS </a:t>
            </a:r>
            <a:r>
              <a:rPr kumimoji="1" lang="ja-JP" altLang="en-US" sz="1400" b="1" dirty="0"/>
              <a:t>と同額が寄与。</a:t>
            </a:r>
          </a:p>
        </p:txBody>
      </p:sp>
      <p:cxnSp>
        <p:nvCxnSpPr>
          <p:cNvPr id="44" name="直線矢印コネクタ 43">
            <a:extLst>
              <a:ext uri="{FF2B5EF4-FFF2-40B4-BE49-F238E27FC236}">
                <a16:creationId xmlns:a16="http://schemas.microsoft.com/office/drawing/2014/main" id="{D084220E-2F1C-4366-965E-31346A453EC8}"/>
              </a:ext>
            </a:extLst>
          </p:cNvPr>
          <p:cNvCxnSpPr>
            <a:cxnSpLocks/>
          </p:cNvCxnSpPr>
          <p:nvPr/>
        </p:nvCxnSpPr>
        <p:spPr>
          <a:xfrm flipV="1">
            <a:off x="7709437" y="3048163"/>
            <a:ext cx="723866" cy="303672"/>
          </a:xfrm>
          <a:prstGeom prst="straightConnector1">
            <a:avLst/>
          </a:prstGeom>
          <a:ln w="57150">
            <a:solidFill>
              <a:schemeClr val="accent5">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B595A57A-C1CE-4161-A9D5-90DB18058528}"/>
              </a:ext>
            </a:extLst>
          </p:cNvPr>
          <p:cNvCxnSpPr>
            <a:cxnSpLocks/>
          </p:cNvCxnSpPr>
          <p:nvPr/>
        </p:nvCxnSpPr>
        <p:spPr>
          <a:xfrm>
            <a:off x="8433303" y="3048163"/>
            <a:ext cx="1136653"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四角形: 角を丸くする 46">
            <a:extLst>
              <a:ext uri="{FF2B5EF4-FFF2-40B4-BE49-F238E27FC236}">
                <a16:creationId xmlns:a16="http://schemas.microsoft.com/office/drawing/2014/main" id="{C592971C-2AF6-4B02-867C-22DCDC42856D}"/>
              </a:ext>
            </a:extLst>
          </p:cNvPr>
          <p:cNvSpPr/>
          <p:nvPr/>
        </p:nvSpPr>
        <p:spPr>
          <a:xfrm>
            <a:off x="8014203" y="3320972"/>
            <a:ext cx="1327917" cy="392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投資家</a:t>
            </a:r>
            <a:r>
              <a:rPr lang="en-US" altLang="ja-JP" sz="1400" b="1" dirty="0"/>
              <a:t> + CEO</a:t>
            </a:r>
          </a:p>
        </p:txBody>
      </p:sp>
      <p:sp>
        <p:nvSpPr>
          <p:cNvPr id="48" name="テキスト ボックス 47">
            <a:extLst>
              <a:ext uri="{FF2B5EF4-FFF2-40B4-BE49-F238E27FC236}">
                <a16:creationId xmlns:a16="http://schemas.microsoft.com/office/drawing/2014/main" id="{CDE57954-03A1-4E4D-9E8B-B79EFDE550C6}"/>
              </a:ext>
            </a:extLst>
          </p:cNvPr>
          <p:cNvSpPr txBox="1"/>
          <p:nvPr/>
        </p:nvSpPr>
        <p:spPr>
          <a:xfrm>
            <a:off x="7717024" y="3303928"/>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50" name="テキスト ボックス 49">
            <a:extLst>
              <a:ext uri="{FF2B5EF4-FFF2-40B4-BE49-F238E27FC236}">
                <a16:creationId xmlns:a16="http://schemas.microsoft.com/office/drawing/2014/main" id="{6DEABE60-D970-4083-8AC2-3397B4F038DF}"/>
              </a:ext>
            </a:extLst>
          </p:cNvPr>
          <p:cNvSpPr txBox="1"/>
          <p:nvPr/>
        </p:nvSpPr>
        <p:spPr>
          <a:xfrm>
            <a:off x="8239501" y="1869939"/>
            <a:ext cx="1144265" cy="584775"/>
          </a:xfrm>
          <a:prstGeom prst="rect">
            <a:avLst/>
          </a:prstGeom>
          <a:noFill/>
        </p:spPr>
        <p:txBody>
          <a:bodyPr wrap="square" rtlCol="0">
            <a:spAutoFit/>
          </a:bodyPr>
          <a:lstStyle/>
          <a:p>
            <a:r>
              <a:rPr kumimoji="1" lang="en-US" altLang="ja-JP" sz="3200" dirty="0"/>
              <a:t>+ 0 =</a:t>
            </a:r>
            <a:endParaRPr kumimoji="1" lang="ja-JP" altLang="en-US" sz="3200" dirty="0"/>
          </a:p>
        </p:txBody>
      </p:sp>
      <p:sp>
        <p:nvSpPr>
          <p:cNvPr id="51" name="テキスト ボックス 50">
            <a:extLst>
              <a:ext uri="{FF2B5EF4-FFF2-40B4-BE49-F238E27FC236}">
                <a16:creationId xmlns:a16="http://schemas.microsoft.com/office/drawing/2014/main" id="{E4CCDD9F-4273-4865-890D-49D81B8BA45B}"/>
              </a:ext>
            </a:extLst>
          </p:cNvPr>
          <p:cNvSpPr txBox="1"/>
          <p:nvPr/>
        </p:nvSpPr>
        <p:spPr>
          <a:xfrm>
            <a:off x="9311699" y="3202874"/>
            <a:ext cx="1144265" cy="584775"/>
          </a:xfrm>
          <a:prstGeom prst="rect">
            <a:avLst/>
          </a:prstGeom>
          <a:noFill/>
        </p:spPr>
        <p:txBody>
          <a:bodyPr wrap="square" rtlCol="0">
            <a:spAutoFit/>
          </a:bodyPr>
          <a:lstStyle/>
          <a:p>
            <a:r>
              <a:rPr kumimoji="1" lang="en-US" altLang="ja-JP" sz="3200" dirty="0"/>
              <a:t>=</a:t>
            </a:r>
            <a:endParaRPr kumimoji="1" lang="ja-JP" altLang="en-US" sz="3200" dirty="0"/>
          </a:p>
        </p:txBody>
      </p:sp>
      <p:sp>
        <p:nvSpPr>
          <p:cNvPr id="54" name="テキスト ボックス 53">
            <a:extLst>
              <a:ext uri="{FF2B5EF4-FFF2-40B4-BE49-F238E27FC236}">
                <a16:creationId xmlns:a16="http://schemas.microsoft.com/office/drawing/2014/main" id="{D8CB99C2-1CFF-4094-9DD0-687CA5E823D5}"/>
              </a:ext>
            </a:extLst>
          </p:cNvPr>
          <p:cNvSpPr txBox="1"/>
          <p:nvPr/>
        </p:nvSpPr>
        <p:spPr>
          <a:xfrm>
            <a:off x="8030716" y="2570590"/>
            <a:ext cx="4005774" cy="369332"/>
          </a:xfrm>
          <a:prstGeom prst="rect">
            <a:avLst/>
          </a:prstGeom>
          <a:solidFill>
            <a:schemeClr val="accent6">
              <a:lumMod val="20000"/>
              <a:lumOff val="80000"/>
            </a:schemeClr>
          </a:solidFill>
        </p:spPr>
        <p:txBody>
          <a:bodyPr wrap="square" rtlCol="0">
            <a:spAutoFit/>
          </a:bodyPr>
          <a:lstStyle/>
          <a:p>
            <a:r>
              <a:rPr kumimoji="1" lang="ja-JP" altLang="en-US" b="1" dirty="0"/>
              <a:t>パターン </a:t>
            </a:r>
            <a:r>
              <a:rPr lang="en-US" altLang="ja-JP" b="1" dirty="0"/>
              <a:t>2</a:t>
            </a:r>
            <a:r>
              <a:rPr kumimoji="1" lang="en-US" altLang="ja-JP" b="1" dirty="0"/>
              <a:t>. </a:t>
            </a:r>
            <a:r>
              <a:rPr kumimoji="1" lang="ja-JP" altLang="en-US" b="1" dirty="0"/>
              <a:t>ビジネス化・大規模スケール化</a:t>
            </a:r>
          </a:p>
        </p:txBody>
      </p:sp>
      <p:sp>
        <p:nvSpPr>
          <p:cNvPr id="55" name="テキスト ボックス 54">
            <a:extLst>
              <a:ext uri="{FF2B5EF4-FFF2-40B4-BE49-F238E27FC236}">
                <a16:creationId xmlns:a16="http://schemas.microsoft.com/office/drawing/2014/main" id="{EC47BF9B-3924-4A7A-9ACC-4FF3D02B0D3D}"/>
              </a:ext>
            </a:extLst>
          </p:cNvPr>
          <p:cNvSpPr txBox="1"/>
          <p:nvPr/>
        </p:nvSpPr>
        <p:spPr>
          <a:xfrm>
            <a:off x="9565338" y="3145610"/>
            <a:ext cx="2557302" cy="923330"/>
          </a:xfrm>
          <a:prstGeom prst="rect">
            <a:avLst/>
          </a:prstGeom>
          <a:solidFill>
            <a:schemeClr val="accent5">
              <a:lumMod val="20000"/>
              <a:lumOff val="80000"/>
            </a:schemeClr>
          </a:solidFill>
        </p:spPr>
        <p:txBody>
          <a:bodyPr wrap="square" rtlCol="0">
            <a:spAutoFit/>
          </a:bodyPr>
          <a:lstStyle/>
          <a:p>
            <a:r>
              <a:rPr kumimoji="1" lang="ja-JP" altLang="en-US" b="1" dirty="0"/>
              <a:t>日本版 </a:t>
            </a:r>
            <a:r>
              <a:rPr kumimoji="1" lang="en-US" altLang="ja-JP" b="1" dirty="0"/>
              <a:t>GAFAM </a:t>
            </a:r>
            <a:r>
              <a:rPr kumimoji="1" lang="ja-JP" altLang="en-US" b="1" dirty="0"/>
              <a:t>の誕生・</a:t>
            </a:r>
          </a:p>
          <a:p>
            <a:r>
              <a:rPr kumimoji="1" lang="ja-JP" altLang="en-US" b="1" dirty="0"/>
              <a:t>デジタル貿易黒字達成・現金収入・雇用創出</a:t>
            </a:r>
          </a:p>
        </p:txBody>
      </p:sp>
      <p:pic>
        <p:nvPicPr>
          <p:cNvPr id="56" name="図 55">
            <a:extLst>
              <a:ext uri="{FF2B5EF4-FFF2-40B4-BE49-F238E27FC236}">
                <a16:creationId xmlns:a16="http://schemas.microsoft.com/office/drawing/2014/main" id="{A12C0EBF-848D-4F36-A1E3-D53CA8EE2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4838" y="4112342"/>
            <a:ext cx="973848" cy="698129"/>
          </a:xfrm>
          <a:prstGeom prst="rect">
            <a:avLst/>
          </a:prstGeom>
        </p:spPr>
      </p:pic>
      <p:pic>
        <p:nvPicPr>
          <p:cNvPr id="57" name="図 56">
            <a:extLst>
              <a:ext uri="{FF2B5EF4-FFF2-40B4-BE49-F238E27FC236}">
                <a16:creationId xmlns:a16="http://schemas.microsoft.com/office/drawing/2014/main" id="{6BB31AE8-48F5-4F20-9110-9AB9CAE569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055" y="4020776"/>
            <a:ext cx="944584" cy="833857"/>
          </a:xfrm>
          <a:prstGeom prst="rect">
            <a:avLst/>
          </a:prstGeom>
        </p:spPr>
      </p:pic>
      <p:cxnSp>
        <p:nvCxnSpPr>
          <p:cNvPr id="58" name="直線矢印コネクタ 57">
            <a:extLst>
              <a:ext uri="{FF2B5EF4-FFF2-40B4-BE49-F238E27FC236}">
                <a16:creationId xmlns:a16="http://schemas.microsoft.com/office/drawing/2014/main" id="{D403CEFD-366C-42ED-943B-1DE542F0D39C}"/>
              </a:ext>
            </a:extLst>
          </p:cNvPr>
          <p:cNvCxnSpPr>
            <a:cxnSpLocks/>
          </p:cNvCxnSpPr>
          <p:nvPr/>
        </p:nvCxnSpPr>
        <p:spPr>
          <a:xfrm>
            <a:off x="7417878" y="4092324"/>
            <a:ext cx="729552" cy="1710700"/>
          </a:xfrm>
          <a:prstGeom prst="straightConnector1">
            <a:avLst/>
          </a:prstGeom>
          <a:ln w="571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5EBFDD4E-D3E9-4011-A0F1-DD8AB11F2C32}"/>
              </a:ext>
            </a:extLst>
          </p:cNvPr>
          <p:cNvSpPr txBox="1"/>
          <p:nvPr/>
        </p:nvSpPr>
        <p:spPr>
          <a:xfrm>
            <a:off x="8224457" y="4978849"/>
            <a:ext cx="3770250" cy="646331"/>
          </a:xfrm>
          <a:prstGeom prst="rect">
            <a:avLst/>
          </a:prstGeom>
          <a:solidFill>
            <a:schemeClr val="accent4"/>
          </a:solidFill>
        </p:spPr>
        <p:txBody>
          <a:bodyPr wrap="square" rtlCol="0">
            <a:spAutoFit/>
          </a:bodyPr>
          <a:lstStyle/>
          <a:p>
            <a:r>
              <a:rPr kumimoji="1" lang="ja-JP" altLang="en-US" b="1" dirty="0"/>
              <a:t>パターン </a:t>
            </a:r>
            <a:r>
              <a:rPr kumimoji="1" lang="en-US" altLang="ja-JP" b="1" dirty="0"/>
              <a:t>3. </a:t>
            </a:r>
            <a:r>
              <a:rPr kumimoji="1" lang="ja-JP" altLang="en-US" b="1" dirty="0"/>
              <a:t>行政デジタル主権、国家安全保障、あるいは防衛産業への寄与</a:t>
            </a:r>
          </a:p>
        </p:txBody>
      </p:sp>
      <p:cxnSp>
        <p:nvCxnSpPr>
          <p:cNvPr id="63" name="直線矢印コネクタ 62">
            <a:extLst>
              <a:ext uri="{FF2B5EF4-FFF2-40B4-BE49-F238E27FC236}">
                <a16:creationId xmlns:a16="http://schemas.microsoft.com/office/drawing/2014/main" id="{DD7193CA-94B1-4CE8-B3A0-CDF02EA91420}"/>
              </a:ext>
            </a:extLst>
          </p:cNvPr>
          <p:cNvCxnSpPr>
            <a:cxnSpLocks/>
          </p:cNvCxnSpPr>
          <p:nvPr/>
        </p:nvCxnSpPr>
        <p:spPr>
          <a:xfrm>
            <a:off x="8125584" y="5785456"/>
            <a:ext cx="1136653" cy="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四角形: 角を丸くする 65">
            <a:extLst>
              <a:ext uri="{FF2B5EF4-FFF2-40B4-BE49-F238E27FC236}">
                <a16:creationId xmlns:a16="http://schemas.microsoft.com/office/drawing/2014/main" id="{0E558477-76A7-4B9F-BE26-E63E437799AE}"/>
              </a:ext>
            </a:extLst>
          </p:cNvPr>
          <p:cNvSpPr/>
          <p:nvPr/>
        </p:nvSpPr>
        <p:spPr>
          <a:xfrm>
            <a:off x="7934320" y="5954565"/>
            <a:ext cx="1327917" cy="26690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t>政府・公安・防衛系</a:t>
            </a:r>
            <a:endParaRPr lang="en-US" altLang="ja-JP" sz="1050" b="1" dirty="0"/>
          </a:p>
        </p:txBody>
      </p:sp>
      <p:sp>
        <p:nvSpPr>
          <p:cNvPr id="67" name="テキスト ボックス 66">
            <a:extLst>
              <a:ext uri="{FF2B5EF4-FFF2-40B4-BE49-F238E27FC236}">
                <a16:creationId xmlns:a16="http://schemas.microsoft.com/office/drawing/2014/main" id="{F2A50D4A-BEBE-4750-94EC-E07D334F0853}"/>
              </a:ext>
            </a:extLst>
          </p:cNvPr>
          <p:cNvSpPr txBox="1"/>
          <p:nvPr/>
        </p:nvSpPr>
        <p:spPr>
          <a:xfrm>
            <a:off x="7635007" y="5521289"/>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69" name="テキスト ボックス 68">
            <a:extLst>
              <a:ext uri="{FF2B5EF4-FFF2-40B4-BE49-F238E27FC236}">
                <a16:creationId xmlns:a16="http://schemas.microsoft.com/office/drawing/2014/main" id="{EEAF3E7E-A9A6-4F45-BB2D-015A1750F645}"/>
              </a:ext>
            </a:extLst>
          </p:cNvPr>
          <p:cNvSpPr txBox="1"/>
          <p:nvPr/>
        </p:nvSpPr>
        <p:spPr>
          <a:xfrm>
            <a:off x="6975574" y="2893151"/>
            <a:ext cx="924923" cy="1077218"/>
          </a:xfrm>
          <a:prstGeom prst="rect">
            <a:avLst/>
          </a:prstGeom>
          <a:noFill/>
        </p:spPr>
        <p:txBody>
          <a:bodyPr wrap="square" rtlCol="0">
            <a:spAutoFit/>
          </a:bodyPr>
          <a:lstStyle/>
          <a:p>
            <a:r>
              <a:rPr kumimoji="1" lang="en-US" altLang="ja-JP" sz="1600" b="1" dirty="0">
                <a:solidFill>
                  <a:schemeClr val="accent6">
                    <a:lumMod val="75000"/>
                  </a:schemeClr>
                </a:solidFill>
              </a:rPr>
              <a:t>Exit </a:t>
            </a:r>
          </a:p>
          <a:p>
            <a:r>
              <a:rPr kumimoji="1" lang="ja-JP" altLang="en-US" sz="1600" b="1" dirty="0">
                <a:solidFill>
                  <a:schemeClr val="accent6">
                    <a:lumMod val="75000"/>
                  </a:schemeClr>
                </a:solidFill>
              </a:rPr>
              <a:t>プラン</a:t>
            </a:r>
            <a:endParaRPr kumimoji="1" lang="en-US" altLang="ja-JP" sz="1600" b="1" dirty="0">
              <a:solidFill>
                <a:schemeClr val="accent6">
                  <a:lumMod val="75000"/>
                </a:schemeClr>
              </a:solidFill>
            </a:endParaRPr>
          </a:p>
          <a:p>
            <a:r>
              <a:rPr kumimoji="1" lang="ja-JP" altLang="en-US" sz="1600" b="1" dirty="0">
                <a:solidFill>
                  <a:schemeClr val="accent6">
                    <a:lumMod val="75000"/>
                  </a:schemeClr>
                </a:solidFill>
              </a:rPr>
              <a:t>自由</a:t>
            </a:r>
            <a:endParaRPr kumimoji="1" lang="en-US" altLang="ja-JP" sz="1600" b="1" dirty="0">
              <a:solidFill>
                <a:schemeClr val="accent6">
                  <a:lumMod val="75000"/>
                </a:schemeClr>
              </a:solidFill>
            </a:endParaRPr>
          </a:p>
          <a:p>
            <a:r>
              <a:rPr kumimoji="1" lang="ja-JP" altLang="en-US" sz="1600" b="1" dirty="0">
                <a:solidFill>
                  <a:schemeClr val="accent6">
                    <a:lumMod val="75000"/>
                  </a:schemeClr>
                </a:solidFill>
              </a:rPr>
              <a:t>選択</a:t>
            </a:r>
          </a:p>
        </p:txBody>
      </p:sp>
      <p:sp>
        <p:nvSpPr>
          <p:cNvPr id="70" name="テキスト ボックス 69">
            <a:extLst>
              <a:ext uri="{FF2B5EF4-FFF2-40B4-BE49-F238E27FC236}">
                <a16:creationId xmlns:a16="http://schemas.microsoft.com/office/drawing/2014/main" id="{6FBCC1D7-1B86-4479-B653-4538E07DFD96}"/>
              </a:ext>
            </a:extLst>
          </p:cNvPr>
          <p:cNvSpPr txBox="1"/>
          <p:nvPr/>
        </p:nvSpPr>
        <p:spPr>
          <a:xfrm>
            <a:off x="9193994" y="2198548"/>
            <a:ext cx="3038343" cy="253916"/>
          </a:xfrm>
          <a:prstGeom prst="rect">
            <a:avLst/>
          </a:prstGeom>
          <a:solidFill>
            <a:schemeClr val="accent4">
              <a:lumMod val="40000"/>
              <a:lumOff val="60000"/>
            </a:schemeClr>
          </a:solidFill>
        </p:spPr>
        <p:txBody>
          <a:bodyPr wrap="square" rtlCol="0">
            <a:spAutoFit/>
          </a:bodyPr>
          <a:lstStyle/>
          <a:p>
            <a:r>
              <a:rPr kumimoji="1" lang="ja-JP" altLang="en-US" sz="1050" b="1" dirty="0"/>
              <a:t>他国に対するデジタル基幹影響力 </a:t>
            </a:r>
            <a:r>
              <a:rPr kumimoji="1" lang="en-US" altLang="ja-JP" sz="1050" b="1" dirty="0"/>
              <a:t>(</a:t>
            </a:r>
            <a:r>
              <a:rPr kumimoji="1" lang="ja-JP" altLang="en-US" sz="1050" b="1" dirty="0"/>
              <a:t>国家的資本</a:t>
            </a:r>
            <a:r>
              <a:rPr kumimoji="1" lang="en-US" altLang="ja-JP" sz="1050" b="1" dirty="0"/>
              <a:t>)</a:t>
            </a:r>
            <a:endParaRPr kumimoji="1" lang="ja-JP" altLang="en-US" sz="1050" b="1" dirty="0"/>
          </a:p>
        </p:txBody>
      </p:sp>
      <p:sp>
        <p:nvSpPr>
          <p:cNvPr id="71" name="テキスト ボックス 70">
            <a:extLst>
              <a:ext uri="{FF2B5EF4-FFF2-40B4-BE49-F238E27FC236}">
                <a16:creationId xmlns:a16="http://schemas.microsoft.com/office/drawing/2014/main" id="{CF77ACF8-43BB-4248-A802-F28C69219617}"/>
              </a:ext>
            </a:extLst>
          </p:cNvPr>
          <p:cNvSpPr txBox="1"/>
          <p:nvPr/>
        </p:nvSpPr>
        <p:spPr>
          <a:xfrm>
            <a:off x="2381340" y="1346035"/>
            <a:ext cx="1982438" cy="954107"/>
          </a:xfrm>
          <a:prstGeom prst="rect">
            <a:avLst/>
          </a:prstGeom>
          <a:noFill/>
        </p:spPr>
        <p:txBody>
          <a:bodyPr wrap="square" rtlCol="0">
            <a:spAutoFit/>
          </a:bodyPr>
          <a:lstStyle/>
          <a:p>
            <a:r>
              <a:rPr kumimoji="1" lang="ja-JP" altLang="en-US" sz="1400" b="1" dirty="0">
                <a:highlight>
                  <a:srgbClr val="99FFCC"/>
                </a:highlight>
              </a:rPr>
              <a:t>全国の学校・大学・</a:t>
            </a:r>
          </a:p>
          <a:p>
            <a:r>
              <a:rPr kumimoji="1" lang="ja-JP" altLang="en-US" sz="1400" b="1" dirty="0">
                <a:highlight>
                  <a:srgbClr val="99FFCC"/>
                </a:highlight>
              </a:rPr>
              <a:t>企業・官公庁の</a:t>
            </a:r>
            <a:endParaRPr kumimoji="1" lang="en-US" altLang="ja-JP" sz="1400" b="1" dirty="0">
              <a:highlight>
                <a:srgbClr val="99FFCC"/>
              </a:highlight>
            </a:endParaRPr>
          </a:p>
          <a:p>
            <a:r>
              <a:rPr kumimoji="1" lang="ja-JP" altLang="en-US" sz="1400" b="1" dirty="0">
                <a:highlight>
                  <a:srgbClr val="99FFCC"/>
                </a:highlight>
              </a:rPr>
              <a:t>キャンパス内ガレージで</a:t>
            </a:r>
            <a:endParaRPr kumimoji="1" lang="en-US" altLang="ja-JP" sz="1400" b="1" dirty="0">
              <a:highlight>
                <a:srgbClr val="99FFCC"/>
              </a:highlight>
            </a:endParaRPr>
          </a:p>
          <a:p>
            <a:r>
              <a:rPr kumimoji="1" lang="ja-JP" altLang="en-US" sz="1400" b="1" dirty="0">
                <a:highlight>
                  <a:srgbClr val="99FFCC"/>
                </a:highlight>
              </a:rPr>
              <a:t>技術形成</a:t>
            </a:r>
          </a:p>
        </p:txBody>
      </p:sp>
      <p:sp>
        <p:nvSpPr>
          <p:cNvPr id="72" name="テキスト ボックス 71">
            <a:extLst>
              <a:ext uri="{FF2B5EF4-FFF2-40B4-BE49-F238E27FC236}">
                <a16:creationId xmlns:a16="http://schemas.microsoft.com/office/drawing/2014/main" id="{333A70FB-2547-4DFE-924D-22095BCBF065}"/>
              </a:ext>
            </a:extLst>
          </p:cNvPr>
          <p:cNvSpPr txBox="1"/>
          <p:nvPr/>
        </p:nvSpPr>
        <p:spPr>
          <a:xfrm>
            <a:off x="3909406" y="4065234"/>
            <a:ext cx="2989915" cy="584775"/>
          </a:xfrm>
          <a:prstGeom prst="rect">
            <a:avLst/>
          </a:prstGeom>
          <a:solidFill>
            <a:schemeClr val="accent6">
              <a:lumMod val="20000"/>
              <a:lumOff val="80000"/>
            </a:schemeClr>
          </a:solidFill>
        </p:spPr>
        <p:txBody>
          <a:bodyPr wrap="square" rtlCol="0">
            <a:spAutoFit/>
          </a:bodyPr>
          <a:lstStyle/>
          <a:p>
            <a:pPr algn="ctr"/>
            <a:r>
              <a:rPr lang="en-US" altLang="ja-JP" sz="1600" b="1" dirty="0">
                <a:highlight>
                  <a:srgbClr val="FFFFCC"/>
                </a:highlight>
              </a:rPr>
              <a:t>(2040 </a:t>
            </a:r>
            <a:r>
              <a:rPr lang="ja-JP" altLang="en-US" sz="1600" b="1" dirty="0">
                <a:highlight>
                  <a:srgbClr val="FFFFCC"/>
                </a:highlight>
              </a:rPr>
              <a:t>年における不足分の</a:t>
            </a:r>
            <a:r>
              <a:rPr lang="en-US" altLang="ja-JP" sz="1600" b="1" dirty="0">
                <a:highlight>
                  <a:srgbClr val="FFFFCC"/>
                </a:highlight>
              </a:rPr>
              <a:t> GDP </a:t>
            </a:r>
            <a:r>
              <a:rPr lang="ja-JP" altLang="en-US" sz="1600" b="1" dirty="0">
                <a:highlight>
                  <a:srgbClr val="FFFFCC"/>
                </a:highlight>
              </a:rPr>
              <a:t>年間 </a:t>
            </a:r>
            <a:r>
              <a:rPr lang="en-US" altLang="ja-JP" sz="1600" b="1" dirty="0">
                <a:highlight>
                  <a:srgbClr val="FFFFCC"/>
                </a:highlight>
              </a:rPr>
              <a:t>400 </a:t>
            </a:r>
            <a:r>
              <a:rPr lang="ja-JP" altLang="en-US" sz="1600" b="1" dirty="0">
                <a:highlight>
                  <a:srgbClr val="FFFFCC"/>
                </a:highlight>
              </a:rPr>
              <a:t>兆円 </a:t>
            </a:r>
            <a:r>
              <a:rPr lang="en-US" altLang="ja-JP" sz="1600" b="1" dirty="0">
                <a:highlight>
                  <a:srgbClr val="FFFFCC"/>
                </a:highlight>
              </a:rPr>
              <a:t>/ </a:t>
            </a:r>
            <a:r>
              <a:rPr lang="ja-JP" altLang="en-US" sz="1600" b="1" dirty="0">
                <a:highlight>
                  <a:srgbClr val="FFFFCC"/>
                </a:highlight>
              </a:rPr>
              <a:t>年 を目指す</a:t>
            </a:r>
            <a:r>
              <a:rPr lang="en-US" altLang="ja-JP" sz="1600" b="1" dirty="0">
                <a:highlight>
                  <a:srgbClr val="FFFFCC"/>
                </a:highlight>
              </a:rPr>
              <a:t>)</a:t>
            </a:r>
            <a:endParaRPr kumimoji="1" lang="ja-JP" altLang="en-US" sz="1600" b="1" dirty="0">
              <a:highlight>
                <a:srgbClr val="FFFFCC"/>
              </a:highlight>
            </a:endParaRPr>
          </a:p>
        </p:txBody>
      </p:sp>
      <p:sp>
        <p:nvSpPr>
          <p:cNvPr id="73" name="テキスト ボックス 72">
            <a:extLst>
              <a:ext uri="{FF2B5EF4-FFF2-40B4-BE49-F238E27FC236}">
                <a16:creationId xmlns:a16="http://schemas.microsoft.com/office/drawing/2014/main" id="{5CA3F26D-197E-47C0-97F7-118268D3CB87}"/>
              </a:ext>
            </a:extLst>
          </p:cNvPr>
          <p:cNvSpPr txBox="1"/>
          <p:nvPr/>
        </p:nvSpPr>
        <p:spPr>
          <a:xfrm>
            <a:off x="4295762" y="2028977"/>
            <a:ext cx="2312081" cy="646331"/>
          </a:xfrm>
          <a:prstGeom prst="rect">
            <a:avLst/>
          </a:prstGeom>
          <a:noFill/>
        </p:spPr>
        <p:txBody>
          <a:bodyPr wrap="square" rtlCol="0">
            <a:spAutoFit/>
          </a:bodyPr>
          <a:lstStyle/>
          <a:p>
            <a:r>
              <a:rPr kumimoji="1" lang="ja-JP" altLang="en-US" b="1" dirty="0"/>
              <a:t>日本国の無形資産</a:t>
            </a:r>
            <a:r>
              <a:rPr lang="en-US" altLang="ja-JP" b="1" dirty="0"/>
              <a:t>:</a:t>
            </a:r>
          </a:p>
          <a:p>
            <a:r>
              <a:rPr kumimoji="1" lang="ja-JP" altLang="en-US" b="1" dirty="0"/>
              <a:t>デジタル技術による</a:t>
            </a:r>
            <a:r>
              <a:rPr kumimoji="1" lang="en-US" altLang="ja-JP" b="1" dirty="0"/>
              <a:t> </a:t>
            </a:r>
            <a:endParaRPr kumimoji="1" lang="ja-JP" altLang="en-US" b="1" dirty="0"/>
          </a:p>
        </p:txBody>
      </p:sp>
      <p:sp>
        <p:nvSpPr>
          <p:cNvPr id="74" name="テキスト ボックス 73">
            <a:extLst>
              <a:ext uri="{FF2B5EF4-FFF2-40B4-BE49-F238E27FC236}">
                <a16:creationId xmlns:a16="http://schemas.microsoft.com/office/drawing/2014/main" id="{4AD4E06C-FAD5-4F36-ABDD-F4BAF700BA38}"/>
              </a:ext>
            </a:extLst>
          </p:cNvPr>
          <p:cNvSpPr txBox="1"/>
          <p:nvPr/>
        </p:nvSpPr>
        <p:spPr>
          <a:xfrm>
            <a:off x="9256854" y="5766722"/>
            <a:ext cx="592123" cy="584775"/>
          </a:xfrm>
          <a:prstGeom prst="rect">
            <a:avLst/>
          </a:prstGeom>
          <a:noFill/>
        </p:spPr>
        <p:txBody>
          <a:bodyPr wrap="square" rtlCol="0">
            <a:spAutoFit/>
          </a:bodyPr>
          <a:lstStyle/>
          <a:p>
            <a:r>
              <a:rPr kumimoji="1" lang="en-US" altLang="ja-JP" sz="3200" dirty="0"/>
              <a:t>=</a:t>
            </a:r>
            <a:endParaRPr kumimoji="1" lang="ja-JP" altLang="en-US" sz="3200" dirty="0"/>
          </a:p>
        </p:txBody>
      </p:sp>
      <p:sp>
        <p:nvSpPr>
          <p:cNvPr id="75" name="テキスト ボックス 74">
            <a:extLst>
              <a:ext uri="{FF2B5EF4-FFF2-40B4-BE49-F238E27FC236}">
                <a16:creationId xmlns:a16="http://schemas.microsoft.com/office/drawing/2014/main" id="{41781307-9D28-4F65-AE5D-9F6B068C9A3E}"/>
              </a:ext>
            </a:extLst>
          </p:cNvPr>
          <p:cNvSpPr txBox="1"/>
          <p:nvPr/>
        </p:nvSpPr>
        <p:spPr>
          <a:xfrm>
            <a:off x="9576567" y="5940807"/>
            <a:ext cx="2341113" cy="646331"/>
          </a:xfrm>
          <a:prstGeom prst="rect">
            <a:avLst/>
          </a:prstGeom>
          <a:solidFill>
            <a:schemeClr val="accent4">
              <a:lumMod val="20000"/>
              <a:lumOff val="80000"/>
            </a:schemeClr>
          </a:solidFill>
        </p:spPr>
        <p:txBody>
          <a:bodyPr wrap="square" rtlCol="0">
            <a:spAutoFit/>
          </a:bodyPr>
          <a:lstStyle/>
          <a:p>
            <a:r>
              <a:rPr kumimoji="1" lang="ja-JP" altLang="en-US" b="1" dirty="0"/>
              <a:t>国の統治の維持、</a:t>
            </a:r>
          </a:p>
          <a:p>
            <a:r>
              <a:rPr kumimoji="1" lang="ja-JP" altLang="en-US" b="1" dirty="0"/>
              <a:t>国の安全保障の実現</a:t>
            </a:r>
          </a:p>
        </p:txBody>
      </p:sp>
      <p:sp>
        <p:nvSpPr>
          <p:cNvPr id="76" name="矢印: 下 75">
            <a:extLst>
              <a:ext uri="{FF2B5EF4-FFF2-40B4-BE49-F238E27FC236}">
                <a16:creationId xmlns:a16="http://schemas.microsoft.com/office/drawing/2014/main" id="{01C47D09-7631-4685-BDEF-FADE0EFD3F75}"/>
              </a:ext>
            </a:extLst>
          </p:cNvPr>
          <p:cNvSpPr/>
          <p:nvPr/>
        </p:nvSpPr>
        <p:spPr>
          <a:xfrm>
            <a:off x="1706913" y="1312895"/>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089EBDF0-790E-4D2E-AC5E-D07B666AC807}"/>
              </a:ext>
            </a:extLst>
          </p:cNvPr>
          <p:cNvSpPr txBox="1"/>
          <p:nvPr/>
        </p:nvSpPr>
        <p:spPr>
          <a:xfrm>
            <a:off x="362701" y="1054976"/>
            <a:ext cx="7235912" cy="307777"/>
          </a:xfrm>
          <a:prstGeom prst="rect">
            <a:avLst/>
          </a:prstGeom>
          <a:noFill/>
        </p:spPr>
        <p:txBody>
          <a:bodyPr wrap="square" rtlCol="0">
            <a:spAutoFit/>
          </a:bodyPr>
          <a:lstStyle/>
          <a:p>
            <a:r>
              <a:rPr kumimoji="1" lang="ja-JP" altLang="en-US" sz="1400" b="1" dirty="0">
                <a:solidFill>
                  <a:srgbClr val="C00000"/>
                </a:solidFill>
                <a:highlight>
                  <a:srgbClr val="FFFFCC"/>
                </a:highlight>
              </a:rPr>
              <a:t>①人材育成・技術形成施策</a:t>
            </a:r>
            <a:r>
              <a:rPr kumimoji="1" lang="en-US" altLang="ja-JP" sz="1400" b="1" dirty="0">
                <a:solidFill>
                  <a:srgbClr val="C00000"/>
                </a:solidFill>
                <a:highlight>
                  <a:srgbClr val="FFFFCC"/>
                </a:highlight>
              </a:rPr>
              <a:t>: </a:t>
            </a:r>
            <a:r>
              <a:rPr kumimoji="1" lang="ja-JP" altLang="en-US" sz="1400" b="1" dirty="0">
                <a:solidFill>
                  <a:srgbClr val="C00000"/>
                </a:solidFill>
                <a:highlight>
                  <a:srgbClr val="FFFFCC"/>
                </a:highlight>
              </a:rPr>
              <a:t>キャンパス内ガレージ </a:t>
            </a:r>
            <a:r>
              <a:rPr kumimoji="1" lang="en-US" altLang="ja-JP" sz="1400" b="1" dirty="0">
                <a:solidFill>
                  <a:srgbClr val="C00000"/>
                </a:solidFill>
                <a:highlight>
                  <a:srgbClr val="FFFFCC"/>
                </a:highlight>
              </a:rPr>
              <a:t>+ </a:t>
            </a:r>
            <a:r>
              <a:rPr kumimoji="1" lang="ja-JP" altLang="en-US" sz="1400" b="1" dirty="0">
                <a:solidFill>
                  <a:srgbClr val="C00000"/>
                </a:solidFill>
                <a:highlight>
                  <a:srgbClr val="FFFFCC"/>
                </a:highlight>
              </a:rPr>
              <a:t>技術研究・実証用ネットワーク </a:t>
            </a:r>
            <a:r>
              <a:rPr kumimoji="1" lang="en-US" altLang="ja-JP" sz="1400" b="1" dirty="0">
                <a:solidFill>
                  <a:srgbClr val="C00000"/>
                </a:solidFill>
                <a:highlight>
                  <a:srgbClr val="FFFFCC"/>
                </a:highlight>
              </a:rPr>
              <a:t>(NREN)</a:t>
            </a:r>
            <a:endParaRPr kumimoji="1" lang="ja-JP" altLang="en-US" sz="1400" b="1" dirty="0">
              <a:solidFill>
                <a:srgbClr val="C00000"/>
              </a:solidFill>
              <a:highlight>
                <a:srgbClr val="FFFFCC"/>
              </a:highlight>
            </a:endParaRPr>
          </a:p>
        </p:txBody>
      </p:sp>
      <p:sp>
        <p:nvSpPr>
          <p:cNvPr id="78" name="矢印: 下 77">
            <a:extLst>
              <a:ext uri="{FF2B5EF4-FFF2-40B4-BE49-F238E27FC236}">
                <a16:creationId xmlns:a16="http://schemas.microsoft.com/office/drawing/2014/main" id="{6947CC41-CE64-4550-B411-3D48E9093798}"/>
              </a:ext>
            </a:extLst>
          </p:cNvPr>
          <p:cNvSpPr/>
          <p:nvPr/>
        </p:nvSpPr>
        <p:spPr>
          <a:xfrm>
            <a:off x="5190252" y="1789738"/>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76C9AC60-1F51-44B9-B26A-74917F606ACA}"/>
              </a:ext>
            </a:extLst>
          </p:cNvPr>
          <p:cNvSpPr txBox="1"/>
          <p:nvPr/>
        </p:nvSpPr>
        <p:spPr>
          <a:xfrm>
            <a:off x="4220732" y="1466251"/>
            <a:ext cx="4305789" cy="307777"/>
          </a:xfrm>
          <a:prstGeom prst="rect">
            <a:avLst/>
          </a:prstGeom>
          <a:noFill/>
        </p:spPr>
        <p:txBody>
          <a:bodyPr wrap="square" rtlCol="0">
            <a:spAutoFit/>
          </a:bodyPr>
          <a:lstStyle/>
          <a:p>
            <a:r>
              <a:rPr kumimoji="1" lang="ja-JP" altLang="en-US" sz="1400" b="1" dirty="0">
                <a:solidFill>
                  <a:srgbClr val="C00000"/>
                </a:solidFill>
                <a:highlight>
                  <a:srgbClr val="FFFFCC"/>
                </a:highlight>
              </a:rPr>
              <a:t>②継続支援施策</a:t>
            </a:r>
            <a:r>
              <a:rPr lang="en-US" altLang="ja-JP" sz="1400" b="1" dirty="0">
                <a:solidFill>
                  <a:srgbClr val="C00000"/>
                </a:solidFill>
                <a:highlight>
                  <a:srgbClr val="FFFFCC"/>
                </a:highlight>
              </a:rPr>
              <a:t> (</a:t>
            </a:r>
            <a:r>
              <a:rPr lang="ja-JP" altLang="en-US" sz="1400" b="1" dirty="0">
                <a:solidFill>
                  <a:srgbClr val="C00000"/>
                </a:solidFill>
                <a:highlight>
                  <a:srgbClr val="FFFFCC"/>
                </a:highlight>
              </a:rPr>
              <a:t>ほとんど ① の延長</a:t>
            </a:r>
            <a:r>
              <a:rPr lang="en-US" altLang="ja-JP" sz="1400" b="1" dirty="0">
                <a:solidFill>
                  <a:srgbClr val="C00000"/>
                </a:solidFill>
                <a:highlight>
                  <a:srgbClr val="FFFFCC"/>
                </a:highlight>
              </a:rPr>
              <a:t>)</a:t>
            </a:r>
            <a:endParaRPr kumimoji="1" lang="ja-JP" altLang="en-US" sz="1400" b="1" dirty="0">
              <a:solidFill>
                <a:srgbClr val="C00000"/>
              </a:solidFill>
              <a:highlight>
                <a:srgbClr val="FFFFCC"/>
              </a:highlight>
            </a:endParaRPr>
          </a:p>
        </p:txBody>
      </p:sp>
      <p:sp>
        <p:nvSpPr>
          <p:cNvPr id="81" name="矢印: 下 80">
            <a:extLst>
              <a:ext uri="{FF2B5EF4-FFF2-40B4-BE49-F238E27FC236}">
                <a16:creationId xmlns:a16="http://schemas.microsoft.com/office/drawing/2014/main" id="{0394B98C-8AC6-4A56-BB33-FC44AA9D1F93}"/>
              </a:ext>
            </a:extLst>
          </p:cNvPr>
          <p:cNvSpPr/>
          <p:nvPr/>
        </p:nvSpPr>
        <p:spPr>
          <a:xfrm>
            <a:off x="7172012" y="2220796"/>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25742373-F47A-4CA0-A3B8-42D8AD6893BB}"/>
              </a:ext>
            </a:extLst>
          </p:cNvPr>
          <p:cNvSpPr txBox="1"/>
          <p:nvPr/>
        </p:nvSpPr>
        <p:spPr>
          <a:xfrm>
            <a:off x="6795602" y="1794207"/>
            <a:ext cx="1844459" cy="338554"/>
          </a:xfrm>
          <a:prstGeom prst="rect">
            <a:avLst/>
          </a:prstGeom>
          <a:noFill/>
        </p:spPr>
        <p:txBody>
          <a:bodyPr wrap="square" rtlCol="0">
            <a:spAutoFit/>
          </a:bodyPr>
          <a:lstStyle/>
          <a:p>
            <a:r>
              <a:rPr kumimoji="1" lang="ja-JP" altLang="en-US" sz="1600" b="1" dirty="0">
                <a:solidFill>
                  <a:srgbClr val="C00000"/>
                </a:solidFill>
                <a:highlight>
                  <a:srgbClr val="FFFFCC"/>
                </a:highlight>
              </a:rPr>
              <a:t>③</a:t>
            </a:r>
            <a:r>
              <a:rPr kumimoji="1" lang="en-US" altLang="ja-JP" sz="1600" b="1" dirty="0">
                <a:solidFill>
                  <a:srgbClr val="C00000"/>
                </a:solidFill>
                <a:highlight>
                  <a:srgbClr val="FFFFCC"/>
                </a:highlight>
              </a:rPr>
              <a:t>Exit </a:t>
            </a:r>
            <a:r>
              <a:rPr kumimoji="1" lang="ja-JP" altLang="en-US" sz="1600" b="1" dirty="0">
                <a:solidFill>
                  <a:srgbClr val="C00000"/>
                </a:solidFill>
                <a:highlight>
                  <a:srgbClr val="FFFFCC"/>
                </a:highlight>
              </a:rPr>
              <a:t>支援施策</a:t>
            </a:r>
          </a:p>
        </p:txBody>
      </p:sp>
      <p:sp>
        <p:nvSpPr>
          <p:cNvPr id="84" name="テキスト ボックス 83">
            <a:extLst>
              <a:ext uri="{FF2B5EF4-FFF2-40B4-BE49-F238E27FC236}">
                <a16:creationId xmlns:a16="http://schemas.microsoft.com/office/drawing/2014/main" id="{D591AA30-549D-44EE-A559-30FA551A1DFC}"/>
              </a:ext>
            </a:extLst>
          </p:cNvPr>
          <p:cNvSpPr txBox="1"/>
          <p:nvPr/>
        </p:nvSpPr>
        <p:spPr>
          <a:xfrm>
            <a:off x="9576567" y="5625180"/>
            <a:ext cx="2341113" cy="276999"/>
          </a:xfrm>
          <a:prstGeom prst="rect">
            <a:avLst/>
          </a:prstGeom>
          <a:noFill/>
        </p:spPr>
        <p:txBody>
          <a:bodyPr wrap="square" rtlCol="0">
            <a:spAutoFit/>
          </a:bodyPr>
          <a:lstStyle/>
          <a:p>
            <a:r>
              <a:rPr kumimoji="1" lang="ja-JP" altLang="en-US" sz="1200" b="1" dirty="0">
                <a:solidFill>
                  <a:schemeClr val="accent6">
                    <a:lumMod val="75000"/>
                  </a:schemeClr>
                </a:solidFill>
              </a:rPr>
              <a:t>パターン </a:t>
            </a:r>
            <a:r>
              <a:rPr kumimoji="1" lang="en-US" altLang="ja-JP" sz="1200" b="1" dirty="0">
                <a:solidFill>
                  <a:schemeClr val="accent6">
                    <a:lumMod val="75000"/>
                  </a:schemeClr>
                </a:solidFill>
              </a:rPr>
              <a:t>1 </a:t>
            </a:r>
            <a:r>
              <a:rPr kumimoji="1" lang="ja-JP" altLang="en-US" sz="1200" b="1" dirty="0">
                <a:solidFill>
                  <a:schemeClr val="accent6">
                    <a:lumMod val="75000"/>
                  </a:schemeClr>
                </a:solidFill>
              </a:rPr>
              <a:t>と併存化</a:t>
            </a:r>
          </a:p>
        </p:txBody>
      </p:sp>
      <p:sp>
        <p:nvSpPr>
          <p:cNvPr id="85" name="テキスト ボックス 84">
            <a:extLst>
              <a:ext uri="{FF2B5EF4-FFF2-40B4-BE49-F238E27FC236}">
                <a16:creationId xmlns:a16="http://schemas.microsoft.com/office/drawing/2014/main" id="{D4AF60B6-AC6A-4D25-AD2D-8E41DE9B0C16}"/>
              </a:ext>
            </a:extLst>
          </p:cNvPr>
          <p:cNvSpPr txBox="1"/>
          <p:nvPr/>
        </p:nvSpPr>
        <p:spPr>
          <a:xfrm>
            <a:off x="7692989" y="1433292"/>
            <a:ext cx="2341113" cy="276999"/>
          </a:xfrm>
          <a:prstGeom prst="rect">
            <a:avLst/>
          </a:prstGeom>
          <a:noFill/>
        </p:spPr>
        <p:txBody>
          <a:bodyPr wrap="square" rtlCol="0">
            <a:spAutoFit/>
          </a:bodyPr>
          <a:lstStyle/>
          <a:p>
            <a:r>
              <a:rPr kumimoji="1" lang="ja-JP" altLang="en-US" sz="1200" b="1" dirty="0">
                <a:solidFill>
                  <a:schemeClr val="accent6">
                    <a:lumMod val="75000"/>
                  </a:schemeClr>
                </a:solidFill>
              </a:rPr>
              <a:t>パターン </a:t>
            </a:r>
            <a:r>
              <a:rPr kumimoji="1" lang="en-US" altLang="ja-JP" sz="1200" b="1" dirty="0">
                <a:solidFill>
                  <a:schemeClr val="accent6">
                    <a:lumMod val="75000"/>
                  </a:schemeClr>
                </a:solidFill>
              </a:rPr>
              <a:t>3 </a:t>
            </a:r>
            <a:r>
              <a:rPr kumimoji="1" lang="ja-JP" altLang="en-US" sz="1200" b="1" dirty="0">
                <a:solidFill>
                  <a:schemeClr val="accent6">
                    <a:lumMod val="75000"/>
                  </a:schemeClr>
                </a:solidFill>
              </a:rPr>
              <a:t>と併存化</a:t>
            </a:r>
          </a:p>
        </p:txBody>
      </p:sp>
      <p:sp>
        <p:nvSpPr>
          <p:cNvPr id="86" name="テキスト ボックス 85">
            <a:extLst>
              <a:ext uri="{FF2B5EF4-FFF2-40B4-BE49-F238E27FC236}">
                <a16:creationId xmlns:a16="http://schemas.microsoft.com/office/drawing/2014/main" id="{931C5A5B-C914-4967-80E0-529E760126B7}"/>
              </a:ext>
            </a:extLst>
          </p:cNvPr>
          <p:cNvSpPr txBox="1"/>
          <p:nvPr/>
        </p:nvSpPr>
        <p:spPr>
          <a:xfrm>
            <a:off x="7909263" y="4251602"/>
            <a:ext cx="1925720" cy="369332"/>
          </a:xfrm>
          <a:prstGeom prst="rect">
            <a:avLst/>
          </a:prstGeom>
          <a:noFill/>
        </p:spPr>
        <p:txBody>
          <a:bodyPr wrap="square" rtlCol="0">
            <a:spAutoFit/>
          </a:bodyPr>
          <a:lstStyle/>
          <a:p>
            <a:r>
              <a:rPr kumimoji="1" lang="ja-JP" altLang="en-US" b="1" dirty="0"/>
              <a:t>民間のお金</a:t>
            </a:r>
          </a:p>
        </p:txBody>
      </p:sp>
      <p:sp>
        <p:nvSpPr>
          <p:cNvPr id="87" name="テキスト ボックス 86">
            <a:extLst>
              <a:ext uri="{FF2B5EF4-FFF2-40B4-BE49-F238E27FC236}">
                <a16:creationId xmlns:a16="http://schemas.microsoft.com/office/drawing/2014/main" id="{BFB48E65-55A2-45AA-87FB-18B11C783AFC}"/>
              </a:ext>
            </a:extLst>
          </p:cNvPr>
          <p:cNvSpPr txBox="1"/>
          <p:nvPr/>
        </p:nvSpPr>
        <p:spPr>
          <a:xfrm>
            <a:off x="2405914" y="4461406"/>
            <a:ext cx="935136" cy="1631216"/>
          </a:xfrm>
          <a:prstGeom prst="rect">
            <a:avLst/>
          </a:prstGeom>
          <a:noFill/>
        </p:spPr>
        <p:txBody>
          <a:bodyPr wrap="square" rtlCol="0">
            <a:spAutoFit/>
          </a:bodyPr>
          <a:lstStyle/>
          <a:p>
            <a:r>
              <a:rPr kumimoji="1" lang="ja-JP" altLang="en-US" sz="1000" b="1" dirty="0">
                <a:highlight>
                  <a:srgbClr val="99FFCC"/>
                </a:highlight>
              </a:rPr>
              <a:t>基本的に</a:t>
            </a:r>
          </a:p>
          <a:p>
            <a:r>
              <a:rPr kumimoji="1" lang="ja-JP" altLang="en-US" sz="1000" b="1" dirty="0">
                <a:highlight>
                  <a:srgbClr val="99FFCC"/>
                </a:highlight>
              </a:rPr>
              <a:t>個人の持ち寄り </a:t>
            </a:r>
            <a:r>
              <a:rPr lang="en-US" altLang="ja-JP" sz="1000" b="1" dirty="0">
                <a:highlight>
                  <a:srgbClr val="99FFCC"/>
                </a:highlight>
              </a:rPr>
              <a:t>+ </a:t>
            </a:r>
            <a:r>
              <a:rPr kumimoji="1" lang="ja-JP" altLang="en-US" sz="1000" b="1" dirty="0">
                <a:highlight>
                  <a:srgbClr val="99FFCC"/>
                </a:highlight>
              </a:rPr>
              <a:t>各組織の</a:t>
            </a:r>
            <a:endParaRPr kumimoji="1" lang="en-US" altLang="ja-JP" sz="1000" b="1" dirty="0">
              <a:highlight>
                <a:srgbClr val="99FFCC"/>
              </a:highlight>
            </a:endParaRPr>
          </a:p>
          <a:p>
            <a:r>
              <a:rPr kumimoji="1" lang="ja-JP" altLang="en-US" sz="1000" b="1" dirty="0">
                <a:highlight>
                  <a:srgbClr val="99FFCC"/>
                </a:highlight>
              </a:rPr>
              <a:t>共用スペース</a:t>
            </a:r>
          </a:p>
          <a:p>
            <a:r>
              <a:rPr kumimoji="1" lang="ja-JP" altLang="en-US" sz="1000" b="1" dirty="0">
                <a:highlight>
                  <a:srgbClr val="99FFCC"/>
                </a:highlight>
              </a:rPr>
              <a:t>費用等</a:t>
            </a:r>
            <a:endParaRPr kumimoji="1" lang="en-US" altLang="ja-JP" sz="1000" b="1" dirty="0">
              <a:highlight>
                <a:srgbClr val="99FFCC"/>
              </a:highlight>
            </a:endParaRPr>
          </a:p>
          <a:p>
            <a:r>
              <a:rPr lang="en-US" altLang="ja-JP" sz="1000" b="1" dirty="0">
                <a:highlight>
                  <a:srgbClr val="99FFCC"/>
                </a:highlight>
              </a:rPr>
              <a:t>(</a:t>
            </a:r>
            <a:r>
              <a:rPr lang="ja-JP" altLang="en-US" sz="1000" b="1" dirty="0">
                <a:highlight>
                  <a:srgbClr val="99FFCC"/>
                </a:highlight>
              </a:rPr>
              <a:t>国の支出</a:t>
            </a:r>
          </a:p>
          <a:p>
            <a:r>
              <a:rPr kumimoji="1" lang="ja-JP" altLang="en-US" sz="1000" b="1" dirty="0">
                <a:highlight>
                  <a:srgbClr val="99FFCC"/>
                </a:highlight>
              </a:rPr>
              <a:t>は極めて</a:t>
            </a:r>
            <a:endParaRPr kumimoji="1" lang="en-US" altLang="ja-JP" sz="1000" b="1" dirty="0">
              <a:highlight>
                <a:srgbClr val="99FFCC"/>
              </a:highlight>
            </a:endParaRPr>
          </a:p>
          <a:p>
            <a:r>
              <a:rPr kumimoji="1" lang="ja-JP" altLang="en-US" sz="1000" b="1" dirty="0">
                <a:highlight>
                  <a:srgbClr val="99FFCC"/>
                </a:highlight>
              </a:rPr>
              <a:t>少ない</a:t>
            </a:r>
            <a:r>
              <a:rPr kumimoji="1" lang="en-US" altLang="ja-JP" sz="1000" b="1" dirty="0">
                <a:highlight>
                  <a:srgbClr val="99FFCC"/>
                </a:highlight>
              </a:rPr>
              <a:t>)</a:t>
            </a:r>
          </a:p>
          <a:p>
            <a:r>
              <a:rPr kumimoji="1" lang="ja-JP" altLang="en-US" sz="1000" b="1" dirty="0">
                <a:highlight>
                  <a:srgbClr val="FFCCFF"/>
                </a:highlight>
              </a:rPr>
              <a:t>必要に応じて民間のお金</a:t>
            </a:r>
          </a:p>
        </p:txBody>
      </p:sp>
      <p:sp>
        <p:nvSpPr>
          <p:cNvPr id="64" name="四角形: 角を丸くする 63">
            <a:extLst>
              <a:ext uri="{FF2B5EF4-FFF2-40B4-BE49-F238E27FC236}">
                <a16:creationId xmlns:a16="http://schemas.microsoft.com/office/drawing/2014/main" id="{5585EE2C-84EB-427F-89D5-B4D338D89C71}"/>
              </a:ext>
            </a:extLst>
          </p:cNvPr>
          <p:cNvSpPr/>
          <p:nvPr/>
        </p:nvSpPr>
        <p:spPr>
          <a:xfrm>
            <a:off x="8021788" y="3765593"/>
            <a:ext cx="1327917" cy="392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伝統的日本企業</a:t>
            </a:r>
            <a:endParaRPr lang="en-US" altLang="ja-JP" sz="1200" b="1" dirty="0"/>
          </a:p>
        </p:txBody>
      </p:sp>
      <p:pic>
        <p:nvPicPr>
          <p:cNvPr id="49" name="図 48">
            <a:extLst>
              <a:ext uri="{FF2B5EF4-FFF2-40B4-BE49-F238E27FC236}">
                <a16:creationId xmlns:a16="http://schemas.microsoft.com/office/drawing/2014/main" id="{6A644D00-799F-4883-8C3C-311863F91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552" y="3639493"/>
            <a:ext cx="451639" cy="871667"/>
          </a:xfrm>
          <a:prstGeom prst="rect">
            <a:avLst/>
          </a:prstGeom>
        </p:spPr>
      </p:pic>
      <p:sp>
        <p:nvSpPr>
          <p:cNvPr id="65" name="テキスト ボックス 64">
            <a:extLst>
              <a:ext uri="{FF2B5EF4-FFF2-40B4-BE49-F238E27FC236}">
                <a16:creationId xmlns:a16="http://schemas.microsoft.com/office/drawing/2014/main" id="{4306DF72-D78B-46B9-990A-EC12903D8B90}"/>
              </a:ext>
            </a:extLst>
          </p:cNvPr>
          <p:cNvSpPr txBox="1"/>
          <p:nvPr/>
        </p:nvSpPr>
        <p:spPr>
          <a:xfrm>
            <a:off x="7724302" y="3706301"/>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68" name="テキスト ボックス 67">
            <a:extLst>
              <a:ext uri="{FF2B5EF4-FFF2-40B4-BE49-F238E27FC236}">
                <a16:creationId xmlns:a16="http://schemas.microsoft.com/office/drawing/2014/main" id="{B6AC882E-6C60-4A95-8364-3B2FC1FD76D0}"/>
              </a:ext>
            </a:extLst>
          </p:cNvPr>
          <p:cNvSpPr txBox="1"/>
          <p:nvPr/>
        </p:nvSpPr>
        <p:spPr>
          <a:xfrm>
            <a:off x="7663649" y="3556227"/>
            <a:ext cx="411514" cy="307777"/>
          </a:xfrm>
          <a:prstGeom prst="rect">
            <a:avLst/>
          </a:prstGeom>
          <a:noFill/>
        </p:spPr>
        <p:txBody>
          <a:bodyPr wrap="square" rtlCol="0">
            <a:spAutoFit/>
          </a:bodyPr>
          <a:lstStyle/>
          <a:p>
            <a:r>
              <a:rPr kumimoji="1" lang="en-US" altLang="ja-JP" sz="1400" b="1" dirty="0"/>
              <a:t>or</a:t>
            </a:r>
            <a:endParaRPr kumimoji="1" lang="ja-JP" altLang="en-US" sz="1400" b="1" dirty="0"/>
          </a:p>
        </p:txBody>
      </p:sp>
    </p:spTree>
    <p:extLst>
      <p:ext uri="{BB962C8B-B14F-4D97-AF65-F5344CB8AC3E}">
        <p14:creationId xmlns:p14="http://schemas.microsoft.com/office/powerpoint/2010/main" val="2270266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89099B-03E7-4628-B345-3D13249A81CD}"/>
              </a:ext>
            </a:extLst>
          </p:cNvPr>
          <p:cNvSpPr>
            <a:spLocks noGrp="1"/>
          </p:cNvSpPr>
          <p:nvPr>
            <p:ph type="title"/>
          </p:nvPr>
        </p:nvSpPr>
        <p:spPr>
          <a:xfrm>
            <a:off x="1164065" y="2174370"/>
            <a:ext cx="10144480" cy="2099106"/>
          </a:xfrm>
        </p:spPr>
        <p:txBody>
          <a:bodyPr>
            <a:normAutofit fontScale="90000"/>
          </a:bodyPr>
          <a:lstStyle/>
          <a:p>
            <a:r>
              <a:rPr kumimoji="1" lang="ja-JP" altLang="en-US" dirty="0"/>
              <a:t>国富に直結する</a:t>
            </a:r>
            <a:r>
              <a:rPr kumimoji="1" lang="zh-TW" altLang="en-US" dirty="0"/>
              <a:t>年間社会的便益額 </a:t>
            </a:r>
            <a:r>
              <a:rPr kumimoji="1" lang="en-US" altLang="zh-TW" dirty="0"/>
              <a:t>(Annual Social Value: ASV) </a:t>
            </a:r>
            <a:r>
              <a:rPr kumimoji="1" lang="ja-JP" altLang="en-US" dirty="0"/>
              <a:t>の高いデジタル技術を作れる人材を増やし、日本で年間数百兆円の </a:t>
            </a:r>
            <a:r>
              <a:rPr kumimoji="1" lang="en-US" altLang="ja-JP" dirty="0"/>
              <a:t>GDP </a:t>
            </a:r>
            <a:r>
              <a:rPr kumimoji="1" lang="ja-JP" altLang="en-US" dirty="0"/>
              <a:t>増を目指す手法</a:t>
            </a:r>
            <a:br>
              <a:rPr kumimoji="1" lang="en-US" altLang="ja-JP" dirty="0"/>
            </a:br>
            <a:r>
              <a:rPr kumimoji="1" lang="ja-JP" altLang="en-US" b="1" u="sng" dirty="0">
                <a:solidFill>
                  <a:schemeClr val="accent2">
                    <a:lumMod val="50000"/>
                  </a:schemeClr>
                </a:solidFill>
              </a:rPr>
              <a:t>① </a:t>
            </a:r>
            <a:r>
              <a:rPr kumimoji="1" lang="en-US" altLang="ja-JP" b="1" u="sng" dirty="0">
                <a:solidFill>
                  <a:schemeClr val="accent2">
                    <a:lumMod val="50000"/>
                  </a:schemeClr>
                </a:solidFill>
              </a:rPr>
              <a:t>1 </a:t>
            </a:r>
            <a:r>
              <a:rPr kumimoji="1" lang="ja-JP" altLang="en-US" b="1" u="sng" dirty="0">
                <a:solidFill>
                  <a:schemeClr val="accent2">
                    <a:lumMod val="50000"/>
                  </a:schemeClr>
                </a:solidFill>
              </a:rPr>
              <a:t>人あたり </a:t>
            </a:r>
            <a:r>
              <a:rPr kumimoji="1" lang="en-US" altLang="ja-JP" b="1" u="sng" dirty="0">
                <a:solidFill>
                  <a:schemeClr val="accent2">
                    <a:lumMod val="50000"/>
                  </a:schemeClr>
                </a:solidFill>
              </a:rPr>
              <a:t>100 </a:t>
            </a:r>
            <a:r>
              <a:rPr kumimoji="1" lang="ja-JP" altLang="en-US" b="1" u="sng" dirty="0">
                <a:solidFill>
                  <a:schemeClr val="accent2">
                    <a:lumMod val="50000"/>
                  </a:schemeClr>
                </a:solidFill>
              </a:rPr>
              <a:t>億円程度の年間社会的便益 </a:t>
            </a:r>
            <a:r>
              <a:rPr kumimoji="1" lang="en-US" altLang="ja-JP" b="1" u="sng" dirty="0">
                <a:solidFill>
                  <a:schemeClr val="accent2">
                    <a:lumMod val="50000"/>
                  </a:schemeClr>
                </a:solidFill>
              </a:rPr>
              <a:t>(ASV) </a:t>
            </a:r>
            <a:r>
              <a:rPr kumimoji="1" lang="ja-JP" altLang="en-US" b="1" u="sng" dirty="0">
                <a:solidFill>
                  <a:schemeClr val="accent2">
                    <a:lumMod val="50000"/>
                  </a:schemeClr>
                </a:solidFill>
              </a:rPr>
              <a:t>を生み出す技術形成法</a:t>
            </a:r>
            <a:br>
              <a:rPr kumimoji="1" lang="en-US" altLang="ja-JP" dirty="0"/>
            </a:br>
            <a:r>
              <a:rPr kumimoji="1" lang="en-US" altLang="ja-JP" sz="4900" b="1" u="sng" dirty="0">
                <a:solidFill>
                  <a:schemeClr val="accent6">
                    <a:lumMod val="75000"/>
                  </a:schemeClr>
                </a:solidFill>
              </a:rPr>
              <a:t>×</a:t>
            </a:r>
            <a:r>
              <a:rPr kumimoji="1" lang="ja-JP" altLang="en-US" sz="4900" b="1" u="sng" dirty="0">
                <a:solidFill>
                  <a:schemeClr val="accent6">
                    <a:lumMod val="75000"/>
                  </a:schemeClr>
                </a:solidFill>
              </a:rPr>
              <a:t> ②数万人による実施</a:t>
            </a:r>
            <a:br>
              <a:rPr kumimoji="1" lang="en-US" altLang="ja-JP" dirty="0"/>
            </a:br>
            <a:r>
              <a:rPr kumimoji="1" lang="en-US" altLang="ja-JP" sz="5300" b="1" u="sng" dirty="0">
                <a:solidFill>
                  <a:schemeClr val="accent5">
                    <a:lumMod val="75000"/>
                  </a:schemeClr>
                </a:solidFill>
              </a:rPr>
              <a:t>= </a:t>
            </a:r>
            <a:r>
              <a:rPr kumimoji="1" lang="ja-JP" altLang="en-US" sz="5300" b="1" u="sng" dirty="0">
                <a:solidFill>
                  <a:schemeClr val="accent5">
                    <a:lumMod val="75000"/>
                  </a:schemeClr>
                </a:solidFill>
              </a:rPr>
              <a:t>③数百兆円 </a:t>
            </a:r>
            <a:r>
              <a:rPr kumimoji="1" lang="en-US" altLang="ja-JP" sz="5300" b="1" u="sng" dirty="0">
                <a:solidFill>
                  <a:schemeClr val="accent5">
                    <a:lumMod val="75000"/>
                  </a:schemeClr>
                </a:solidFill>
              </a:rPr>
              <a:t>/ </a:t>
            </a:r>
            <a:r>
              <a:rPr kumimoji="1" lang="ja-JP" altLang="en-US" sz="5300" b="1" u="sng" dirty="0">
                <a:solidFill>
                  <a:schemeClr val="accent5">
                    <a:lumMod val="75000"/>
                  </a:schemeClr>
                </a:solidFill>
              </a:rPr>
              <a:t>年 の </a:t>
            </a:r>
            <a:r>
              <a:rPr lang="en-US" altLang="ja-JP" sz="5300" b="1" u="sng" dirty="0">
                <a:solidFill>
                  <a:schemeClr val="accent5">
                    <a:lumMod val="75000"/>
                  </a:schemeClr>
                </a:solidFill>
              </a:rPr>
              <a:t>GDP </a:t>
            </a:r>
            <a:r>
              <a:rPr lang="ja-JP" altLang="en-US" sz="5300" b="1" u="sng" dirty="0">
                <a:solidFill>
                  <a:schemeClr val="accent5">
                    <a:lumMod val="75000"/>
                  </a:schemeClr>
                </a:solidFill>
              </a:rPr>
              <a:t>増加</a:t>
            </a:r>
            <a:endParaRPr kumimoji="1" lang="ja-JP" altLang="en-US" b="1" u="sng" dirty="0">
              <a:solidFill>
                <a:schemeClr val="accent5">
                  <a:lumMod val="75000"/>
                </a:schemeClr>
              </a:solidFill>
            </a:endParaRPr>
          </a:p>
        </p:txBody>
      </p:sp>
      <p:sp>
        <p:nvSpPr>
          <p:cNvPr id="4" name="スライド番号プレースホルダー 3">
            <a:extLst>
              <a:ext uri="{FF2B5EF4-FFF2-40B4-BE49-F238E27FC236}">
                <a16:creationId xmlns:a16="http://schemas.microsoft.com/office/drawing/2014/main" id="{CF48C8C3-FE02-471F-9E06-9D591A705081}"/>
              </a:ext>
            </a:extLst>
          </p:cNvPr>
          <p:cNvSpPr>
            <a:spLocks noGrp="1"/>
          </p:cNvSpPr>
          <p:nvPr>
            <p:ph type="sldNum" sz="quarter" idx="12"/>
          </p:nvPr>
        </p:nvSpPr>
        <p:spPr/>
        <p:txBody>
          <a:bodyPr/>
          <a:lstStyle/>
          <a:p>
            <a:fld id="{63DCA85F-F225-44A4-AEA8-9083CAE61796}" type="slidenum">
              <a:rPr kumimoji="1" lang="ja-JP" altLang="en-US" smtClean="0"/>
              <a:t>3</a:t>
            </a:fld>
            <a:endParaRPr kumimoji="1" lang="ja-JP" altLang="en-US" dirty="0"/>
          </a:p>
        </p:txBody>
      </p:sp>
      <p:sp>
        <p:nvSpPr>
          <p:cNvPr id="3" name="テキスト ボックス 2">
            <a:extLst>
              <a:ext uri="{FF2B5EF4-FFF2-40B4-BE49-F238E27FC236}">
                <a16:creationId xmlns:a16="http://schemas.microsoft.com/office/drawing/2014/main" id="{DF51D998-8925-4D29-85F1-9F6C13B35659}"/>
              </a:ext>
            </a:extLst>
          </p:cNvPr>
          <p:cNvSpPr txBox="1"/>
          <p:nvPr/>
        </p:nvSpPr>
        <p:spPr>
          <a:xfrm>
            <a:off x="2000816" y="5667469"/>
            <a:ext cx="8709434" cy="830997"/>
          </a:xfrm>
          <a:prstGeom prst="rect">
            <a:avLst/>
          </a:prstGeom>
          <a:noFill/>
        </p:spPr>
        <p:txBody>
          <a:bodyPr wrap="square" rtlCol="0">
            <a:spAutoFit/>
          </a:bodyPr>
          <a:lstStyle/>
          <a:p>
            <a:r>
              <a:rPr kumimoji="1" lang="ja-JP" altLang="en-US" sz="2400" dirty="0"/>
              <a:t>① を比較的簡単に実現する方法は、すでに発見・実証済み。</a:t>
            </a:r>
          </a:p>
          <a:p>
            <a:r>
              <a:rPr kumimoji="1" lang="ja-JP" altLang="en-US" sz="2400" dirty="0">
                <a:highlight>
                  <a:srgbClr val="FFFF00"/>
                </a:highlight>
              </a:rPr>
              <a:t>次の課題は、② のスケール実現方法の発見。</a:t>
            </a:r>
          </a:p>
        </p:txBody>
      </p:sp>
      <p:sp>
        <p:nvSpPr>
          <p:cNvPr id="5" name="テキスト ボックス 4">
            <a:extLst>
              <a:ext uri="{FF2B5EF4-FFF2-40B4-BE49-F238E27FC236}">
                <a16:creationId xmlns:a16="http://schemas.microsoft.com/office/drawing/2014/main" id="{A86DF322-ABCF-4DC6-7525-F476750ABD06}"/>
              </a:ext>
            </a:extLst>
          </p:cNvPr>
          <p:cNvSpPr txBox="1"/>
          <p:nvPr/>
        </p:nvSpPr>
        <p:spPr>
          <a:xfrm>
            <a:off x="4775072" y="91496"/>
            <a:ext cx="5548473" cy="584775"/>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a:t>
            </a:r>
            <a:r>
              <a:rPr kumimoji="1" lang="en-US" altLang="ja-JP" sz="2000" b="1" u="sng" dirty="0">
                <a:solidFill>
                  <a:srgbClr val="0000FF"/>
                </a:solidFill>
                <a:latin typeface="Consolas" panose="020B0609020204030204" pitchFamily="49" charset="0"/>
              </a:rPr>
              <a:t>https://dnobori.cyber.ipa.go.jp/</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Tree>
    <p:extLst>
      <p:ext uri="{BB962C8B-B14F-4D97-AF65-F5344CB8AC3E}">
        <p14:creationId xmlns:p14="http://schemas.microsoft.com/office/powerpoint/2010/main" val="1727425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17B7FC7-B084-4E76-B5BA-8D2FE4B1D5E0}"/>
              </a:ext>
            </a:extLst>
          </p:cNvPr>
          <p:cNvSpPr>
            <a:spLocks noGrp="1"/>
          </p:cNvSpPr>
          <p:nvPr>
            <p:ph type="sldNum" sz="quarter" idx="12"/>
          </p:nvPr>
        </p:nvSpPr>
        <p:spPr/>
        <p:txBody>
          <a:bodyPr/>
          <a:lstStyle/>
          <a:p>
            <a:fld id="{63DCA85F-F225-44A4-AEA8-9083CAE61796}" type="slidenum">
              <a:rPr kumimoji="1" lang="ja-JP" altLang="en-US" smtClean="0"/>
              <a:t>30</a:t>
            </a:fld>
            <a:endParaRPr kumimoji="1" lang="ja-JP" altLang="en-US" dirty="0"/>
          </a:p>
        </p:txBody>
      </p:sp>
      <p:pic>
        <p:nvPicPr>
          <p:cNvPr id="10" name="図 9">
            <a:extLst>
              <a:ext uri="{FF2B5EF4-FFF2-40B4-BE49-F238E27FC236}">
                <a16:creationId xmlns:a16="http://schemas.microsoft.com/office/drawing/2014/main" id="{F7BA5E97-EDFC-4115-8E63-E55BE575B6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5835" y="1055990"/>
            <a:ext cx="1322326" cy="946091"/>
          </a:xfrm>
          <a:prstGeom prst="rect">
            <a:avLst/>
          </a:prstGeom>
        </p:spPr>
      </p:pic>
      <p:sp>
        <p:nvSpPr>
          <p:cNvPr id="11" name="テキスト ボックス 10">
            <a:extLst>
              <a:ext uri="{FF2B5EF4-FFF2-40B4-BE49-F238E27FC236}">
                <a16:creationId xmlns:a16="http://schemas.microsoft.com/office/drawing/2014/main" id="{BBF691B8-E40E-4A73-A25F-4A561B65CD7F}"/>
              </a:ext>
            </a:extLst>
          </p:cNvPr>
          <p:cNvSpPr txBox="1"/>
          <p:nvPr/>
        </p:nvSpPr>
        <p:spPr>
          <a:xfrm>
            <a:off x="99060" y="83820"/>
            <a:ext cx="2750820" cy="369332"/>
          </a:xfrm>
          <a:prstGeom prst="rect">
            <a:avLst/>
          </a:prstGeom>
          <a:noFill/>
        </p:spPr>
        <p:txBody>
          <a:bodyPr wrap="square" rtlCol="0">
            <a:spAutoFit/>
          </a:bodyPr>
          <a:lstStyle/>
          <a:p>
            <a:r>
              <a:rPr kumimoji="1" lang="ja-JP" altLang="en-US" dirty="0">
                <a:highlight>
                  <a:srgbClr val="99FFCC"/>
                </a:highlight>
              </a:rPr>
              <a:t>現在のデジタル産業の状況</a:t>
            </a:r>
          </a:p>
        </p:txBody>
      </p:sp>
      <p:sp>
        <p:nvSpPr>
          <p:cNvPr id="2" name="テキスト ボックス 1">
            <a:extLst>
              <a:ext uri="{FF2B5EF4-FFF2-40B4-BE49-F238E27FC236}">
                <a16:creationId xmlns:a16="http://schemas.microsoft.com/office/drawing/2014/main" id="{BB344267-FBAD-4F95-9CEE-E4D195888693}"/>
              </a:ext>
            </a:extLst>
          </p:cNvPr>
          <p:cNvSpPr txBox="1"/>
          <p:nvPr/>
        </p:nvSpPr>
        <p:spPr>
          <a:xfrm>
            <a:off x="6511290" y="158750"/>
            <a:ext cx="4198620" cy="369332"/>
          </a:xfrm>
          <a:prstGeom prst="rect">
            <a:avLst/>
          </a:prstGeom>
          <a:noFill/>
        </p:spPr>
        <p:txBody>
          <a:bodyPr wrap="square" rtlCol="0">
            <a:spAutoFit/>
          </a:bodyPr>
          <a:lstStyle/>
          <a:p>
            <a:r>
              <a:rPr kumimoji="1" lang="ja-JP" altLang="en-US" dirty="0">
                <a:highlight>
                  <a:srgbClr val="FFCCFF"/>
                </a:highlight>
              </a:rPr>
              <a:t>各国系企業の製品・サービスの売上規模</a:t>
            </a:r>
          </a:p>
        </p:txBody>
      </p:sp>
      <p:pic>
        <p:nvPicPr>
          <p:cNvPr id="5" name="図 4">
            <a:extLst>
              <a:ext uri="{FF2B5EF4-FFF2-40B4-BE49-F238E27FC236}">
                <a16:creationId xmlns:a16="http://schemas.microsoft.com/office/drawing/2014/main" id="{19DD59CB-B080-4BEA-9165-9DB821D759D4}"/>
              </a:ext>
            </a:extLst>
          </p:cNvPr>
          <p:cNvPicPr>
            <a:picLocks noChangeAspect="1"/>
          </p:cNvPicPr>
          <p:nvPr/>
        </p:nvPicPr>
        <p:blipFill>
          <a:blip r:embed="rId3"/>
          <a:stretch>
            <a:fillRect/>
          </a:stretch>
        </p:blipFill>
        <p:spPr>
          <a:xfrm>
            <a:off x="480060" y="741600"/>
            <a:ext cx="10012680" cy="5582291"/>
          </a:xfrm>
          <a:prstGeom prst="rect">
            <a:avLst/>
          </a:prstGeom>
        </p:spPr>
      </p:pic>
      <p:sp>
        <p:nvSpPr>
          <p:cNvPr id="3" name="テキスト ボックス 2">
            <a:extLst>
              <a:ext uri="{FF2B5EF4-FFF2-40B4-BE49-F238E27FC236}">
                <a16:creationId xmlns:a16="http://schemas.microsoft.com/office/drawing/2014/main" id="{62725633-AB7A-45F6-AD04-FBBC595C65CA}"/>
              </a:ext>
            </a:extLst>
          </p:cNvPr>
          <p:cNvSpPr txBox="1"/>
          <p:nvPr/>
        </p:nvSpPr>
        <p:spPr>
          <a:xfrm>
            <a:off x="3977640" y="6409030"/>
            <a:ext cx="7520940" cy="338554"/>
          </a:xfrm>
          <a:prstGeom prst="rect">
            <a:avLst/>
          </a:prstGeom>
          <a:noFill/>
        </p:spPr>
        <p:txBody>
          <a:bodyPr wrap="square" rtlCol="0">
            <a:spAutoFit/>
          </a:bodyPr>
          <a:lstStyle/>
          <a:p>
            <a:r>
              <a:rPr kumimoji="1" lang="ja-JP" altLang="en-US" sz="1600" dirty="0"/>
              <a:t>出典</a:t>
            </a:r>
            <a:r>
              <a:rPr kumimoji="1" lang="en-US" altLang="ja-JP" sz="1600" dirty="0"/>
              <a:t>: </a:t>
            </a:r>
            <a:r>
              <a:rPr kumimoji="1" lang="en-US" altLang="ja-JP" sz="1600" u="sng" dirty="0">
                <a:solidFill>
                  <a:srgbClr val="0000FF"/>
                </a:solidFill>
              </a:rPr>
              <a:t>https://upload.cyber.ipa.go.jp/d/251115_001_dnobori-stat_34884/</a:t>
            </a:r>
            <a:r>
              <a:rPr kumimoji="1" lang="ja-JP" altLang="en-US" sz="1600" dirty="0"/>
              <a:t> の </a:t>
            </a:r>
            <a:r>
              <a:rPr kumimoji="1" lang="en-US" altLang="ja-JP" sz="1600" dirty="0"/>
              <a:t>PDF </a:t>
            </a:r>
            <a:r>
              <a:rPr kumimoji="1" lang="ja-JP" altLang="en-US" sz="1600" dirty="0"/>
              <a:t>に記載</a:t>
            </a:r>
          </a:p>
        </p:txBody>
      </p:sp>
    </p:spTree>
    <p:extLst>
      <p:ext uri="{BB962C8B-B14F-4D97-AF65-F5344CB8AC3E}">
        <p14:creationId xmlns:p14="http://schemas.microsoft.com/office/powerpoint/2010/main" val="2633156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DAB41D0-AEC6-461B-B5DC-2AC70882F6A9}"/>
              </a:ext>
            </a:extLst>
          </p:cNvPr>
          <p:cNvSpPr>
            <a:spLocks noGrp="1"/>
          </p:cNvSpPr>
          <p:nvPr>
            <p:ph type="sldNum" sz="quarter" idx="12"/>
          </p:nvPr>
        </p:nvSpPr>
        <p:spPr/>
        <p:txBody>
          <a:bodyPr/>
          <a:lstStyle/>
          <a:p>
            <a:fld id="{63DCA85F-F225-44A4-AEA8-9083CAE61796}" type="slidenum">
              <a:rPr kumimoji="1" lang="ja-JP" altLang="en-US" smtClean="0"/>
              <a:t>31</a:t>
            </a:fld>
            <a:endParaRPr kumimoji="1" lang="ja-JP" altLang="en-US" dirty="0"/>
          </a:p>
        </p:txBody>
      </p:sp>
      <p:pic>
        <p:nvPicPr>
          <p:cNvPr id="9" name="図 8">
            <a:extLst>
              <a:ext uri="{FF2B5EF4-FFF2-40B4-BE49-F238E27FC236}">
                <a16:creationId xmlns:a16="http://schemas.microsoft.com/office/drawing/2014/main" id="{B96E1C88-5730-4C82-9865-469E8396D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6163" y="855554"/>
            <a:ext cx="1230861" cy="786338"/>
          </a:xfrm>
          <a:prstGeom prst="rect">
            <a:avLst/>
          </a:prstGeom>
        </p:spPr>
      </p:pic>
      <p:sp>
        <p:nvSpPr>
          <p:cNvPr id="10" name="テキスト ボックス 9">
            <a:extLst>
              <a:ext uri="{FF2B5EF4-FFF2-40B4-BE49-F238E27FC236}">
                <a16:creationId xmlns:a16="http://schemas.microsoft.com/office/drawing/2014/main" id="{C548F472-6019-40DC-BBAC-7D1BD08D67E0}"/>
              </a:ext>
            </a:extLst>
          </p:cNvPr>
          <p:cNvSpPr txBox="1"/>
          <p:nvPr/>
        </p:nvSpPr>
        <p:spPr>
          <a:xfrm>
            <a:off x="99060" y="83820"/>
            <a:ext cx="2750820" cy="369332"/>
          </a:xfrm>
          <a:prstGeom prst="rect">
            <a:avLst/>
          </a:prstGeom>
          <a:noFill/>
        </p:spPr>
        <p:txBody>
          <a:bodyPr wrap="square" rtlCol="0">
            <a:spAutoFit/>
          </a:bodyPr>
          <a:lstStyle/>
          <a:p>
            <a:r>
              <a:rPr kumimoji="1" lang="ja-JP" altLang="en-US" dirty="0">
                <a:highlight>
                  <a:srgbClr val="99FFCC"/>
                </a:highlight>
              </a:rPr>
              <a:t>現在のデジタル産業の状況</a:t>
            </a:r>
          </a:p>
        </p:txBody>
      </p:sp>
      <p:sp>
        <p:nvSpPr>
          <p:cNvPr id="7" name="テキスト ボックス 6">
            <a:extLst>
              <a:ext uri="{FF2B5EF4-FFF2-40B4-BE49-F238E27FC236}">
                <a16:creationId xmlns:a16="http://schemas.microsoft.com/office/drawing/2014/main" id="{AB8F528C-E27B-4773-9931-612208D76A9A}"/>
              </a:ext>
            </a:extLst>
          </p:cNvPr>
          <p:cNvSpPr txBox="1"/>
          <p:nvPr/>
        </p:nvSpPr>
        <p:spPr>
          <a:xfrm>
            <a:off x="6511290" y="114231"/>
            <a:ext cx="4198620" cy="369332"/>
          </a:xfrm>
          <a:prstGeom prst="rect">
            <a:avLst/>
          </a:prstGeom>
          <a:noFill/>
        </p:spPr>
        <p:txBody>
          <a:bodyPr wrap="square" rtlCol="0">
            <a:spAutoFit/>
          </a:bodyPr>
          <a:lstStyle/>
          <a:p>
            <a:r>
              <a:rPr kumimoji="1" lang="ja-JP" altLang="en-US" dirty="0">
                <a:highlight>
                  <a:srgbClr val="FFCCFF"/>
                </a:highlight>
              </a:rPr>
              <a:t>各国系企業の製品・サービスの売上規模</a:t>
            </a:r>
          </a:p>
        </p:txBody>
      </p:sp>
      <p:pic>
        <p:nvPicPr>
          <p:cNvPr id="3" name="図 2">
            <a:extLst>
              <a:ext uri="{FF2B5EF4-FFF2-40B4-BE49-F238E27FC236}">
                <a16:creationId xmlns:a16="http://schemas.microsoft.com/office/drawing/2014/main" id="{637EE010-0386-43C5-B767-01D02EA417F4}"/>
              </a:ext>
            </a:extLst>
          </p:cNvPr>
          <p:cNvPicPr>
            <a:picLocks noChangeAspect="1"/>
          </p:cNvPicPr>
          <p:nvPr/>
        </p:nvPicPr>
        <p:blipFill>
          <a:blip r:embed="rId3"/>
          <a:stretch>
            <a:fillRect/>
          </a:stretch>
        </p:blipFill>
        <p:spPr>
          <a:xfrm>
            <a:off x="99060" y="611887"/>
            <a:ext cx="10400419" cy="5797143"/>
          </a:xfrm>
          <a:prstGeom prst="rect">
            <a:avLst/>
          </a:prstGeom>
        </p:spPr>
      </p:pic>
      <p:sp>
        <p:nvSpPr>
          <p:cNvPr id="8" name="テキスト ボックス 7">
            <a:extLst>
              <a:ext uri="{FF2B5EF4-FFF2-40B4-BE49-F238E27FC236}">
                <a16:creationId xmlns:a16="http://schemas.microsoft.com/office/drawing/2014/main" id="{1A5A3AF1-3F67-468E-89C8-31B734CF066A}"/>
              </a:ext>
            </a:extLst>
          </p:cNvPr>
          <p:cNvSpPr txBox="1"/>
          <p:nvPr/>
        </p:nvSpPr>
        <p:spPr>
          <a:xfrm>
            <a:off x="3977640" y="6409030"/>
            <a:ext cx="7520940" cy="338554"/>
          </a:xfrm>
          <a:prstGeom prst="rect">
            <a:avLst/>
          </a:prstGeom>
          <a:noFill/>
        </p:spPr>
        <p:txBody>
          <a:bodyPr wrap="square" rtlCol="0">
            <a:spAutoFit/>
          </a:bodyPr>
          <a:lstStyle/>
          <a:p>
            <a:r>
              <a:rPr kumimoji="1" lang="ja-JP" altLang="en-US" sz="1600" dirty="0"/>
              <a:t>出典</a:t>
            </a:r>
            <a:r>
              <a:rPr kumimoji="1" lang="en-US" altLang="ja-JP" sz="1600" dirty="0"/>
              <a:t>: </a:t>
            </a:r>
            <a:r>
              <a:rPr kumimoji="1" lang="en-US" altLang="ja-JP" sz="1600" u="sng" dirty="0">
                <a:solidFill>
                  <a:srgbClr val="0000FF"/>
                </a:solidFill>
              </a:rPr>
              <a:t>https://upload.cyber.ipa.go.jp/d/251115_001_dnobori-stat_34884/</a:t>
            </a:r>
            <a:r>
              <a:rPr kumimoji="1" lang="ja-JP" altLang="en-US" sz="1600" dirty="0"/>
              <a:t> の </a:t>
            </a:r>
            <a:r>
              <a:rPr kumimoji="1" lang="en-US" altLang="ja-JP" sz="1600" dirty="0"/>
              <a:t>PDF </a:t>
            </a:r>
            <a:r>
              <a:rPr kumimoji="1" lang="ja-JP" altLang="en-US" sz="1600" dirty="0"/>
              <a:t>に記載</a:t>
            </a:r>
          </a:p>
        </p:txBody>
      </p:sp>
    </p:spTree>
    <p:extLst>
      <p:ext uri="{BB962C8B-B14F-4D97-AF65-F5344CB8AC3E}">
        <p14:creationId xmlns:p14="http://schemas.microsoft.com/office/powerpoint/2010/main" val="805941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ECBB761-BE5B-4D48-A722-683A6C726E41}"/>
              </a:ext>
            </a:extLst>
          </p:cNvPr>
          <p:cNvSpPr>
            <a:spLocks noGrp="1"/>
          </p:cNvSpPr>
          <p:nvPr>
            <p:ph type="sldNum" sz="quarter" idx="12"/>
          </p:nvPr>
        </p:nvSpPr>
        <p:spPr/>
        <p:txBody>
          <a:bodyPr/>
          <a:lstStyle/>
          <a:p>
            <a:fld id="{63DCA85F-F225-44A4-AEA8-9083CAE61796}" type="slidenum">
              <a:rPr kumimoji="1" lang="ja-JP" altLang="en-US" smtClean="0"/>
              <a:t>32</a:t>
            </a:fld>
            <a:endParaRPr kumimoji="1" lang="ja-JP" altLang="en-US" dirty="0"/>
          </a:p>
        </p:txBody>
      </p:sp>
      <p:pic>
        <p:nvPicPr>
          <p:cNvPr id="6" name="図 5">
            <a:extLst>
              <a:ext uri="{FF2B5EF4-FFF2-40B4-BE49-F238E27FC236}">
                <a16:creationId xmlns:a16="http://schemas.microsoft.com/office/drawing/2014/main" id="{3AA8392B-FFD0-4C3A-B996-61E8B5A373DD}"/>
              </a:ext>
            </a:extLst>
          </p:cNvPr>
          <p:cNvPicPr>
            <a:picLocks noChangeAspect="1"/>
          </p:cNvPicPr>
          <p:nvPr/>
        </p:nvPicPr>
        <p:blipFill>
          <a:blip r:embed="rId2"/>
          <a:stretch>
            <a:fillRect/>
          </a:stretch>
        </p:blipFill>
        <p:spPr>
          <a:xfrm>
            <a:off x="236220" y="1442896"/>
            <a:ext cx="11719559" cy="4317390"/>
          </a:xfrm>
          <a:prstGeom prst="rect">
            <a:avLst/>
          </a:prstGeom>
        </p:spPr>
      </p:pic>
      <p:pic>
        <p:nvPicPr>
          <p:cNvPr id="7" name="図 6">
            <a:extLst>
              <a:ext uri="{FF2B5EF4-FFF2-40B4-BE49-F238E27FC236}">
                <a16:creationId xmlns:a16="http://schemas.microsoft.com/office/drawing/2014/main" id="{54933542-2485-4D5A-B639-7E95FBAA4717}"/>
              </a:ext>
            </a:extLst>
          </p:cNvPr>
          <p:cNvPicPr>
            <a:picLocks noChangeAspect="1"/>
          </p:cNvPicPr>
          <p:nvPr/>
        </p:nvPicPr>
        <p:blipFill>
          <a:blip r:embed="rId3"/>
          <a:stretch>
            <a:fillRect/>
          </a:stretch>
        </p:blipFill>
        <p:spPr>
          <a:xfrm>
            <a:off x="2506352" y="74931"/>
            <a:ext cx="2461260" cy="1367965"/>
          </a:xfrm>
          <a:prstGeom prst="rect">
            <a:avLst/>
          </a:prstGeom>
        </p:spPr>
      </p:pic>
      <p:pic>
        <p:nvPicPr>
          <p:cNvPr id="8" name="図 7">
            <a:extLst>
              <a:ext uri="{FF2B5EF4-FFF2-40B4-BE49-F238E27FC236}">
                <a16:creationId xmlns:a16="http://schemas.microsoft.com/office/drawing/2014/main" id="{4107C6D5-A897-4D4D-822C-00F8A647FA82}"/>
              </a:ext>
            </a:extLst>
          </p:cNvPr>
          <p:cNvPicPr>
            <a:picLocks noChangeAspect="1"/>
          </p:cNvPicPr>
          <p:nvPr/>
        </p:nvPicPr>
        <p:blipFill>
          <a:blip r:embed="rId4"/>
          <a:stretch>
            <a:fillRect/>
          </a:stretch>
        </p:blipFill>
        <p:spPr>
          <a:xfrm>
            <a:off x="5821681" y="74931"/>
            <a:ext cx="2430150" cy="1367965"/>
          </a:xfrm>
          <a:prstGeom prst="rect">
            <a:avLst/>
          </a:prstGeom>
        </p:spPr>
      </p:pic>
      <p:sp>
        <p:nvSpPr>
          <p:cNvPr id="9" name="テキスト ボックス 8">
            <a:extLst>
              <a:ext uri="{FF2B5EF4-FFF2-40B4-BE49-F238E27FC236}">
                <a16:creationId xmlns:a16="http://schemas.microsoft.com/office/drawing/2014/main" id="{40668F3D-44CD-453D-BF70-6051EFE452B7}"/>
              </a:ext>
            </a:extLst>
          </p:cNvPr>
          <p:cNvSpPr txBox="1"/>
          <p:nvPr/>
        </p:nvSpPr>
        <p:spPr>
          <a:xfrm>
            <a:off x="5066672" y="398934"/>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10" name="テキスト ボックス 9">
            <a:extLst>
              <a:ext uri="{FF2B5EF4-FFF2-40B4-BE49-F238E27FC236}">
                <a16:creationId xmlns:a16="http://schemas.microsoft.com/office/drawing/2014/main" id="{EE0B5A75-0262-4225-8C7C-54A40E6F2818}"/>
              </a:ext>
            </a:extLst>
          </p:cNvPr>
          <p:cNvSpPr txBox="1"/>
          <p:nvPr/>
        </p:nvSpPr>
        <p:spPr>
          <a:xfrm>
            <a:off x="-45441" y="3368271"/>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11" name="左中かっこ 10">
            <a:extLst>
              <a:ext uri="{FF2B5EF4-FFF2-40B4-BE49-F238E27FC236}">
                <a16:creationId xmlns:a16="http://schemas.microsoft.com/office/drawing/2014/main" id="{664001CB-0D03-4178-B3DD-98D60BB0ACBF}"/>
              </a:ext>
            </a:extLst>
          </p:cNvPr>
          <p:cNvSpPr/>
          <p:nvPr/>
        </p:nvSpPr>
        <p:spPr>
          <a:xfrm rot="16200000">
            <a:off x="5914847" y="418158"/>
            <a:ext cx="233676" cy="10842351"/>
          </a:xfrm>
          <a:prstGeom prst="leftBrace">
            <a:avLst>
              <a:gd name="adj1" fmla="val 14696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45D3B7E-2F79-40A7-8BBB-B76A88FB1C3F}"/>
              </a:ext>
            </a:extLst>
          </p:cNvPr>
          <p:cNvSpPr txBox="1"/>
          <p:nvPr/>
        </p:nvSpPr>
        <p:spPr>
          <a:xfrm>
            <a:off x="960120" y="6094740"/>
            <a:ext cx="10744200" cy="523220"/>
          </a:xfrm>
          <a:prstGeom prst="rect">
            <a:avLst/>
          </a:prstGeom>
          <a:noFill/>
        </p:spPr>
        <p:txBody>
          <a:bodyPr wrap="square" rtlCol="0">
            <a:spAutoFit/>
          </a:bodyPr>
          <a:lstStyle/>
          <a:p>
            <a:pPr algn="ctr"/>
            <a:r>
              <a:rPr kumimoji="1" lang="en-US" altLang="ja-JP" sz="2800" b="1" dirty="0">
                <a:solidFill>
                  <a:schemeClr val="accent5">
                    <a:lumMod val="75000"/>
                  </a:schemeClr>
                </a:solidFill>
              </a:rPr>
              <a:t>(a) + (b): </a:t>
            </a:r>
            <a:r>
              <a:rPr kumimoji="1" lang="ja-JP" altLang="en-US" sz="2800" b="1" dirty="0">
                <a:solidFill>
                  <a:schemeClr val="accent5">
                    <a:lumMod val="75000"/>
                  </a:schemeClr>
                </a:solidFill>
              </a:rPr>
              <a:t>デジタル技術生産能力 </a:t>
            </a:r>
            <a:r>
              <a:rPr kumimoji="1" lang="en-US" altLang="ja-JP" sz="2800" b="1" dirty="0">
                <a:solidFill>
                  <a:schemeClr val="accent5">
                    <a:lumMod val="75000"/>
                  </a:schemeClr>
                </a:solidFill>
              </a:rPr>
              <a:t>(</a:t>
            </a:r>
            <a:r>
              <a:rPr kumimoji="1" lang="ja-JP" altLang="en-US" sz="2800" b="1" dirty="0">
                <a:solidFill>
                  <a:schemeClr val="accent5">
                    <a:lumMod val="75000"/>
                  </a:schemeClr>
                </a:solidFill>
              </a:rPr>
              <a:t>デジタル国富形成力</a:t>
            </a:r>
            <a:r>
              <a:rPr kumimoji="1" lang="en-US" altLang="ja-JP" sz="2800" b="1" dirty="0">
                <a:solidFill>
                  <a:schemeClr val="accent5">
                    <a:lumMod val="75000"/>
                  </a:schemeClr>
                </a:solidFill>
              </a:rPr>
              <a:t>)</a:t>
            </a:r>
            <a:endParaRPr kumimoji="1" lang="ja-JP" altLang="en-US" sz="2800" b="1" dirty="0">
              <a:solidFill>
                <a:schemeClr val="accent5">
                  <a:lumMod val="75000"/>
                </a:schemeClr>
              </a:solidFill>
            </a:endParaRPr>
          </a:p>
        </p:txBody>
      </p:sp>
      <p:pic>
        <p:nvPicPr>
          <p:cNvPr id="13" name="図 12">
            <a:extLst>
              <a:ext uri="{FF2B5EF4-FFF2-40B4-BE49-F238E27FC236}">
                <a16:creationId xmlns:a16="http://schemas.microsoft.com/office/drawing/2014/main" id="{C4E1857C-0F1A-4261-92B2-B7D41D87E2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2002" y="600842"/>
            <a:ext cx="1040859" cy="696575"/>
          </a:xfrm>
          <a:prstGeom prst="rect">
            <a:avLst/>
          </a:prstGeom>
        </p:spPr>
      </p:pic>
      <p:sp>
        <p:nvSpPr>
          <p:cNvPr id="14" name="テキスト ボックス 13">
            <a:extLst>
              <a:ext uri="{FF2B5EF4-FFF2-40B4-BE49-F238E27FC236}">
                <a16:creationId xmlns:a16="http://schemas.microsoft.com/office/drawing/2014/main" id="{3604ECC6-7DA4-446B-94AD-AE790BCD58F9}"/>
              </a:ext>
            </a:extLst>
          </p:cNvPr>
          <p:cNvSpPr txBox="1"/>
          <p:nvPr/>
        </p:nvSpPr>
        <p:spPr>
          <a:xfrm>
            <a:off x="99060" y="83820"/>
            <a:ext cx="2461260" cy="338554"/>
          </a:xfrm>
          <a:prstGeom prst="rect">
            <a:avLst/>
          </a:prstGeom>
          <a:noFill/>
        </p:spPr>
        <p:txBody>
          <a:bodyPr wrap="square" rtlCol="0">
            <a:spAutoFit/>
          </a:bodyPr>
          <a:lstStyle/>
          <a:p>
            <a:r>
              <a:rPr kumimoji="1" lang="ja-JP" altLang="en-US" sz="1600" dirty="0">
                <a:highlight>
                  <a:srgbClr val="99FFCC"/>
                </a:highlight>
              </a:rPr>
              <a:t>現在のデジタル産業の状況</a:t>
            </a:r>
          </a:p>
        </p:txBody>
      </p:sp>
      <p:sp>
        <p:nvSpPr>
          <p:cNvPr id="15" name="テキスト ボックス 14">
            <a:extLst>
              <a:ext uri="{FF2B5EF4-FFF2-40B4-BE49-F238E27FC236}">
                <a16:creationId xmlns:a16="http://schemas.microsoft.com/office/drawing/2014/main" id="{C47A82D2-D0B5-4083-A676-5D0E1CE11F3F}"/>
              </a:ext>
            </a:extLst>
          </p:cNvPr>
          <p:cNvSpPr txBox="1"/>
          <p:nvPr/>
        </p:nvSpPr>
        <p:spPr>
          <a:xfrm>
            <a:off x="8358510" y="83820"/>
            <a:ext cx="2099310" cy="646331"/>
          </a:xfrm>
          <a:prstGeom prst="rect">
            <a:avLst/>
          </a:prstGeom>
          <a:noFill/>
        </p:spPr>
        <p:txBody>
          <a:bodyPr wrap="square" rtlCol="0">
            <a:spAutoFit/>
          </a:bodyPr>
          <a:lstStyle/>
          <a:p>
            <a:r>
              <a:rPr kumimoji="1" lang="ja-JP" altLang="en-US" dirty="0">
                <a:highlight>
                  <a:srgbClr val="FFCCFF"/>
                </a:highlight>
              </a:rPr>
              <a:t>各国系企業の製品・サービスの売上規模</a:t>
            </a:r>
          </a:p>
        </p:txBody>
      </p:sp>
      <p:sp>
        <p:nvSpPr>
          <p:cNvPr id="16" name="テキスト ボックス 15">
            <a:extLst>
              <a:ext uri="{FF2B5EF4-FFF2-40B4-BE49-F238E27FC236}">
                <a16:creationId xmlns:a16="http://schemas.microsoft.com/office/drawing/2014/main" id="{EC8F448A-EEFB-435F-85FB-387D934F92AB}"/>
              </a:ext>
            </a:extLst>
          </p:cNvPr>
          <p:cNvSpPr txBox="1"/>
          <p:nvPr/>
        </p:nvSpPr>
        <p:spPr>
          <a:xfrm>
            <a:off x="4046220" y="6523936"/>
            <a:ext cx="7520940" cy="338554"/>
          </a:xfrm>
          <a:prstGeom prst="rect">
            <a:avLst/>
          </a:prstGeom>
          <a:noFill/>
        </p:spPr>
        <p:txBody>
          <a:bodyPr wrap="square" rtlCol="0">
            <a:spAutoFit/>
          </a:bodyPr>
          <a:lstStyle/>
          <a:p>
            <a:r>
              <a:rPr kumimoji="1" lang="ja-JP" altLang="en-US" sz="1600" dirty="0"/>
              <a:t>出典</a:t>
            </a:r>
            <a:r>
              <a:rPr kumimoji="1" lang="en-US" altLang="ja-JP" sz="1600" dirty="0"/>
              <a:t>: </a:t>
            </a:r>
            <a:r>
              <a:rPr kumimoji="1" lang="en-US" altLang="ja-JP" sz="1600" u="sng" dirty="0">
                <a:solidFill>
                  <a:srgbClr val="0000FF"/>
                </a:solidFill>
              </a:rPr>
              <a:t>https://upload.cyber.ipa.go.jp/d/251115_001_dnobori-stat_34884/</a:t>
            </a:r>
            <a:r>
              <a:rPr kumimoji="1" lang="ja-JP" altLang="en-US" sz="1600" dirty="0"/>
              <a:t> の </a:t>
            </a:r>
            <a:r>
              <a:rPr kumimoji="1" lang="en-US" altLang="ja-JP" sz="1600" dirty="0"/>
              <a:t>PDF </a:t>
            </a:r>
            <a:r>
              <a:rPr kumimoji="1" lang="ja-JP" altLang="en-US" sz="1600" dirty="0"/>
              <a:t>に記載</a:t>
            </a:r>
          </a:p>
        </p:txBody>
      </p:sp>
    </p:spTree>
    <p:extLst>
      <p:ext uri="{BB962C8B-B14F-4D97-AF65-F5344CB8AC3E}">
        <p14:creationId xmlns:p14="http://schemas.microsoft.com/office/powerpoint/2010/main" val="1492137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a:extLst>
              <a:ext uri="{FF2B5EF4-FFF2-40B4-BE49-F238E27FC236}">
                <a16:creationId xmlns:a16="http://schemas.microsoft.com/office/drawing/2014/main" id="{A6940AA5-63D4-419F-A698-2C89231C9E0D}"/>
              </a:ext>
            </a:extLst>
          </p:cNvPr>
          <p:cNvCxnSpPr>
            <a:cxnSpLocks/>
          </p:cNvCxnSpPr>
          <p:nvPr/>
        </p:nvCxnSpPr>
        <p:spPr>
          <a:xfrm>
            <a:off x="6547862" y="152400"/>
            <a:ext cx="0" cy="6284233"/>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3E906F62-D639-4897-9493-6BF24FA03AB6}"/>
              </a:ext>
            </a:extLst>
          </p:cNvPr>
          <p:cNvSpPr>
            <a:spLocks noGrp="1"/>
          </p:cNvSpPr>
          <p:nvPr>
            <p:ph type="sldNum" sz="quarter" idx="12"/>
          </p:nvPr>
        </p:nvSpPr>
        <p:spPr/>
        <p:txBody>
          <a:bodyPr/>
          <a:lstStyle/>
          <a:p>
            <a:fld id="{63DCA85F-F225-44A4-AEA8-9083CAE61796}" type="slidenum">
              <a:rPr kumimoji="1" lang="ja-JP" altLang="en-US" smtClean="0"/>
              <a:t>33</a:t>
            </a:fld>
            <a:endParaRPr kumimoji="1" lang="ja-JP" altLang="en-US" dirty="0"/>
          </a:p>
        </p:txBody>
      </p:sp>
      <p:pic>
        <p:nvPicPr>
          <p:cNvPr id="7" name="図 6">
            <a:extLst>
              <a:ext uri="{FF2B5EF4-FFF2-40B4-BE49-F238E27FC236}">
                <a16:creationId xmlns:a16="http://schemas.microsoft.com/office/drawing/2014/main" id="{8A63CDE4-BC30-42EE-9125-287D7A710F00}"/>
              </a:ext>
            </a:extLst>
          </p:cNvPr>
          <p:cNvPicPr>
            <a:picLocks noChangeAspect="1"/>
          </p:cNvPicPr>
          <p:nvPr/>
        </p:nvPicPr>
        <p:blipFill>
          <a:blip r:embed="rId2"/>
          <a:stretch>
            <a:fillRect/>
          </a:stretch>
        </p:blipFill>
        <p:spPr>
          <a:xfrm>
            <a:off x="237130" y="1547237"/>
            <a:ext cx="6003654" cy="3436241"/>
          </a:xfrm>
          <a:prstGeom prst="rect">
            <a:avLst/>
          </a:prstGeom>
        </p:spPr>
      </p:pic>
      <p:pic>
        <p:nvPicPr>
          <p:cNvPr id="9" name="図 8">
            <a:extLst>
              <a:ext uri="{FF2B5EF4-FFF2-40B4-BE49-F238E27FC236}">
                <a16:creationId xmlns:a16="http://schemas.microsoft.com/office/drawing/2014/main" id="{04A97D43-D8E1-4A4C-995C-BC39572F6FBB}"/>
              </a:ext>
            </a:extLst>
          </p:cNvPr>
          <p:cNvPicPr>
            <a:picLocks noChangeAspect="1"/>
          </p:cNvPicPr>
          <p:nvPr/>
        </p:nvPicPr>
        <p:blipFill>
          <a:blip r:embed="rId3"/>
          <a:stretch>
            <a:fillRect/>
          </a:stretch>
        </p:blipFill>
        <p:spPr>
          <a:xfrm>
            <a:off x="6854943" y="1387217"/>
            <a:ext cx="5177037" cy="3596261"/>
          </a:xfrm>
          <a:prstGeom prst="rect">
            <a:avLst/>
          </a:prstGeom>
        </p:spPr>
      </p:pic>
      <p:sp>
        <p:nvSpPr>
          <p:cNvPr id="10" name="左中かっこ 9">
            <a:extLst>
              <a:ext uri="{FF2B5EF4-FFF2-40B4-BE49-F238E27FC236}">
                <a16:creationId xmlns:a16="http://schemas.microsoft.com/office/drawing/2014/main" id="{91C10F71-6C71-4C42-BB5F-0582D8252376}"/>
              </a:ext>
            </a:extLst>
          </p:cNvPr>
          <p:cNvSpPr/>
          <p:nvPr/>
        </p:nvSpPr>
        <p:spPr>
          <a:xfrm rot="16200000">
            <a:off x="3122119" y="2204681"/>
            <a:ext cx="233676" cy="6003653"/>
          </a:xfrm>
          <a:prstGeom prst="leftBrace">
            <a:avLst>
              <a:gd name="adj1" fmla="val 14696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2A85CB7-CC32-41A6-B967-276FA26986D3}"/>
              </a:ext>
            </a:extLst>
          </p:cNvPr>
          <p:cNvSpPr txBox="1"/>
          <p:nvPr/>
        </p:nvSpPr>
        <p:spPr>
          <a:xfrm>
            <a:off x="559184" y="5523329"/>
            <a:ext cx="5623564" cy="369332"/>
          </a:xfrm>
          <a:prstGeom prst="rect">
            <a:avLst/>
          </a:prstGeom>
          <a:noFill/>
        </p:spPr>
        <p:txBody>
          <a:bodyPr wrap="square" rtlCol="0">
            <a:spAutoFit/>
          </a:bodyPr>
          <a:lstStyle/>
          <a:p>
            <a:pPr algn="ctr"/>
            <a:r>
              <a:rPr kumimoji="1" lang="en-US" altLang="ja-JP" b="1" dirty="0">
                <a:solidFill>
                  <a:schemeClr val="accent5">
                    <a:lumMod val="75000"/>
                  </a:schemeClr>
                </a:solidFill>
              </a:rPr>
              <a:t>(a) + (b): </a:t>
            </a:r>
            <a:r>
              <a:rPr kumimoji="1" lang="ja-JP" altLang="en-US" b="1" dirty="0">
                <a:solidFill>
                  <a:schemeClr val="accent5">
                    <a:lumMod val="75000"/>
                  </a:schemeClr>
                </a:solidFill>
              </a:rPr>
              <a:t>デジタル技術生産能力 </a:t>
            </a:r>
            <a:r>
              <a:rPr kumimoji="1" lang="en-US" altLang="ja-JP" b="1" dirty="0">
                <a:solidFill>
                  <a:schemeClr val="accent5">
                    <a:lumMod val="75000"/>
                  </a:schemeClr>
                </a:solidFill>
              </a:rPr>
              <a:t>(</a:t>
            </a:r>
            <a:r>
              <a:rPr kumimoji="1" lang="ja-JP" altLang="en-US" b="1" dirty="0">
                <a:solidFill>
                  <a:schemeClr val="accent5">
                    <a:lumMod val="75000"/>
                  </a:schemeClr>
                </a:solidFill>
              </a:rPr>
              <a:t>デジタル国富形成力</a:t>
            </a:r>
            <a:r>
              <a:rPr kumimoji="1" lang="en-US" altLang="ja-JP" b="1" dirty="0">
                <a:solidFill>
                  <a:schemeClr val="accent5">
                    <a:lumMod val="75000"/>
                  </a:schemeClr>
                </a:solidFill>
              </a:rPr>
              <a:t>)</a:t>
            </a:r>
            <a:endParaRPr kumimoji="1" lang="ja-JP" altLang="en-US" b="1" dirty="0">
              <a:solidFill>
                <a:schemeClr val="accent5">
                  <a:lumMod val="75000"/>
                </a:schemeClr>
              </a:solidFill>
            </a:endParaRPr>
          </a:p>
        </p:txBody>
      </p:sp>
      <p:sp>
        <p:nvSpPr>
          <p:cNvPr id="12" name="左中かっこ 11">
            <a:extLst>
              <a:ext uri="{FF2B5EF4-FFF2-40B4-BE49-F238E27FC236}">
                <a16:creationId xmlns:a16="http://schemas.microsoft.com/office/drawing/2014/main" id="{A3788492-BE91-4310-87D8-0B302843F57E}"/>
              </a:ext>
            </a:extLst>
          </p:cNvPr>
          <p:cNvSpPr/>
          <p:nvPr/>
        </p:nvSpPr>
        <p:spPr>
          <a:xfrm rot="16200000">
            <a:off x="9354823" y="2638120"/>
            <a:ext cx="233676" cy="5120638"/>
          </a:xfrm>
          <a:prstGeom prst="leftBrace">
            <a:avLst>
              <a:gd name="adj1" fmla="val 146969"/>
              <a:gd name="adj2" fmla="val 50000"/>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F502FA2-A382-4D48-B47F-0DAE1C702821}"/>
              </a:ext>
            </a:extLst>
          </p:cNvPr>
          <p:cNvSpPr txBox="1"/>
          <p:nvPr/>
        </p:nvSpPr>
        <p:spPr>
          <a:xfrm>
            <a:off x="6631679" y="5434763"/>
            <a:ext cx="5623564" cy="923330"/>
          </a:xfrm>
          <a:prstGeom prst="rect">
            <a:avLst/>
          </a:prstGeom>
          <a:noFill/>
        </p:spPr>
        <p:txBody>
          <a:bodyPr wrap="square" rtlCol="0">
            <a:spAutoFit/>
          </a:bodyPr>
          <a:lstStyle/>
          <a:p>
            <a:pPr algn="ctr"/>
            <a:r>
              <a:rPr kumimoji="1" lang="en-US" altLang="ja-JP" b="1" dirty="0">
                <a:solidFill>
                  <a:schemeClr val="accent4">
                    <a:lumMod val="50000"/>
                  </a:schemeClr>
                </a:solidFill>
              </a:rPr>
              <a:t>(c): </a:t>
            </a:r>
            <a:r>
              <a:rPr kumimoji="1" lang="ja-JP" altLang="en-US" b="1" dirty="0">
                <a:solidFill>
                  <a:schemeClr val="accent4">
                    <a:lumMod val="50000"/>
                  </a:schemeClr>
                </a:solidFill>
              </a:rPr>
              <a:t>デジタル活用支援能力</a:t>
            </a:r>
            <a:endParaRPr kumimoji="1" lang="en-US" altLang="ja-JP" b="1" dirty="0">
              <a:solidFill>
                <a:schemeClr val="accent4">
                  <a:lumMod val="50000"/>
                </a:schemeClr>
              </a:solidFill>
            </a:endParaRPr>
          </a:p>
          <a:p>
            <a:pPr algn="ctr"/>
            <a:r>
              <a:rPr kumimoji="1" lang="en-US" altLang="ja-JP" b="1" dirty="0">
                <a:solidFill>
                  <a:schemeClr val="accent4">
                    <a:lumMod val="50000"/>
                  </a:schemeClr>
                </a:solidFill>
              </a:rPr>
              <a:t>(</a:t>
            </a:r>
            <a:r>
              <a:rPr kumimoji="1" lang="ja-JP" altLang="en-US" b="1" dirty="0">
                <a:solidFill>
                  <a:schemeClr val="accent4">
                    <a:lumMod val="50000"/>
                  </a:schemeClr>
                </a:solidFill>
              </a:rPr>
              <a:t>すなわち </a:t>
            </a:r>
            <a:r>
              <a:rPr kumimoji="1" lang="en-US" altLang="ja-JP" b="1" dirty="0">
                <a:solidFill>
                  <a:schemeClr val="accent4">
                    <a:lumMod val="50000"/>
                  </a:schemeClr>
                </a:solidFill>
              </a:rPr>
              <a:t>(a), (b) </a:t>
            </a:r>
            <a:r>
              <a:rPr kumimoji="1" lang="ja-JP" altLang="en-US" b="1" dirty="0">
                <a:solidFill>
                  <a:schemeClr val="accent4">
                    <a:lumMod val="50000"/>
                  </a:schemeClr>
                </a:solidFill>
              </a:rPr>
              <a:t>で生産された技術の</a:t>
            </a:r>
            <a:endParaRPr kumimoji="1" lang="en-US" altLang="ja-JP" b="1" dirty="0">
              <a:solidFill>
                <a:schemeClr val="accent4">
                  <a:lumMod val="50000"/>
                </a:schemeClr>
              </a:solidFill>
            </a:endParaRPr>
          </a:p>
          <a:p>
            <a:pPr algn="ctr"/>
            <a:r>
              <a:rPr kumimoji="1" lang="ja-JP" altLang="en-US" b="1" dirty="0">
                <a:solidFill>
                  <a:schemeClr val="accent4">
                    <a:lumMod val="50000"/>
                  </a:schemeClr>
                </a:solidFill>
              </a:rPr>
              <a:t>普及・利用支援への寄与力</a:t>
            </a:r>
            <a:r>
              <a:rPr kumimoji="1" lang="en-US" altLang="ja-JP" b="1" dirty="0">
                <a:solidFill>
                  <a:schemeClr val="accent4">
                    <a:lumMod val="50000"/>
                  </a:schemeClr>
                </a:solidFill>
              </a:rPr>
              <a:t>)</a:t>
            </a:r>
            <a:endParaRPr kumimoji="1" lang="ja-JP" altLang="en-US" b="1" dirty="0">
              <a:solidFill>
                <a:schemeClr val="accent4">
                  <a:lumMod val="50000"/>
                </a:schemeClr>
              </a:solidFill>
            </a:endParaRPr>
          </a:p>
        </p:txBody>
      </p:sp>
      <p:sp>
        <p:nvSpPr>
          <p:cNvPr id="22" name="テキスト ボックス 21">
            <a:extLst>
              <a:ext uri="{FF2B5EF4-FFF2-40B4-BE49-F238E27FC236}">
                <a16:creationId xmlns:a16="http://schemas.microsoft.com/office/drawing/2014/main" id="{6F23F6FD-9203-48F6-8273-F3477DF9FCED}"/>
              </a:ext>
            </a:extLst>
          </p:cNvPr>
          <p:cNvSpPr txBox="1"/>
          <p:nvPr/>
        </p:nvSpPr>
        <p:spPr>
          <a:xfrm>
            <a:off x="2573828" y="433895"/>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23" name="テキスト ボックス 22">
            <a:extLst>
              <a:ext uri="{FF2B5EF4-FFF2-40B4-BE49-F238E27FC236}">
                <a16:creationId xmlns:a16="http://schemas.microsoft.com/office/drawing/2014/main" id="{A8336731-CA22-499B-909B-F473899AADA3}"/>
              </a:ext>
            </a:extLst>
          </p:cNvPr>
          <p:cNvSpPr txBox="1"/>
          <p:nvPr/>
        </p:nvSpPr>
        <p:spPr>
          <a:xfrm>
            <a:off x="-90845" y="2862181"/>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pic>
        <p:nvPicPr>
          <p:cNvPr id="26" name="図 25">
            <a:extLst>
              <a:ext uri="{FF2B5EF4-FFF2-40B4-BE49-F238E27FC236}">
                <a16:creationId xmlns:a16="http://schemas.microsoft.com/office/drawing/2014/main" id="{432C9B6F-038A-4DC3-9B31-4E80417F5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18" y="6088346"/>
            <a:ext cx="1040859" cy="696575"/>
          </a:xfrm>
          <a:prstGeom prst="rect">
            <a:avLst/>
          </a:prstGeom>
        </p:spPr>
      </p:pic>
      <p:pic>
        <p:nvPicPr>
          <p:cNvPr id="27" name="図 26">
            <a:extLst>
              <a:ext uri="{FF2B5EF4-FFF2-40B4-BE49-F238E27FC236}">
                <a16:creationId xmlns:a16="http://schemas.microsoft.com/office/drawing/2014/main" id="{8AF10DF3-7656-4375-B515-57D0001F60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5828" y="378857"/>
            <a:ext cx="947097" cy="921705"/>
          </a:xfrm>
          <a:prstGeom prst="rect">
            <a:avLst/>
          </a:prstGeom>
        </p:spPr>
      </p:pic>
      <p:pic>
        <p:nvPicPr>
          <p:cNvPr id="28" name="図 27">
            <a:extLst>
              <a:ext uri="{FF2B5EF4-FFF2-40B4-BE49-F238E27FC236}">
                <a16:creationId xmlns:a16="http://schemas.microsoft.com/office/drawing/2014/main" id="{459CA5E9-ABE1-4F9D-820B-274FCB803A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2113" y="183144"/>
            <a:ext cx="948467" cy="1166242"/>
          </a:xfrm>
          <a:prstGeom prst="rect">
            <a:avLst/>
          </a:prstGeom>
        </p:spPr>
      </p:pic>
      <p:sp>
        <p:nvSpPr>
          <p:cNvPr id="29" name="テキスト ボックス 28">
            <a:extLst>
              <a:ext uri="{FF2B5EF4-FFF2-40B4-BE49-F238E27FC236}">
                <a16:creationId xmlns:a16="http://schemas.microsoft.com/office/drawing/2014/main" id="{1894BD10-3A08-48FD-8D12-1AE8A965F229}"/>
              </a:ext>
            </a:extLst>
          </p:cNvPr>
          <p:cNvSpPr txBox="1"/>
          <p:nvPr/>
        </p:nvSpPr>
        <p:spPr>
          <a:xfrm>
            <a:off x="5434071" y="63169"/>
            <a:ext cx="2461260" cy="338554"/>
          </a:xfrm>
          <a:prstGeom prst="rect">
            <a:avLst/>
          </a:prstGeom>
          <a:noFill/>
        </p:spPr>
        <p:txBody>
          <a:bodyPr wrap="square" rtlCol="0">
            <a:spAutoFit/>
          </a:bodyPr>
          <a:lstStyle/>
          <a:p>
            <a:r>
              <a:rPr kumimoji="1" lang="ja-JP" altLang="en-US" sz="1600" dirty="0">
                <a:highlight>
                  <a:srgbClr val="99FFCC"/>
                </a:highlight>
              </a:rPr>
              <a:t>現在のデジタル産業の状況</a:t>
            </a:r>
          </a:p>
        </p:txBody>
      </p:sp>
      <p:sp>
        <p:nvSpPr>
          <p:cNvPr id="30" name="テキスト ボックス 29">
            <a:extLst>
              <a:ext uri="{FF2B5EF4-FFF2-40B4-BE49-F238E27FC236}">
                <a16:creationId xmlns:a16="http://schemas.microsoft.com/office/drawing/2014/main" id="{80C693B0-E079-4C02-8665-E2C53D76E8C5}"/>
              </a:ext>
            </a:extLst>
          </p:cNvPr>
          <p:cNvSpPr txBox="1"/>
          <p:nvPr/>
        </p:nvSpPr>
        <p:spPr>
          <a:xfrm>
            <a:off x="7970520" y="2185073"/>
            <a:ext cx="3984349" cy="83099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b="1" dirty="0">
                <a:solidFill>
                  <a:schemeClr val="accent4">
                    <a:lumMod val="50000"/>
                  </a:schemeClr>
                </a:solidFill>
              </a:rPr>
              <a:t>単発的収入。あまり儲からない。</a:t>
            </a:r>
            <a:br>
              <a:rPr kumimoji="1" lang="en-US" altLang="ja-JP" sz="1200" b="1" dirty="0">
                <a:solidFill>
                  <a:schemeClr val="accent4">
                    <a:lumMod val="50000"/>
                  </a:schemeClr>
                </a:solidFill>
              </a:rPr>
            </a:br>
            <a:r>
              <a:rPr kumimoji="1" lang="ja-JP" altLang="en-US" sz="1200" b="1" dirty="0">
                <a:solidFill>
                  <a:schemeClr val="accent4">
                    <a:lumMod val="50000"/>
                  </a:schemeClr>
                </a:solidFill>
              </a:rPr>
              <a:t>常に働く必要あり。</a:t>
            </a:r>
            <a:br>
              <a:rPr kumimoji="1" lang="en-US" altLang="ja-JP" sz="1200" b="1" dirty="0">
                <a:solidFill>
                  <a:schemeClr val="accent4">
                    <a:lumMod val="50000"/>
                  </a:schemeClr>
                </a:solidFill>
              </a:rPr>
            </a:br>
            <a:r>
              <a:rPr kumimoji="1" lang="en-US" altLang="ja-JP" sz="1200" b="1" dirty="0">
                <a:solidFill>
                  <a:schemeClr val="accent4">
                    <a:lumMod val="50000"/>
                  </a:schemeClr>
                </a:solidFill>
              </a:rPr>
              <a:t>(</a:t>
            </a:r>
            <a:r>
              <a:rPr kumimoji="1" lang="ja-JP" altLang="en-US" sz="1200" b="1" dirty="0">
                <a:solidFill>
                  <a:schemeClr val="accent4">
                    <a:lumMod val="50000"/>
                  </a:schemeClr>
                </a:solidFill>
              </a:rPr>
              <a:t>労働時間あたりの儲けは後述。</a:t>
            </a:r>
            <a:r>
              <a:rPr kumimoji="1" lang="en-US" altLang="ja-JP" sz="1200" b="1" dirty="0">
                <a:solidFill>
                  <a:schemeClr val="accent4">
                    <a:lumMod val="50000"/>
                  </a:schemeClr>
                </a:solidFill>
              </a:rPr>
              <a:t>)</a:t>
            </a:r>
          </a:p>
          <a:p>
            <a:pPr marL="285750" indent="-285750">
              <a:buFont typeface="Arial" panose="020B0604020202020204" pitchFamily="34" charset="0"/>
              <a:buChar char="•"/>
            </a:pPr>
            <a:r>
              <a:rPr kumimoji="1" lang="en-US" altLang="ja-JP" sz="1200" b="1" dirty="0">
                <a:solidFill>
                  <a:schemeClr val="accent4">
                    <a:lumMod val="50000"/>
                  </a:schemeClr>
                </a:solidFill>
              </a:rPr>
              <a:t>AI </a:t>
            </a:r>
            <a:r>
              <a:rPr kumimoji="1" lang="ja-JP" altLang="en-US" sz="1200" b="1" dirty="0">
                <a:solidFill>
                  <a:schemeClr val="accent4">
                    <a:lumMod val="50000"/>
                  </a:schemeClr>
                </a:solidFill>
              </a:rPr>
              <a:t>で置換される可能性が大きい。</a:t>
            </a:r>
          </a:p>
        </p:txBody>
      </p:sp>
      <p:sp>
        <p:nvSpPr>
          <p:cNvPr id="31" name="矢印: 右 30">
            <a:extLst>
              <a:ext uri="{FF2B5EF4-FFF2-40B4-BE49-F238E27FC236}">
                <a16:creationId xmlns:a16="http://schemas.microsoft.com/office/drawing/2014/main" id="{E3B9348D-0227-49D2-9E97-E6C7361C69E7}"/>
              </a:ext>
            </a:extLst>
          </p:cNvPr>
          <p:cNvSpPr/>
          <p:nvPr/>
        </p:nvSpPr>
        <p:spPr>
          <a:xfrm>
            <a:off x="8597640" y="3016070"/>
            <a:ext cx="670588" cy="39955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0EE90888-1B7E-4402-8A95-E05D8BE01005}"/>
              </a:ext>
            </a:extLst>
          </p:cNvPr>
          <p:cNvSpPr txBox="1"/>
          <p:nvPr/>
        </p:nvSpPr>
        <p:spPr>
          <a:xfrm>
            <a:off x="9350409" y="2955586"/>
            <a:ext cx="2476502" cy="738664"/>
          </a:xfrm>
          <a:prstGeom prst="rect">
            <a:avLst/>
          </a:prstGeom>
          <a:noFill/>
        </p:spPr>
        <p:txBody>
          <a:bodyPr wrap="square" rtlCol="0">
            <a:spAutoFit/>
          </a:bodyPr>
          <a:lstStyle/>
          <a:p>
            <a:r>
              <a:rPr lang="en-US" altLang="ja-JP" sz="1400" b="1" dirty="0">
                <a:solidFill>
                  <a:schemeClr val="accent5">
                    <a:lumMod val="75000"/>
                  </a:schemeClr>
                </a:solidFill>
              </a:rPr>
              <a:t>(c) </a:t>
            </a:r>
            <a:r>
              <a:rPr lang="ja-JP" altLang="en-US" sz="1400" b="1" dirty="0">
                <a:solidFill>
                  <a:schemeClr val="accent5">
                    <a:lumMod val="75000"/>
                  </a:schemeClr>
                </a:solidFill>
              </a:rPr>
              <a:t>系</a:t>
            </a:r>
            <a:r>
              <a:rPr kumimoji="1" lang="ja-JP" altLang="en-US" sz="1400" b="1" dirty="0">
                <a:solidFill>
                  <a:schemeClr val="accent5">
                    <a:lumMod val="75000"/>
                  </a:schemeClr>
                </a:solidFill>
              </a:rPr>
              <a:t>企業は、</a:t>
            </a:r>
            <a:r>
              <a:rPr kumimoji="1" lang="en-US" altLang="ja-JP" sz="1400" b="1" dirty="0">
                <a:solidFill>
                  <a:schemeClr val="accent5">
                    <a:lumMod val="75000"/>
                  </a:schemeClr>
                </a:solidFill>
              </a:rPr>
              <a:t>(c) </a:t>
            </a:r>
            <a:r>
              <a:rPr kumimoji="1" lang="ja-JP" altLang="en-US" sz="1400" b="1" dirty="0">
                <a:solidFill>
                  <a:schemeClr val="accent5">
                    <a:lumMod val="75000"/>
                  </a:schemeClr>
                </a:solidFill>
              </a:rPr>
              <a:t>人材をどのようにして </a:t>
            </a:r>
            <a:r>
              <a:rPr kumimoji="1" lang="en-US" altLang="ja-JP" sz="1400" b="1" dirty="0">
                <a:solidFill>
                  <a:schemeClr val="accent5">
                    <a:lumMod val="75000"/>
                  </a:schemeClr>
                </a:solidFill>
              </a:rPr>
              <a:t>(a), (b) </a:t>
            </a:r>
            <a:r>
              <a:rPr kumimoji="1" lang="ja-JP" altLang="en-US" sz="1400" b="1" dirty="0">
                <a:solidFill>
                  <a:schemeClr val="accent5">
                    <a:lumMod val="75000"/>
                  </a:schemeClr>
                </a:solidFill>
              </a:rPr>
              <a:t>に進化させるかが急務。</a:t>
            </a:r>
          </a:p>
        </p:txBody>
      </p:sp>
      <p:sp>
        <p:nvSpPr>
          <p:cNvPr id="24" name="テキスト ボックス 23">
            <a:extLst>
              <a:ext uri="{FF2B5EF4-FFF2-40B4-BE49-F238E27FC236}">
                <a16:creationId xmlns:a16="http://schemas.microsoft.com/office/drawing/2014/main" id="{BF3B2CFC-4FF4-4D13-817F-482BDE6CAB9A}"/>
              </a:ext>
            </a:extLst>
          </p:cNvPr>
          <p:cNvSpPr txBox="1"/>
          <p:nvPr/>
        </p:nvSpPr>
        <p:spPr>
          <a:xfrm>
            <a:off x="868703" y="2090042"/>
            <a:ext cx="3726585" cy="12003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b="1" dirty="0">
                <a:solidFill>
                  <a:schemeClr val="accent5">
                    <a:lumMod val="75000"/>
                  </a:schemeClr>
                </a:solidFill>
              </a:rPr>
              <a:t>一度、良いソフトウェア技術を作ると、</a:t>
            </a:r>
            <a:br>
              <a:rPr kumimoji="1" lang="ja-JP" altLang="en-US" sz="1200" b="1" dirty="0">
                <a:solidFill>
                  <a:schemeClr val="accent5">
                    <a:lumMod val="75000"/>
                  </a:schemeClr>
                </a:solidFill>
              </a:rPr>
            </a:br>
            <a:r>
              <a:rPr kumimoji="1" lang="ja-JP" altLang="en-US" sz="1200" b="1" dirty="0">
                <a:solidFill>
                  <a:schemeClr val="accent5">
                    <a:lumMod val="75000"/>
                  </a:schemeClr>
                </a:solidFill>
              </a:rPr>
              <a:t>極めて多数の顧客の多様な用途向けに、</a:t>
            </a:r>
            <a:br>
              <a:rPr kumimoji="1" lang="en-US" altLang="ja-JP" sz="1200" b="1" dirty="0">
                <a:solidFill>
                  <a:schemeClr val="accent5">
                    <a:lumMod val="75000"/>
                  </a:schemeClr>
                </a:solidFill>
              </a:rPr>
            </a:br>
            <a:r>
              <a:rPr kumimoji="1" lang="ja-JP" altLang="en-US" sz="1200" b="1" dirty="0">
                <a:solidFill>
                  <a:schemeClr val="accent5">
                    <a:lumMod val="75000"/>
                  </a:schemeClr>
                </a:solidFill>
              </a:rPr>
              <a:t>長期間、販売することができ、わずかな原価で、多大な継続的利益を得ることができる。</a:t>
            </a:r>
            <a:endParaRPr kumimoji="1" lang="en-US" altLang="ja-JP" sz="1200" b="1" dirty="0">
              <a:solidFill>
                <a:schemeClr val="accent5">
                  <a:lumMod val="75000"/>
                </a:schemeClr>
              </a:solidFill>
            </a:endParaRPr>
          </a:p>
          <a:p>
            <a:pPr marL="285750" indent="-285750">
              <a:buFont typeface="Arial" panose="020B0604020202020204" pitchFamily="34" charset="0"/>
              <a:buChar char="•"/>
            </a:pPr>
            <a:r>
              <a:rPr kumimoji="1" lang="ja-JP" altLang="en-US" sz="1200" b="1" dirty="0">
                <a:solidFill>
                  <a:schemeClr val="accent5">
                    <a:lumMod val="75000"/>
                  </a:schemeClr>
                </a:solidFill>
              </a:rPr>
              <a:t>儲けたお金・空いた時間・得たノウハウで、</a:t>
            </a:r>
            <a:br>
              <a:rPr kumimoji="1" lang="en-US" altLang="ja-JP" sz="1200" b="1" dirty="0">
                <a:solidFill>
                  <a:schemeClr val="accent5">
                    <a:lumMod val="75000"/>
                  </a:schemeClr>
                </a:solidFill>
              </a:rPr>
            </a:br>
            <a:r>
              <a:rPr kumimoji="1" lang="ja-JP" altLang="en-US" sz="1200" b="1" dirty="0">
                <a:solidFill>
                  <a:schemeClr val="accent5">
                    <a:lumMod val="75000"/>
                  </a:schemeClr>
                </a:solidFill>
              </a:rPr>
              <a:t>新たな技術が作れる。</a:t>
            </a:r>
            <a:r>
              <a:rPr kumimoji="1" lang="en-US" altLang="ja-JP" sz="1200" b="1" dirty="0">
                <a:solidFill>
                  <a:schemeClr val="accent5">
                    <a:lumMod val="75000"/>
                  </a:schemeClr>
                </a:solidFill>
              </a:rPr>
              <a:t>(</a:t>
            </a:r>
            <a:r>
              <a:rPr kumimoji="1" lang="ja-JP" altLang="en-US" sz="1200" b="1" dirty="0">
                <a:solidFill>
                  <a:schemeClr val="accent5">
                    <a:lumMod val="75000"/>
                  </a:schemeClr>
                </a:solidFill>
              </a:rPr>
              <a:t>例</a:t>
            </a:r>
            <a:r>
              <a:rPr kumimoji="1" lang="en-US" altLang="ja-JP" sz="1200" b="1" dirty="0">
                <a:solidFill>
                  <a:schemeClr val="accent5">
                    <a:lumMod val="75000"/>
                  </a:schemeClr>
                </a:solidFill>
              </a:rPr>
              <a:t>: AI </a:t>
            </a:r>
            <a:r>
              <a:rPr kumimoji="1" lang="ja-JP" altLang="en-US" sz="1200" b="1" dirty="0">
                <a:solidFill>
                  <a:schemeClr val="accent5">
                    <a:lumMod val="75000"/>
                  </a:schemeClr>
                </a:solidFill>
              </a:rPr>
              <a:t>技術</a:t>
            </a:r>
            <a:r>
              <a:rPr kumimoji="1" lang="en-US" altLang="ja-JP" sz="1200" b="1" dirty="0">
                <a:solidFill>
                  <a:schemeClr val="accent5">
                    <a:lumMod val="75000"/>
                  </a:schemeClr>
                </a:solidFill>
              </a:rPr>
              <a:t>)</a:t>
            </a:r>
            <a:endParaRPr kumimoji="1" lang="ja-JP" altLang="en-US" sz="1200" b="1" dirty="0">
              <a:solidFill>
                <a:schemeClr val="accent5">
                  <a:lumMod val="75000"/>
                </a:schemeClr>
              </a:solidFill>
            </a:endParaRPr>
          </a:p>
        </p:txBody>
      </p:sp>
      <p:sp>
        <p:nvSpPr>
          <p:cNvPr id="33" name="テキスト ボックス 32">
            <a:extLst>
              <a:ext uri="{FF2B5EF4-FFF2-40B4-BE49-F238E27FC236}">
                <a16:creationId xmlns:a16="http://schemas.microsoft.com/office/drawing/2014/main" id="{0D6FFE2F-13D7-4CAA-850C-07193816E3CA}"/>
              </a:ext>
            </a:extLst>
          </p:cNvPr>
          <p:cNvSpPr txBox="1"/>
          <p:nvPr/>
        </p:nvSpPr>
        <p:spPr>
          <a:xfrm>
            <a:off x="8534088" y="104697"/>
            <a:ext cx="1661790" cy="461665"/>
          </a:xfrm>
          <a:prstGeom prst="rect">
            <a:avLst/>
          </a:prstGeom>
          <a:noFill/>
        </p:spPr>
        <p:txBody>
          <a:bodyPr wrap="square" rtlCol="0">
            <a:spAutoFit/>
          </a:bodyPr>
          <a:lstStyle/>
          <a:p>
            <a:r>
              <a:rPr kumimoji="1" lang="ja-JP" altLang="en-US" sz="1200" dirty="0">
                <a:highlight>
                  <a:srgbClr val="FFCCFF"/>
                </a:highlight>
              </a:rPr>
              <a:t>各国系企業の製品・サービスの売上規模</a:t>
            </a:r>
          </a:p>
        </p:txBody>
      </p:sp>
      <p:pic>
        <p:nvPicPr>
          <p:cNvPr id="34" name="図 33">
            <a:extLst>
              <a:ext uri="{FF2B5EF4-FFF2-40B4-BE49-F238E27FC236}">
                <a16:creationId xmlns:a16="http://schemas.microsoft.com/office/drawing/2014/main" id="{3A9A3091-9E67-4979-816D-7D5B8ADF50D6}"/>
              </a:ext>
            </a:extLst>
          </p:cNvPr>
          <p:cNvPicPr>
            <a:picLocks noChangeAspect="1"/>
          </p:cNvPicPr>
          <p:nvPr/>
        </p:nvPicPr>
        <p:blipFill>
          <a:blip r:embed="rId7"/>
          <a:stretch>
            <a:fillRect/>
          </a:stretch>
        </p:blipFill>
        <p:spPr>
          <a:xfrm>
            <a:off x="142909" y="35325"/>
            <a:ext cx="2521370" cy="1405720"/>
          </a:xfrm>
          <a:prstGeom prst="rect">
            <a:avLst/>
          </a:prstGeom>
        </p:spPr>
      </p:pic>
      <p:pic>
        <p:nvPicPr>
          <p:cNvPr id="35" name="図 34">
            <a:extLst>
              <a:ext uri="{FF2B5EF4-FFF2-40B4-BE49-F238E27FC236}">
                <a16:creationId xmlns:a16="http://schemas.microsoft.com/office/drawing/2014/main" id="{8A087CE4-7B49-49AD-8221-EB582D902EA1}"/>
              </a:ext>
            </a:extLst>
          </p:cNvPr>
          <p:cNvPicPr>
            <a:picLocks noChangeAspect="1"/>
          </p:cNvPicPr>
          <p:nvPr/>
        </p:nvPicPr>
        <p:blipFill>
          <a:blip r:embed="rId8"/>
          <a:stretch>
            <a:fillRect/>
          </a:stretch>
        </p:blipFill>
        <p:spPr>
          <a:xfrm>
            <a:off x="2912126" y="35325"/>
            <a:ext cx="2521945" cy="1405720"/>
          </a:xfrm>
          <a:prstGeom prst="rect">
            <a:avLst/>
          </a:prstGeom>
        </p:spPr>
      </p:pic>
      <p:sp>
        <p:nvSpPr>
          <p:cNvPr id="36" name="テキスト ボックス 35">
            <a:extLst>
              <a:ext uri="{FF2B5EF4-FFF2-40B4-BE49-F238E27FC236}">
                <a16:creationId xmlns:a16="http://schemas.microsoft.com/office/drawing/2014/main" id="{C720D43C-9C13-49E1-B9C0-09F856CDB255}"/>
              </a:ext>
            </a:extLst>
          </p:cNvPr>
          <p:cNvSpPr txBox="1"/>
          <p:nvPr/>
        </p:nvSpPr>
        <p:spPr>
          <a:xfrm>
            <a:off x="5899430" y="6487667"/>
            <a:ext cx="5817289" cy="276999"/>
          </a:xfrm>
          <a:prstGeom prst="rect">
            <a:avLst/>
          </a:prstGeom>
          <a:noFill/>
        </p:spPr>
        <p:txBody>
          <a:bodyPr wrap="square" rtlCol="0">
            <a:spAutoFit/>
          </a:bodyPr>
          <a:lstStyle/>
          <a:p>
            <a:r>
              <a:rPr kumimoji="1" lang="ja-JP" altLang="en-US" sz="1200" dirty="0"/>
              <a:t>出典</a:t>
            </a:r>
            <a:r>
              <a:rPr kumimoji="1" lang="en-US" altLang="ja-JP" sz="1200" dirty="0"/>
              <a:t>: </a:t>
            </a:r>
            <a:r>
              <a:rPr kumimoji="1" lang="en-US" altLang="ja-JP" sz="1200" u="sng" dirty="0">
                <a:solidFill>
                  <a:srgbClr val="0000FF"/>
                </a:solidFill>
              </a:rPr>
              <a:t>https://upload.cyber.ipa.go.jp/d/251115_001_dnobori-stat_34884/</a:t>
            </a:r>
            <a:r>
              <a:rPr kumimoji="1" lang="ja-JP" altLang="en-US" sz="1200" dirty="0"/>
              <a:t> の </a:t>
            </a:r>
            <a:r>
              <a:rPr kumimoji="1" lang="en-US" altLang="ja-JP" sz="1200" dirty="0"/>
              <a:t>PDF </a:t>
            </a:r>
            <a:r>
              <a:rPr kumimoji="1" lang="ja-JP" altLang="en-US" sz="1200" dirty="0"/>
              <a:t>に記載</a:t>
            </a:r>
          </a:p>
        </p:txBody>
      </p:sp>
    </p:spTree>
    <p:extLst>
      <p:ext uri="{BB962C8B-B14F-4D97-AF65-F5344CB8AC3E}">
        <p14:creationId xmlns:p14="http://schemas.microsoft.com/office/powerpoint/2010/main" val="1206850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3F63599-4600-4736-8BC7-45669B466D19}"/>
              </a:ext>
            </a:extLst>
          </p:cNvPr>
          <p:cNvSpPr>
            <a:spLocks noGrp="1"/>
          </p:cNvSpPr>
          <p:nvPr>
            <p:ph type="sldNum" sz="quarter" idx="12"/>
          </p:nvPr>
        </p:nvSpPr>
        <p:spPr/>
        <p:txBody>
          <a:bodyPr/>
          <a:lstStyle/>
          <a:p>
            <a:fld id="{63DCA85F-F225-44A4-AEA8-9083CAE61796}" type="slidenum">
              <a:rPr kumimoji="1" lang="ja-JP" altLang="en-US" smtClean="0"/>
              <a:t>34</a:t>
            </a:fld>
            <a:endParaRPr kumimoji="1" lang="ja-JP" altLang="en-US" dirty="0"/>
          </a:p>
        </p:txBody>
      </p:sp>
      <p:pic>
        <p:nvPicPr>
          <p:cNvPr id="6" name="図 5">
            <a:extLst>
              <a:ext uri="{FF2B5EF4-FFF2-40B4-BE49-F238E27FC236}">
                <a16:creationId xmlns:a16="http://schemas.microsoft.com/office/drawing/2014/main" id="{C46D127C-E398-47C3-81E0-9019389C6914}"/>
              </a:ext>
            </a:extLst>
          </p:cNvPr>
          <p:cNvPicPr>
            <a:picLocks noChangeAspect="1"/>
          </p:cNvPicPr>
          <p:nvPr/>
        </p:nvPicPr>
        <p:blipFill>
          <a:blip r:embed="rId2"/>
          <a:stretch>
            <a:fillRect/>
          </a:stretch>
        </p:blipFill>
        <p:spPr>
          <a:xfrm>
            <a:off x="533400" y="722142"/>
            <a:ext cx="11247120" cy="5190978"/>
          </a:xfrm>
          <a:prstGeom prst="rect">
            <a:avLst/>
          </a:prstGeom>
        </p:spPr>
      </p:pic>
      <p:sp>
        <p:nvSpPr>
          <p:cNvPr id="5" name="テキスト ボックス 4">
            <a:extLst>
              <a:ext uri="{FF2B5EF4-FFF2-40B4-BE49-F238E27FC236}">
                <a16:creationId xmlns:a16="http://schemas.microsoft.com/office/drawing/2014/main" id="{C8BBE851-B22C-4267-B86C-481CD4D1A052}"/>
              </a:ext>
            </a:extLst>
          </p:cNvPr>
          <p:cNvSpPr txBox="1"/>
          <p:nvPr/>
        </p:nvSpPr>
        <p:spPr>
          <a:xfrm>
            <a:off x="670248" y="75811"/>
            <a:ext cx="3086412" cy="646331"/>
          </a:xfrm>
          <a:prstGeom prst="rect">
            <a:avLst/>
          </a:prstGeom>
          <a:noFill/>
        </p:spPr>
        <p:txBody>
          <a:bodyPr wrap="square" rtlCol="0">
            <a:spAutoFit/>
          </a:bodyPr>
          <a:lstStyle/>
          <a:p>
            <a:r>
              <a:rPr kumimoji="1" lang="ja-JP" altLang="en-US" dirty="0">
                <a:highlight>
                  <a:srgbClr val="FFCCFF"/>
                </a:highlight>
              </a:rPr>
              <a:t>各国系企業の製品・サービスの売上規模</a:t>
            </a:r>
          </a:p>
        </p:txBody>
      </p:sp>
      <p:sp>
        <p:nvSpPr>
          <p:cNvPr id="7" name="テキスト ボックス 6">
            <a:extLst>
              <a:ext uri="{FF2B5EF4-FFF2-40B4-BE49-F238E27FC236}">
                <a16:creationId xmlns:a16="http://schemas.microsoft.com/office/drawing/2014/main" id="{E10C0254-1023-48F6-84B8-C2E43A4C7F1D}"/>
              </a:ext>
            </a:extLst>
          </p:cNvPr>
          <p:cNvSpPr txBox="1"/>
          <p:nvPr/>
        </p:nvSpPr>
        <p:spPr>
          <a:xfrm>
            <a:off x="3977640" y="6409030"/>
            <a:ext cx="7520940" cy="338554"/>
          </a:xfrm>
          <a:prstGeom prst="rect">
            <a:avLst/>
          </a:prstGeom>
          <a:noFill/>
        </p:spPr>
        <p:txBody>
          <a:bodyPr wrap="square" rtlCol="0">
            <a:spAutoFit/>
          </a:bodyPr>
          <a:lstStyle/>
          <a:p>
            <a:r>
              <a:rPr kumimoji="1" lang="ja-JP" altLang="en-US" sz="1600" dirty="0"/>
              <a:t>出典</a:t>
            </a:r>
            <a:r>
              <a:rPr kumimoji="1" lang="en-US" altLang="ja-JP" sz="1600" dirty="0"/>
              <a:t>: </a:t>
            </a:r>
            <a:r>
              <a:rPr kumimoji="1" lang="en-US" altLang="ja-JP" sz="1600" u="sng" dirty="0">
                <a:solidFill>
                  <a:srgbClr val="0000FF"/>
                </a:solidFill>
              </a:rPr>
              <a:t>https://upload.cyber.ipa.go.jp/d/251115_001_dnobori-stat_34884/</a:t>
            </a:r>
            <a:r>
              <a:rPr kumimoji="1" lang="ja-JP" altLang="en-US" sz="1600" dirty="0"/>
              <a:t> の </a:t>
            </a:r>
            <a:r>
              <a:rPr kumimoji="1" lang="en-US" altLang="ja-JP" sz="1600" dirty="0"/>
              <a:t>PDF </a:t>
            </a:r>
            <a:r>
              <a:rPr kumimoji="1" lang="ja-JP" altLang="en-US" sz="1600" dirty="0"/>
              <a:t>に記載</a:t>
            </a:r>
          </a:p>
        </p:txBody>
      </p:sp>
    </p:spTree>
    <p:extLst>
      <p:ext uri="{BB962C8B-B14F-4D97-AF65-F5344CB8AC3E}">
        <p14:creationId xmlns:p14="http://schemas.microsoft.com/office/powerpoint/2010/main" val="3739675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017DC38-72C6-414A-B24D-0D90A2AB40F4}"/>
              </a:ext>
            </a:extLst>
          </p:cNvPr>
          <p:cNvSpPr>
            <a:spLocks noGrp="1"/>
          </p:cNvSpPr>
          <p:nvPr>
            <p:ph type="sldNum" sz="quarter" idx="12"/>
          </p:nvPr>
        </p:nvSpPr>
        <p:spPr/>
        <p:txBody>
          <a:bodyPr/>
          <a:lstStyle/>
          <a:p>
            <a:fld id="{63DCA85F-F225-44A4-AEA8-9083CAE61796}" type="slidenum">
              <a:rPr kumimoji="1" lang="ja-JP" altLang="en-US" smtClean="0"/>
              <a:t>35</a:t>
            </a:fld>
            <a:endParaRPr kumimoji="1" lang="ja-JP" altLang="en-US" dirty="0"/>
          </a:p>
        </p:txBody>
      </p:sp>
      <p:pic>
        <p:nvPicPr>
          <p:cNvPr id="8" name="図 7">
            <a:extLst>
              <a:ext uri="{FF2B5EF4-FFF2-40B4-BE49-F238E27FC236}">
                <a16:creationId xmlns:a16="http://schemas.microsoft.com/office/drawing/2014/main" id="{FC667D9C-792C-461E-8BD5-9F2226968443}"/>
              </a:ext>
            </a:extLst>
          </p:cNvPr>
          <p:cNvPicPr>
            <a:picLocks noChangeAspect="1"/>
          </p:cNvPicPr>
          <p:nvPr/>
        </p:nvPicPr>
        <p:blipFill>
          <a:blip r:embed="rId2"/>
          <a:stretch>
            <a:fillRect/>
          </a:stretch>
        </p:blipFill>
        <p:spPr>
          <a:xfrm>
            <a:off x="1190542" y="124416"/>
            <a:ext cx="9393638" cy="6597059"/>
          </a:xfrm>
          <a:prstGeom prst="rect">
            <a:avLst/>
          </a:prstGeom>
        </p:spPr>
      </p:pic>
      <p:sp>
        <p:nvSpPr>
          <p:cNvPr id="5" name="テキスト ボックス 4">
            <a:extLst>
              <a:ext uri="{FF2B5EF4-FFF2-40B4-BE49-F238E27FC236}">
                <a16:creationId xmlns:a16="http://schemas.microsoft.com/office/drawing/2014/main" id="{0F4CBDA1-A2CE-4FAF-8831-6A383554C04B}"/>
              </a:ext>
            </a:extLst>
          </p:cNvPr>
          <p:cNvSpPr txBox="1"/>
          <p:nvPr/>
        </p:nvSpPr>
        <p:spPr>
          <a:xfrm>
            <a:off x="6383738" y="6637972"/>
            <a:ext cx="5412022"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1508720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7F31B82-D0D7-42F1-B741-2A2FF1EB0946}"/>
              </a:ext>
            </a:extLst>
          </p:cNvPr>
          <p:cNvSpPr>
            <a:spLocks noGrp="1"/>
          </p:cNvSpPr>
          <p:nvPr>
            <p:ph type="sldNum" sz="quarter" idx="12"/>
          </p:nvPr>
        </p:nvSpPr>
        <p:spPr/>
        <p:txBody>
          <a:bodyPr/>
          <a:lstStyle/>
          <a:p>
            <a:fld id="{63DCA85F-F225-44A4-AEA8-9083CAE61796}" type="slidenum">
              <a:rPr kumimoji="1" lang="ja-JP" altLang="en-US" smtClean="0"/>
              <a:t>36</a:t>
            </a:fld>
            <a:endParaRPr kumimoji="1" lang="ja-JP" altLang="en-US" dirty="0"/>
          </a:p>
        </p:txBody>
      </p:sp>
      <p:pic>
        <p:nvPicPr>
          <p:cNvPr id="6" name="図 5">
            <a:extLst>
              <a:ext uri="{FF2B5EF4-FFF2-40B4-BE49-F238E27FC236}">
                <a16:creationId xmlns:a16="http://schemas.microsoft.com/office/drawing/2014/main" id="{DC1F22CF-1B4B-4E74-82B5-0BC048B84BFD}"/>
              </a:ext>
            </a:extLst>
          </p:cNvPr>
          <p:cNvPicPr>
            <a:picLocks noChangeAspect="1"/>
          </p:cNvPicPr>
          <p:nvPr/>
        </p:nvPicPr>
        <p:blipFill>
          <a:blip r:embed="rId2"/>
          <a:stretch>
            <a:fillRect/>
          </a:stretch>
        </p:blipFill>
        <p:spPr>
          <a:xfrm>
            <a:off x="249326" y="87089"/>
            <a:ext cx="11576914" cy="6683822"/>
          </a:xfrm>
          <a:prstGeom prst="rect">
            <a:avLst/>
          </a:prstGeom>
        </p:spPr>
      </p:pic>
      <p:sp>
        <p:nvSpPr>
          <p:cNvPr id="5" name="テキスト ボックス 4">
            <a:extLst>
              <a:ext uri="{FF2B5EF4-FFF2-40B4-BE49-F238E27FC236}">
                <a16:creationId xmlns:a16="http://schemas.microsoft.com/office/drawing/2014/main" id="{1B0D8ABC-01D9-426E-B198-20663815E5EE}"/>
              </a:ext>
            </a:extLst>
          </p:cNvPr>
          <p:cNvSpPr txBox="1"/>
          <p:nvPr/>
        </p:nvSpPr>
        <p:spPr>
          <a:xfrm>
            <a:off x="6498305" y="6538912"/>
            <a:ext cx="5433060"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90396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12568AB-AFD9-4817-804A-BACDE6001C0F}"/>
              </a:ext>
            </a:extLst>
          </p:cNvPr>
          <p:cNvSpPr>
            <a:spLocks noGrp="1"/>
          </p:cNvSpPr>
          <p:nvPr>
            <p:ph type="sldNum" sz="quarter" idx="12"/>
          </p:nvPr>
        </p:nvSpPr>
        <p:spPr/>
        <p:txBody>
          <a:bodyPr/>
          <a:lstStyle/>
          <a:p>
            <a:fld id="{63DCA85F-F225-44A4-AEA8-9083CAE61796}" type="slidenum">
              <a:rPr kumimoji="1" lang="ja-JP" altLang="en-US" smtClean="0"/>
              <a:t>37</a:t>
            </a:fld>
            <a:endParaRPr kumimoji="1" lang="ja-JP" altLang="en-US" dirty="0"/>
          </a:p>
        </p:txBody>
      </p:sp>
      <p:pic>
        <p:nvPicPr>
          <p:cNvPr id="6" name="図 5">
            <a:extLst>
              <a:ext uri="{FF2B5EF4-FFF2-40B4-BE49-F238E27FC236}">
                <a16:creationId xmlns:a16="http://schemas.microsoft.com/office/drawing/2014/main" id="{74D9B865-D4AF-46D4-A468-A36CA711A672}"/>
              </a:ext>
            </a:extLst>
          </p:cNvPr>
          <p:cNvPicPr>
            <a:picLocks noChangeAspect="1"/>
          </p:cNvPicPr>
          <p:nvPr/>
        </p:nvPicPr>
        <p:blipFill>
          <a:blip r:embed="rId2"/>
          <a:stretch>
            <a:fillRect/>
          </a:stretch>
        </p:blipFill>
        <p:spPr>
          <a:xfrm>
            <a:off x="832418" y="502920"/>
            <a:ext cx="11204072" cy="6047740"/>
          </a:xfrm>
          <a:prstGeom prst="rect">
            <a:avLst/>
          </a:prstGeom>
        </p:spPr>
      </p:pic>
      <p:sp>
        <p:nvSpPr>
          <p:cNvPr id="5" name="テキスト ボックス 4">
            <a:extLst>
              <a:ext uri="{FF2B5EF4-FFF2-40B4-BE49-F238E27FC236}">
                <a16:creationId xmlns:a16="http://schemas.microsoft.com/office/drawing/2014/main" id="{FC87AC1B-5956-4B39-82D6-6CCBA89A7703}"/>
              </a:ext>
            </a:extLst>
          </p:cNvPr>
          <p:cNvSpPr txBox="1"/>
          <p:nvPr/>
        </p:nvSpPr>
        <p:spPr>
          <a:xfrm>
            <a:off x="6434454" y="6498600"/>
            <a:ext cx="5204460"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1321117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85E5B71-55AE-48B9-8DA0-9D78182C2F11}"/>
              </a:ext>
            </a:extLst>
          </p:cNvPr>
          <p:cNvSpPr>
            <a:spLocks noGrp="1"/>
          </p:cNvSpPr>
          <p:nvPr>
            <p:ph type="sldNum" sz="quarter" idx="12"/>
          </p:nvPr>
        </p:nvSpPr>
        <p:spPr/>
        <p:txBody>
          <a:bodyPr/>
          <a:lstStyle/>
          <a:p>
            <a:fld id="{63DCA85F-F225-44A4-AEA8-9083CAE61796}" type="slidenum">
              <a:rPr kumimoji="1" lang="ja-JP" altLang="en-US" smtClean="0"/>
              <a:t>38</a:t>
            </a:fld>
            <a:endParaRPr kumimoji="1" lang="ja-JP" altLang="en-US" dirty="0"/>
          </a:p>
        </p:txBody>
      </p:sp>
      <p:pic>
        <p:nvPicPr>
          <p:cNvPr id="6" name="図 5">
            <a:extLst>
              <a:ext uri="{FF2B5EF4-FFF2-40B4-BE49-F238E27FC236}">
                <a16:creationId xmlns:a16="http://schemas.microsoft.com/office/drawing/2014/main" id="{0D1727AE-7D00-479E-8647-EB4FC732A233}"/>
              </a:ext>
            </a:extLst>
          </p:cNvPr>
          <p:cNvPicPr>
            <a:picLocks noChangeAspect="1"/>
          </p:cNvPicPr>
          <p:nvPr/>
        </p:nvPicPr>
        <p:blipFill>
          <a:blip r:embed="rId2"/>
          <a:stretch>
            <a:fillRect/>
          </a:stretch>
        </p:blipFill>
        <p:spPr>
          <a:xfrm>
            <a:off x="1005840" y="136525"/>
            <a:ext cx="10134600" cy="6583622"/>
          </a:xfrm>
          <a:prstGeom prst="rect">
            <a:avLst/>
          </a:prstGeom>
        </p:spPr>
      </p:pic>
      <p:sp>
        <p:nvSpPr>
          <p:cNvPr id="7" name="矢印: 左 6">
            <a:extLst>
              <a:ext uri="{FF2B5EF4-FFF2-40B4-BE49-F238E27FC236}">
                <a16:creationId xmlns:a16="http://schemas.microsoft.com/office/drawing/2014/main" id="{BDD0AB4A-FE1E-457B-804D-288A6556C58F}"/>
              </a:ext>
            </a:extLst>
          </p:cNvPr>
          <p:cNvSpPr/>
          <p:nvPr/>
        </p:nvSpPr>
        <p:spPr>
          <a:xfrm>
            <a:off x="7581900" y="1233112"/>
            <a:ext cx="937260" cy="46482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0F85F33-73EB-4CA6-99E0-4BFBD31B069C}"/>
              </a:ext>
            </a:extLst>
          </p:cNvPr>
          <p:cNvSpPr txBox="1"/>
          <p:nvPr/>
        </p:nvSpPr>
        <p:spPr>
          <a:xfrm>
            <a:off x="8610600" y="1003857"/>
            <a:ext cx="3108960" cy="923330"/>
          </a:xfrm>
          <a:prstGeom prst="rect">
            <a:avLst/>
          </a:prstGeom>
          <a:noFill/>
        </p:spPr>
        <p:txBody>
          <a:bodyPr wrap="square" rtlCol="0">
            <a:spAutoFit/>
          </a:bodyPr>
          <a:lstStyle/>
          <a:p>
            <a:r>
              <a:rPr kumimoji="1" lang="ja-JP" altLang="en-US" b="1" dirty="0">
                <a:solidFill>
                  <a:srgbClr val="FF0000"/>
                </a:solidFill>
              </a:rPr>
              <a:t>日本は、バランスが良くない。</a:t>
            </a:r>
          </a:p>
          <a:p>
            <a:r>
              <a:rPr lang="en-US" altLang="ja-JP" b="1" dirty="0">
                <a:solidFill>
                  <a:srgbClr val="FF0000"/>
                </a:solidFill>
              </a:rPr>
              <a:t>(a), (b) </a:t>
            </a:r>
            <a:r>
              <a:rPr lang="ja-JP" altLang="en-US" b="1" dirty="0">
                <a:solidFill>
                  <a:srgbClr val="FF0000"/>
                </a:solidFill>
              </a:rPr>
              <a:t>が少なすぎる。</a:t>
            </a:r>
            <a:endParaRPr lang="en-US" altLang="ja-JP" b="1" dirty="0">
              <a:solidFill>
                <a:srgbClr val="FF0000"/>
              </a:solidFill>
            </a:endParaRPr>
          </a:p>
          <a:p>
            <a:r>
              <a:rPr lang="en-US" altLang="ja-JP" b="1" dirty="0">
                <a:solidFill>
                  <a:srgbClr val="FF0000"/>
                </a:solidFill>
              </a:rPr>
              <a:t>(c) </a:t>
            </a:r>
            <a:r>
              <a:rPr lang="ja-JP" altLang="en-US" b="1" dirty="0">
                <a:solidFill>
                  <a:srgbClr val="FF0000"/>
                </a:solidFill>
              </a:rPr>
              <a:t>が多量に存在。</a:t>
            </a:r>
            <a:endParaRPr kumimoji="1" lang="ja-JP" altLang="en-US" b="1" dirty="0">
              <a:solidFill>
                <a:srgbClr val="FF0000"/>
              </a:solidFill>
            </a:endParaRPr>
          </a:p>
        </p:txBody>
      </p:sp>
      <p:sp>
        <p:nvSpPr>
          <p:cNvPr id="9" name="テキスト ボックス 8">
            <a:extLst>
              <a:ext uri="{FF2B5EF4-FFF2-40B4-BE49-F238E27FC236}">
                <a16:creationId xmlns:a16="http://schemas.microsoft.com/office/drawing/2014/main" id="{62F9BC35-AB10-4892-80A5-1B846E2B613D}"/>
              </a:ext>
            </a:extLst>
          </p:cNvPr>
          <p:cNvSpPr txBox="1"/>
          <p:nvPr/>
        </p:nvSpPr>
        <p:spPr>
          <a:xfrm>
            <a:off x="6350634" y="6590040"/>
            <a:ext cx="5204460"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2162793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02BA89E-CB67-4692-BE09-28CE98DDA5BD}"/>
              </a:ext>
            </a:extLst>
          </p:cNvPr>
          <p:cNvSpPr>
            <a:spLocks noGrp="1"/>
          </p:cNvSpPr>
          <p:nvPr>
            <p:ph type="sldNum" sz="quarter" idx="12"/>
          </p:nvPr>
        </p:nvSpPr>
        <p:spPr/>
        <p:txBody>
          <a:bodyPr/>
          <a:lstStyle/>
          <a:p>
            <a:fld id="{63DCA85F-F225-44A4-AEA8-9083CAE61796}" type="slidenum">
              <a:rPr kumimoji="1" lang="ja-JP" altLang="en-US" smtClean="0"/>
              <a:t>39</a:t>
            </a:fld>
            <a:endParaRPr kumimoji="1" lang="ja-JP" altLang="en-US" dirty="0"/>
          </a:p>
        </p:txBody>
      </p:sp>
      <p:pic>
        <p:nvPicPr>
          <p:cNvPr id="6" name="図 5">
            <a:extLst>
              <a:ext uri="{FF2B5EF4-FFF2-40B4-BE49-F238E27FC236}">
                <a16:creationId xmlns:a16="http://schemas.microsoft.com/office/drawing/2014/main" id="{BCDB4F76-15A3-4AD8-A714-2FA92D05CB94}"/>
              </a:ext>
            </a:extLst>
          </p:cNvPr>
          <p:cNvPicPr>
            <a:picLocks noChangeAspect="1"/>
          </p:cNvPicPr>
          <p:nvPr/>
        </p:nvPicPr>
        <p:blipFill>
          <a:blip r:embed="rId2"/>
          <a:stretch>
            <a:fillRect/>
          </a:stretch>
        </p:blipFill>
        <p:spPr>
          <a:xfrm>
            <a:off x="960120" y="136525"/>
            <a:ext cx="10271760" cy="6259682"/>
          </a:xfrm>
          <a:prstGeom prst="rect">
            <a:avLst/>
          </a:prstGeom>
        </p:spPr>
      </p:pic>
      <p:sp>
        <p:nvSpPr>
          <p:cNvPr id="7" name="矢印: 左 6">
            <a:extLst>
              <a:ext uri="{FF2B5EF4-FFF2-40B4-BE49-F238E27FC236}">
                <a16:creationId xmlns:a16="http://schemas.microsoft.com/office/drawing/2014/main" id="{C627190F-B529-4486-80BB-BAB5AFF0ADAE}"/>
              </a:ext>
            </a:extLst>
          </p:cNvPr>
          <p:cNvSpPr/>
          <p:nvPr/>
        </p:nvSpPr>
        <p:spPr>
          <a:xfrm>
            <a:off x="11058576" y="4526520"/>
            <a:ext cx="378734" cy="46482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C0FDC4C-C29F-495E-BD08-DDF537D093FF}"/>
              </a:ext>
            </a:extLst>
          </p:cNvPr>
          <p:cNvSpPr txBox="1"/>
          <p:nvPr/>
        </p:nvSpPr>
        <p:spPr>
          <a:xfrm>
            <a:off x="11437310" y="4374209"/>
            <a:ext cx="811963" cy="938719"/>
          </a:xfrm>
          <a:prstGeom prst="rect">
            <a:avLst/>
          </a:prstGeom>
          <a:noFill/>
        </p:spPr>
        <p:txBody>
          <a:bodyPr wrap="square" rtlCol="0">
            <a:spAutoFit/>
          </a:bodyPr>
          <a:lstStyle/>
          <a:p>
            <a:r>
              <a:rPr kumimoji="1" lang="ja-JP" altLang="en-US" sz="1100" b="1" dirty="0">
                <a:solidFill>
                  <a:srgbClr val="FF0000"/>
                </a:solidFill>
              </a:rPr>
              <a:t>日本は、</a:t>
            </a:r>
            <a:endParaRPr kumimoji="1" lang="en-US" altLang="ja-JP" sz="1100" b="1" dirty="0">
              <a:solidFill>
                <a:srgbClr val="FF0000"/>
              </a:solidFill>
            </a:endParaRPr>
          </a:p>
          <a:p>
            <a:r>
              <a:rPr kumimoji="1" lang="en-US" altLang="ja-JP" sz="1100" b="1" dirty="0">
                <a:solidFill>
                  <a:srgbClr val="FF0000"/>
                </a:solidFill>
              </a:rPr>
              <a:t>(</a:t>
            </a:r>
            <a:r>
              <a:rPr lang="en-US" altLang="ja-JP" sz="1100" b="1" dirty="0">
                <a:solidFill>
                  <a:srgbClr val="FF0000"/>
                </a:solidFill>
              </a:rPr>
              <a:t>a), (b) </a:t>
            </a:r>
            <a:r>
              <a:rPr lang="ja-JP" altLang="en-US" sz="1100" b="1" dirty="0">
                <a:solidFill>
                  <a:srgbClr val="FF0000"/>
                </a:solidFill>
              </a:rPr>
              <a:t>が少なすぎる。</a:t>
            </a:r>
            <a:endParaRPr lang="en-US" altLang="ja-JP" sz="1100" b="1" dirty="0">
              <a:solidFill>
                <a:srgbClr val="FF0000"/>
              </a:solidFill>
            </a:endParaRPr>
          </a:p>
          <a:p>
            <a:r>
              <a:rPr lang="en-US" altLang="ja-JP" sz="1100" b="1" dirty="0">
                <a:solidFill>
                  <a:srgbClr val="FF0000"/>
                </a:solidFill>
              </a:rPr>
              <a:t>(c) </a:t>
            </a:r>
            <a:r>
              <a:rPr lang="ja-JP" altLang="en-US" sz="1100" b="1" dirty="0">
                <a:solidFill>
                  <a:srgbClr val="FF0000"/>
                </a:solidFill>
              </a:rPr>
              <a:t>が多量に存在。</a:t>
            </a:r>
            <a:endParaRPr kumimoji="1" lang="ja-JP" altLang="en-US" sz="1100" b="1" dirty="0">
              <a:solidFill>
                <a:srgbClr val="FF0000"/>
              </a:solidFill>
            </a:endParaRPr>
          </a:p>
        </p:txBody>
      </p:sp>
      <p:sp>
        <p:nvSpPr>
          <p:cNvPr id="9" name="テキスト ボックス 8">
            <a:extLst>
              <a:ext uri="{FF2B5EF4-FFF2-40B4-BE49-F238E27FC236}">
                <a16:creationId xmlns:a16="http://schemas.microsoft.com/office/drawing/2014/main" id="{A01BD0EE-4B62-48EE-9F3C-EA668A579D4F}"/>
              </a:ext>
            </a:extLst>
          </p:cNvPr>
          <p:cNvSpPr txBox="1"/>
          <p:nvPr/>
        </p:nvSpPr>
        <p:spPr>
          <a:xfrm>
            <a:off x="2979420" y="6412082"/>
            <a:ext cx="6522720" cy="369332"/>
          </a:xfrm>
          <a:prstGeom prst="rect">
            <a:avLst/>
          </a:prstGeom>
          <a:noFill/>
        </p:spPr>
        <p:txBody>
          <a:bodyPr wrap="square" rtlCol="0">
            <a:spAutoFit/>
          </a:bodyPr>
          <a:lstStyle/>
          <a:p>
            <a:r>
              <a:rPr kumimoji="1" lang="en-US" altLang="ja-JP" b="1" u="sng" dirty="0">
                <a:solidFill>
                  <a:srgbClr val="0000FF"/>
                </a:solidFill>
              </a:rPr>
              <a:t>(a)</a:t>
            </a:r>
            <a:r>
              <a:rPr kumimoji="1" lang="en-US" altLang="ja-JP" b="1" u="sng" dirty="0"/>
              <a:t>+</a:t>
            </a:r>
            <a:r>
              <a:rPr kumimoji="1" lang="en-US" altLang="ja-JP" b="1" u="sng" dirty="0">
                <a:solidFill>
                  <a:schemeClr val="accent6">
                    <a:lumMod val="50000"/>
                  </a:schemeClr>
                </a:solidFill>
              </a:rPr>
              <a:t>(b)</a:t>
            </a:r>
            <a:r>
              <a:rPr kumimoji="1" lang="en-US" altLang="ja-JP" b="1" u="sng" dirty="0">
                <a:solidFill>
                  <a:schemeClr val="accent5">
                    <a:lumMod val="75000"/>
                  </a:schemeClr>
                </a:solidFill>
              </a:rPr>
              <a:t>: </a:t>
            </a:r>
            <a:r>
              <a:rPr kumimoji="1" lang="ja-JP" altLang="en-US" b="1" u="sng" dirty="0">
                <a:solidFill>
                  <a:schemeClr val="accent5">
                    <a:lumMod val="75000"/>
                  </a:schemeClr>
                </a:solidFill>
              </a:rPr>
              <a:t>デジタル技術生産人材</a:t>
            </a:r>
            <a:r>
              <a:rPr kumimoji="1" lang="en-US" altLang="ja-JP" dirty="0"/>
              <a:t>,  </a:t>
            </a:r>
            <a:r>
              <a:rPr kumimoji="1" lang="en-US" altLang="ja-JP" b="1" u="sng" dirty="0">
                <a:solidFill>
                  <a:schemeClr val="accent4">
                    <a:lumMod val="50000"/>
                  </a:schemeClr>
                </a:solidFill>
              </a:rPr>
              <a:t>(c): </a:t>
            </a:r>
            <a:r>
              <a:rPr kumimoji="1" lang="ja-JP" altLang="en-US" b="1" u="sng" dirty="0">
                <a:solidFill>
                  <a:schemeClr val="accent4">
                    <a:lumMod val="50000"/>
                  </a:schemeClr>
                </a:solidFill>
              </a:rPr>
              <a:t>デジタル技術活用支援人材</a:t>
            </a:r>
          </a:p>
        </p:txBody>
      </p:sp>
      <p:sp>
        <p:nvSpPr>
          <p:cNvPr id="10" name="テキスト ボックス 9">
            <a:extLst>
              <a:ext uri="{FF2B5EF4-FFF2-40B4-BE49-F238E27FC236}">
                <a16:creationId xmlns:a16="http://schemas.microsoft.com/office/drawing/2014/main" id="{227114F4-238B-4AB6-9855-2EA8A0BFDCD5}"/>
              </a:ext>
            </a:extLst>
          </p:cNvPr>
          <p:cNvSpPr txBox="1"/>
          <p:nvPr/>
        </p:nvSpPr>
        <p:spPr>
          <a:xfrm>
            <a:off x="7257414" y="318780"/>
            <a:ext cx="4340226" cy="230832"/>
          </a:xfrm>
          <a:prstGeom prst="rect">
            <a:avLst/>
          </a:prstGeom>
          <a:noFill/>
        </p:spPr>
        <p:txBody>
          <a:bodyPr wrap="square" rtlCol="0">
            <a:spAutoFit/>
          </a:bodyPr>
          <a:lstStyle/>
          <a:p>
            <a:r>
              <a:rPr kumimoji="1" lang="ja-JP" altLang="en-US" sz="900" dirty="0"/>
              <a:t>出典</a:t>
            </a:r>
            <a:r>
              <a:rPr kumimoji="1" lang="en-US" altLang="ja-JP" sz="900" dirty="0"/>
              <a:t>: </a:t>
            </a:r>
            <a:r>
              <a:rPr kumimoji="1" lang="en-US" altLang="ja-JP" sz="900" u="sng" dirty="0">
                <a:solidFill>
                  <a:srgbClr val="0000FF"/>
                </a:solidFill>
              </a:rPr>
              <a:t>https://upload.cyber.ipa.go.jp/d/251115_001_dnobori-stat_34884/</a:t>
            </a:r>
            <a:r>
              <a:rPr kumimoji="1" lang="ja-JP" altLang="en-US" sz="900" dirty="0"/>
              <a:t> の </a:t>
            </a:r>
            <a:r>
              <a:rPr kumimoji="1" lang="en-US" altLang="ja-JP" sz="900" dirty="0"/>
              <a:t>PDF </a:t>
            </a:r>
            <a:r>
              <a:rPr kumimoji="1" lang="ja-JP" altLang="en-US" sz="900" dirty="0"/>
              <a:t>に記載</a:t>
            </a:r>
          </a:p>
        </p:txBody>
      </p:sp>
    </p:spTree>
    <p:extLst>
      <p:ext uri="{BB962C8B-B14F-4D97-AF65-F5344CB8AC3E}">
        <p14:creationId xmlns:p14="http://schemas.microsoft.com/office/powerpoint/2010/main" val="290596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2648576" y="2224129"/>
            <a:ext cx="5425082" cy="2350509"/>
          </a:xfrm>
          <a:prstGeom prst="rect">
            <a:avLst/>
          </a:prstGeom>
          <a:ln>
            <a:noFill/>
          </a:ln>
          <a:effectLst>
            <a:outerShdw blurRad="292100" dist="139700" dir="2700000" algn="tl" rotWithShape="0">
              <a:srgbClr val="333333">
                <a:alpha val="65000"/>
              </a:srgbClr>
            </a:outerShdw>
          </a:effectLst>
        </p:spPr>
      </p:pic>
      <p:pic>
        <p:nvPicPr>
          <p:cNvPr id="16" name="図 15"/>
          <p:cNvPicPr>
            <a:picLocks noChangeAspect="1"/>
          </p:cNvPicPr>
          <p:nvPr/>
        </p:nvPicPr>
        <p:blipFill>
          <a:blip r:embed="rId3"/>
          <a:stretch>
            <a:fillRect/>
          </a:stretch>
        </p:blipFill>
        <p:spPr>
          <a:xfrm>
            <a:off x="4294794" y="4264813"/>
            <a:ext cx="2342113" cy="1244101"/>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a:stretch>
            <a:fillRect/>
          </a:stretch>
        </p:blipFill>
        <p:spPr>
          <a:xfrm>
            <a:off x="172211" y="2410448"/>
            <a:ext cx="3393949" cy="2394847"/>
          </a:xfrm>
          <a:prstGeom prst="rect">
            <a:avLst/>
          </a:prstGeom>
          <a:ln w="19050">
            <a:solidFill>
              <a:schemeClr val="tx1"/>
            </a:solidFill>
          </a:ln>
        </p:spPr>
      </p:pic>
      <p:sp>
        <p:nvSpPr>
          <p:cNvPr id="3" name="コンテンツ プレースホルダー 2"/>
          <p:cNvSpPr>
            <a:spLocks noGrp="1"/>
          </p:cNvSpPr>
          <p:nvPr>
            <p:ph idx="1"/>
          </p:nvPr>
        </p:nvSpPr>
        <p:spPr>
          <a:xfrm>
            <a:off x="38100" y="810010"/>
            <a:ext cx="12097406" cy="1381484"/>
          </a:xfrm>
          <a:solidFill>
            <a:schemeClr val="accent6">
              <a:lumMod val="20000"/>
              <a:lumOff val="80000"/>
            </a:schemeClr>
          </a:solidFill>
        </p:spPr>
        <p:txBody>
          <a:bodyPr>
            <a:noAutofit/>
          </a:bodyPr>
          <a:lstStyle/>
          <a:p>
            <a:r>
              <a:rPr kumimoji="1" lang="ja-JP" altLang="en-US" sz="2000" b="1" dirty="0"/>
              <a:t>われわれが </a:t>
            </a:r>
            <a:r>
              <a:rPr lang="en-US" altLang="ja-JP" sz="2000" b="1" dirty="0"/>
              <a:t>2003 </a:t>
            </a:r>
            <a:r>
              <a:rPr lang="ja-JP" altLang="en-US" sz="2000" b="1" dirty="0"/>
              <a:t>年に </a:t>
            </a:r>
            <a:r>
              <a:rPr lang="en-US" altLang="ja-JP" sz="2000" b="1" dirty="0"/>
              <a:t>IPA </a:t>
            </a:r>
            <a:r>
              <a:rPr lang="ja-JP" altLang="en-US" sz="2000" b="1" dirty="0"/>
              <a:t>未踏事業で</a:t>
            </a:r>
            <a:r>
              <a:rPr kumimoji="1" lang="ja-JP" altLang="en-US" sz="2000" b="1" dirty="0"/>
              <a:t>開発開始した、オープンソースの、無償で、複数プラットフォームおよび複数 </a:t>
            </a:r>
            <a:r>
              <a:rPr kumimoji="1" lang="en-US" altLang="ja-JP" sz="2000" b="1" dirty="0"/>
              <a:t>VPN </a:t>
            </a:r>
            <a:r>
              <a:rPr kumimoji="1" lang="ja-JP" altLang="en-US" sz="2000" b="1" dirty="0"/>
              <a:t>プロトコル対応の </a:t>
            </a:r>
            <a:r>
              <a:rPr kumimoji="1" lang="en-US" altLang="ja-JP" sz="2000" b="1" dirty="0"/>
              <a:t>VPN </a:t>
            </a:r>
            <a:r>
              <a:rPr kumimoji="1" lang="ja-JP" altLang="en-US" sz="2000" b="1" dirty="0"/>
              <a:t>ソフトウェア。筑波</a:t>
            </a:r>
            <a:r>
              <a:rPr kumimoji="1" lang="ja-JP" altLang="en-US" sz="2000" b="1"/>
              <a:t>大学で開発を継続中</a:t>
            </a:r>
            <a:r>
              <a:rPr kumimoji="1" lang="ja-JP" altLang="en-US" sz="2000" b="1" dirty="0"/>
              <a:t>。</a:t>
            </a:r>
            <a:endParaRPr kumimoji="1" lang="en-US" altLang="ja-JP" sz="2000" b="1" dirty="0"/>
          </a:p>
          <a:p>
            <a:r>
              <a:rPr kumimoji="1" lang="ja-JP" altLang="en-US" sz="2000" b="1" dirty="0"/>
              <a:t>世界中で </a:t>
            </a:r>
            <a:r>
              <a:rPr lang="en-US" altLang="ja-JP" sz="2000" b="1" u="sng" dirty="0">
                <a:solidFill>
                  <a:srgbClr val="C00000"/>
                </a:solidFill>
              </a:rPr>
              <a:t>1,040</a:t>
            </a:r>
            <a:r>
              <a:rPr kumimoji="1" lang="en-US" altLang="ja-JP" sz="2000" b="1" u="sng" dirty="0">
                <a:solidFill>
                  <a:srgbClr val="C00000"/>
                </a:solidFill>
              </a:rPr>
              <a:t> </a:t>
            </a:r>
            <a:r>
              <a:rPr kumimoji="1" lang="ja-JP" altLang="en-US" sz="2000" b="1" u="sng" dirty="0">
                <a:solidFill>
                  <a:srgbClr val="C00000"/>
                </a:solidFill>
              </a:rPr>
              <a:t>万台のサーバー</a:t>
            </a:r>
            <a:r>
              <a:rPr kumimoji="1" lang="ja-JP" altLang="en-US" sz="2000" b="1" dirty="0">
                <a:solidFill>
                  <a:srgbClr val="C00000"/>
                </a:solidFill>
              </a:rPr>
              <a:t> にインストール</a:t>
            </a:r>
            <a:r>
              <a:rPr kumimoji="1" lang="ja-JP" altLang="en-US" sz="2000" b="1" dirty="0"/>
              <a:t>。アクティブで全世界で </a:t>
            </a:r>
            <a:r>
              <a:rPr kumimoji="1" lang="en-US" altLang="ja-JP" sz="2000" b="1" u="sng" dirty="0">
                <a:solidFill>
                  <a:srgbClr val="C00000"/>
                </a:solidFill>
              </a:rPr>
              <a:t>50 </a:t>
            </a:r>
            <a:r>
              <a:rPr kumimoji="1" lang="ja-JP" altLang="en-US" sz="2000" b="1" u="sng" dirty="0">
                <a:solidFill>
                  <a:srgbClr val="C00000"/>
                </a:solidFill>
              </a:rPr>
              <a:t>万 ～ </a:t>
            </a:r>
            <a:r>
              <a:rPr kumimoji="1" lang="en-US" altLang="ja-JP" sz="2000" b="1" u="sng" dirty="0">
                <a:solidFill>
                  <a:srgbClr val="C00000"/>
                </a:solidFill>
              </a:rPr>
              <a:t>100 </a:t>
            </a:r>
            <a:r>
              <a:rPr kumimoji="1" lang="ja-JP" altLang="en-US" sz="2000" b="1" u="sng" dirty="0">
                <a:solidFill>
                  <a:srgbClr val="C00000"/>
                </a:solidFill>
              </a:rPr>
              <a:t>万組織</a:t>
            </a:r>
            <a:r>
              <a:rPr kumimoji="1" lang="ja-JP" altLang="en-US" sz="2000" b="1" dirty="0"/>
              <a:t> の業務を支えている。</a:t>
            </a:r>
            <a:r>
              <a:rPr kumimoji="1" lang="en-US" altLang="ja-JP" sz="2000" b="1" dirty="0"/>
              <a:t>GitHub </a:t>
            </a:r>
            <a:r>
              <a:rPr kumimoji="1" lang="ja-JP" altLang="en-US" sz="2000" b="1" dirty="0"/>
              <a:t>で公開し、</a:t>
            </a:r>
            <a:r>
              <a:rPr kumimoji="1" lang="en-US" altLang="ja-JP" sz="2000" b="1" u="sng" dirty="0">
                <a:solidFill>
                  <a:srgbClr val="C00000"/>
                </a:solidFill>
              </a:rPr>
              <a:t>1.2 </a:t>
            </a:r>
            <a:r>
              <a:rPr kumimoji="1" lang="ja-JP" altLang="en-US" sz="2000" b="1" u="sng" dirty="0">
                <a:solidFill>
                  <a:srgbClr val="C00000"/>
                </a:solidFill>
              </a:rPr>
              <a:t>万人がソースコードを衆人環視</a:t>
            </a:r>
            <a:r>
              <a:rPr kumimoji="1" lang="ja-JP" altLang="en-US" sz="2000" b="1" dirty="0"/>
              <a:t> することにより高セキュリティを実現。</a:t>
            </a:r>
            <a:r>
              <a:rPr kumimoji="1" lang="en-US" altLang="ja-JP" sz="2000" b="1" dirty="0"/>
              <a:t>C </a:t>
            </a:r>
            <a:r>
              <a:rPr kumimoji="1" lang="ja-JP" altLang="en-US" sz="2000" b="1" dirty="0"/>
              <a:t>言語 </a:t>
            </a:r>
            <a:r>
              <a:rPr kumimoji="1" lang="en-US" altLang="ja-JP" sz="2000" b="1" u="sng" dirty="0">
                <a:solidFill>
                  <a:srgbClr val="C00000"/>
                </a:solidFill>
              </a:rPr>
              <a:t>38 </a:t>
            </a:r>
            <a:r>
              <a:rPr kumimoji="1" lang="ja-JP" altLang="en-US" sz="2000" b="1" u="sng" dirty="0">
                <a:solidFill>
                  <a:srgbClr val="C00000"/>
                </a:solidFill>
              </a:rPr>
              <a:t>万行</a:t>
            </a:r>
            <a:r>
              <a:rPr kumimoji="1" lang="ja-JP" altLang="en-US" sz="2000" b="1" dirty="0"/>
              <a:t>。</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4</a:t>
            </a:fld>
            <a:endParaRPr kumimoji="1" lang="ja-JP" altLang="en-US" dirty="0"/>
          </a:p>
        </p:txBody>
      </p:sp>
      <p:pic>
        <p:nvPicPr>
          <p:cNvPr id="5" name="図 4"/>
          <p:cNvPicPr>
            <a:picLocks noChangeAspect="1"/>
          </p:cNvPicPr>
          <p:nvPr/>
        </p:nvPicPr>
        <p:blipFill>
          <a:blip r:embed="rId5"/>
          <a:stretch>
            <a:fillRect/>
          </a:stretch>
        </p:blipFill>
        <p:spPr>
          <a:xfrm>
            <a:off x="1377131" y="3764793"/>
            <a:ext cx="2917664" cy="2195690"/>
          </a:xfrm>
          <a:prstGeom prst="rect">
            <a:avLst/>
          </a:prstGeom>
          <a:ln w="19050">
            <a:solidFill>
              <a:schemeClr val="tx1"/>
            </a:solidFill>
          </a:ln>
        </p:spPr>
      </p:pic>
      <p:sp>
        <p:nvSpPr>
          <p:cNvPr id="14" name="コンテンツ プレースホルダー 2"/>
          <p:cNvSpPr txBox="1">
            <a:spLocks/>
          </p:cNvSpPr>
          <p:nvPr/>
        </p:nvSpPr>
        <p:spPr>
          <a:xfrm>
            <a:off x="235435" y="70248"/>
            <a:ext cx="10356366" cy="64549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1" dirty="0"/>
              <a:t>① 「</a:t>
            </a:r>
            <a:r>
              <a:rPr lang="en-US" altLang="ja-JP" b="1" dirty="0"/>
              <a:t>SoftEther VPN</a:t>
            </a:r>
            <a:r>
              <a:rPr lang="ja-JP" altLang="en-US" b="1" dirty="0"/>
              <a:t>」 </a:t>
            </a:r>
            <a:r>
              <a:rPr lang="en-US" altLang="ja-JP" sz="2000" b="1" dirty="0"/>
              <a:t>- 93% </a:t>
            </a:r>
            <a:r>
              <a:rPr lang="ja-JP" altLang="en-US" sz="2000" b="1" dirty="0"/>
              <a:t>が海外利用の日本製サイバーセキュリティソフトウェア </a:t>
            </a:r>
            <a:r>
              <a:rPr lang="en-US" altLang="ja-JP" sz="2000" b="1" dirty="0"/>
              <a:t>(2003 </a:t>
            </a:r>
            <a:r>
              <a:rPr lang="ja-JP" altLang="en-US" sz="2000" b="1" dirty="0"/>
              <a:t>～</a:t>
            </a:r>
            <a:r>
              <a:rPr lang="en-US" altLang="ja-JP" sz="2000" b="1" dirty="0"/>
              <a:t>)</a:t>
            </a:r>
            <a:endParaRPr lang="ja-JP" altLang="en-US" b="1" dirty="0"/>
          </a:p>
        </p:txBody>
      </p:sp>
      <p:sp>
        <p:nvSpPr>
          <p:cNvPr id="7" name="テキスト ボックス 6"/>
          <p:cNvSpPr txBox="1"/>
          <p:nvPr/>
        </p:nvSpPr>
        <p:spPr>
          <a:xfrm>
            <a:off x="6472508" y="3314117"/>
            <a:ext cx="1310463" cy="523220"/>
          </a:xfrm>
          <a:prstGeom prst="rect">
            <a:avLst/>
          </a:prstGeom>
          <a:solidFill>
            <a:schemeClr val="accent2">
              <a:lumMod val="20000"/>
              <a:lumOff val="80000"/>
            </a:schemeClr>
          </a:solidFill>
        </p:spPr>
        <p:txBody>
          <a:bodyPr wrap="square" rtlCol="0">
            <a:spAutoFit/>
          </a:bodyPr>
          <a:lstStyle/>
          <a:p>
            <a:pPr algn="ctr"/>
            <a:r>
              <a:rPr kumimoji="1" lang="ja-JP" altLang="en-US" sz="2800" dirty="0"/>
              <a:t>安定性</a:t>
            </a:r>
          </a:p>
        </p:txBody>
      </p:sp>
      <p:sp>
        <p:nvSpPr>
          <p:cNvPr id="15" name="テキスト ボックス 14"/>
          <p:cNvSpPr txBox="1"/>
          <p:nvPr/>
        </p:nvSpPr>
        <p:spPr>
          <a:xfrm>
            <a:off x="3294726" y="3271358"/>
            <a:ext cx="2066391" cy="461665"/>
          </a:xfrm>
          <a:prstGeom prst="rect">
            <a:avLst/>
          </a:prstGeom>
          <a:solidFill>
            <a:schemeClr val="accent4">
              <a:lumMod val="20000"/>
              <a:lumOff val="80000"/>
            </a:schemeClr>
          </a:solidFill>
        </p:spPr>
        <p:txBody>
          <a:bodyPr wrap="square" rtlCol="0">
            <a:spAutoFit/>
          </a:bodyPr>
          <a:lstStyle/>
          <a:p>
            <a:pPr algn="ctr"/>
            <a:r>
              <a:rPr kumimoji="1" lang="ja-JP" altLang="en-US" sz="2400" dirty="0"/>
              <a:t>高セキュリティ</a:t>
            </a:r>
          </a:p>
        </p:txBody>
      </p:sp>
      <p:sp>
        <p:nvSpPr>
          <p:cNvPr id="17" name="テキスト ボックス 16"/>
          <p:cNvSpPr txBox="1"/>
          <p:nvPr/>
        </p:nvSpPr>
        <p:spPr>
          <a:xfrm>
            <a:off x="2303985" y="2696610"/>
            <a:ext cx="1691463" cy="523220"/>
          </a:xfrm>
          <a:prstGeom prst="rect">
            <a:avLst/>
          </a:prstGeom>
          <a:solidFill>
            <a:schemeClr val="accent6">
              <a:lumMod val="20000"/>
              <a:lumOff val="80000"/>
            </a:schemeClr>
          </a:solidFill>
        </p:spPr>
        <p:txBody>
          <a:bodyPr wrap="square" rtlCol="0">
            <a:spAutoFit/>
          </a:bodyPr>
          <a:lstStyle/>
          <a:p>
            <a:pPr algn="ctr"/>
            <a:r>
              <a:rPr kumimoji="1" lang="ja-JP" altLang="en-US" sz="2800" dirty="0"/>
              <a:t>耐攻撃性</a:t>
            </a:r>
          </a:p>
        </p:txBody>
      </p:sp>
      <p:sp>
        <p:nvSpPr>
          <p:cNvPr id="18" name="テキスト ボックス 17"/>
          <p:cNvSpPr txBox="1"/>
          <p:nvPr/>
        </p:nvSpPr>
        <p:spPr>
          <a:xfrm>
            <a:off x="4904404" y="2618970"/>
            <a:ext cx="1688610" cy="523220"/>
          </a:xfrm>
          <a:prstGeom prst="rect">
            <a:avLst/>
          </a:prstGeom>
          <a:solidFill>
            <a:schemeClr val="accent1">
              <a:lumMod val="20000"/>
              <a:lumOff val="80000"/>
            </a:schemeClr>
          </a:solidFill>
        </p:spPr>
        <p:txBody>
          <a:bodyPr wrap="square" rtlCol="0">
            <a:spAutoFit/>
          </a:bodyPr>
          <a:lstStyle/>
          <a:p>
            <a:pPr algn="ctr"/>
            <a:r>
              <a:rPr kumimoji="1" lang="ja-JP" altLang="en-US" sz="2800" dirty="0"/>
              <a:t>耐妨害性</a:t>
            </a:r>
          </a:p>
        </p:txBody>
      </p:sp>
      <p:pic>
        <p:nvPicPr>
          <p:cNvPr id="8" name="図 7"/>
          <p:cNvPicPr>
            <a:picLocks noChangeAspect="1"/>
          </p:cNvPicPr>
          <p:nvPr/>
        </p:nvPicPr>
        <p:blipFill>
          <a:blip r:embed="rId6"/>
          <a:stretch>
            <a:fillRect/>
          </a:stretch>
        </p:blipFill>
        <p:spPr>
          <a:xfrm>
            <a:off x="7916301" y="2191494"/>
            <a:ext cx="3887654" cy="1288148"/>
          </a:xfrm>
          <a:prstGeom prst="rect">
            <a:avLst/>
          </a:prstGeom>
          <a:ln w="19050">
            <a:solidFill>
              <a:schemeClr val="tx1"/>
            </a:solidFill>
          </a:ln>
        </p:spPr>
      </p:pic>
      <p:pic>
        <p:nvPicPr>
          <p:cNvPr id="9" name="図 8"/>
          <p:cNvPicPr>
            <a:picLocks noChangeAspect="1"/>
          </p:cNvPicPr>
          <p:nvPr/>
        </p:nvPicPr>
        <p:blipFill>
          <a:blip r:embed="rId7"/>
          <a:stretch>
            <a:fillRect/>
          </a:stretch>
        </p:blipFill>
        <p:spPr>
          <a:xfrm>
            <a:off x="8002576" y="3511303"/>
            <a:ext cx="3585660" cy="2612551"/>
          </a:xfrm>
          <a:prstGeom prst="rect">
            <a:avLst/>
          </a:prstGeom>
          <a:ln w="38100">
            <a:solidFill>
              <a:schemeClr val="tx1"/>
            </a:solidFill>
          </a:ln>
        </p:spPr>
      </p:pic>
      <p:sp>
        <p:nvSpPr>
          <p:cNvPr id="10" name="テキスト ボックス 9"/>
          <p:cNvSpPr txBox="1"/>
          <p:nvPr/>
        </p:nvSpPr>
        <p:spPr>
          <a:xfrm>
            <a:off x="10323545" y="5671560"/>
            <a:ext cx="1729740" cy="400110"/>
          </a:xfrm>
          <a:prstGeom prst="rect">
            <a:avLst/>
          </a:prstGeom>
          <a:solidFill>
            <a:srgbClr val="FFFFCC"/>
          </a:solidFill>
          <a:ln>
            <a:solidFill>
              <a:schemeClr val="tx1">
                <a:lumMod val="50000"/>
                <a:lumOff val="50000"/>
              </a:schemeClr>
            </a:solidFill>
          </a:ln>
        </p:spPr>
        <p:txBody>
          <a:bodyPr wrap="square" rtlCol="0">
            <a:spAutoFit/>
          </a:bodyPr>
          <a:lstStyle/>
          <a:p>
            <a:r>
              <a:rPr lang="en-US" altLang="ja-JP" sz="1000" dirty="0"/>
              <a:t>https://www.soumu.go.jp/main_content/000711713.pdf</a:t>
            </a:r>
            <a:endParaRPr kumimoji="1" lang="ja-JP" altLang="en-US" sz="1000" dirty="0"/>
          </a:p>
        </p:txBody>
      </p:sp>
      <p:sp>
        <p:nvSpPr>
          <p:cNvPr id="20" name="テキスト ボックス 19">
            <a:extLst>
              <a:ext uri="{FF2B5EF4-FFF2-40B4-BE49-F238E27FC236}">
                <a16:creationId xmlns:a16="http://schemas.microsoft.com/office/drawing/2014/main" id="{7DB9FA11-5D23-4765-A2F7-907D779E40C4}"/>
              </a:ext>
            </a:extLst>
          </p:cNvPr>
          <p:cNvSpPr txBox="1"/>
          <p:nvPr/>
        </p:nvSpPr>
        <p:spPr>
          <a:xfrm>
            <a:off x="6742804" y="2445022"/>
            <a:ext cx="1001201" cy="523220"/>
          </a:xfrm>
          <a:prstGeom prst="rect">
            <a:avLst/>
          </a:prstGeom>
          <a:solidFill>
            <a:schemeClr val="accent5">
              <a:lumMod val="40000"/>
              <a:lumOff val="60000"/>
            </a:schemeClr>
          </a:solidFill>
        </p:spPr>
        <p:txBody>
          <a:bodyPr wrap="square" rtlCol="0">
            <a:spAutoFit/>
          </a:bodyPr>
          <a:lstStyle/>
          <a:p>
            <a:pPr algn="ctr"/>
            <a:r>
              <a:rPr lang="en-US" altLang="ja-JP" sz="2800" dirty="0"/>
              <a:t>OSS</a:t>
            </a:r>
            <a:endParaRPr kumimoji="1" lang="ja-JP" altLang="en-US" sz="2800" dirty="0"/>
          </a:p>
        </p:txBody>
      </p:sp>
      <p:sp>
        <p:nvSpPr>
          <p:cNvPr id="21" name="コンテンツ プレースホルダー 2">
            <a:extLst>
              <a:ext uri="{FF2B5EF4-FFF2-40B4-BE49-F238E27FC236}">
                <a16:creationId xmlns:a16="http://schemas.microsoft.com/office/drawing/2014/main" id="{0A02D7F0-1088-4AF2-9E28-3D9BB43E925C}"/>
              </a:ext>
            </a:extLst>
          </p:cNvPr>
          <p:cNvSpPr txBox="1">
            <a:spLocks/>
          </p:cNvSpPr>
          <p:nvPr/>
        </p:nvSpPr>
        <p:spPr>
          <a:xfrm>
            <a:off x="158689" y="6080952"/>
            <a:ext cx="8451911" cy="723707"/>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b="1" dirty="0"/>
              <a:t>国別ユーザー割合</a:t>
            </a:r>
            <a:r>
              <a:rPr lang="en-US" altLang="ja-JP" sz="1400" b="1" dirty="0"/>
              <a:t>:</a:t>
            </a:r>
            <a:r>
              <a:rPr lang="en-US" altLang="ja-JP" sz="1800" b="1" dirty="0"/>
              <a:t> </a:t>
            </a:r>
            <a:r>
              <a:rPr lang="ja-JP" altLang="en-US" sz="1800" b="1" u="sng" dirty="0">
                <a:solidFill>
                  <a:schemeClr val="accent2">
                    <a:lumMod val="50000"/>
                  </a:schemeClr>
                </a:solidFill>
              </a:rPr>
              <a:t>中国 </a:t>
            </a:r>
            <a:r>
              <a:rPr lang="en-US" altLang="ja-JP" sz="1800" b="1" u="sng" dirty="0">
                <a:solidFill>
                  <a:schemeClr val="accent2">
                    <a:lumMod val="50000"/>
                  </a:schemeClr>
                </a:solidFill>
              </a:rPr>
              <a:t>32%</a:t>
            </a:r>
            <a:r>
              <a:rPr lang="ja-JP" altLang="en-US" sz="1800" b="1" dirty="0"/>
              <a:t>、</a:t>
            </a:r>
            <a:r>
              <a:rPr lang="ja-JP" altLang="en-US" sz="1800" b="1" u="sng" dirty="0">
                <a:solidFill>
                  <a:srgbClr val="0070C0"/>
                </a:solidFill>
              </a:rPr>
              <a:t>米国 </a:t>
            </a:r>
            <a:r>
              <a:rPr lang="en-US" altLang="ja-JP" sz="1800" b="1" u="sng" dirty="0">
                <a:solidFill>
                  <a:srgbClr val="0070C0"/>
                </a:solidFill>
              </a:rPr>
              <a:t>23%</a:t>
            </a:r>
            <a:r>
              <a:rPr lang="ja-JP" altLang="en-US" sz="1800" b="1" dirty="0"/>
              <a:t>、</a:t>
            </a:r>
            <a:r>
              <a:rPr lang="ja-JP" altLang="en-US" sz="1800" b="1" u="sng" dirty="0">
                <a:solidFill>
                  <a:schemeClr val="accent6">
                    <a:lumMod val="50000"/>
                  </a:schemeClr>
                </a:solidFill>
              </a:rPr>
              <a:t>欧州 </a:t>
            </a:r>
            <a:r>
              <a:rPr lang="en-US" altLang="ja-JP" sz="1400" b="1" u="sng" dirty="0">
                <a:solidFill>
                  <a:schemeClr val="accent6">
                    <a:lumMod val="50000"/>
                  </a:schemeClr>
                </a:solidFill>
              </a:rPr>
              <a:t>(EU+</a:t>
            </a:r>
            <a:r>
              <a:rPr lang="ja-JP" altLang="en-US" sz="1400" b="1" u="sng" dirty="0">
                <a:solidFill>
                  <a:schemeClr val="accent6">
                    <a:lumMod val="50000"/>
                  </a:schemeClr>
                </a:solidFill>
              </a:rPr>
              <a:t>英</a:t>
            </a:r>
            <a:r>
              <a:rPr lang="en-US" altLang="ja-JP" sz="1400" b="1" u="sng" dirty="0">
                <a:solidFill>
                  <a:schemeClr val="accent6">
                    <a:lumMod val="50000"/>
                  </a:schemeClr>
                </a:solidFill>
              </a:rPr>
              <a:t>) </a:t>
            </a:r>
            <a:r>
              <a:rPr lang="en-US" altLang="ja-JP" sz="1800" b="1" u="sng" dirty="0">
                <a:solidFill>
                  <a:schemeClr val="accent6">
                    <a:lumMod val="50000"/>
                  </a:schemeClr>
                </a:solidFill>
              </a:rPr>
              <a:t>11%</a:t>
            </a:r>
            <a:r>
              <a:rPr lang="ja-JP" altLang="en-US" sz="1800" b="1" dirty="0"/>
              <a:t>、</a:t>
            </a:r>
            <a:r>
              <a:rPr lang="ja-JP" altLang="en-US" sz="1800" b="1" u="sng" dirty="0">
                <a:solidFill>
                  <a:srgbClr val="FF0000"/>
                </a:solidFill>
              </a:rPr>
              <a:t>日本 </a:t>
            </a:r>
            <a:r>
              <a:rPr lang="en-US" altLang="ja-JP" sz="1800" b="1" u="sng" dirty="0">
                <a:solidFill>
                  <a:srgbClr val="FF0000"/>
                </a:solidFill>
              </a:rPr>
              <a:t>7%</a:t>
            </a:r>
            <a:r>
              <a:rPr lang="ja-JP" altLang="en-US" sz="1800" b="1" dirty="0"/>
              <a:t>、</a:t>
            </a:r>
            <a:r>
              <a:rPr lang="ja-JP" altLang="en-US" sz="1800" b="1" u="sng" dirty="0">
                <a:solidFill>
                  <a:schemeClr val="accent5">
                    <a:lumMod val="75000"/>
                  </a:schemeClr>
                </a:solidFill>
              </a:rPr>
              <a:t>残り </a:t>
            </a:r>
            <a:r>
              <a:rPr lang="en-US" altLang="ja-JP" sz="1800" b="1" u="sng" dirty="0">
                <a:solidFill>
                  <a:schemeClr val="accent5">
                    <a:lumMod val="75000"/>
                  </a:schemeClr>
                </a:solidFill>
              </a:rPr>
              <a:t>200 </a:t>
            </a:r>
            <a:r>
              <a:rPr lang="ja-JP" altLang="en-US" sz="1800" b="1" u="sng" dirty="0">
                <a:solidFill>
                  <a:schemeClr val="accent5">
                    <a:lumMod val="75000"/>
                  </a:schemeClr>
                </a:solidFill>
              </a:rPr>
              <a:t>ヶ国 </a:t>
            </a:r>
            <a:r>
              <a:rPr lang="en-US" altLang="ja-JP" sz="1800" b="1" u="sng" dirty="0">
                <a:solidFill>
                  <a:schemeClr val="accent5">
                    <a:lumMod val="75000"/>
                  </a:schemeClr>
                </a:solidFill>
              </a:rPr>
              <a:t>25%</a:t>
            </a:r>
            <a:r>
              <a:rPr lang="ja-JP" altLang="en-US" sz="1800" b="1" dirty="0"/>
              <a:t>。</a:t>
            </a:r>
            <a:endParaRPr lang="en-US" altLang="ja-JP" sz="1800" b="1" dirty="0"/>
          </a:p>
          <a:p>
            <a:r>
              <a:rPr lang="ja-JP" altLang="en-US" sz="1400" b="1" dirty="0"/>
              <a:t>年間社会的便益額 </a:t>
            </a:r>
            <a:r>
              <a:rPr lang="en-US" altLang="ja-JP" sz="1400" b="1" dirty="0"/>
              <a:t>(ASV): </a:t>
            </a:r>
            <a:r>
              <a:rPr lang="ja-JP" altLang="en-US" sz="1400" b="1" dirty="0"/>
              <a:t>少なく見積もっても</a:t>
            </a:r>
            <a:r>
              <a:rPr lang="en-US" altLang="ja-JP" sz="1400" b="1" dirty="0"/>
              <a:t> </a:t>
            </a:r>
            <a:r>
              <a:rPr lang="en-US" altLang="ja-JP" sz="2000" b="1" u="sng" dirty="0">
                <a:solidFill>
                  <a:schemeClr val="accent5">
                    <a:lumMod val="75000"/>
                  </a:schemeClr>
                </a:solidFill>
              </a:rPr>
              <a:t>411 </a:t>
            </a:r>
            <a:r>
              <a:rPr lang="ja-JP" altLang="en-US" sz="2000" b="1" u="sng" dirty="0">
                <a:solidFill>
                  <a:schemeClr val="accent5">
                    <a:lumMod val="75000"/>
                  </a:schemeClr>
                </a:solidFill>
              </a:rPr>
              <a:t>億円 ～</a:t>
            </a:r>
            <a:r>
              <a:rPr lang="en-US" altLang="ja-JP" sz="2000" b="1" u="sng" dirty="0">
                <a:solidFill>
                  <a:schemeClr val="accent5">
                    <a:lumMod val="75000"/>
                  </a:schemeClr>
                </a:solidFill>
              </a:rPr>
              <a:t> 610 </a:t>
            </a:r>
            <a:r>
              <a:rPr lang="ja-JP" altLang="en-US" sz="2000" b="1" u="sng" dirty="0">
                <a:solidFill>
                  <a:schemeClr val="accent5">
                    <a:lumMod val="75000"/>
                  </a:schemeClr>
                </a:solidFill>
              </a:rPr>
              <a:t>億円 </a:t>
            </a:r>
            <a:r>
              <a:rPr lang="en-US" altLang="ja-JP" sz="2000" b="1" u="sng" dirty="0">
                <a:solidFill>
                  <a:schemeClr val="accent5">
                    <a:lumMod val="75000"/>
                  </a:schemeClr>
                </a:solidFill>
              </a:rPr>
              <a:t>/ </a:t>
            </a:r>
            <a:r>
              <a:rPr lang="ja-JP" altLang="en-US" sz="2000" b="1" u="sng" dirty="0">
                <a:solidFill>
                  <a:schemeClr val="accent5">
                    <a:lumMod val="75000"/>
                  </a:schemeClr>
                </a:solidFill>
              </a:rPr>
              <a:t>年</a:t>
            </a:r>
            <a:r>
              <a:rPr lang="ja-JP" altLang="en-US" sz="2000" b="1" dirty="0"/>
              <a:t> </a:t>
            </a:r>
            <a:r>
              <a:rPr lang="en-US" altLang="ja-JP" sz="1400" b="1" dirty="0"/>
              <a:t>(</a:t>
            </a:r>
            <a:r>
              <a:rPr lang="ja-JP" altLang="en-US" sz="1400" b="1" dirty="0"/>
              <a:t>後述</a:t>
            </a:r>
            <a:r>
              <a:rPr lang="en-US" altLang="ja-JP" sz="1400" b="1" dirty="0"/>
              <a:t>)</a:t>
            </a:r>
            <a:r>
              <a:rPr lang="ja-JP" altLang="en-US" sz="1400" b="1" dirty="0"/>
              <a:t>。</a:t>
            </a:r>
            <a:endParaRPr lang="en-US" altLang="ja-JP" sz="1400" b="1" dirty="0"/>
          </a:p>
        </p:txBody>
      </p:sp>
      <p:sp>
        <p:nvSpPr>
          <p:cNvPr id="19" name="テキスト ボックス 18"/>
          <p:cNvSpPr txBox="1"/>
          <p:nvPr/>
        </p:nvSpPr>
        <p:spPr>
          <a:xfrm>
            <a:off x="8733094" y="6275199"/>
            <a:ext cx="3070861" cy="446276"/>
          </a:xfrm>
          <a:prstGeom prst="rect">
            <a:avLst/>
          </a:prstGeom>
          <a:solidFill>
            <a:schemeClr val="accent6">
              <a:lumMod val="20000"/>
              <a:lumOff val="80000"/>
            </a:schemeClr>
          </a:solidFill>
        </p:spPr>
        <p:txBody>
          <a:bodyPr wrap="square" rtlCol="0">
            <a:spAutoFit/>
          </a:bodyPr>
          <a:lstStyle/>
          <a:p>
            <a:pPr algn="ctr"/>
            <a:r>
              <a:rPr kumimoji="1" lang="ja-JP" altLang="en-US" sz="1100" b="1" dirty="0"/>
              <a:t>総務省 </a:t>
            </a:r>
            <a:r>
              <a:rPr kumimoji="1" lang="en-US" altLang="ja-JP" sz="1100" b="1" dirty="0"/>
              <a:t>2020 </a:t>
            </a:r>
            <a:r>
              <a:rPr kumimoji="1" lang="ja-JP" altLang="en-US" sz="1100" b="1" dirty="0"/>
              <a:t>年度企業テレワーク調査結果</a:t>
            </a:r>
            <a:r>
              <a:rPr kumimoji="1" lang="en-US" altLang="ja-JP" sz="1100" b="1" dirty="0"/>
              <a:t>:</a:t>
            </a:r>
            <a:endParaRPr kumimoji="1" lang="ja-JP" altLang="en-US" sz="1100" b="1" dirty="0"/>
          </a:p>
          <a:p>
            <a:pPr algn="ctr"/>
            <a:r>
              <a:rPr kumimoji="1" lang="en-US" altLang="ja-JP" sz="1200" b="1" dirty="0"/>
              <a:t>SoftEther VPN </a:t>
            </a:r>
            <a:r>
              <a:rPr kumimoji="1" lang="ja-JP" altLang="en-US" sz="1200" b="1" dirty="0"/>
              <a:t>は日本国内の企業で第４位</a:t>
            </a:r>
          </a:p>
        </p:txBody>
      </p:sp>
    </p:spTree>
    <p:extLst>
      <p:ext uri="{BB962C8B-B14F-4D97-AF65-F5344CB8AC3E}">
        <p14:creationId xmlns:p14="http://schemas.microsoft.com/office/powerpoint/2010/main" val="1040916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08501" y="229759"/>
            <a:ext cx="9206143" cy="4926724"/>
          </a:xfrm>
          <a:prstGeom prst="rect">
            <a:avLst/>
          </a:prstGeom>
        </p:spPr>
      </p:pic>
      <p:sp>
        <p:nvSpPr>
          <p:cNvPr id="2" name="角丸四角形 1"/>
          <p:cNvSpPr/>
          <p:nvPr/>
        </p:nvSpPr>
        <p:spPr>
          <a:xfrm>
            <a:off x="8749379" y="1458309"/>
            <a:ext cx="3287111" cy="208893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000" b="1" dirty="0"/>
              <a:t>アプリケーション</a:t>
            </a:r>
            <a:r>
              <a:rPr kumimoji="1" lang="en-US" altLang="ja-JP" sz="2000" b="1" dirty="0"/>
              <a:t>, </a:t>
            </a:r>
            <a:endParaRPr kumimoji="1" lang="ja-JP" altLang="en-US" sz="2000" b="1" dirty="0"/>
          </a:p>
          <a:p>
            <a:pPr algn="ctr"/>
            <a:r>
              <a:rPr kumimoji="1" lang="ja-JP" altLang="en-US" sz="2000" b="1" dirty="0"/>
              <a:t>ミドルウェア</a:t>
            </a:r>
            <a:r>
              <a:rPr kumimoji="1" lang="en-US" altLang="ja-JP" sz="2000" b="1" dirty="0"/>
              <a:t>, </a:t>
            </a:r>
            <a:r>
              <a:rPr kumimoji="1" lang="ja-JP" altLang="en-US" sz="2000" b="1" dirty="0"/>
              <a:t>ライブラリ </a:t>
            </a:r>
            <a:r>
              <a:rPr kumimoji="1" lang="en-US" altLang="ja-JP" sz="2000" b="1" dirty="0" err="1"/>
              <a:t>etc</a:t>
            </a:r>
            <a:endParaRPr kumimoji="1" lang="ja-JP" altLang="en-US" sz="2000" b="1"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40</a:t>
            </a:fld>
            <a:endParaRPr kumimoji="1" lang="ja-JP" altLang="en-US" dirty="0"/>
          </a:p>
        </p:txBody>
      </p:sp>
      <p:sp>
        <p:nvSpPr>
          <p:cNvPr id="6" name="テキスト ボックス 5"/>
          <p:cNvSpPr txBox="1"/>
          <p:nvPr/>
        </p:nvSpPr>
        <p:spPr>
          <a:xfrm>
            <a:off x="521666" y="840859"/>
            <a:ext cx="4586011" cy="923330"/>
          </a:xfrm>
          <a:prstGeom prst="rect">
            <a:avLst/>
          </a:prstGeom>
          <a:noFill/>
        </p:spPr>
        <p:txBody>
          <a:bodyPr wrap="square" rtlCol="0">
            <a:spAutoFit/>
          </a:bodyPr>
          <a:lstStyle/>
          <a:p>
            <a:r>
              <a:rPr kumimoji="1" lang="ja-JP" altLang="en-US" sz="900" dirty="0"/>
              <a:t>写真出典</a:t>
            </a:r>
            <a:r>
              <a:rPr lang="en-US" altLang="ja-JP" sz="900" dirty="0"/>
              <a:t>: Wikipedia © </a:t>
            </a:r>
            <a:r>
              <a:rPr lang="en-US" altLang="ja-JP" sz="900" dirty="0" err="1"/>
              <a:t>kees</a:t>
            </a:r>
            <a:r>
              <a:rPr lang="en-US" altLang="ja-JP" sz="900" dirty="0"/>
              <a:t> torn, </a:t>
            </a:r>
            <a:r>
              <a:rPr lang="en-US" altLang="ja-JP" sz="900" dirty="0" err="1"/>
              <a:t>Rennett</a:t>
            </a:r>
            <a:r>
              <a:rPr lang="en-US" altLang="ja-JP" sz="900" dirty="0"/>
              <a:t> Stowe from USA, 	Joe Ross from Lansing, Michigan, </a:t>
            </a:r>
            <a:r>
              <a:rPr lang="en-US" altLang="ja-JP" sz="900" dirty="0" err="1"/>
              <a:t>Susandom</a:t>
            </a:r>
            <a:endParaRPr lang="en-US" altLang="ja-JP" sz="900" dirty="0"/>
          </a:p>
          <a:p>
            <a:r>
              <a:rPr lang="en-US" altLang="ja-JP" sz="900" dirty="0"/>
              <a:t>https://ja.wikipedia.org/wiki/%E3%83%95%E3%82%A1%E3%82%A4%E3%83%AB:Mardi_Gras_ship_22-12-2020_front_view.jpg</a:t>
            </a:r>
          </a:p>
          <a:p>
            <a:r>
              <a:rPr lang="en-US" altLang="ja-JP" sz="900" dirty="0"/>
              <a:t>https://ja.wikipedia.org/wiki/%E3%82%AF%E3%83%AB%E3%83%BC%E3%82%BA%E5%AE%A2%E8%88%B9</a:t>
            </a:r>
            <a:endParaRPr kumimoji="1" lang="ja-JP" altLang="en-US" sz="900" dirty="0"/>
          </a:p>
        </p:txBody>
      </p:sp>
      <p:sp>
        <p:nvSpPr>
          <p:cNvPr id="11" name="角丸四角形 10"/>
          <p:cNvSpPr/>
          <p:nvPr/>
        </p:nvSpPr>
        <p:spPr>
          <a:xfrm>
            <a:off x="1326058" y="2735316"/>
            <a:ext cx="6745887" cy="780393"/>
          </a:xfrm>
          <a:prstGeom prst="roundRect">
            <a:avLst/>
          </a:prstGeom>
          <a:noFill/>
          <a:ln w="762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38503" y="354724"/>
            <a:ext cx="5320863" cy="584775"/>
          </a:xfrm>
          <a:prstGeom prst="rect">
            <a:avLst/>
          </a:prstGeom>
          <a:noFill/>
        </p:spPr>
        <p:txBody>
          <a:bodyPr wrap="square" rtlCol="0">
            <a:spAutoFit/>
          </a:bodyPr>
          <a:lstStyle/>
          <a:p>
            <a:r>
              <a:rPr lang="en-US" altLang="ja-JP" sz="3200" b="1" dirty="0"/>
              <a:t>ICT </a:t>
            </a:r>
            <a:r>
              <a:rPr lang="ja-JP" altLang="en-US" sz="3200" b="1" dirty="0"/>
              <a:t>技術を船に例えると</a:t>
            </a:r>
            <a:r>
              <a:rPr lang="en-US" altLang="ja-JP" sz="3200" b="1" dirty="0"/>
              <a:t>…</a:t>
            </a:r>
            <a:endParaRPr kumimoji="1" lang="ja-JP" altLang="en-US" sz="3200" b="1" dirty="0"/>
          </a:p>
        </p:txBody>
      </p:sp>
      <p:cxnSp>
        <p:nvCxnSpPr>
          <p:cNvPr id="15" name="直線矢印コネクタ 14"/>
          <p:cNvCxnSpPr/>
          <p:nvPr/>
        </p:nvCxnSpPr>
        <p:spPr>
          <a:xfrm flipH="1">
            <a:off x="8100662" y="2943365"/>
            <a:ext cx="648715" cy="8277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562100" y="2795105"/>
            <a:ext cx="6415843" cy="646331"/>
          </a:xfrm>
          <a:prstGeom prst="rect">
            <a:avLst/>
          </a:prstGeom>
          <a:solidFill>
            <a:schemeClr val="accent6">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6">
                    <a:lumMod val="75000"/>
                  </a:schemeClr>
                </a:solidFill>
              </a:rPr>
              <a:t>② 客室、廊下、レストラン、プール、倉庫、</a:t>
            </a:r>
            <a:r>
              <a:rPr kumimoji="1" lang="en-US" altLang="ja-JP" sz="2000" b="1" dirty="0">
                <a:solidFill>
                  <a:schemeClr val="accent6">
                    <a:lumMod val="75000"/>
                  </a:schemeClr>
                </a:solidFill>
              </a:rPr>
              <a:t>etc… </a:t>
            </a:r>
            <a:r>
              <a:rPr kumimoji="1" lang="ja-JP" altLang="en-US" sz="1000" b="1" dirty="0">
                <a:solidFill>
                  <a:srgbClr val="0000FF"/>
                </a:solidFill>
              </a:rPr>
              <a:t>買ってきた船に取り付ける。</a:t>
            </a:r>
            <a:endParaRPr kumimoji="1" lang="en-US" altLang="ja-JP" sz="1000" b="1" dirty="0">
              <a:solidFill>
                <a:srgbClr val="0000FF"/>
              </a:solidFill>
            </a:endParaRPr>
          </a:p>
          <a:p>
            <a:r>
              <a:rPr kumimoji="1" lang="ja-JP" altLang="en-US" sz="1600" b="1" dirty="0"/>
              <a:t>取り替え可能で、変化の激しい、長続きしない技術領域。</a:t>
            </a:r>
          </a:p>
        </p:txBody>
      </p:sp>
      <p:sp>
        <p:nvSpPr>
          <p:cNvPr id="21" name="テキスト ボックス 20"/>
          <p:cNvSpPr txBox="1"/>
          <p:nvPr/>
        </p:nvSpPr>
        <p:spPr>
          <a:xfrm>
            <a:off x="8856037" y="2306663"/>
            <a:ext cx="3073793" cy="954107"/>
          </a:xfrm>
          <a:prstGeom prst="rect">
            <a:avLst/>
          </a:prstGeom>
          <a:solidFill>
            <a:schemeClr val="accent6">
              <a:lumMod val="20000"/>
              <a:lumOff val="80000"/>
            </a:schemeClr>
          </a:solidFill>
        </p:spPr>
        <p:txBody>
          <a:bodyPr wrap="square" rtlCol="0">
            <a:spAutoFit/>
          </a:bodyPr>
          <a:lstStyle/>
          <a:p>
            <a:r>
              <a:rPr lang="en-US" altLang="ja-JP" sz="1400" b="1" dirty="0"/>
              <a:t>DX</a:t>
            </a:r>
            <a:r>
              <a:rPr lang="ja-JP" altLang="en-US" sz="1400" b="1" dirty="0" err="1"/>
              <a:t>、</a:t>
            </a:r>
            <a:r>
              <a:rPr lang="en-US" altLang="ja-JP" sz="1400" b="1" dirty="0"/>
              <a:t>Web </a:t>
            </a:r>
            <a:r>
              <a:rPr lang="ja-JP" altLang="en-US" sz="1400" b="1" dirty="0"/>
              <a:t>アプリ、業務システム、制御システム、データベースシステム、認証システム、検索エンジン、</a:t>
            </a:r>
            <a:r>
              <a:rPr lang="en-US" altLang="ja-JP" sz="1400" b="1" dirty="0"/>
              <a:t>EC</a:t>
            </a:r>
            <a:r>
              <a:rPr lang="ja-JP" altLang="en-US" sz="1400" b="1" dirty="0" err="1"/>
              <a:t>、</a:t>
            </a:r>
            <a:r>
              <a:rPr lang="ja-JP" altLang="en-US" sz="1400" b="1" dirty="0"/>
              <a:t>電子マネー、行政システム、</a:t>
            </a:r>
            <a:r>
              <a:rPr lang="en-US" altLang="ja-JP" sz="1400" b="1" dirty="0"/>
              <a:t>AI</a:t>
            </a:r>
            <a:r>
              <a:rPr lang="ja-JP" altLang="en-US" sz="1400" b="1" dirty="0" err="1"/>
              <a:t>、</a:t>
            </a:r>
            <a:r>
              <a:rPr lang="ja-JP" altLang="en-US" sz="1400" b="1" dirty="0"/>
              <a:t>ビッグデータ、</a:t>
            </a:r>
            <a:r>
              <a:rPr lang="en-US" altLang="ja-JP" sz="1400" b="1" dirty="0" err="1"/>
              <a:t>etc</a:t>
            </a:r>
            <a:endParaRPr lang="en-US" altLang="ja-JP" sz="1400" b="1" dirty="0"/>
          </a:p>
        </p:txBody>
      </p:sp>
      <p:pic>
        <p:nvPicPr>
          <p:cNvPr id="25" name="図 24"/>
          <p:cNvPicPr>
            <a:picLocks noChangeAspect="1"/>
          </p:cNvPicPr>
          <p:nvPr/>
        </p:nvPicPr>
        <p:blipFill>
          <a:blip r:embed="rId5"/>
          <a:stretch>
            <a:fillRect/>
          </a:stretch>
        </p:blipFill>
        <p:spPr>
          <a:xfrm>
            <a:off x="5188343" y="229759"/>
            <a:ext cx="3117618" cy="2331316"/>
          </a:xfrm>
          <a:prstGeom prst="rect">
            <a:avLst/>
          </a:prstGeom>
          <a:ln w="19050">
            <a:solidFill>
              <a:schemeClr val="tx1"/>
            </a:solidFill>
          </a:ln>
        </p:spPr>
      </p:pic>
      <p:grpSp>
        <p:nvGrpSpPr>
          <p:cNvPr id="32" name="グループ化 31"/>
          <p:cNvGrpSpPr/>
          <p:nvPr/>
        </p:nvGrpSpPr>
        <p:grpSpPr>
          <a:xfrm>
            <a:off x="63062" y="1794779"/>
            <a:ext cx="12080086" cy="5032741"/>
            <a:chOff x="63062" y="1794779"/>
            <a:chExt cx="12080086" cy="5032741"/>
          </a:xfrm>
        </p:grpSpPr>
        <p:sp>
          <p:nvSpPr>
            <p:cNvPr id="12" name="角丸四角形 11"/>
            <p:cNvSpPr/>
            <p:nvPr/>
          </p:nvSpPr>
          <p:spPr>
            <a:xfrm>
              <a:off x="979218" y="3725469"/>
              <a:ext cx="7299434" cy="1256434"/>
            </a:xfrm>
            <a:prstGeom prst="roundRect">
              <a:avLst/>
            </a:prstGeom>
            <a:noFill/>
            <a:ln w="762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180650" y="4979990"/>
              <a:ext cx="5266022" cy="1200329"/>
            </a:xfrm>
            <a:prstGeom prst="rect">
              <a:avLst/>
            </a:prstGeom>
            <a:solidFill>
              <a:schemeClr val="accent4">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2">
                      <a:lumMod val="50000"/>
                    </a:schemeClr>
                  </a:solidFill>
                </a:rPr>
                <a:t>① 船体、エンジン、推進、操舵、排気、燃料、</a:t>
              </a:r>
              <a:endParaRPr kumimoji="1" lang="en-US" altLang="ja-JP" sz="2000" b="1" dirty="0">
                <a:solidFill>
                  <a:schemeClr val="accent2">
                    <a:lumMod val="50000"/>
                  </a:schemeClr>
                </a:solidFill>
              </a:endParaRPr>
            </a:p>
            <a:p>
              <a:r>
                <a:rPr kumimoji="1" lang="ja-JP" altLang="en-US" sz="2000" b="1" dirty="0">
                  <a:solidFill>
                    <a:schemeClr val="accent2">
                      <a:lumMod val="50000"/>
                    </a:schemeClr>
                  </a:solidFill>
                </a:rPr>
                <a:t>電気、排水、隔壁、</a:t>
              </a:r>
              <a:r>
                <a:rPr kumimoji="1" lang="en-US" altLang="ja-JP" sz="2000" b="1" dirty="0">
                  <a:solidFill>
                    <a:schemeClr val="accent2">
                      <a:lumMod val="50000"/>
                    </a:schemeClr>
                  </a:solidFill>
                </a:rPr>
                <a:t>etc…  </a:t>
              </a:r>
              <a:r>
                <a:rPr kumimoji="1" lang="en-US" altLang="ja-JP" sz="2000" b="1" dirty="0">
                  <a:solidFill>
                    <a:srgbClr val="0000FF"/>
                  </a:solidFill>
                </a:rPr>
                <a:t>『</a:t>
              </a:r>
              <a:r>
                <a:rPr kumimoji="1" lang="ja-JP" altLang="en-US" sz="2000" b="1" dirty="0">
                  <a:solidFill>
                    <a:srgbClr val="0000FF"/>
                  </a:solidFill>
                </a:rPr>
                <a:t>造船所</a:t>
              </a:r>
              <a:r>
                <a:rPr kumimoji="1" lang="en-US" altLang="ja-JP" sz="2000" b="1" dirty="0">
                  <a:solidFill>
                    <a:srgbClr val="0000FF"/>
                  </a:solidFill>
                </a:rPr>
                <a:t>』</a:t>
              </a:r>
              <a:r>
                <a:rPr kumimoji="1" lang="ja-JP" altLang="en-US" sz="2000" b="1" dirty="0">
                  <a:solidFill>
                    <a:srgbClr val="0000FF"/>
                  </a:solidFill>
                </a:rPr>
                <a:t>で作る。</a:t>
              </a:r>
              <a:endParaRPr kumimoji="1" lang="en-US" altLang="ja-JP" sz="2000" b="1" dirty="0">
                <a:solidFill>
                  <a:srgbClr val="0000FF"/>
                </a:solidFill>
              </a:endParaRPr>
            </a:p>
            <a:p>
              <a:r>
                <a:rPr kumimoji="1" lang="ja-JP" altLang="en-US" sz="1600" b="1" dirty="0"/>
                <a:t>一度作られると長期間、世界中で普遍的に使われる技術領域。世界中の多数の ② を載せて走っている </a:t>
              </a:r>
              <a:r>
                <a:rPr kumimoji="1" lang="en-US" altLang="ja-JP" sz="1600" b="1" dirty="0"/>
                <a:t>(</a:t>
              </a:r>
              <a:r>
                <a:rPr kumimoji="1" lang="ja-JP" altLang="en-US" sz="1600" b="1" dirty="0"/>
                <a:t>縁の下の力持ち</a:t>
              </a:r>
              <a:r>
                <a:rPr kumimoji="1" lang="en-US" altLang="ja-JP" sz="1600" b="1" dirty="0"/>
                <a:t>)</a:t>
              </a:r>
              <a:r>
                <a:rPr kumimoji="1" lang="ja-JP" altLang="en-US" sz="1600" b="1" dirty="0" err="1"/>
                <a:t>。</a:t>
              </a:r>
              <a:endParaRPr kumimoji="1" lang="ja-JP" altLang="en-US" sz="1600" b="1" dirty="0"/>
            </a:p>
          </p:txBody>
        </p:sp>
        <p:cxnSp>
          <p:nvCxnSpPr>
            <p:cNvPr id="10" name="直線コネクタ 9"/>
            <p:cNvCxnSpPr/>
            <p:nvPr/>
          </p:nvCxnSpPr>
          <p:spPr>
            <a:xfrm>
              <a:off x="63062" y="3586654"/>
              <a:ext cx="120448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8610600" y="3628070"/>
              <a:ext cx="3532548" cy="2339838"/>
            </a:xfrm>
            <a:prstGeom prst="roundRect">
              <a:avLst/>
            </a:prstGeom>
            <a:solidFill>
              <a:schemeClr val="accent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a:t>システムソフトウェア</a:t>
              </a:r>
              <a:endParaRPr kumimoji="1" lang="en-US" altLang="ja-JP" sz="2400" b="1" dirty="0"/>
            </a:p>
            <a:p>
              <a:pPr algn="ctr"/>
              <a:r>
                <a:rPr lang="en-US" altLang="ja-JP" sz="2000" b="1" dirty="0"/>
                <a:t>(</a:t>
              </a:r>
              <a:r>
                <a:rPr lang="ja-JP" altLang="en-US" sz="2000" b="1" dirty="0"/>
                <a:t>インフラストラクチャ</a:t>
              </a:r>
              <a:r>
                <a:rPr lang="en-US" altLang="ja-JP" sz="2000" b="1" dirty="0"/>
                <a:t>)</a:t>
              </a:r>
              <a:endParaRPr kumimoji="1" lang="ja-JP" altLang="en-US" sz="2000" b="1" dirty="0"/>
            </a:p>
          </p:txBody>
        </p:sp>
        <p:cxnSp>
          <p:nvCxnSpPr>
            <p:cNvPr id="22" name="直線矢印コネクタ 21"/>
            <p:cNvCxnSpPr/>
            <p:nvPr/>
          </p:nvCxnSpPr>
          <p:spPr>
            <a:xfrm flipH="1">
              <a:off x="8249769" y="4843954"/>
              <a:ext cx="379425" cy="4217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8856037" y="4461764"/>
              <a:ext cx="3073793" cy="1384995"/>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n-US" altLang="ja-JP" sz="1200" b="1" dirty="0"/>
                <a:t>OS (UNIX, Windows,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カーネル</a:t>
              </a:r>
              <a:endParaRPr lang="en-US" altLang="ja-JP" sz="1200" b="1" dirty="0"/>
            </a:p>
            <a:p>
              <a:pPr marL="285750" indent="-285750">
                <a:buFont typeface="Arial" panose="020B0604020202020204" pitchFamily="34" charset="0"/>
                <a:buChar char="•"/>
              </a:pPr>
              <a:r>
                <a:rPr lang="ja-JP" altLang="en-US" sz="1200" b="1" dirty="0"/>
                <a:t>クラウドシステム</a:t>
              </a:r>
              <a:endParaRPr lang="en-US" altLang="ja-JP" sz="1200" b="1" dirty="0"/>
            </a:p>
            <a:p>
              <a:pPr marL="285750" indent="-285750">
                <a:buFont typeface="Arial" panose="020B0604020202020204" pitchFamily="34" charset="0"/>
                <a:buChar char="•"/>
              </a:pPr>
              <a:r>
                <a:rPr lang="ja-JP" altLang="en-US" sz="1200" b="1" dirty="0"/>
                <a:t>インターネットシステム</a:t>
              </a:r>
              <a:br>
                <a:rPr lang="en-US" altLang="ja-JP" sz="1200" b="1" dirty="0"/>
              </a:br>
              <a:r>
                <a:rPr lang="en-US" altLang="ja-JP" sz="1200" b="1" dirty="0"/>
                <a:t>(DNS, </a:t>
              </a:r>
              <a:r>
                <a:rPr lang="ja-JP" altLang="en-US" sz="1200" b="1" dirty="0"/>
                <a:t>ルーティング</a:t>
              </a:r>
              <a:r>
                <a:rPr lang="en-US" altLang="ja-JP" sz="1200" b="1" dirty="0"/>
                <a:t>,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セキュリティシステム  ・ ストレージ</a:t>
              </a:r>
              <a:endParaRPr lang="en-US" altLang="ja-JP" sz="1200" b="1" dirty="0"/>
            </a:p>
            <a:p>
              <a:pPr marL="285750" indent="-285750">
                <a:buFont typeface="Arial" panose="020B0604020202020204" pitchFamily="34" charset="0"/>
                <a:buChar char="•"/>
              </a:pPr>
              <a:r>
                <a:rPr lang="ja-JP" altLang="en-US" sz="1200" b="1" dirty="0"/>
                <a:t>通信システム </a:t>
              </a:r>
              <a:r>
                <a:rPr lang="en-US" altLang="ja-JP" sz="1200" b="1" dirty="0"/>
                <a:t>(TCP/IP, VPN, </a:t>
              </a:r>
              <a:r>
                <a:rPr lang="en-US" altLang="ja-JP" sz="1200" b="1" dirty="0" err="1"/>
                <a:t>etc</a:t>
              </a:r>
              <a:r>
                <a:rPr lang="en-US" altLang="ja-JP" sz="1200" b="1" dirty="0"/>
                <a:t>)</a:t>
              </a:r>
            </a:p>
          </p:txBody>
        </p:sp>
        <p:pic>
          <p:nvPicPr>
            <p:cNvPr id="27" name="図 26"/>
            <p:cNvPicPr>
              <a:picLocks noChangeAspect="1"/>
            </p:cNvPicPr>
            <p:nvPr/>
          </p:nvPicPr>
          <p:blipFill>
            <a:blip r:embed="rId6"/>
            <a:stretch>
              <a:fillRect/>
            </a:stretch>
          </p:blipFill>
          <p:spPr>
            <a:xfrm>
              <a:off x="5639972" y="3856823"/>
              <a:ext cx="2408797" cy="1015395"/>
            </a:xfrm>
            <a:prstGeom prst="rect">
              <a:avLst/>
            </a:prstGeom>
            <a:ln w="19050">
              <a:solidFill>
                <a:schemeClr val="tx1"/>
              </a:solidFill>
            </a:ln>
          </p:spPr>
        </p:pic>
        <p:pic>
          <p:nvPicPr>
            <p:cNvPr id="28" name="図 27"/>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2763235" y="3826290"/>
              <a:ext cx="1350942" cy="1049875"/>
            </a:xfrm>
            <a:prstGeom prst="rect">
              <a:avLst/>
            </a:prstGeom>
          </p:spPr>
        </p:pic>
        <p:pic>
          <p:nvPicPr>
            <p:cNvPr id="30" name="図 29"/>
            <p:cNvPicPr>
              <a:picLocks noChangeAspect="1"/>
            </p:cNvPicPr>
            <p:nvPr/>
          </p:nvPicPr>
          <p:blipFill>
            <a:blip r:embed="rId9"/>
            <a:stretch>
              <a:fillRect/>
            </a:stretch>
          </p:blipFill>
          <p:spPr>
            <a:xfrm>
              <a:off x="4227598" y="3814390"/>
              <a:ext cx="1246400" cy="1008434"/>
            </a:xfrm>
            <a:prstGeom prst="rect">
              <a:avLst/>
            </a:prstGeom>
          </p:spPr>
        </p:pic>
        <p:sp>
          <p:nvSpPr>
            <p:cNvPr id="31" name="テキスト ボックス 30"/>
            <p:cNvSpPr txBox="1"/>
            <p:nvPr/>
          </p:nvSpPr>
          <p:spPr>
            <a:xfrm>
              <a:off x="3078244" y="1794779"/>
              <a:ext cx="2452358" cy="553998"/>
            </a:xfrm>
            <a:prstGeom prst="rect">
              <a:avLst/>
            </a:prstGeom>
            <a:noFill/>
          </p:spPr>
          <p:txBody>
            <a:bodyPr wrap="square" rtlCol="0">
              <a:spAutoFit/>
            </a:bodyPr>
            <a:lstStyle/>
            <a:p>
              <a:r>
                <a:rPr lang="ja-JP" altLang="en-US" sz="600" dirty="0"/>
                <a:t>写真出典</a:t>
              </a:r>
              <a:r>
                <a:rPr lang="en-US" altLang="ja-JP" sz="600" dirty="0"/>
                <a:t>:</a:t>
              </a:r>
              <a:r>
                <a:rPr lang="ja-JP" altLang="en-US" sz="600" dirty="0"/>
                <a:t> 国土交通省、海上保安庁資料</a:t>
              </a:r>
            </a:p>
            <a:p>
              <a:r>
                <a:rPr lang="en-US" altLang="ja-JP" sz="600" dirty="0"/>
                <a:t>https://www.kaiho.mlit.go.jp/04kanku/contents/blog/index_7.html, https://www.mlit.go.jp/common/001262370.pdf</a:t>
              </a:r>
            </a:p>
            <a:p>
              <a:r>
                <a:rPr lang="en-US" altLang="ja-JP" sz="600" dirty="0"/>
                <a:t>https://www.mlit.go.jp/report/press/kaiji08_hh_000020.html, https://www.kaiho.mlit.go.jp/03kanku/soubyo/pdf/07%203seinou.pdf</a:t>
              </a:r>
            </a:p>
          </p:txBody>
        </p:sp>
        <p:pic>
          <p:nvPicPr>
            <p:cNvPr id="29" name="図 28"/>
            <p:cNvPicPr>
              <a:picLocks noChangeAspect="1"/>
            </p:cNvPicPr>
            <p:nvPr/>
          </p:nvPicPr>
          <p:blipFill>
            <a:blip r:embed="rId10"/>
            <a:stretch>
              <a:fillRect/>
            </a:stretch>
          </p:blipFill>
          <p:spPr>
            <a:xfrm>
              <a:off x="1139792" y="3848808"/>
              <a:ext cx="1422443" cy="981486"/>
            </a:xfrm>
            <a:prstGeom prst="rect">
              <a:avLst/>
            </a:prstGeom>
          </p:spPr>
        </p:pic>
        <p:sp>
          <p:nvSpPr>
            <p:cNvPr id="33" name="角丸四角形 32"/>
            <p:cNvSpPr/>
            <p:nvPr/>
          </p:nvSpPr>
          <p:spPr>
            <a:xfrm>
              <a:off x="434340" y="3649212"/>
              <a:ext cx="11704320" cy="3178308"/>
            </a:xfrm>
            <a:prstGeom prst="round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角丸四角形 2"/>
          <p:cNvSpPr/>
          <p:nvPr/>
        </p:nvSpPr>
        <p:spPr>
          <a:xfrm>
            <a:off x="8454136" y="408020"/>
            <a:ext cx="3684524" cy="1004393"/>
          </a:xfrm>
          <a:prstGeom prst="roundRect">
            <a:avLst/>
          </a:prstGeom>
          <a:solidFill>
            <a:schemeClr val="accent6">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アプリケーション領域は日本人でも</a:t>
            </a:r>
            <a:endParaRPr kumimoji="1" lang="en-US" altLang="ja-JP" b="1" dirty="0">
              <a:solidFill>
                <a:schemeClr val="tx1"/>
              </a:solidFill>
            </a:endParaRPr>
          </a:p>
          <a:p>
            <a:pPr algn="ctr"/>
            <a:r>
              <a:rPr kumimoji="1" lang="ja-JP" altLang="en-US" b="1" dirty="0">
                <a:solidFill>
                  <a:schemeClr val="tx1"/>
                </a:solidFill>
              </a:rPr>
              <a:t>だいたい作れるようになった</a:t>
            </a:r>
            <a:endParaRPr kumimoji="1" lang="en-US" altLang="ja-JP" b="1" dirty="0">
              <a:solidFill>
                <a:schemeClr val="tx1"/>
              </a:solidFill>
            </a:endParaRPr>
          </a:p>
          <a:p>
            <a:pPr algn="ctr"/>
            <a:r>
              <a:rPr lang="en-US" altLang="ja-JP" sz="1200" b="1" dirty="0">
                <a:solidFill>
                  <a:schemeClr val="accent5">
                    <a:lumMod val="75000"/>
                  </a:schemeClr>
                </a:solidFill>
              </a:rPr>
              <a:t>(</a:t>
            </a:r>
            <a:r>
              <a:rPr lang="ja-JP" altLang="en-US" sz="1200" b="1" dirty="0">
                <a:solidFill>
                  <a:schemeClr val="accent5">
                    <a:lumMod val="75000"/>
                  </a:schemeClr>
                </a:solidFill>
              </a:rPr>
              <a:t>たいてい、会社や役所の 「コンピュータ」、「</a:t>
            </a:r>
            <a:r>
              <a:rPr lang="en-US" altLang="ja-JP" sz="1200" b="1" dirty="0">
                <a:solidFill>
                  <a:schemeClr val="accent5">
                    <a:lumMod val="75000"/>
                  </a:schemeClr>
                </a:solidFill>
              </a:rPr>
              <a:t>ICT</a:t>
            </a:r>
            <a:r>
              <a:rPr lang="ja-JP" altLang="en-US" sz="1200" b="1" dirty="0">
                <a:solidFill>
                  <a:schemeClr val="accent5">
                    <a:lumMod val="75000"/>
                  </a:schemeClr>
                </a:solidFill>
              </a:rPr>
              <a:t>」、「デジタル」の概念は、残念ながらこの領域に留まっている</a:t>
            </a:r>
            <a:r>
              <a:rPr lang="en-US" altLang="ja-JP" sz="1200" b="1" dirty="0">
                <a:solidFill>
                  <a:schemeClr val="accent5">
                    <a:lumMod val="75000"/>
                  </a:schemeClr>
                </a:solidFill>
              </a:rPr>
              <a:t>)</a:t>
            </a:r>
            <a:endParaRPr kumimoji="1" lang="ja-JP" altLang="en-US" sz="1200" b="1" dirty="0">
              <a:solidFill>
                <a:schemeClr val="accent5">
                  <a:lumMod val="75000"/>
                </a:schemeClr>
              </a:solidFill>
            </a:endParaRPr>
          </a:p>
        </p:txBody>
      </p:sp>
      <p:sp>
        <p:nvSpPr>
          <p:cNvPr id="26" name="角丸四角形 25"/>
          <p:cNvSpPr/>
          <p:nvPr/>
        </p:nvSpPr>
        <p:spPr>
          <a:xfrm>
            <a:off x="3236181" y="6160963"/>
            <a:ext cx="5939110" cy="606408"/>
          </a:xfrm>
          <a:prstGeom prst="round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700" b="1" dirty="0">
                <a:solidFill>
                  <a:schemeClr val="tx1"/>
                </a:solidFill>
              </a:rPr>
              <a:t>海外サイバー先進国 </a:t>
            </a:r>
            <a:r>
              <a:rPr kumimoji="1" lang="en-US" altLang="ja-JP" sz="1700" b="1" dirty="0">
                <a:solidFill>
                  <a:schemeClr val="tx1"/>
                </a:solidFill>
              </a:rPr>
              <a:t>(</a:t>
            </a:r>
            <a:r>
              <a:rPr kumimoji="1" lang="ja-JP" altLang="en-US" sz="1700" b="1" dirty="0">
                <a:solidFill>
                  <a:schemeClr val="tx1"/>
                </a:solidFill>
              </a:rPr>
              <a:t>米国等</a:t>
            </a:r>
            <a:r>
              <a:rPr kumimoji="1" lang="en-US" altLang="ja-JP" sz="1700" b="1" dirty="0">
                <a:solidFill>
                  <a:schemeClr val="tx1"/>
                </a:solidFill>
              </a:rPr>
              <a:t>)</a:t>
            </a:r>
            <a:r>
              <a:rPr lang="ja-JP" altLang="en-US" sz="1700" b="1" dirty="0">
                <a:solidFill>
                  <a:schemeClr val="tx1"/>
                </a:solidFill>
              </a:rPr>
              <a:t> の</a:t>
            </a:r>
            <a:r>
              <a:rPr kumimoji="1" lang="ja-JP" altLang="en-US" sz="1700" b="1" dirty="0">
                <a:solidFill>
                  <a:schemeClr val="tx1"/>
                </a:solidFill>
              </a:rPr>
              <a:t>企業 </a:t>
            </a:r>
            <a:r>
              <a:rPr kumimoji="1" lang="en-US" altLang="ja-JP" sz="1700" b="1" dirty="0">
                <a:solidFill>
                  <a:schemeClr val="tx1"/>
                </a:solidFill>
              </a:rPr>
              <a:t>(Microsoft, Google, Apple, Amazon </a:t>
            </a:r>
            <a:r>
              <a:rPr kumimoji="1" lang="ja-JP" altLang="en-US" sz="1700" b="1" dirty="0">
                <a:solidFill>
                  <a:schemeClr val="tx1"/>
                </a:solidFill>
              </a:rPr>
              <a:t>等</a:t>
            </a:r>
            <a:r>
              <a:rPr kumimoji="1" lang="en-US" altLang="ja-JP" sz="1700" b="1" dirty="0">
                <a:solidFill>
                  <a:schemeClr val="tx1"/>
                </a:solidFill>
              </a:rPr>
              <a:t>) </a:t>
            </a:r>
            <a:r>
              <a:rPr kumimoji="1" lang="ja-JP" altLang="en-US" sz="1700" b="1" dirty="0">
                <a:solidFill>
                  <a:schemeClr val="tx1"/>
                </a:solidFill>
              </a:rPr>
              <a:t>や技術者</a:t>
            </a:r>
            <a:r>
              <a:rPr lang="en-US" altLang="ja-JP" sz="1700" b="1" dirty="0">
                <a:solidFill>
                  <a:srgbClr val="0000FF"/>
                </a:solidFill>
              </a:rPr>
              <a:t>= 『</a:t>
            </a:r>
            <a:r>
              <a:rPr lang="ja-JP" altLang="en-US" sz="1700" b="1" dirty="0">
                <a:solidFill>
                  <a:srgbClr val="0000FF"/>
                </a:solidFill>
              </a:rPr>
              <a:t>造船所</a:t>
            </a:r>
            <a:r>
              <a:rPr lang="en-US" altLang="ja-JP" sz="1700" b="1" dirty="0">
                <a:solidFill>
                  <a:srgbClr val="0000FF"/>
                </a:solidFill>
              </a:rPr>
              <a:t>』</a:t>
            </a:r>
            <a:r>
              <a:rPr kumimoji="1" lang="en-US" altLang="ja-JP" sz="1700" b="1" dirty="0">
                <a:solidFill>
                  <a:schemeClr val="tx1"/>
                </a:solidFill>
              </a:rPr>
              <a:t> </a:t>
            </a:r>
            <a:r>
              <a:rPr kumimoji="1" lang="ja-JP" altLang="en-US" sz="1700" b="1" dirty="0" err="1">
                <a:solidFill>
                  <a:schemeClr val="tx1"/>
                </a:solidFill>
              </a:rPr>
              <a:t>に依</a:t>
            </a:r>
            <a:r>
              <a:rPr kumimoji="1" lang="ja-JP" altLang="en-US" sz="1700" b="1" dirty="0">
                <a:solidFill>
                  <a:schemeClr val="tx1"/>
                </a:solidFill>
              </a:rPr>
              <a:t>存し、毎回買ってくる領域。</a:t>
            </a:r>
          </a:p>
        </p:txBody>
      </p:sp>
      <p:sp>
        <p:nvSpPr>
          <p:cNvPr id="34" name="角丸四角形 33"/>
          <p:cNvSpPr/>
          <p:nvPr/>
        </p:nvSpPr>
        <p:spPr>
          <a:xfrm>
            <a:off x="9238714" y="6030465"/>
            <a:ext cx="2579906" cy="683317"/>
          </a:xfrm>
          <a:prstGeom prst="roundRect">
            <a:avLst/>
          </a:prstGeom>
          <a:solidFill>
            <a:srgbClr val="99FFCC"/>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日本もこれから諸外国のようにこれらを作ることができるようになるのである。</a:t>
            </a:r>
            <a:r>
              <a:rPr kumimoji="1" lang="en-US" altLang="ja-JP" sz="1050" b="1" dirty="0">
                <a:solidFill>
                  <a:schemeClr val="tx1"/>
                </a:solidFill>
              </a:rPr>
              <a:t>(</a:t>
            </a:r>
            <a:r>
              <a:rPr kumimoji="1" lang="ja-JP" altLang="en-US" sz="1050" b="1" dirty="0">
                <a:solidFill>
                  <a:schemeClr val="tx1"/>
                </a:solidFill>
              </a:rPr>
              <a:t>サイバー先進国の仲間入り</a:t>
            </a:r>
            <a:r>
              <a:rPr kumimoji="1" lang="en-US" altLang="ja-JP" sz="1050" b="1" dirty="0">
                <a:solidFill>
                  <a:schemeClr val="tx1"/>
                </a:solidFill>
              </a:rPr>
              <a:t>)</a:t>
            </a:r>
            <a:endParaRPr kumimoji="1" lang="ja-JP" altLang="en-US" sz="1050" b="1" dirty="0">
              <a:solidFill>
                <a:schemeClr val="tx1"/>
              </a:solidFill>
            </a:endParaRPr>
          </a:p>
        </p:txBody>
      </p:sp>
      <p:sp>
        <p:nvSpPr>
          <p:cNvPr id="8" name="下矢印 7"/>
          <p:cNvSpPr/>
          <p:nvPr/>
        </p:nvSpPr>
        <p:spPr>
          <a:xfrm rot="10800000">
            <a:off x="505493" y="2511924"/>
            <a:ext cx="528714" cy="984420"/>
          </a:xfrm>
          <a:prstGeom prst="downArrow">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3490" y="1742483"/>
            <a:ext cx="2733340" cy="769441"/>
          </a:xfrm>
          <a:prstGeom prst="rect">
            <a:avLst/>
          </a:prstGeom>
          <a:solidFill>
            <a:schemeClr val="bg1"/>
          </a:solidFill>
        </p:spPr>
        <p:txBody>
          <a:bodyPr wrap="square" rtlCol="0">
            <a:spAutoFit/>
          </a:bodyPr>
          <a:lstStyle/>
          <a:p>
            <a:r>
              <a:rPr kumimoji="1" lang="ja-JP" altLang="en-US" sz="1100" b="1" dirty="0">
                <a:solidFill>
                  <a:schemeClr val="accent6">
                    <a:lumMod val="75000"/>
                  </a:schemeClr>
                </a:solidFill>
              </a:rPr>
              <a:t>難易度は低い </a:t>
            </a:r>
            <a:r>
              <a:rPr kumimoji="1" lang="en-US" altLang="ja-JP" sz="1100" b="1" dirty="0">
                <a:solidFill>
                  <a:schemeClr val="accent6">
                    <a:lumMod val="75000"/>
                  </a:schemeClr>
                </a:solidFill>
              </a:rPr>
              <a:t>(</a:t>
            </a:r>
            <a:r>
              <a:rPr kumimoji="1" lang="ja-JP" altLang="en-US" sz="1100" b="1" dirty="0">
                <a:solidFill>
                  <a:schemeClr val="accent6">
                    <a:lumMod val="75000"/>
                  </a:schemeClr>
                </a:solidFill>
              </a:rPr>
              <a:t>誰でも参入できる</a:t>
            </a:r>
            <a:r>
              <a:rPr kumimoji="1" lang="en-US" altLang="ja-JP" sz="1100" b="1" dirty="0">
                <a:solidFill>
                  <a:schemeClr val="accent6">
                    <a:lumMod val="75000"/>
                  </a:schemeClr>
                </a:solidFill>
              </a:rPr>
              <a:t>)</a:t>
            </a:r>
            <a:r>
              <a:rPr kumimoji="1" lang="ja-JP" altLang="en-US" sz="1100" b="1" dirty="0" err="1">
                <a:solidFill>
                  <a:schemeClr val="accent6">
                    <a:lumMod val="75000"/>
                  </a:schemeClr>
                </a:solidFill>
              </a:rPr>
              <a:t>。</a:t>
            </a:r>
            <a:r>
              <a:rPr kumimoji="1" lang="ja-JP" altLang="en-US" sz="1100" b="1" dirty="0">
                <a:solidFill>
                  <a:schemeClr val="accent6">
                    <a:lumMod val="75000"/>
                  </a:schemeClr>
                </a:solidFill>
              </a:rPr>
              <a:t>低リスク。</a:t>
            </a:r>
          </a:p>
          <a:p>
            <a:r>
              <a:rPr kumimoji="1" lang="ja-JP" altLang="en-US" sz="1100" b="1" dirty="0">
                <a:solidFill>
                  <a:schemeClr val="accent6">
                    <a:lumMod val="75000"/>
                  </a:schemeClr>
                </a:solidFill>
              </a:rPr>
              <a:t>日常的苦労の割に、収益が少ない。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すぐに他者と競争になり、長続きしない。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表面的。真似が容易。人海戦術化。</a:t>
            </a:r>
          </a:p>
        </p:txBody>
      </p:sp>
      <p:sp>
        <p:nvSpPr>
          <p:cNvPr id="35" name="下矢印 34"/>
          <p:cNvSpPr/>
          <p:nvPr/>
        </p:nvSpPr>
        <p:spPr>
          <a:xfrm>
            <a:off x="450504" y="3652542"/>
            <a:ext cx="632074" cy="984420"/>
          </a:xfrm>
          <a:prstGeom prst="downArrow">
            <a:avLst/>
          </a:prstGeom>
          <a:solidFill>
            <a:schemeClr val="accent2">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52146" y="5132230"/>
            <a:ext cx="2652383" cy="1200329"/>
          </a:xfrm>
          <a:prstGeom prst="rect">
            <a:avLst/>
          </a:prstGeom>
          <a:noFill/>
        </p:spPr>
        <p:txBody>
          <a:bodyPr wrap="square" rtlCol="0">
            <a:spAutoFit/>
          </a:bodyPr>
          <a:lstStyle/>
          <a:p>
            <a:r>
              <a:rPr kumimoji="1" lang="ja-JP" altLang="en-US" sz="1200" b="1" dirty="0">
                <a:solidFill>
                  <a:schemeClr val="accent2">
                    <a:lumMod val="50000"/>
                  </a:schemeClr>
                </a:solidFill>
              </a:rPr>
              <a:t>システム内奥。極めて高難易度、高リスク。</a:t>
            </a:r>
            <a:endParaRPr kumimoji="1" lang="en-US" altLang="ja-JP" sz="1200" b="1" dirty="0">
              <a:solidFill>
                <a:schemeClr val="accent2">
                  <a:lumMod val="50000"/>
                </a:schemeClr>
              </a:solidFill>
            </a:endParaRPr>
          </a:p>
          <a:p>
            <a:r>
              <a:rPr lang="en-US" altLang="ja-JP" sz="1200" b="1" dirty="0">
                <a:solidFill>
                  <a:schemeClr val="accent2">
                    <a:lumMod val="50000"/>
                  </a:schemeClr>
                </a:solidFill>
              </a:rPr>
              <a:t>(</a:t>
            </a:r>
            <a:r>
              <a:rPr lang="ja-JP" altLang="en-US" sz="1200" b="1" dirty="0">
                <a:solidFill>
                  <a:schemeClr val="accent2">
                    <a:lumMod val="50000"/>
                  </a:schemeClr>
                </a:solidFill>
              </a:rPr>
              <a:t>高い技術習得をしなければ参入不能</a:t>
            </a:r>
            <a:r>
              <a:rPr lang="en-US" altLang="ja-JP" sz="1200" b="1" dirty="0">
                <a:solidFill>
                  <a:schemeClr val="accent2">
                    <a:lumMod val="50000"/>
                  </a:schemeClr>
                </a:solidFill>
              </a:rPr>
              <a:t>)</a:t>
            </a:r>
            <a:endParaRPr kumimoji="1" lang="en-US" altLang="ja-JP" sz="1200" b="1" dirty="0">
              <a:solidFill>
                <a:schemeClr val="accent2">
                  <a:lumMod val="50000"/>
                </a:schemeClr>
              </a:solidFill>
            </a:endParaRPr>
          </a:p>
          <a:p>
            <a:r>
              <a:rPr kumimoji="1" lang="ja-JP" altLang="en-US" sz="1200" b="1" dirty="0">
                <a:solidFill>
                  <a:schemeClr val="accent2">
                    <a:lumMod val="50000"/>
                  </a:schemeClr>
                </a:solidFill>
              </a:rPr>
              <a:t>少数人数でも勝てる</a:t>
            </a:r>
            <a:r>
              <a:rPr lang="ja-JP" altLang="en-US" sz="1200" b="1" dirty="0">
                <a:solidFill>
                  <a:schemeClr val="accent2">
                    <a:lumMod val="50000"/>
                  </a:schemeClr>
                </a:solidFill>
              </a:rPr>
              <a:t>。</a:t>
            </a:r>
            <a:r>
              <a:rPr kumimoji="1" lang="ja-JP" altLang="en-US" sz="1200" b="1" dirty="0">
                <a:solidFill>
                  <a:schemeClr val="accent2">
                    <a:lumMod val="50000"/>
                  </a:schemeClr>
                </a:solidFill>
              </a:rPr>
              <a:t>人海戦術では決して作れない。高収益、高効率。国際競争力の根源</a:t>
            </a:r>
            <a:r>
              <a:rPr lang="ja-JP" altLang="en-US" sz="1200" b="1" dirty="0">
                <a:solidFill>
                  <a:schemeClr val="accent2">
                    <a:lumMod val="50000"/>
                  </a:schemeClr>
                </a:solidFill>
              </a:rPr>
              <a:t>。</a:t>
            </a:r>
            <a:endParaRPr kumimoji="1" lang="ja-JP" altLang="en-US" sz="1200" b="1" dirty="0">
              <a:solidFill>
                <a:schemeClr val="accent2">
                  <a:lumMod val="50000"/>
                </a:schemeClr>
              </a:solidFill>
            </a:endParaRPr>
          </a:p>
        </p:txBody>
      </p:sp>
    </p:spTree>
    <p:extLst>
      <p:ext uri="{BB962C8B-B14F-4D97-AF65-F5344CB8AC3E}">
        <p14:creationId xmlns:p14="http://schemas.microsoft.com/office/powerpoint/2010/main" val="3104692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FD723006-DAB2-470D-BAB5-61EE700C4BD9}"/>
              </a:ext>
            </a:extLst>
          </p:cNvPr>
          <p:cNvSpPr/>
          <p:nvPr/>
        </p:nvSpPr>
        <p:spPr>
          <a:xfrm>
            <a:off x="2812942" y="46467"/>
            <a:ext cx="5285429" cy="840869"/>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b="1" dirty="0">
                <a:solidFill>
                  <a:schemeClr val="tx1"/>
                </a:solidFill>
              </a:rPr>
              <a:t>アプリケーション領域</a:t>
            </a:r>
          </a:p>
        </p:txBody>
      </p:sp>
      <p:sp>
        <p:nvSpPr>
          <p:cNvPr id="42" name="四角形: 角を丸くする 41">
            <a:extLst>
              <a:ext uri="{FF2B5EF4-FFF2-40B4-BE49-F238E27FC236}">
                <a16:creationId xmlns:a16="http://schemas.microsoft.com/office/drawing/2014/main" id="{3C68056D-2F05-4200-BC6C-AA33AD460A40}"/>
              </a:ext>
            </a:extLst>
          </p:cNvPr>
          <p:cNvSpPr/>
          <p:nvPr/>
        </p:nvSpPr>
        <p:spPr>
          <a:xfrm>
            <a:off x="250093" y="6176837"/>
            <a:ext cx="11279552" cy="681163"/>
          </a:xfrm>
          <a:prstGeom prst="roundRect">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物理世界</a:t>
            </a:r>
            <a:endParaRPr kumimoji="1" lang="en-US" altLang="ja-JP" sz="2400" b="1" dirty="0"/>
          </a:p>
        </p:txBody>
      </p:sp>
      <p:sp>
        <p:nvSpPr>
          <p:cNvPr id="21" name="四角形: 角を丸くする 20">
            <a:extLst>
              <a:ext uri="{FF2B5EF4-FFF2-40B4-BE49-F238E27FC236}">
                <a16:creationId xmlns:a16="http://schemas.microsoft.com/office/drawing/2014/main" id="{AE2C9014-4C68-4DDE-B3B4-C630510E4C22}"/>
              </a:ext>
            </a:extLst>
          </p:cNvPr>
          <p:cNvSpPr/>
          <p:nvPr/>
        </p:nvSpPr>
        <p:spPr>
          <a:xfrm>
            <a:off x="836247" y="4326387"/>
            <a:ext cx="10034953" cy="14086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ハードウェア領域</a:t>
            </a:r>
            <a:endParaRPr kumimoji="1" lang="en-US" altLang="ja-JP" sz="2400" b="1" dirty="0"/>
          </a:p>
        </p:txBody>
      </p:sp>
      <p:sp>
        <p:nvSpPr>
          <p:cNvPr id="11" name="四角形: 角を丸くする 10">
            <a:extLst>
              <a:ext uri="{FF2B5EF4-FFF2-40B4-BE49-F238E27FC236}">
                <a16:creationId xmlns:a16="http://schemas.microsoft.com/office/drawing/2014/main" id="{ED0E1D23-328F-43B1-878E-052146F8CBD1}"/>
              </a:ext>
            </a:extLst>
          </p:cNvPr>
          <p:cNvSpPr/>
          <p:nvPr/>
        </p:nvSpPr>
        <p:spPr>
          <a:xfrm>
            <a:off x="1609970" y="1078609"/>
            <a:ext cx="7909169" cy="2665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t>システムソフトウェア領域</a:t>
            </a:r>
          </a:p>
        </p:txBody>
      </p:sp>
      <p:sp>
        <p:nvSpPr>
          <p:cNvPr id="13" name="四角形: 角を丸くする 12">
            <a:extLst>
              <a:ext uri="{FF2B5EF4-FFF2-40B4-BE49-F238E27FC236}">
                <a16:creationId xmlns:a16="http://schemas.microsoft.com/office/drawing/2014/main" id="{6DBD9D5E-DA3F-4960-B48D-E4B518476C0F}"/>
              </a:ext>
            </a:extLst>
          </p:cNvPr>
          <p:cNvSpPr/>
          <p:nvPr/>
        </p:nvSpPr>
        <p:spPr>
          <a:xfrm>
            <a:off x="1992923" y="1772224"/>
            <a:ext cx="3391877" cy="2479433"/>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2400" dirty="0"/>
              <a:t>コンピュータシステム</a:t>
            </a:r>
          </a:p>
        </p:txBody>
      </p:sp>
      <p:sp>
        <p:nvSpPr>
          <p:cNvPr id="14" name="四角形: 角を丸くする 13">
            <a:extLst>
              <a:ext uri="{FF2B5EF4-FFF2-40B4-BE49-F238E27FC236}">
                <a16:creationId xmlns:a16="http://schemas.microsoft.com/office/drawing/2014/main" id="{DE6ED08F-52D5-4E57-BB36-9BA28E7F7789}"/>
              </a:ext>
            </a:extLst>
          </p:cNvPr>
          <p:cNvSpPr/>
          <p:nvPr/>
        </p:nvSpPr>
        <p:spPr>
          <a:xfrm>
            <a:off x="5756031" y="1772224"/>
            <a:ext cx="3391877" cy="2409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ネットワークシステム</a:t>
            </a:r>
          </a:p>
        </p:txBody>
      </p:sp>
      <p:sp>
        <p:nvSpPr>
          <p:cNvPr id="15" name="四角形: 角を丸くする 14">
            <a:extLst>
              <a:ext uri="{FF2B5EF4-FFF2-40B4-BE49-F238E27FC236}">
                <a16:creationId xmlns:a16="http://schemas.microsoft.com/office/drawing/2014/main" id="{9FD188CB-952F-43BB-8240-3740E3BF5E3C}"/>
              </a:ext>
            </a:extLst>
          </p:cNvPr>
          <p:cNvSpPr/>
          <p:nvPr/>
        </p:nvSpPr>
        <p:spPr>
          <a:xfrm>
            <a:off x="5929923" y="2696394"/>
            <a:ext cx="2965938" cy="5920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2400" dirty="0"/>
              <a:t>インターネットシステム</a:t>
            </a:r>
          </a:p>
        </p:txBody>
      </p:sp>
      <p:sp>
        <p:nvSpPr>
          <p:cNvPr id="17" name="四角形: 角を丸くする 16">
            <a:extLst>
              <a:ext uri="{FF2B5EF4-FFF2-40B4-BE49-F238E27FC236}">
                <a16:creationId xmlns:a16="http://schemas.microsoft.com/office/drawing/2014/main" id="{74173158-70B5-4C85-B1A7-5499420B57CE}"/>
              </a:ext>
            </a:extLst>
          </p:cNvPr>
          <p:cNvSpPr/>
          <p:nvPr/>
        </p:nvSpPr>
        <p:spPr>
          <a:xfrm>
            <a:off x="6362225" y="3387527"/>
            <a:ext cx="2398821"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ソフト</a:t>
            </a:r>
            <a:r>
              <a:rPr kumimoji="1" lang="en-US" altLang="ja-JP" dirty="0"/>
              <a:t>)</a:t>
            </a:r>
            <a:endParaRPr kumimoji="1" lang="ja-JP" altLang="en-US" dirty="0"/>
          </a:p>
        </p:txBody>
      </p:sp>
      <p:sp>
        <p:nvSpPr>
          <p:cNvPr id="18" name="四角形: 角を丸くする 17">
            <a:extLst>
              <a:ext uri="{FF2B5EF4-FFF2-40B4-BE49-F238E27FC236}">
                <a16:creationId xmlns:a16="http://schemas.microsoft.com/office/drawing/2014/main" id="{2C05A415-7802-43AA-B054-B411E57D45F5}"/>
              </a:ext>
            </a:extLst>
          </p:cNvPr>
          <p:cNvSpPr/>
          <p:nvPr/>
        </p:nvSpPr>
        <p:spPr>
          <a:xfrm>
            <a:off x="2233246" y="2564509"/>
            <a:ext cx="2965938" cy="592017"/>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t>オペレーティングシステム </a:t>
            </a:r>
            <a:r>
              <a:rPr kumimoji="1" lang="en-US" altLang="ja-JP" dirty="0"/>
              <a:t>(OS)</a:t>
            </a:r>
            <a:endParaRPr kumimoji="1" lang="ja-JP" altLang="en-US" dirty="0"/>
          </a:p>
        </p:txBody>
      </p:sp>
      <p:sp>
        <p:nvSpPr>
          <p:cNvPr id="19" name="四角形: 角を丸くする 18">
            <a:extLst>
              <a:ext uri="{FF2B5EF4-FFF2-40B4-BE49-F238E27FC236}">
                <a16:creationId xmlns:a16="http://schemas.microsoft.com/office/drawing/2014/main" id="{567785E9-C778-4D1D-B7F2-8D040D66C586}"/>
              </a:ext>
            </a:extLst>
          </p:cNvPr>
          <p:cNvSpPr/>
          <p:nvPr/>
        </p:nvSpPr>
        <p:spPr>
          <a:xfrm>
            <a:off x="2233246" y="3231256"/>
            <a:ext cx="2965938" cy="5920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仮想化システム</a:t>
            </a:r>
          </a:p>
        </p:txBody>
      </p:sp>
      <p:sp>
        <p:nvSpPr>
          <p:cNvPr id="20" name="四角形: 角を丸くする 19">
            <a:extLst>
              <a:ext uri="{FF2B5EF4-FFF2-40B4-BE49-F238E27FC236}">
                <a16:creationId xmlns:a16="http://schemas.microsoft.com/office/drawing/2014/main" id="{A47A1412-1E13-449E-8E20-78A5DCD90C60}"/>
              </a:ext>
            </a:extLst>
          </p:cNvPr>
          <p:cNvSpPr/>
          <p:nvPr/>
        </p:nvSpPr>
        <p:spPr>
          <a:xfrm>
            <a:off x="2205892" y="3784808"/>
            <a:ext cx="2965938" cy="3785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2400" dirty="0"/>
              <a:t>クラウドシステム</a:t>
            </a:r>
          </a:p>
        </p:txBody>
      </p:sp>
      <p:sp>
        <p:nvSpPr>
          <p:cNvPr id="24" name="円柱 23">
            <a:extLst>
              <a:ext uri="{FF2B5EF4-FFF2-40B4-BE49-F238E27FC236}">
                <a16:creationId xmlns:a16="http://schemas.microsoft.com/office/drawing/2014/main" id="{807069DB-257E-4B4D-9D93-50BB74352E3F}"/>
              </a:ext>
            </a:extLst>
          </p:cNvPr>
          <p:cNvSpPr/>
          <p:nvPr/>
        </p:nvSpPr>
        <p:spPr>
          <a:xfrm>
            <a:off x="7471507" y="4077153"/>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25" name="円柱 24">
            <a:extLst>
              <a:ext uri="{FF2B5EF4-FFF2-40B4-BE49-F238E27FC236}">
                <a16:creationId xmlns:a16="http://schemas.microsoft.com/office/drawing/2014/main" id="{1400559E-0601-49A3-847E-23B4D66AE3BC}"/>
              </a:ext>
            </a:extLst>
          </p:cNvPr>
          <p:cNvSpPr/>
          <p:nvPr/>
        </p:nvSpPr>
        <p:spPr>
          <a:xfrm>
            <a:off x="3626338" y="4147482"/>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762B861B-6B70-4EBF-94E9-32543DE4DFB5}"/>
              </a:ext>
            </a:extLst>
          </p:cNvPr>
          <p:cNvSpPr txBox="1"/>
          <p:nvPr/>
        </p:nvSpPr>
        <p:spPr>
          <a:xfrm>
            <a:off x="9732108" y="3607521"/>
            <a:ext cx="1797536" cy="646331"/>
          </a:xfrm>
          <a:prstGeom prst="rect">
            <a:avLst/>
          </a:prstGeom>
          <a:noFill/>
        </p:spPr>
        <p:txBody>
          <a:bodyPr wrap="square" rtlCol="0">
            <a:spAutoFit/>
          </a:bodyPr>
          <a:lstStyle/>
          <a:p>
            <a:r>
              <a:rPr kumimoji="1" lang="ja-JP" altLang="en-US" dirty="0"/>
              <a:t>デバイスドライバ</a:t>
            </a:r>
            <a:endParaRPr kumimoji="1" lang="en-US" altLang="ja-JP" dirty="0"/>
          </a:p>
          <a:p>
            <a:r>
              <a:rPr lang="en-US" altLang="ja-JP" dirty="0"/>
              <a:t>(Device Driver)</a:t>
            </a:r>
            <a:endParaRPr kumimoji="1" lang="ja-JP" altLang="en-US" dirty="0"/>
          </a:p>
        </p:txBody>
      </p:sp>
      <p:sp>
        <p:nvSpPr>
          <p:cNvPr id="36" name="四角形: 角を丸くする 35">
            <a:extLst>
              <a:ext uri="{FF2B5EF4-FFF2-40B4-BE49-F238E27FC236}">
                <a16:creationId xmlns:a16="http://schemas.microsoft.com/office/drawing/2014/main" id="{B10DA1F9-D029-40D7-8FE3-70BFC5FD9DDE}"/>
              </a:ext>
            </a:extLst>
          </p:cNvPr>
          <p:cNvSpPr/>
          <p:nvPr/>
        </p:nvSpPr>
        <p:spPr>
          <a:xfrm>
            <a:off x="3049953" y="5370721"/>
            <a:ext cx="5539155" cy="441761"/>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solidFill>
                  <a:schemeClr val="tx1"/>
                </a:solidFill>
              </a:rPr>
              <a:t>半導体 </a:t>
            </a:r>
            <a:r>
              <a:rPr kumimoji="1" lang="en-US" altLang="ja-JP" dirty="0">
                <a:solidFill>
                  <a:schemeClr val="tx1"/>
                </a:solidFill>
              </a:rPr>
              <a:t>(</a:t>
            </a:r>
            <a:r>
              <a:rPr kumimoji="1" lang="ja-JP" altLang="en-US" dirty="0">
                <a:solidFill>
                  <a:schemeClr val="tx1"/>
                </a:solidFill>
              </a:rPr>
              <a:t>シリコン</a:t>
            </a:r>
            <a:r>
              <a:rPr kumimoji="1" lang="en-US" altLang="ja-JP" dirty="0">
                <a:solidFill>
                  <a:schemeClr val="tx1"/>
                </a:solidFill>
              </a:rPr>
              <a:t>)</a:t>
            </a:r>
            <a:endParaRPr kumimoji="1" lang="ja-JP" altLang="en-US" dirty="0">
              <a:solidFill>
                <a:schemeClr val="tx1"/>
              </a:solidFill>
            </a:endParaRPr>
          </a:p>
        </p:txBody>
      </p:sp>
      <p:sp>
        <p:nvSpPr>
          <p:cNvPr id="38" name="四角形: 角を丸くする 37">
            <a:extLst>
              <a:ext uri="{FF2B5EF4-FFF2-40B4-BE49-F238E27FC236}">
                <a16:creationId xmlns:a16="http://schemas.microsoft.com/office/drawing/2014/main" id="{27B0271F-485E-45AB-9604-65274C9D2D47}"/>
              </a:ext>
            </a:extLst>
          </p:cNvPr>
          <p:cNvSpPr/>
          <p:nvPr/>
        </p:nvSpPr>
        <p:spPr>
          <a:xfrm>
            <a:off x="3262923" y="4973602"/>
            <a:ext cx="2965938"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論理回路設計技術</a:t>
            </a:r>
          </a:p>
        </p:txBody>
      </p:sp>
      <p:sp>
        <p:nvSpPr>
          <p:cNvPr id="39" name="四角形: 角を丸くする 38">
            <a:extLst>
              <a:ext uri="{FF2B5EF4-FFF2-40B4-BE49-F238E27FC236}">
                <a16:creationId xmlns:a16="http://schemas.microsoft.com/office/drawing/2014/main" id="{4C1A09F0-119E-4F23-A776-F85551204244}"/>
              </a:ext>
            </a:extLst>
          </p:cNvPr>
          <p:cNvSpPr/>
          <p:nvPr/>
        </p:nvSpPr>
        <p:spPr>
          <a:xfrm>
            <a:off x="6362225" y="4864541"/>
            <a:ext cx="1881552" cy="4417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光伝送技術</a:t>
            </a:r>
          </a:p>
        </p:txBody>
      </p:sp>
      <p:sp>
        <p:nvSpPr>
          <p:cNvPr id="40" name="テキスト ボックス 39">
            <a:extLst>
              <a:ext uri="{FF2B5EF4-FFF2-40B4-BE49-F238E27FC236}">
                <a16:creationId xmlns:a16="http://schemas.microsoft.com/office/drawing/2014/main" id="{9D259D47-FA4A-4916-893C-2709F1D98C8A}"/>
              </a:ext>
            </a:extLst>
          </p:cNvPr>
          <p:cNvSpPr txBox="1"/>
          <p:nvPr/>
        </p:nvSpPr>
        <p:spPr>
          <a:xfrm>
            <a:off x="9352812" y="5251099"/>
            <a:ext cx="1100015" cy="369332"/>
          </a:xfrm>
          <a:prstGeom prst="rect">
            <a:avLst/>
          </a:prstGeom>
          <a:noFill/>
        </p:spPr>
        <p:txBody>
          <a:bodyPr wrap="square" rtlCol="0">
            <a:spAutoFit/>
          </a:bodyPr>
          <a:lstStyle/>
          <a:p>
            <a:r>
              <a:rPr kumimoji="1" lang="ja-JP" altLang="en-US" dirty="0">
                <a:solidFill>
                  <a:schemeClr val="bg1"/>
                </a:solidFill>
              </a:rPr>
              <a:t>・・・ </a:t>
            </a:r>
            <a:r>
              <a:rPr kumimoji="1" lang="en-US" altLang="ja-JP" dirty="0" err="1">
                <a:solidFill>
                  <a:schemeClr val="bg1"/>
                </a:solidFill>
              </a:rPr>
              <a:t>etc</a:t>
            </a:r>
            <a:endParaRPr kumimoji="1" lang="ja-JP" altLang="en-US" dirty="0">
              <a:solidFill>
                <a:schemeClr val="bg1"/>
              </a:solidFill>
            </a:endParaRPr>
          </a:p>
        </p:txBody>
      </p:sp>
      <p:sp>
        <p:nvSpPr>
          <p:cNvPr id="41" name="円柱 40">
            <a:extLst>
              <a:ext uri="{FF2B5EF4-FFF2-40B4-BE49-F238E27FC236}">
                <a16:creationId xmlns:a16="http://schemas.microsoft.com/office/drawing/2014/main" id="{25A32ECB-CE62-4DB9-88AC-8459AAEFF75D}"/>
              </a:ext>
            </a:extLst>
          </p:cNvPr>
          <p:cNvSpPr/>
          <p:nvPr/>
        </p:nvSpPr>
        <p:spPr>
          <a:xfrm>
            <a:off x="5799991" y="5735076"/>
            <a:ext cx="179754" cy="517042"/>
          </a:xfrm>
          <a:prstGeom prst="can">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cxnSp>
        <p:nvCxnSpPr>
          <p:cNvPr id="43" name="直線矢印コネクタ 42">
            <a:extLst>
              <a:ext uri="{FF2B5EF4-FFF2-40B4-BE49-F238E27FC236}">
                <a16:creationId xmlns:a16="http://schemas.microsoft.com/office/drawing/2014/main" id="{388EDD07-844C-496C-BED2-F0BBAEF67097}"/>
              </a:ext>
            </a:extLst>
          </p:cNvPr>
          <p:cNvCxnSpPr>
            <a:cxnSpLocks/>
          </p:cNvCxnSpPr>
          <p:nvPr/>
        </p:nvCxnSpPr>
        <p:spPr>
          <a:xfrm flipH="1">
            <a:off x="5994400" y="5904744"/>
            <a:ext cx="2901461" cy="68225"/>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486F7398-8B09-448A-B2FF-FE282FB87D53}"/>
              </a:ext>
            </a:extLst>
          </p:cNvPr>
          <p:cNvSpPr txBox="1"/>
          <p:nvPr/>
        </p:nvSpPr>
        <p:spPr>
          <a:xfrm>
            <a:off x="8901472" y="5838064"/>
            <a:ext cx="2835031" cy="369332"/>
          </a:xfrm>
          <a:prstGeom prst="rect">
            <a:avLst/>
          </a:prstGeom>
          <a:noFill/>
        </p:spPr>
        <p:txBody>
          <a:bodyPr wrap="square" rtlCol="0">
            <a:spAutoFit/>
          </a:bodyPr>
          <a:lstStyle/>
          <a:p>
            <a:r>
              <a:rPr kumimoji="1" lang="ja-JP" altLang="en-US" dirty="0"/>
              <a:t>物理法則、論理法則</a:t>
            </a:r>
          </a:p>
        </p:txBody>
      </p:sp>
      <p:sp>
        <p:nvSpPr>
          <p:cNvPr id="46" name="四角形: 角を丸くする 45">
            <a:extLst>
              <a:ext uri="{FF2B5EF4-FFF2-40B4-BE49-F238E27FC236}">
                <a16:creationId xmlns:a16="http://schemas.microsoft.com/office/drawing/2014/main" id="{EA724818-EE37-47D2-943C-2442A093072F}"/>
              </a:ext>
            </a:extLst>
          </p:cNvPr>
          <p:cNvSpPr/>
          <p:nvPr/>
        </p:nvSpPr>
        <p:spPr>
          <a:xfrm>
            <a:off x="40591" y="533849"/>
            <a:ext cx="3604845" cy="1205682"/>
          </a:xfrm>
          <a:prstGeom prst="roundRec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600" dirty="0"/>
              <a:t>アプリケーション領域とシステム領域の両方に現われるシステム性を帯びた要素</a:t>
            </a:r>
          </a:p>
        </p:txBody>
      </p:sp>
      <p:sp>
        <p:nvSpPr>
          <p:cNvPr id="47" name="四角形: 角を丸くする 46">
            <a:extLst>
              <a:ext uri="{FF2B5EF4-FFF2-40B4-BE49-F238E27FC236}">
                <a16:creationId xmlns:a16="http://schemas.microsoft.com/office/drawing/2014/main" id="{1664503C-83C2-4003-B67F-EA6BC3C22377}"/>
              </a:ext>
            </a:extLst>
          </p:cNvPr>
          <p:cNvSpPr/>
          <p:nvPr/>
        </p:nvSpPr>
        <p:spPr>
          <a:xfrm>
            <a:off x="334157" y="1354819"/>
            <a:ext cx="1187939" cy="6251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1400" dirty="0"/>
              <a:t>プログラミング</a:t>
            </a:r>
            <a:endParaRPr kumimoji="1" lang="en-US" altLang="ja-JP" sz="1400" dirty="0"/>
          </a:p>
          <a:p>
            <a:pPr algn="ctr"/>
            <a:r>
              <a:rPr kumimoji="1" lang="ja-JP" altLang="en-US" sz="1400" dirty="0"/>
              <a:t>言語</a:t>
            </a:r>
          </a:p>
        </p:txBody>
      </p:sp>
      <p:sp>
        <p:nvSpPr>
          <p:cNvPr id="49" name="四角形: 角を丸くする 48">
            <a:extLst>
              <a:ext uri="{FF2B5EF4-FFF2-40B4-BE49-F238E27FC236}">
                <a16:creationId xmlns:a16="http://schemas.microsoft.com/office/drawing/2014/main" id="{9A828A39-4A5C-4616-B4DF-B77E14AADDD5}"/>
              </a:ext>
            </a:extLst>
          </p:cNvPr>
          <p:cNvSpPr/>
          <p:nvPr/>
        </p:nvSpPr>
        <p:spPr>
          <a:xfrm>
            <a:off x="1539192" y="1183379"/>
            <a:ext cx="861646" cy="6251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dirty="0"/>
              <a:t>実行</a:t>
            </a:r>
            <a:endParaRPr kumimoji="1" lang="en-US" altLang="ja-JP" sz="1400" dirty="0"/>
          </a:p>
          <a:p>
            <a:pPr algn="ctr"/>
            <a:r>
              <a:rPr kumimoji="1" lang="ja-JP" altLang="en-US" sz="1400" dirty="0"/>
              <a:t>エンジン</a:t>
            </a:r>
          </a:p>
        </p:txBody>
      </p:sp>
      <p:sp>
        <p:nvSpPr>
          <p:cNvPr id="50" name="四角形: 角を丸くする 49">
            <a:extLst>
              <a:ext uri="{FF2B5EF4-FFF2-40B4-BE49-F238E27FC236}">
                <a16:creationId xmlns:a16="http://schemas.microsoft.com/office/drawing/2014/main" id="{68AA4DE4-4028-4D72-9716-C98459320567}"/>
              </a:ext>
            </a:extLst>
          </p:cNvPr>
          <p:cNvSpPr/>
          <p:nvPr/>
        </p:nvSpPr>
        <p:spPr>
          <a:xfrm>
            <a:off x="2410606" y="1199247"/>
            <a:ext cx="861646" cy="6251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kumimoji="1" lang="ja-JP" altLang="en-US" sz="1400" dirty="0"/>
              <a:t>データ</a:t>
            </a:r>
          </a:p>
          <a:p>
            <a:pPr algn="ctr"/>
            <a:r>
              <a:rPr kumimoji="1" lang="ja-JP" altLang="en-US" sz="1400" dirty="0"/>
              <a:t>ベース</a:t>
            </a:r>
          </a:p>
        </p:txBody>
      </p:sp>
      <p:sp>
        <p:nvSpPr>
          <p:cNvPr id="51" name="テキスト ボックス 50">
            <a:extLst>
              <a:ext uri="{FF2B5EF4-FFF2-40B4-BE49-F238E27FC236}">
                <a16:creationId xmlns:a16="http://schemas.microsoft.com/office/drawing/2014/main" id="{C0C30AFC-CFDB-4A34-AD1F-B7023C1B22A9}"/>
              </a:ext>
            </a:extLst>
          </p:cNvPr>
          <p:cNvSpPr txBox="1"/>
          <p:nvPr/>
        </p:nvSpPr>
        <p:spPr>
          <a:xfrm>
            <a:off x="9182100" y="2934570"/>
            <a:ext cx="1100015" cy="369332"/>
          </a:xfrm>
          <a:prstGeom prst="rect">
            <a:avLst/>
          </a:prstGeom>
          <a:noFill/>
        </p:spPr>
        <p:txBody>
          <a:bodyPr wrap="square" rtlCol="0">
            <a:spAutoFit/>
          </a:bodyPr>
          <a:lstStyle/>
          <a:p>
            <a:r>
              <a:rPr kumimoji="1" lang="ja-JP" altLang="en-US" dirty="0"/>
              <a:t>・・・ </a:t>
            </a:r>
            <a:r>
              <a:rPr kumimoji="1" lang="en-US" altLang="ja-JP" dirty="0" err="1"/>
              <a:t>etc</a:t>
            </a:r>
            <a:endParaRPr kumimoji="1" lang="ja-JP" altLang="en-US" dirty="0"/>
          </a:p>
        </p:txBody>
      </p:sp>
      <p:sp>
        <p:nvSpPr>
          <p:cNvPr id="53" name="テキスト ボックス 52">
            <a:extLst>
              <a:ext uri="{FF2B5EF4-FFF2-40B4-BE49-F238E27FC236}">
                <a16:creationId xmlns:a16="http://schemas.microsoft.com/office/drawing/2014/main" id="{9E7E94AC-9FDF-40EE-BECA-5300759C796E}"/>
              </a:ext>
            </a:extLst>
          </p:cNvPr>
          <p:cNvSpPr txBox="1"/>
          <p:nvPr/>
        </p:nvSpPr>
        <p:spPr>
          <a:xfrm>
            <a:off x="3199958" y="1087519"/>
            <a:ext cx="1100015" cy="646331"/>
          </a:xfrm>
          <a:prstGeom prst="rect">
            <a:avLst/>
          </a:prstGeom>
          <a:noFill/>
        </p:spPr>
        <p:txBody>
          <a:bodyPr wrap="square" rtlCol="0">
            <a:spAutoFit/>
          </a:bodyPr>
          <a:lstStyle/>
          <a:p>
            <a:r>
              <a:rPr kumimoji="1" lang="ja-JP" altLang="en-US" dirty="0"/>
              <a:t>・・・</a:t>
            </a:r>
            <a:endParaRPr kumimoji="1" lang="en-US" altLang="ja-JP" dirty="0"/>
          </a:p>
          <a:p>
            <a:r>
              <a:rPr kumimoji="1" lang="en-US" altLang="ja-JP" dirty="0" err="1"/>
              <a:t>etc</a:t>
            </a:r>
            <a:endParaRPr kumimoji="1" lang="ja-JP" altLang="en-US" dirty="0"/>
          </a:p>
        </p:txBody>
      </p:sp>
      <p:sp>
        <p:nvSpPr>
          <p:cNvPr id="54" name="四角形: 角を丸くする 53">
            <a:extLst>
              <a:ext uri="{FF2B5EF4-FFF2-40B4-BE49-F238E27FC236}">
                <a16:creationId xmlns:a16="http://schemas.microsoft.com/office/drawing/2014/main" id="{05DDC640-1439-4C4A-8FC3-86C667C9727B}"/>
              </a:ext>
            </a:extLst>
          </p:cNvPr>
          <p:cNvSpPr/>
          <p:nvPr/>
        </p:nvSpPr>
        <p:spPr>
          <a:xfrm>
            <a:off x="334157" y="1119464"/>
            <a:ext cx="1187939" cy="2695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1400" dirty="0"/>
              <a:t>ライブラリ</a:t>
            </a:r>
          </a:p>
        </p:txBody>
      </p:sp>
      <p:sp>
        <p:nvSpPr>
          <p:cNvPr id="56" name="四角形: 角を丸くする 55">
            <a:extLst>
              <a:ext uri="{FF2B5EF4-FFF2-40B4-BE49-F238E27FC236}">
                <a16:creationId xmlns:a16="http://schemas.microsoft.com/office/drawing/2014/main" id="{DBF8B597-FF82-4985-A494-F100203B998C}"/>
              </a:ext>
            </a:extLst>
          </p:cNvPr>
          <p:cNvSpPr/>
          <p:nvPr/>
        </p:nvSpPr>
        <p:spPr>
          <a:xfrm>
            <a:off x="1554259" y="4703712"/>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CPU</a:t>
            </a:r>
            <a:endParaRPr kumimoji="1" lang="ja-JP" altLang="en-US" dirty="0">
              <a:solidFill>
                <a:schemeClr val="bg1"/>
              </a:solidFill>
            </a:endParaRPr>
          </a:p>
        </p:txBody>
      </p:sp>
      <p:sp>
        <p:nvSpPr>
          <p:cNvPr id="57" name="四角形: 角を丸くする 56">
            <a:extLst>
              <a:ext uri="{FF2B5EF4-FFF2-40B4-BE49-F238E27FC236}">
                <a16:creationId xmlns:a16="http://schemas.microsoft.com/office/drawing/2014/main" id="{113725AE-FF13-46C0-935A-EF86A09AB714}"/>
              </a:ext>
            </a:extLst>
          </p:cNvPr>
          <p:cNvSpPr/>
          <p:nvPr/>
        </p:nvSpPr>
        <p:spPr>
          <a:xfrm>
            <a:off x="2719731" y="4687057"/>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dirty="0">
                <a:solidFill>
                  <a:schemeClr val="bg1"/>
                </a:solidFill>
              </a:rPr>
              <a:t>メモリ</a:t>
            </a:r>
          </a:p>
        </p:txBody>
      </p:sp>
      <p:sp>
        <p:nvSpPr>
          <p:cNvPr id="58" name="四角形: 角を丸くする 57">
            <a:extLst>
              <a:ext uri="{FF2B5EF4-FFF2-40B4-BE49-F238E27FC236}">
                <a16:creationId xmlns:a16="http://schemas.microsoft.com/office/drawing/2014/main" id="{5845B7B3-EA2C-4102-9676-2B920B5C0B57}"/>
              </a:ext>
            </a:extLst>
          </p:cNvPr>
          <p:cNvSpPr/>
          <p:nvPr/>
        </p:nvSpPr>
        <p:spPr>
          <a:xfrm>
            <a:off x="3846129" y="4718952"/>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GPU</a:t>
            </a:r>
            <a:endParaRPr kumimoji="1" lang="ja-JP" altLang="en-US" dirty="0">
              <a:solidFill>
                <a:schemeClr val="bg1"/>
              </a:solidFill>
            </a:endParaRPr>
          </a:p>
        </p:txBody>
      </p:sp>
      <p:sp>
        <p:nvSpPr>
          <p:cNvPr id="59" name="四角形: 角を丸くする 58">
            <a:extLst>
              <a:ext uri="{FF2B5EF4-FFF2-40B4-BE49-F238E27FC236}">
                <a16:creationId xmlns:a16="http://schemas.microsoft.com/office/drawing/2014/main" id="{B127C445-7141-4922-AC86-8607AB92A09E}"/>
              </a:ext>
            </a:extLst>
          </p:cNvPr>
          <p:cNvSpPr/>
          <p:nvPr/>
        </p:nvSpPr>
        <p:spPr>
          <a:xfrm>
            <a:off x="4704114" y="4709219"/>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FPGA</a:t>
            </a:r>
            <a:endParaRPr kumimoji="1" lang="ja-JP" altLang="en-US" dirty="0">
              <a:solidFill>
                <a:schemeClr val="bg1"/>
              </a:solidFill>
            </a:endParaRPr>
          </a:p>
        </p:txBody>
      </p:sp>
      <p:sp>
        <p:nvSpPr>
          <p:cNvPr id="60" name="四角形: 角を丸くする 59">
            <a:extLst>
              <a:ext uri="{FF2B5EF4-FFF2-40B4-BE49-F238E27FC236}">
                <a16:creationId xmlns:a16="http://schemas.microsoft.com/office/drawing/2014/main" id="{AB5DD063-A0A0-4BB6-8914-3BFBB8F325BD}"/>
              </a:ext>
            </a:extLst>
          </p:cNvPr>
          <p:cNvSpPr/>
          <p:nvPr/>
        </p:nvSpPr>
        <p:spPr>
          <a:xfrm>
            <a:off x="3080921" y="5567887"/>
            <a:ext cx="1955366"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アナログ回路技術</a:t>
            </a:r>
          </a:p>
        </p:txBody>
      </p:sp>
      <p:sp>
        <p:nvSpPr>
          <p:cNvPr id="61" name="四角形: 角を丸くする 60">
            <a:extLst>
              <a:ext uri="{FF2B5EF4-FFF2-40B4-BE49-F238E27FC236}">
                <a16:creationId xmlns:a16="http://schemas.microsoft.com/office/drawing/2014/main" id="{20643815-B250-41E0-94D9-9E6228F41F78}"/>
              </a:ext>
            </a:extLst>
          </p:cNvPr>
          <p:cNvSpPr/>
          <p:nvPr/>
        </p:nvSpPr>
        <p:spPr>
          <a:xfrm>
            <a:off x="8118758" y="4844146"/>
            <a:ext cx="2262752" cy="4239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光ファイバ網</a:t>
            </a:r>
          </a:p>
        </p:txBody>
      </p:sp>
      <p:sp>
        <p:nvSpPr>
          <p:cNvPr id="63" name="四角形: 角を丸くする 62">
            <a:extLst>
              <a:ext uri="{FF2B5EF4-FFF2-40B4-BE49-F238E27FC236}">
                <a16:creationId xmlns:a16="http://schemas.microsoft.com/office/drawing/2014/main" id="{74F66EF3-A63C-4B3B-9364-05745DAB6ED3}"/>
              </a:ext>
            </a:extLst>
          </p:cNvPr>
          <p:cNvSpPr/>
          <p:nvPr/>
        </p:nvSpPr>
        <p:spPr>
          <a:xfrm>
            <a:off x="8169294" y="4301579"/>
            <a:ext cx="2161680"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ハード</a:t>
            </a:r>
            <a:r>
              <a:rPr kumimoji="1" lang="en-US" altLang="ja-JP" dirty="0"/>
              <a:t>)</a:t>
            </a:r>
            <a:endParaRPr kumimoji="1" lang="ja-JP" altLang="en-US" dirty="0"/>
          </a:p>
        </p:txBody>
      </p:sp>
      <p:sp>
        <p:nvSpPr>
          <p:cNvPr id="64" name="左中かっこ 63">
            <a:extLst>
              <a:ext uri="{FF2B5EF4-FFF2-40B4-BE49-F238E27FC236}">
                <a16:creationId xmlns:a16="http://schemas.microsoft.com/office/drawing/2014/main" id="{368C670A-730F-40B7-BE60-D24670E79964}"/>
              </a:ext>
            </a:extLst>
          </p:cNvPr>
          <p:cNvSpPr/>
          <p:nvPr/>
        </p:nvSpPr>
        <p:spPr>
          <a:xfrm rot="10800000">
            <a:off x="11095642" y="399912"/>
            <a:ext cx="379296" cy="3900777"/>
          </a:xfrm>
          <a:prstGeom prst="lef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86747ED0-90AE-4BB3-8E20-E64A394D6CCD}"/>
              </a:ext>
            </a:extLst>
          </p:cNvPr>
          <p:cNvSpPr txBox="1"/>
          <p:nvPr/>
        </p:nvSpPr>
        <p:spPr>
          <a:xfrm>
            <a:off x="11529644" y="1692753"/>
            <a:ext cx="461665" cy="2050904"/>
          </a:xfrm>
          <a:prstGeom prst="rect">
            <a:avLst/>
          </a:prstGeom>
          <a:noFill/>
        </p:spPr>
        <p:txBody>
          <a:bodyPr vert="eaVert" wrap="square" rtlCol="0">
            <a:spAutoFit/>
          </a:bodyPr>
          <a:lstStyle/>
          <a:p>
            <a:r>
              <a:rPr kumimoji="1" lang="ja-JP" altLang="en-US" b="1" dirty="0">
                <a:solidFill>
                  <a:srgbClr val="00B0F0"/>
                </a:solidFill>
              </a:rPr>
              <a:t>ソフトウェア界</a:t>
            </a:r>
          </a:p>
        </p:txBody>
      </p:sp>
      <p:sp>
        <p:nvSpPr>
          <p:cNvPr id="66" name="左中かっこ 65">
            <a:extLst>
              <a:ext uri="{FF2B5EF4-FFF2-40B4-BE49-F238E27FC236}">
                <a16:creationId xmlns:a16="http://schemas.microsoft.com/office/drawing/2014/main" id="{8419E754-A440-470A-972B-5F3CD468EAA6}"/>
              </a:ext>
            </a:extLst>
          </p:cNvPr>
          <p:cNvSpPr/>
          <p:nvPr/>
        </p:nvSpPr>
        <p:spPr>
          <a:xfrm rot="10800000">
            <a:off x="11103433" y="4371644"/>
            <a:ext cx="379296" cy="1703259"/>
          </a:xfrm>
          <a:prstGeom prst="lef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35CAFC63-73D3-42A8-BEEA-5C5F68183931}"/>
              </a:ext>
            </a:extLst>
          </p:cNvPr>
          <p:cNvSpPr txBox="1"/>
          <p:nvPr/>
        </p:nvSpPr>
        <p:spPr>
          <a:xfrm>
            <a:off x="11576428" y="4181317"/>
            <a:ext cx="461665" cy="2050904"/>
          </a:xfrm>
          <a:prstGeom prst="rect">
            <a:avLst/>
          </a:prstGeom>
          <a:noFill/>
        </p:spPr>
        <p:txBody>
          <a:bodyPr vert="eaVert" wrap="square" rtlCol="0">
            <a:spAutoFit/>
          </a:bodyPr>
          <a:lstStyle/>
          <a:p>
            <a:r>
              <a:rPr kumimoji="1" lang="ja-JP" altLang="en-US" b="1" dirty="0">
                <a:solidFill>
                  <a:srgbClr val="7030A0"/>
                </a:solidFill>
              </a:rPr>
              <a:t>ハードウェア界</a:t>
            </a:r>
          </a:p>
        </p:txBody>
      </p:sp>
      <p:pic>
        <p:nvPicPr>
          <p:cNvPr id="69" name="図 68">
            <a:extLst>
              <a:ext uri="{FF2B5EF4-FFF2-40B4-BE49-F238E27FC236}">
                <a16:creationId xmlns:a16="http://schemas.microsoft.com/office/drawing/2014/main" id="{1340FCE9-C922-4E1B-831B-C24ED09D5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129" y="6175690"/>
            <a:ext cx="963702" cy="644939"/>
          </a:xfrm>
          <a:prstGeom prst="rect">
            <a:avLst/>
          </a:prstGeom>
        </p:spPr>
      </p:pic>
      <p:pic>
        <p:nvPicPr>
          <p:cNvPr id="70" name="図 69">
            <a:extLst>
              <a:ext uri="{FF2B5EF4-FFF2-40B4-BE49-F238E27FC236}">
                <a16:creationId xmlns:a16="http://schemas.microsoft.com/office/drawing/2014/main" id="{17142E5C-02F6-4181-BF55-4BF6C9873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371" y="48852"/>
            <a:ext cx="1023886" cy="902284"/>
          </a:xfrm>
          <a:prstGeom prst="rect">
            <a:avLst/>
          </a:prstGeom>
        </p:spPr>
      </p:pic>
      <p:cxnSp>
        <p:nvCxnSpPr>
          <p:cNvPr id="75" name="直線矢印コネクタ 74">
            <a:extLst>
              <a:ext uri="{FF2B5EF4-FFF2-40B4-BE49-F238E27FC236}">
                <a16:creationId xmlns:a16="http://schemas.microsoft.com/office/drawing/2014/main" id="{4C63AE23-D4BE-4A88-9D89-D749D0C974F1}"/>
              </a:ext>
            </a:extLst>
          </p:cNvPr>
          <p:cNvCxnSpPr/>
          <p:nvPr/>
        </p:nvCxnSpPr>
        <p:spPr>
          <a:xfrm>
            <a:off x="10642284" y="681188"/>
            <a:ext cx="0" cy="63176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3999B635-FD71-4E9B-8920-83C5E574B0AA}"/>
              </a:ext>
            </a:extLst>
          </p:cNvPr>
          <p:cNvSpPr txBox="1"/>
          <p:nvPr/>
        </p:nvSpPr>
        <p:spPr>
          <a:xfrm>
            <a:off x="10158925" y="349532"/>
            <a:ext cx="1188048" cy="369332"/>
          </a:xfrm>
          <a:prstGeom prst="rect">
            <a:avLst/>
          </a:prstGeom>
          <a:noFill/>
        </p:spPr>
        <p:txBody>
          <a:bodyPr wrap="square" rtlCol="0">
            <a:spAutoFit/>
          </a:bodyPr>
          <a:lstStyle/>
          <a:p>
            <a:r>
              <a:rPr kumimoji="1" lang="ja-JP" altLang="en-US" dirty="0"/>
              <a:t>非特権</a:t>
            </a:r>
          </a:p>
        </p:txBody>
      </p:sp>
      <p:sp>
        <p:nvSpPr>
          <p:cNvPr id="77" name="テキスト ボックス 76">
            <a:extLst>
              <a:ext uri="{FF2B5EF4-FFF2-40B4-BE49-F238E27FC236}">
                <a16:creationId xmlns:a16="http://schemas.microsoft.com/office/drawing/2014/main" id="{5E0043E0-E497-4FEB-AD7D-3B1B40B8738E}"/>
              </a:ext>
            </a:extLst>
          </p:cNvPr>
          <p:cNvSpPr txBox="1"/>
          <p:nvPr/>
        </p:nvSpPr>
        <p:spPr>
          <a:xfrm>
            <a:off x="10246768" y="1350654"/>
            <a:ext cx="1188048" cy="369332"/>
          </a:xfrm>
          <a:prstGeom prst="rect">
            <a:avLst/>
          </a:prstGeom>
          <a:noFill/>
        </p:spPr>
        <p:txBody>
          <a:bodyPr wrap="square" rtlCol="0">
            <a:spAutoFit/>
          </a:bodyPr>
          <a:lstStyle/>
          <a:p>
            <a:r>
              <a:rPr kumimoji="1" lang="ja-JP" altLang="en-US" dirty="0"/>
              <a:t>特権</a:t>
            </a:r>
          </a:p>
        </p:txBody>
      </p:sp>
      <p:sp>
        <p:nvSpPr>
          <p:cNvPr id="78" name="テキスト ボックス 77">
            <a:extLst>
              <a:ext uri="{FF2B5EF4-FFF2-40B4-BE49-F238E27FC236}">
                <a16:creationId xmlns:a16="http://schemas.microsoft.com/office/drawing/2014/main" id="{41C0D61D-D6FD-4E2F-82F1-6A15DBE9A6F4}"/>
              </a:ext>
            </a:extLst>
          </p:cNvPr>
          <p:cNvSpPr txBox="1"/>
          <p:nvPr/>
        </p:nvSpPr>
        <p:spPr>
          <a:xfrm>
            <a:off x="8834326" y="80964"/>
            <a:ext cx="1484239" cy="646331"/>
          </a:xfrm>
          <a:prstGeom prst="rect">
            <a:avLst/>
          </a:prstGeom>
          <a:noFill/>
        </p:spPr>
        <p:txBody>
          <a:bodyPr wrap="square" rtlCol="0">
            <a:spAutoFit/>
          </a:bodyPr>
          <a:lstStyle/>
          <a:p>
            <a:r>
              <a:rPr kumimoji="1" lang="ja-JP" altLang="en-US" sz="1200" b="1" dirty="0">
                <a:highlight>
                  <a:srgbClr val="99FFCC"/>
                </a:highlight>
              </a:rPr>
              <a:t>ユーザー、システムエンジニア、</a:t>
            </a:r>
          </a:p>
          <a:p>
            <a:r>
              <a:rPr kumimoji="1" lang="ja-JP" altLang="en-US" sz="1200" b="1" dirty="0">
                <a:highlight>
                  <a:srgbClr val="99FFCC"/>
                </a:highlight>
              </a:rPr>
              <a:t>プログラマ、管理者</a:t>
            </a:r>
          </a:p>
        </p:txBody>
      </p:sp>
      <p:sp>
        <p:nvSpPr>
          <p:cNvPr id="79" name="テキスト ボックス 78">
            <a:extLst>
              <a:ext uri="{FF2B5EF4-FFF2-40B4-BE49-F238E27FC236}">
                <a16:creationId xmlns:a16="http://schemas.microsoft.com/office/drawing/2014/main" id="{3A137A4D-6925-4948-9A58-F6586A3B7BC5}"/>
              </a:ext>
            </a:extLst>
          </p:cNvPr>
          <p:cNvSpPr txBox="1"/>
          <p:nvPr/>
        </p:nvSpPr>
        <p:spPr>
          <a:xfrm>
            <a:off x="9875537" y="1724201"/>
            <a:ext cx="1409754" cy="523220"/>
          </a:xfrm>
          <a:prstGeom prst="rect">
            <a:avLst/>
          </a:prstGeom>
          <a:noFill/>
        </p:spPr>
        <p:txBody>
          <a:bodyPr wrap="square" rtlCol="0">
            <a:spAutoFit/>
          </a:bodyPr>
          <a:lstStyle/>
          <a:p>
            <a:r>
              <a:rPr kumimoji="1" lang="en-US" altLang="ja-JP" sz="1400" b="1" dirty="0">
                <a:highlight>
                  <a:srgbClr val="FFFF00"/>
                </a:highlight>
              </a:rPr>
              <a:t>(</a:t>
            </a:r>
            <a:r>
              <a:rPr kumimoji="1" lang="ja-JP" altLang="en-US" sz="1400" b="1" dirty="0">
                <a:highlight>
                  <a:srgbClr val="FFFF00"/>
                </a:highlight>
              </a:rPr>
              <a:t>ユーザーからのアクセスを禁止</a:t>
            </a:r>
            <a:r>
              <a:rPr kumimoji="1" lang="en-US" altLang="ja-JP" sz="1400" b="1" dirty="0">
                <a:highlight>
                  <a:srgbClr val="FFFF00"/>
                </a:highlight>
              </a:rPr>
              <a:t>)</a:t>
            </a:r>
            <a:endParaRPr kumimoji="1" lang="ja-JP" altLang="en-US" sz="1400" b="1" dirty="0">
              <a:highlight>
                <a:srgbClr val="FFFF00"/>
              </a:highlight>
            </a:endParaRPr>
          </a:p>
        </p:txBody>
      </p:sp>
      <p:sp>
        <p:nvSpPr>
          <p:cNvPr id="80" name="テキスト ボックス 79">
            <a:extLst>
              <a:ext uri="{FF2B5EF4-FFF2-40B4-BE49-F238E27FC236}">
                <a16:creationId xmlns:a16="http://schemas.microsoft.com/office/drawing/2014/main" id="{49E730CF-D1F3-4F5E-8A0D-E5AC263A7E11}"/>
              </a:ext>
            </a:extLst>
          </p:cNvPr>
          <p:cNvSpPr txBox="1"/>
          <p:nvPr/>
        </p:nvSpPr>
        <p:spPr>
          <a:xfrm>
            <a:off x="11063967" y="810636"/>
            <a:ext cx="1188048" cy="369332"/>
          </a:xfrm>
          <a:prstGeom prst="rect">
            <a:avLst/>
          </a:prstGeom>
          <a:noFill/>
        </p:spPr>
        <p:txBody>
          <a:bodyPr wrap="square" rtlCol="0">
            <a:spAutoFit/>
          </a:bodyPr>
          <a:lstStyle/>
          <a:p>
            <a:r>
              <a:rPr kumimoji="1" lang="ja-JP" altLang="en-US" b="1" dirty="0">
                <a:highlight>
                  <a:srgbClr val="00FF00"/>
                </a:highlight>
              </a:rPr>
              <a:t>深淵１</a:t>
            </a:r>
          </a:p>
        </p:txBody>
      </p:sp>
      <p:cxnSp>
        <p:nvCxnSpPr>
          <p:cNvPr id="81" name="直線コネクタ 80">
            <a:extLst>
              <a:ext uri="{FF2B5EF4-FFF2-40B4-BE49-F238E27FC236}">
                <a16:creationId xmlns:a16="http://schemas.microsoft.com/office/drawing/2014/main" id="{D4641C7B-AA12-4907-90A2-EB5C3C9A8910}"/>
              </a:ext>
            </a:extLst>
          </p:cNvPr>
          <p:cNvCxnSpPr>
            <a:cxnSpLocks/>
          </p:cNvCxnSpPr>
          <p:nvPr/>
        </p:nvCxnSpPr>
        <p:spPr>
          <a:xfrm>
            <a:off x="836247" y="4271707"/>
            <a:ext cx="10501922"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1B6399C4-0AD0-467D-8F1A-C34D55E693B4}"/>
              </a:ext>
            </a:extLst>
          </p:cNvPr>
          <p:cNvSpPr txBox="1"/>
          <p:nvPr/>
        </p:nvSpPr>
        <p:spPr>
          <a:xfrm>
            <a:off x="11255161" y="3869709"/>
            <a:ext cx="1188048" cy="369332"/>
          </a:xfrm>
          <a:prstGeom prst="rect">
            <a:avLst/>
          </a:prstGeom>
          <a:noFill/>
        </p:spPr>
        <p:txBody>
          <a:bodyPr wrap="square" rtlCol="0">
            <a:spAutoFit/>
          </a:bodyPr>
          <a:lstStyle/>
          <a:p>
            <a:r>
              <a:rPr kumimoji="1" lang="ja-JP" altLang="en-US" b="1" dirty="0">
                <a:highlight>
                  <a:srgbClr val="00FFFF"/>
                </a:highlight>
              </a:rPr>
              <a:t>深淵２</a:t>
            </a:r>
          </a:p>
        </p:txBody>
      </p:sp>
      <p:sp>
        <p:nvSpPr>
          <p:cNvPr id="84" name="テキスト ボックス 83">
            <a:extLst>
              <a:ext uri="{FF2B5EF4-FFF2-40B4-BE49-F238E27FC236}">
                <a16:creationId xmlns:a16="http://schemas.microsoft.com/office/drawing/2014/main" id="{8FCC2B0D-177B-432F-B8A6-40DA294EEBF7}"/>
              </a:ext>
            </a:extLst>
          </p:cNvPr>
          <p:cNvSpPr txBox="1"/>
          <p:nvPr/>
        </p:nvSpPr>
        <p:spPr>
          <a:xfrm>
            <a:off x="9623731" y="2261596"/>
            <a:ext cx="1744061" cy="461665"/>
          </a:xfrm>
          <a:prstGeom prst="rect">
            <a:avLst/>
          </a:prstGeom>
          <a:noFill/>
        </p:spPr>
        <p:txBody>
          <a:bodyPr wrap="square" rtlCol="0">
            <a:spAutoFit/>
          </a:bodyPr>
          <a:lstStyle/>
          <a:p>
            <a:r>
              <a:rPr kumimoji="1" lang="ja-JP" altLang="en-US" sz="1200" b="1" dirty="0">
                <a:highlight>
                  <a:srgbClr val="99FFCC"/>
                </a:highlight>
              </a:rPr>
              <a:t>システムソフトウェア</a:t>
            </a:r>
            <a:endParaRPr kumimoji="1" lang="en-US" altLang="ja-JP" sz="1200" b="1" dirty="0">
              <a:highlight>
                <a:srgbClr val="99FFCC"/>
              </a:highlight>
            </a:endParaRPr>
          </a:p>
          <a:p>
            <a:r>
              <a:rPr kumimoji="1" lang="ja-JP" altLang="en-US" sz="1200" b="1" dirty="0">
                <a:highlight>
                  <a:srgbClr val="99FFCC"/>
                </a:highlight>
              </a:rPr>
              <a:t>開拓者のみアクセス可能</a:t>
            </a:r>
          </a:p>
        </p:txBody>
      </p:sp>
      <p:cxnSp>
        <p:nvCxnSpPr>
          <p:cNvPr id="86" name="直線コネクタ 85">
            <a:extLst>
              <a:ext uri="{FF2B5EF4-FFF2-40B4-BE49-F238E27FC236}">
                <a16:creationId xmlns:a16="http://schemas.microsoft.com/office/drawing/2014/main" id="{47728D28-614E-4D8A-B78B-A6813374080A}"/>
              </a:ext>
            </a:extLst>
          </p:cNvPr>
          <p:cNvCxnSpPr>
            <a:cxnSpLocks/>
          </p:cNvCxnSpPr>
          <p:nvPr/>
        </p:nvCxnSpPr>
        <p:spPr>
          <a:xfrm>
            <a:off x="674040" y="5858613"/>
            <a:ext cx="1066412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BA61CFE0-1550-4787-9699-6EAF70286EF6}"/>
              </a:ext>
            </a:extLst>
          </p:cNvPr>
          <p:cNvSpPr txBox="1"/>
          <p:nvPr/>
        </p:nvSpPr>
        <p:spPr>
          <a:xfrm>
            <a:off x="11293081" y="5867045"/>
            <a:ext cx="1188048" cy="369332"/>
          </a:xfrm>
          <a:prstGeom prst="rect">
            <a:avLst/>
          </a:prstGeom>
          <a:noFill/>
        </p:spPr>
        <p:txBody>
          <a:bodyPr wrap="square" rtlCol="0">
            <a:spAutoFit/>
          </a:bodyPr>
          <a:lstStyle/>
          <a:p>
            <a:r>
              <a:rPr kumimoji="1" lang="ja-JP" altLang="en-US" b="1" dirty="0">
                <a:solidFill>
                  <a:schemeClr val="bg1"/>
                </a:solidFill>
                <a:highlight>
                  <a:srgbClr val="800080"/>
                </a:highlight>
              </a:rPr>
              <a:t>深淵３</a:t>
            </a:r>
          </a:p>
        </p:txBody>
      </p:sp>
      <p:sp>
        <p:nvSpPr>
          <p:cNvPr id="90" name="テキスト ボックス 89">
            <a:extLst>
              <a:ext uri="{FF2B5EF4-FFF2-40B4-BE49-F238E27FC236}">
                <a16:creationId xmlns:a16="http://schemas.microsoft.com/office/drawing/2014/main" id="{D95A15A8-72E3-4E0F-948A-57A23367E0C9}"/>
              </a:ext>
            </a:extLst>
          </p:cNvPr>
          <p:cNvSpPr txBox="1"/>
          <p:nvPr/>
        </p:nvSpPr>
        <p:spPr>
          <a:xfrm>
            <a:off x="8085767" y="657777"/>
            <a:ext cx="3045028" cy="338554"/>
          </a:xfrm>
          <a:prstGeom prst="rect">
            <a:avLst/>
          </a:prstGeom>
          <a:noFill/>
        </p:spPr>
        <p:txBody>
          <a:bodyPr wrap="square" rtlCol="0">
            <a:spAutoFit/>
          </a:bodyPr>
          <a:lstStyle/>
          <a:p>
            <a:r>
              <a:rPr kumimoji="1" lang="ja-JP" altLang="en-US" sz="1600" b="1" dirty="0">
                <a:highlight>
                  <a:srgbClr val="00FFFF"/>
                </a:highlight>
              </a:rPr>
              <a:t>第一層 </a:t>
            </a:r>
            <a:r>
              <a:rPr kumimoji="1" lang="en-US" altLang="ja-JP" sz="1600" b="1" dirty="0">
                <a:highlight>
                  <a:srgbClr val="00FFFF"/>
                </a:highlight>
              </a:rPr>
              <a:t>(</a:t>
            </a:r>
            <a:r>
              <a:rPr kumimoji="1" lang="ja-JP" altLang="en-US" sz="1600" b="1" dirty="0">
                <a:highlight>
                  <a:srgbClr val="00FFFF"/>
                </a:highlight>
              </a:rPr>
              <a:t>現代の日本の水準</a:t>
            </a:r>
            <a:r>
              <a:rPr kumimoji="1" lang="en-US" altLang="ja-JP" sz="1600" b="1" dirty="0">
                <a:highlight>
                  <a:srgbClr val="00FFFF"/>
                </a:highlight>
              </a:rPr>
              <a:t>)</a:t>
            </a:r>
            <a:endParaRPr kumimoji="1" lang="ja-JP" altLang="en-US" sz="1600" b="1" dirty="0">
              <a:highlight>
                <a:srgbClr val="00FFFF"/>
              </a:highlight>
            </a:endParaRPr>
          </a:p>
        </p:txBody>
      </p:sp>
      <p:sp>
        <p:nvSpPr>
          <p:cNvPr id="91" name="テキスト ボックス 90">
            <a:extLst>
              <a:ext uri="{FF2B5EF4-FFF2-40B4-BE49-F238E27FC236}">
                <a16:creationId xmlns:a16="http://schemas.microsoft.com/office/drawing/2014/main" id="{EA77C060-78DA-4101-947A-AC647E6BEB1A}"/>
              </a:ext>
            </a:extLst>
          </p:cNvPr>
          <p:cNvSpPr txBox="1"/>
          <p:nvPr/>
        </p:nvSpPr>
        <p:spPr>
          <a:xfrm>
            <a:off x="25783" y="2516356"/>
            <a:ext cx="1664043" cy="1323439"/>
          </a:xfrm>
          <a:prstGeom prst="rect">
            <a:avLst/>
          </a:prstGeom>
          <a:noFill/>
        </p:spPr>
        <p:txBody>
          <a:bodyPr wrap="square" rtlCol="0">
            <a:spAutoFit/>
          </a:bodyPr>
          <a:lstStyle/>
          <a:p>
            <a:r>
              <a:rPr kumimoji="1" lang="ja-JP" altLang="en-US" sz="1600" b="1" dirty="0">
                <a:highlight>
                  <a:srgbClr val="00FF00"/>
                </a:highlight>
              </a:rPr>
              <a:t>第二層</a:t>
            </a:r>
            <a:endParaRPr kumimoji="1" lang="en-US" altLang="ja-JP" sz="1600" b="1" dirty="0">
              <a:highlight>
                <a:srgbClr val="00FF00"/>
              </a:highlight>
            </a:endParaRPr>
          </a:p>
          <a:p>
            <a:r>
              <a:rPr kumimoji="1" lang="en-US" altLang="ja-JP" sz="1600" b="1" dirty="0">
                <a:highlight>
                  <a:srgbClr val="00FF00"/>
                </a:highlight>
              </a:rPr>
              <a:t>(</a:t>
            </a:r>
            <a:r>
              <a:rPr kumimoji="1" lang="ja-JP" altLang="en-US" sz="1600" b="1" dirty="0">
                <a:highlight>
                  <a:srgbClr val="00FF00"/>
                </a:highlight>
              </a:rPr>
              <a:t>米中企業</a:t>
            </a:r>
            <a:endParaRPr kumimoji="1" lang="en-US" altLang="ja-JP" sz="1600" b="1" dirty="0">
              <a:highlight>
                <a:srgbClr val="00FF00"/>
              </a:highlight>
            </a:endParaRPr>
          </a:p>
          <a:p>
            <a:r>
              <a:rPr kumimoji="1" lang="en-US" altLang="ja-JP" sz="1600" b="1" dirty="0">
                <a:highlight>
                  <a:srgbClr val="00FF00"/>
                </a:highlight>
              </a:rPr>
              <a:t>GAFA</a:t>
            </a:r>
            <a:r>
              <a:rPr lang="en-US" altLang="ja-JP" sz="1600" b="1" dirty="0">
                <a:highlight>
                  <a:srgbClr val="00FF00"/>
                </a:highlight>
              </a:rPr>
              <a:t>,</a:t>
            </a:r>
            <a:r>
              <a:rPr lang="ja-JP" altLang="en-US" sz="1600" b="1" dirty="0">
                <a:highlight>
                  <a:srgbClr val="00FF00"/>
                </a:highlight>
              </a:rPr>
              <a:t> </a:t>
            </a:r>
            <a:r>
              <a:rPr kumimoji="1" lang="en-US" altLang="ja-JP" sz="1600" b="1" dirty="0">
                <a:highlight>
                  <a:srgbClr val="00FF00"/>
                </a:highlight>
              </a:rPr>
              <a:t>Microsoft, Alibaba, </a:t>
            </a:r>
            <a:r>
              <a:rPr kumimoji="1" lang="en-US" altLang="ja-JP" sz="1600" b="1" dirty="0" err="1">
                <a:highlight>
                  <a:srgbClr val="00FF00"/>
                </a:highlight>
              </a:rPr>
              <a:t>etc</a:t>
            </a:r>
            <a:r>
              <a:rPr kumimoji="1" lang="en-US" altLang="ja-JP" sz="1600" b="1" dirty="0">
                <a:highlight>
                  <a:srgbClr val="00FF00"/>
                </a:highlight>
              </a:rPr>
              <a:t> </a:t>
            </a:r>
            <a:r>
              <a:rPr kumimoji="1" lang="ja-JP" altLang="en-US" sz="1600" b="1" dirty="0">
                <a:highlight>
                  <a:srgbClr val="00FF00"/>
                </a:highlight>
              </a:rPr>
              <a:t>の水準</a:t>
            </a:r>
            <a:r>
              <a:rPr kumimoji="1" lang="en-US" altLang="ja-JP" sz="1600" b="1" dirty="0">
                <a:highlight>
                  <a:srgbClr val="00FF00"/>
                </a:highlight>
              </a:rPr>
              <a:t>)</a:t>
            </a:r>
            <a:endParaRPr kumimoji="1" lang="ja-JP" altLang="en-US" sz="1600" b="1" dirty="0">
              <a:highlight>
                <a:srgbClr val="00FF00"/>
              </a:highlight>
            </a:endParaRPr>
          </a:p>
        </p:txBody>
      </p:sp>
      <p:sp>
        <p:nvSpPr>
          <p:cNvPr id="92" name="テキスト ボックス 91">
            <a:extLst>
              <a:ext uri="{FF2B5EF4-FFF2-40B4-BE49-F238E27FC236}">
                <a16:creationId xmlns:a16="http://schemas.microsoft.com/office/drawing/2014/main" id="{3A186931-7119-401D-8ED4-490812CB6B03}"/>
              </a:ext>
            </a:extLst>
          </p:cNvPr>
          <p:cNvSpPr txBox="1"/>
          <p:nvPr/>
        </p:nvSpPr>
        <p:spPr>
          <a:xfrm>
            <a:off x="54841" y="4271707"/>
            <a:ext cx="1637592" cy="1815882"/>
          </a:xfrm>
          <a:prstGeom prst="rect">
            <a:avLst/>
          </a:prstGeom>
          <a:noFill/>
        </p:spPr>
        <p:txBody>
          <a:bodyPr wrap="square" rtlCol="0">
            <a:spAutoFit/>
          </a:bodyPr>
          <a:lstStyle/>
          <a:p>
            <a:r>
              <a:rPr kumimoji="1" lang="ja-JP" altLang="en-US" sz="1400" b="1" dirty="0">
                <a:highlight>
                  <a:srgbClr val="00FFFF"/>
                </a:highlight>
              </a:rPr>
              <a:t>第三層</a:t>
            </a:r>
            <a:endParaRPr kumimoji="1" lang="en-US" altLang="ja-JP" sz="1400" b="1" dirty="0">
              <a:highlight>
                <a:srgbClr val="00FFFF"/>
              </a:highlight>
            </a:endParaRPr>
          </a:p>
          <a:p>
            <a:r>
              <a:rPr kumimoji="1" lang="en-US" altLang="ja-JP" sz="1400" b="1" dirty="0">
                <a:highlight>
                  <a:srgbClr val="00FFFF"/>
                </a:highlight>
              </a:rPr>
              <a:t>(1990 </a:t>
            </a:r>
            <a:r>
              <a:rPr kumimoji="1" lang="ja-JP" altLang="en-US" sz="1400" b="1" dirty="0">
                <a:highlight>
                  <a:srgbClr val="00FFFF"/>
                </a:highlight>
              </a:rPr>
              <a:t>年代の日本の電子企業群、</a:t>
            </a:r>
            <a:r>
              <a:rPr kumimoji="1" lang="en-US" altLang="ja-JP" sz="1400" b="1" dirty="0">
                <a:highlight>
                  <a:srgbClr val="00FFFF"/>
                </a:highlight>
              </a:rPr>
              <a:t>1950- </a:t>
            </a:r>
            <a:r>
              <a:rPr kumimoji="1" lang="ja-JP" altLang="en-US" sz="1400" b="1" dirty="0">
                <a:highlight>
                  <a:srgbClr val="00FFFF"/>
                </a:highlight>
              </a:rPr>
              <a:t>の米国企業群の水準。現代の </a:t>
            </a:r>
            <a:r>
              <a:rPr kumimoji="1" lang="en-US" altLang="ja-JP" sz="1400" b="1" dirty="0">
                <a:highlight>
                  <a:srgbClr val="00FFFF"/>
                </a:highlight>
              </a:rPr>
              <a:t>ARM, </a:t>
            </a:r>
            <a:r>
              <a:rPr lang="en-US" altLang="ja-JP" sz="1400" b="1" dirty="0">
                <a:highlight>
                  <a:srgbClr val="00FFFF"/>
                </a:highlight>
              </a:rPr>
              <a:t>Cisco, Huawei, Broadcom, NVIDIA </a:t>
            </a:r>
            <a:r>
              <a:rPr lang="ja-JP" altLang="en-US" sz="1400" b="1" dirty="0">
                <a:highlight>
                  <a:srgbClr val="00FFFF"/>
                </a:highlight>
              </a:rPr>
              <a:t>等</a:t>
            </a:r>
            <a:r>
              <a:rPr kumimoji="1" lang="en-US" altLang="ja-JP" sz="1400" b="1" dirty="0">
                <a:highlight>
                  <a:srgbClr val="00FFFF"/>
                </a:highlight>
              </a:rPr>
              <a:t>)</a:t>
            </a:r>
            <a:endParaRPr kumimoji="1" lang="ja-JP" altLang="en-US" sz="1400" b="1" dirty="0">
              <a:highlight>
                <a:srgbClr val="00FFFF"/>
              </a:highlight>
            </a:endParaRPr>
          </a:p>
        </p:txBody>
      </p:sp>
      <p:sp>
        <p:nvSpPr>
          <p:cNvPr id="93" name="テキスト ボックス 92">
            <a:extLst>
              <a:ext uri="{FF2B5EF4-FFF2-40B4-BE49-F238E27FC236}">
                <a16:creationId xmlns:a16="http://schemas.microsoft.com/office/drawing/2014/main" id="{7396E482-9AC1-4AED-BAAA-380086F0A772}"/>
              </a:ext>
            </a:extLst>
          </p:cNvPr>
          <p:cNvSpPr txBox="1"/>
          <p:nvPr/>
        </p:nvSpPr>
        <p:spPr>
          <a:xfrm>
            <a:off x="1341350" y="6251429"/>
            <a:ext cx="2592134" cy="523220"/>
          </a:xfrm>
          <a:prstGeom prst="rect">
            <a:avLst/>
          </a:prstGeom>
          <a:noFill/>
        </p:spPr>
        <p:txBody>
          <a:bodyPr wrap="square" rtlCol="0">
            <a:spAutoFit/>
          </a:bodyPr>
          <a:lstStyle/>
          <a:p>
            <a:r>
              <a:rPr kumimoji="1" lang="ja-JP" altLang="en-US" sz="1400" b="1" dirty="0">
                <a:highlight>
                  <a:srgbClr val="FF0000"/>
                </a:highlight>
              </a:rPr>
              <a:t>第四層 ノーベル賞級の超能力者</a:t>
            </a:r>
            <a:endParaRPr kumimoji="1" lang="en-US" altLang="ja-JP" sz="1400" b="1" dirty="0">
              <a:highlight>
                <a:srgbClr val="FF0000"/>
              </a:highlight>
            </a:endParaRPr>
          </a:p>
          <a:p>
            <a:r>
              <a:rPr lang="en-US" altLang="ja-JP" sz="1400" b="1" dirty="0">
                <a:highlight>
                  <a:srgbClr val="FF0000"/>
                </a:highlight>
              </a:rPr>
              <a:t>(</a:t>
            </a:r>
            <a:r>
              <a:rPr lang="ja-JP" altLang="en-US" sz="1400" b="1" dirty="0">
                <a:highlight>
                  <a:srgbClr val="FF0000"/>
                </a:highlight>
              </a:rPr>
              <a:t>ヨーロッパ、アメリカ、日本</a:t>
            </a:r>
            <a:r>
              <a:rPr lang="en-US" altLang="ja-JP" sz="1400" b="1" dirty="0">
                <a:highlight>
                  <a:srgbClr val="FF0000"/>
                </a:highlight>
              </a:rPr>
              <a:t>)</a:t>
            </a:r>
            <a:endParaRPr kumimoji="1" lang="en-US" altLang="ja-JP" sz="1400" b="1" dirty="0">
              <a:highlight>
                <a:srgbClr val="FF0000"/>
              </a:highlight>
            </a:endParaRPr>
          </a:p>
        </p:txBody>
      </p:sp>
      <p:sp>
        <p:nvSpPr>
          <p:cNvPr id="68" name="四角形: 角を丸くする 67">
            <a:extLst>
              <a:ext uri="{FF2B5EF4-FFF2-40B4-BE49-F238E27FC236}">
                <a16:creationId xmlns:a16="http://schemas.microsoft.com/office/drawing/2014/main" id="{1C57223E-557A-4D56-8721-2B846128B031}"/>
              </a:ext>
            </a:extLst>
          </p:cNvPr>
          <p:cNvSpPr/>
          <p:nvPr/>
        </p:nvSpPr>
        <p:spPr>
          <a:xfrm>
            <a:off x="3920022" y="46227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1" name="四角形: 角を丸くする 70">
            <a:extLst>
              <a:ext uri="{FF2B5EF4-FFF2-40B4-BE49-F238E27FC236}">
                <a16:creationId xmlns:a16="http://schemas.microsoft.com/office/drawing/2014/main" id="{FFF83E88-1CBA-4D1A-A4F9-5BB95EDFB19A}"/>
              </a:ext>
            </a:extLst>
          </p:cNvPr>
          <p:cNvSpPr/>
          <p:nvPr/>
        </p:nvSpPr>
        <p:spPr>
          <a:xfrm>
            <a:off x="4934070" y="46962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3" name="四角形: 角を丸くする 72">
            <a:extLst>
              <a:ext uri="{FF2B5EF4-FFF2-40B4-BE49-F238E27FC236}">
                <a16:creationId xmlns:a16="http://schemas.microsoft.com/office/drawing/2014/main" id="{F8C3EA17-5EB9-4619-A5C4-5869A6D36D07}"/>
              </a:ext>
            </a:extLst>
          </p:cNvPr>
          <p:cNvSpPr/>
          <p:nvPr/>
        </p:nvSpPr>
        <p:spPr>
          <a:xfrm>
            <a:off x="5987366" y="47818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4" name="四角形: 角を丸くする 73">
            <a:extLst>
              <a:ext uri="{FF2B5EF4-FFF2-40B4-BE49-F238E27FC236}">
                <a16:creationId xmlns:a16="http://schemas.microsoft.com/office/drawing/2014/main" id="{F5552FDF-76EC-4A0A-A725-7F40C1B17A0A}"/>
              </a:ext>
            </a:extLst>
          </p:cNvPr>
          <p:cNvSpPr/>
          <p:nvPr/>
        </p:nvSpPr>
        <p:spPr>
          <a:xfrm>
            <a:off x="6991716" y="46284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23" name="円柱 22">
            <a:extLst>
              <a:ext uri="{FF2B5EF4-FFF2-40B4-BE49-F238E27FC236}">
                <a16:creationId xmlns:a16="http://schemas.microsoft.com/office/drawing/2014/main" id="{31CCDB8A-98F1-49AF-A60C-DA6E046782E9}"/>
              </a:ext>
            </a:extLst>
          </p:cNvPr>
          <p:cNvSpPr/>
          <p:nvPr/>
        </p:nvSpPr>
        <p:spPr>
          <a:xfrm>
            <a:off x="4269757"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5" name="円柱 84">
            <a:extLst>
              <a:ext uri="{FF2B5EF4-FFF2-40B4-BE49-F238E27FC236}">
                <a16:creationId xmlns:a16="http://schemas.microsoft.com/office/drawing/2014/main" id="{57CEABE1-16DB-46CB-B0F2-9575DB924933}"/>
              </a:ext>
            </a:extLst>
          </p:cNvPr>
          <p:cNvSpPr/>
          <p:nvPr/>
        </p:nvSpPr>
        <p:spPr>
          <a:xfrm>
            <a:off x="5291253"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7" name="円柱 86">
            <a:extLst>
              <a:ext uri="{FF2B5EF4-FFF2-40B4-BE49-F238E27FC236}">
                <a16:creationId xmlns:a16="http://schemas.microsoft.com/office/drawing/2014/main" id="{255D7054-CB44-4250-8385-5E1FBB348747}"/>
              </a:ext>
            </a:extLst>
          </p:cNvPr>
          <p:cNvSpPr/>
          <p:nvPr/>
        </p:nvSpPr>
        <p:spPr>
          <a:xfrm>
            <a:off x="6374168"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8" name="円柱 87">
            <a:extLst>
              <a:ext uri="{FF2B5EF4-FFF2-40B4-BE49-F238E27FC236}">
                <a16:creationId xmlns:a16="http://schemas.microsoft.com/office/drawing/2014/main" id="{22FFD5BE-EEC6-4B09-A8B8-0F598E8980BA}"/>
              </a:ext>
            </a:extLst>
          </p:cNvPr>
          <p:cNvSpPr/>
          <p:nvPr/>
        </p:nvSpPr>
        <p:spPr>
          <a:xfrm>
            <a:off x="7293705"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CF8EF476-6E81-48F7-9D16-0351964FDCA7}"/>
              </a:ext>
            </a:extLst>
          </p:cNvPr>
          <p:cNvSpPr txBox="1"/>
          <p:nvPr/>
        </p:nvSpPr>
        <p:spPr>
          <a:xfrm>
            <a:off x="7422511"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4" name="テキスト ボックス 93">
            <a:extLst>
              <a:ext uri="{FF2B5EF4-FFF2-40B4-BE49-F238E27FC236}">
                <a16:creationId xmlns:a16="http://schemas.microsoft.com/office/drawing/2014/main" id="{6DC10906-2E79-4C47-9100-5561AE3D59DA}"/>
              </a:ext>
            </a:extLst>
          </p:cNvPr>
          <p:cNvSpPr txBox="1"/>
          <p:nvPr/>
        </p:nvSpPr>
        <p:spPr>
          <a:xfrm>
            <a:off x="6492722"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5" name="テキスト ボックス 94">
            <a:extLst>
              <a:ext uri="{FF2B5EF4-FFF2-40B4-BE49-F238E27FC236}">
                <a16:creationId xmlns:a16="http://schemas.microsoft.com/office/drawing/2014/main" id="{30451185-1FD2-458E-8916-0EAAD402D0CD}"/>
              </a:ext>
            </a:extLst>
          </p:cNvPr>
          <p:cNvSpPr txBox="1"/>
          <p:nvPr/>
        </p:nvSpPr>
        <p:spPr>
          <a:xfrm>
            <a:off x="5387206" y="1013723"/>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6" name="テキスト ボックス 95">
            <a:extLst>
              <a:ext uri="{FF2B5EF4-FFF2-40B4-BE49-F238E27FC236}">
                <a16:creationId xmlns:a16="http://schemas.microsoft.com/office/drawing/2014/main" id="{440B461D-5EA8-4807-A593-75C25CCBD5B6}"/>
              </a:ext>
            </a:extLst>
          </p:cNvPr>
          <p:cNvSpPr txBox="1"/>
          <p:nvPr/>
        </p:nvSpPr>
        <p:spPr>
          <a:xfrm>
            <a:off x="4366085" y="1028392"/>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cxnSp>
        <p:nvCxnSpPr>
          <p:cNvPr id="31" name="直線矢印コネクタ 30">
            <a:extLst>
              <a:ext uri="{FF2B5EF4-FFF2-40B4-BE49-F238E27FC236}">
                <a16:creationId xmlns:a16="http://schemas.microsoft.com/office/drawing/2014/main" id="{300DEBBB-6BBA-46AC-B1A6-58FD3B0D4B8A}"/>
              </a:ext>
            </a:extLst>
          </p:cNvPr>
          <p:cNvCxnSpPr>
            <a:cxnSpLocks/>
          </p:cNvCxnSpPr>
          <p:nvPr/>
        </p:nvCxnSpPr>
        <p:spPr>
          <a:xfrm flipH="1">
            <a:off x="7647352" y="4026575"/>
            <a:ext cx="1996831" cy="27359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D332F765-753A-41CE-92AC-862A0A1F7030}"/>
              </a:ext>
            </a:extLst>
          </p:cNvPr>
          <p:cNvCxnSpPr>
            <a:cxnSpLocks/>
          </p:cNvCxnSpPr>
          <p:nvPr/>
        </p:nvCxnSpPr>
        <p:spPr>
          <a:xfrm flipH="1">
            <a:off x="3899878" y="3878631"/>
            <a:ext cx="5802922" cy="40856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7BB41684-C228-4F91-858B-A031C857B2C7}"/>
              </a:ext>
            </a:extLst>
          </p:cNvPr>
          <p:cNvCxnSpPr>
            <a:cxnSpLocks/>
          </p:cNvCxnSpPr>
          <p:nvPr/>
        </p:nvCxnSpPr>
        <p:spPr>
          <a:xfrm flipV="1">
            <a:off x="3712308" y="990324"/>
            <a:ext cx="7383334" cy="674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D4FDB677-821F-4BC8-88B8-589E7F2E3F21}"/>
              </a:ext>
            </a:extLst>
          </p:cNvPr>
          <p:cNvSpPr txBox="1"/>
          <p:nvPr/>
        </p:nvSpPr>
        <p:spPr>
          <a:xfrm>
            <a:off x="1745433" y="24785"/>
            <a:ext cx="2418337" cy="553998"/>
          </a:xfrm>
          <a:prstGeom prst="rect">
            <a:avLst/>
          </a:prstGeom>
          <a:noFill/>
        </p:spPr>
        <p:txBody>
          <a:bodyPr wrap="square" rtlCol="0">
            <a:spAutoFit/>
          </a:bodyPr>
          <a:lstStyle/>
          <a:p>
            <a:r>
              <a:rPr lang="en-US" altLang="ja-JP" sz="1000" b="1" dirty="0">
                <a:solidFill>
                  <a:schemeClr val="accent2">
                    <a:lumMod val="75000"/>
                  </a:schemeClr>
                </a:solidFill>
              </a:rPr>
              <a:t>DX</a:t>
            </a:r>
            <a:r>
              <a:rPr lang="ja-JP" altLang="en-US" sz="1000" b="1" dirty="0" err="1">
                <a:solidFill>
                  <a:schemeClr val="accent2">
                    <a:lumMod val="75000"/>
                  </a:schemeClr>
                </a:solidFill>
              </a:rPr>
              <a:t>、</a:t>
            </a:r>
            <a:r>
              <a:rPr lang="en-US" altLang="ja-JP" sz="1000" b="1" dirty="0">
                <a:solidFill>
                  <a:schemeClr val="accent2">
                    <a:lumMod val="75000"/>
                  </a:schemeClr>
                </a:solidFill>
              </a:rPr>
              <a:t>Web </a:t>
            </a:r>
            <a:r>
              <a:rPr lang="ja-JP" altLang="en-US" sz="1000" b="1" dirty="0">
                <a:solidFill>
                  <a:schemeClr val="accent2">
                    <a:lumMod val="75000"/>
                  </a:schemeClr>
                </a:solidFill>
              </a:rPr>
              <a:t>アプリ、業務システム、制御システム、</a:t>
            </a:r>
            <a:r>
              <a:rPr lang="en-US" altLang="ja-JP" sz="1000" b="1" dirty="0">
                <a:solidFill>
                  <a:schemeClr val="accent2">
                    <a:lumMod val="75000"/>
                  </a:schemeClr>
                </a:solidFill>
              </a:rPr>
              <a:t>DB</a:t>
            </a:r>
            <a:r>
              <a:rPr lang="ja-JP" altLang="en-US" sz="1000" b="1" dirty="0">
                <a:solidFill>
                  <a:schemeClr val="accent2">
                    <a:lumMod val="75000"/>
                  </a:schemeClr>
                </a:solidFill>
              </a:rPr>
              <a:t>、認証、検索、</a:t>
            </a:r>
            <a:r>
              <a:rPr lang="en-US" altLang="ja-JP" sz="1000" b="1" dirty="0">
                <a:solidFill>
                  <a:schemeClr val="accent2">
                    <a:lumMod val="75000"/>
                  </a:schemeClr>
                </a:solidFill>
              </a:rPr>
              <a:t>EC</a:t>
            </a:r>
            <a:r>
              <a:rPr lang="ja-JP" altLang="en-US" sz="1000" b="1" dirty="0">
                <a:solidFill>
                  <a:schemeClr val="accent2">
                    <a:lumMod val="75000"/>
                  </a:schemeClr>
                </a:solidFill>
              </a:rPr>
              <a:t>、仮想通貨、行政システム、</a:t>
            </a:r>
            <a:r>
              <a:rPr lang="en-US" altLang="ja-JP" sz="1000" b="1" dirty="0">
                <a:solidFill>
                  <a:schemeClr val="accent2">
                    <a:lumMod val="75000"/>
                  </a:schemeClr>
                </a:solidFill>
              </a:rPr>
              <a:t>AI</a:t>
            </a:r>
            <a:r>
              <a:rPr lang="ja-JP" altLang="en-US" sz="1000" b="1" dirty="0" err="1">
                <a:solidFill>
                  <a:schemeClr val="accent2">
                    <a:lumMod val="75000"/>
                  </a:schemeClr>
                </a:solidFill>
              </a:rPr>
              <a:t>、</a:t>
            </a:r>
            <a:r>
              <a:rPr lang="ja-JP" altLang="en-US" sz="1000" b="1" dirty="0">
                <a:solidFill>
                  <a:schemeClr val="accent2">
                    <a:lumMod val="75000"/>
                  </a:schemeClr>
                </a:solidFill>
              </a:rPr>
              <a:t>ビッグデータ、</a:t>
            </a:r>
            <a:r>
              <a:rPr lang="en-US" altLang="ja-JP" sz="1000" b="1" dirty="0" err="1">
                <a:solidFill>
                  <a:schemeClr val="accent2">
                    <a:lumMod val="75000"/>
                  </a:schemeClr>
                </a:solidFill>
              </a:rPr>
              <a:t>etc</a:t>
            </a:r>
            <a:endParaRPr lang="en-US" altLang="ja-JP" sz="1000" b="1" dirty="0">
              <a:solidFill>
                <a:schemeClr val="accent2">
                  <a:lumMod val="75000"/>
                </a:schemeClr>
              </a:solidFill>
            </a:endParaRPr>
          </a:p>
        </p:txBody>
      </p:sp>
    </p:spTree>
    <p:extLst>
      <p:ext uri="{BB962C8B-B14F-4D97-AF65-F5344CB8AC3E}">
        <p14:creationId xmlns:p14="http://schemas.microsoft.com/office/powerpoint/2010/main" val="3080303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a:extLst>
              <a:ext uri="{FF2B5EF4-FFF2-40B4-BE49-F238E27FC236}">
                <a16:creationId xmlns:a16="http://schemas.microsoft.com/office/drawing/2014/main" id="{0D740BA3-23E8-488A-BB38-95E5C4292F26}"/>
              </a:ext>
            </a:extLst>
          </p:cNvPr>
          <p:cNvSpPr/>
          <p:nvPr/>
        </p:nvSpPr>
        <p:spPr>
          <a:xfrm>
            <a:off x="690223" y="464948"/>
            <a:ext cx="7325629" cy="5974597"/>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E78DECD0-7313-4C35-9832-BD82F6189FBE}"/>
              </a:ext>
            </a:extLst>
          </p:cNvPr>
          <p:cNvSpPr/>
          <p:nvPr/>
        </p:nvSpPr>
        <p:spPr>
          <a:xfrm>
            <a:off x="8330339" y="4432514"/>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7D47D030-B354-4903-8F72-3000D61DECBF}"/>
              </a:ext>
            </a:extLst>
          </p:cNvPr>
          <p:cNvCxnSpPr>
            <a:cxnSpLocks/>
          </p:cNvCxnSpPr>
          <p:nvPr/>
        </p:nvCxnSpPr>
        <p:spPr>
          <a:xfrm flipV="1">
            <a:off x="1032579" y="4604125"/>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1DE5ADBA-6EE9-49C1-B3F3-3B7051AAF72F}"/>
              </a:ext>
            </a:extLst>
          </p:cNvPr>
          <p:cNvSpPr>
            <a:spLocks noGrp="1"/>
          </p:cNvSpPr>
          <p:nvPr>
            <p:ph type="sldNum" sz="quarter" idx="12"/>
          </p:nvPr>
        </p:nvSpPr>
        <p:spPr>
          <a:xfrm>
            <a:off x="11338560" y="6356350"/>
            <a:ext cx="697930" cy="365125"/>
          </a:xfrm>
        </p:spPr>
        <p:txBody>
          <a:bodyPr/>
          <a:lstStyle/>
          <a:p>
            <a:fld id="{63DCA85F-F225-44A4-AEA8-9083CAE61796}" type="slidenum">
              <a:rPr kumimoji="1" lang="ja-JP" altLang="en-US" smtClean="0"/>
              <a:t>42</a:t>
            </a:fld>
            <a:endParaRPr kumimoji="1" lang="ja-JP" altLang="en-US" dirty="0"/>
          </a:p>
        </p:txBody>
      </p:sp>
      <p:sp>
        <p:nvSpPr>
          <p:cNvPr id="5" name="四角形: 角を丸くする 4">
            <a:extLst>
              <a:ext uri="{FF2B5EF4-FFF2-40B4-BE49-F238E27FC236}">
                <a16:creationId xmlns:a16="http://schemas.microsoft.com/office/drawing/2014/main" id="{A751B9C3-05C7-46DD-A0FB-3F126B5AE792}"/>
              </a:ext>
            </a:extLst>
          </p:cNvPr>
          <p:cNvSpPr/>
          <p:nvPr/>
        </p:nvSpPr>
        <p:spPr>
          <a:xfrm>
            <a:off x="1468660" y="2952247"/>
            <a:ext cx="5748000" cy="1484455"/>
          </a:xfrm>
          <a:prstGeom prst="roundRect">
            <a:avLst/>
          </a:prstGeom>
          <a:ln w="7620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highlight>
                  <a:srgbClr val="FF0000"/>
                </a:highlight>
              </a:rPr>
              <a:t>② システムソフトウェア </a:t>
            </a:r>
            <a:r>
              <a:rPr kumimoji="1" lang="en-US" altLang="ja-JP" sz="2400" b="1" dirty="0">
                <a:highlight>
                  <a:srgbClr val="FF0000"/>
                </a:highlight>
              </a:rPr>
              <a:t>(OS</a:t>
            </a:r>
            <a:r>
              <a:rPr kumimoji="1" lang="ja-JP" altLang="en-US" sz="2400" b="1" dirty="0">
                <a:highlight>
                  <a:srgbClr val="FF0000"/>
                </a:highlight>
              </a:rPr>
              <a:t> 等</a:t>
            </a:r>
            <a:r>
              <a:rPr kumimoji="1" lang="en-US" altLang="ja-JP" sz="2400" b="1" dirty="0">
                <a:highlight>
                  <a:srgbClr val="FF0000"/>
                </a:highlight>
              </a:rPr>
              <a:t>) </a:t>
            </a:r>
            <a:r>
              <a:rPr kumimoji="1" lang="ja-JP" altLang="en-US" sz="2400" b="1" dirty="0">
                <a:highlight>
                  <a:srgbClr val="FF0000"/>
                </a:highlight>
              </a:rPr>
              <a:t>≓</a:t>
            </a:r>
            <a:r>
              <a:rPr kumimoji="1" lang="en-US" altLang="ja-JP" sz="2400" b="1" dirty="0">
                <a:highlight>
                  <a:srgbClr val="FF0000"/>
                </a:highlight>
              </a:rPr>
              <a:t> </a:t>
            </a:r>
            <a:r>
              <a:rPr kumimoji="1" lang="ja-JP" altLang="en-US" sz="2400" b="1" dirty="0">
                <a:highlight>
                  <a:srgbClr val="FF0000"/>
                </a:highlight>
              </a:rPr>
              <a:t>行政機構</a:t>
            </a:r>
          </a:p>
        </p:txBody>
      </p:sp>
      <p:sp>
        <p:nvSpPr>
          <p:cNvPr id="6" name="四角形: 角を丸くする 5">
            <a:extLst>
              <a:ext uri="{FF2B5EF4-FFF2-40B4-BE49-F238E27FC236}">
                <a16:creationId xmlns:a16="http://schemas.microsoft.com/office/drawing/2014/main" id="{DDF04A33-76FB-4014-BF2F-6BC4DFBDF7AB}"/>
              </a:ext>
            </a:extLst>
          </p:cNvPr>
          <p:cNvSpPr/>
          <p:nvPr/>
        </p:nvSpPr>
        <p:spPr>
          <a:xfrm>
            <a:off x="1637552" y="3552653"/>
            <a:ext cx="2190457" cy="778089"/>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b="1" dirty="0"/>
              <a:t>コンピュータシステム</a:t>
            </a:r>
            <a:endParaRPr kumimoji="1" lang="en-US" altLang="ja-JP" sz="1400" b="1" dirty="0"/>
          </a:p>
          <a:p>
            <a:pPr algn="ctr"/>
            <a:r>
              <a:rPr kumimoji="1" lang="ja-JP" altLang="en-US" sz="1400" b="1" dirty="0"/>
              <a:t>ソフトウェア </a:t>
            </a:r>
            <a:r>
              <a:rPr lang="en-US" altLang="ja-JP" sz="1400" b="1" dirty="0"/>
              <a:t>(CPU</a:t>
            </a:r>
            <a:r>
              <a:rPr lang="ja-JP" altLang="en-US" sz="1400" b="1" dirty="0"/>
              <a:t>・メモリ抽象化、ファイルシステム等</a:t>
            </a:r>
            <a:r>
              <a:rPr lang="en-US" altLang="ja-JP" sz="1400" b="1" dirty="0"/>
              <a:t>)</a:t>
            </a:r>
            <a:endParaRPr kumimoji="1" lang="ja-JP" altLang="en-US" sz="1400" b="1" dirty="0"/>
          </a:p>
        </p:txBody>
      </p:sp>
      <p:sp>
        <p:nvSpPr>
          <p:cNvPr id="7" name="四角形: 角を丸くする 6">
            <a:extLst>
              <a:ext uri="{FF2B5EF4-FFF2-40B4-BE49-F238E27FC236}">
                <a16:creationId xmlns:a16="http://schemas.microsoft.com/office/drawing/2014/main" id="{ECA21431-825E-47DB-A041-1E88A3CA96AA}"/>
              </a:ext>
            </a:extLst>
          </p:cNvPr>
          <p:cNvSpPr/>
          <p:nvPr/>
        </p:nvSpPr>
        <p:spPr>
          <a:xfrm>
            <a:off x="4096474" y="3576515"/>
            <a:ext cx="2847927" cy="6840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1400" b="1" dirty="0"/>
              <a:t>ネットワークシステム</a:t>
            </a:r>
            <a:endParaRPr kumimoji="1" lang="en-US" altLang="ja-JP" sz="1400" b="1" dirty="0"/>
          </a:p>
          <a:p>
            <a:pPr algn="ctr"/>
            <a:r>
              <a:rPr kumimoji="1" lang="ja-JP" altLang="en-US" sz="1400" b="1" dirty="0"/>
              <a:t>ソフトウェア </a:t>
            </a:r>
            <a:r>
              <a:rPr lang="en-US" altLang="ja-JP" sz="1400" b="1" dirty="0"/>
              <a:t>(TCP/IP</a:t>
            </a:r>
            <a:r>
              <a:rPr lang="ja-JP" altLang="en-US" sz="1400" b="1" dirty="0"/>
              <a:t> スタック等</a:t>
            </a:r>
            <a:r>
              <a:rPr lang="en-US" altLang="ja-JP" sz="1400" b="1" dirty="0"/>
              <a:t>)</a:t>
            </a:r>
            <a:endParaRPr kumimoji="1" lang="ja-JP" altLang="en-US" sz="1400" b="1" dirty="0"/>
          </a:p>
        </p:txBody>
      </p:sp>
      <p:sp>
        <p:nvSpPr>
          <p:cNvPr id="8" name="四角形: 角を丸くする 7">
            <a:extLst>
              <a:ext uri="{FF2B5EF4-FFF2-40B4-BE49-F238E27FC236}">
                <a16:creationId xmlns:a16="http://schemas.microsoft.com/office/drawing/2014/main" id="{DD8B2384-8E8C-4046-9B4D-CD667355A1C5}"/>
              </a:ext>
            </a:extLst>
          </p:cNvPr>
          <p:cNvSpPr/>
          <p:nvPr/>
        </p:nvSpPr>
        <p:spPr>
          <a:xfrm>
            <a:off x="1394847" y="4914848"/>
            <a:ext cx="5452458" cy="8872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③ ハードウェア </a:t>
            </a:r>
            <a:r>
              <a:rPr kumimoji="1" lang="en-US" altLang="ja-JP" sz="2400" b="1" dirty="0"/>
              <a:t>= </a:t>
            </a:r>
            <a:r>
              <a:rPr kumimoji="1" lang="ja-JP" altLang="en-US" sz="2400" b="1" dirty="0"/>
              <a:t>物理力</a:t>
            </a:r>
            <a:r>
              <a:rPr kumimoji="1" lang="ja-JP" altLang="en-US" sz="2800" b="1" dirty="0"/>
              <a:t> </a:t>
            </a:r>
            <a:r>
              <a:rPr kumimoji="1" lang="en-US" altLang="ja-JP" sz="1200" b="1" dirty="0"/>
              <a:t>(</a:t>
            </a:r>
            <a:r>
              <a:rPr kumimoji="1" lang="ja-JP" altLang="en-US" sz="1200" b="1" dirty="0"/>
              <a:t>安価な汎用 </a:t>
            </a:r>
            <a:r>
              <a:rPr kumimoji="1" lang="en-US" altLang="ja-JP" sz="1200" b="1" dirty="0"/>
              <a:t>PC)</a:t>
            </a:r>
            <a:endParaRPr kumimoji="1" lang="en-US" altLang="ja-JP" sz="1400" b="1" dirty="0"/>
          </a:p>
        </p:txBody>
      </p:sp>
      <p:sp>
        <p:nvSpPr>
          <p:cNvPr id="9" name="四角形: 角を丸くする 8">
            <a:extLst>
              <a:ext uri="{FF2B5EF4-FFF2-40B4-BE49-F238E27FC236}">
                <a16:creationId xmlns:a16="http://schemas.microsoft.com/office/drawing/2014/main" id="{505B06BC-2FAC-433E-9EAE-53FE53DB2191}"/>
              </a:ext>
            </a:extLst>
          </p:cNvPr>
          <p:cNvSpPr/>
          <p:nvPr/>
        </p:nvSpPr>
        <p:spPr>
          <a:xfrm>
            <a:off x="1729042"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CPU</a:t>
            </a:r>
            <a:endParaRPr kumimoji="1" lang="ja-JP" altLang="en-US" sz="1600" dirty="0">
              <a:solidFill>
                <a:schemeClr val="bg1"/>
              </a:solidFill>
            </a:endParaRPr>
          </a:p>
        </p:txBody>
      </p:sp>
      <p:sp>
        <p:nvSpPr>
          <p:cNvPr id="10" name="四角形: 角を丸くする 9">
            <a:extLst>
              <a:ext uri="{FF2B5EF4-FFF2-40B4-BE49-F238E27FC236}">
                <a16:creationId xmlns:a16="http://schemas.microsoft.com/office/drawing/2014/main" id="{031D15B1-451F-4CA8-B27B-BF82DCA6BF40}"/>
              </a:ext>
            </a:extLst>
          </p:cNvPr>
          <p:cNvSpPr/>
          <p:nvPr/>
        </p:nvSpPr>
        <p:spPr>
          <a:xfrm>
            <a:off x="3344094"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メモリ</a:t>
            </a:r>
          </a:p>
        </p:txBody>
      </p:sp>
      <p:sp>
        <p:nvSpPr>
          <p:cNvPr id="12" name="四角形: 角を丸くする 11">
            <a:extLst>
              <a:ext uri="{FF2B5EF4-FFF2-40B4-BE49-F238E27FC236}">
                <a16:creationId xmlns:a16="http://schemas.microsoft.com/office/drawing/2014/main" id="{87B3A905-E182-443C-94F7-A82022457BE8}"/>
              </a:ext>
            </a:extLst>
          </p:cNvPr>
          <p:cNvSpPr/>
          <p:nvPr/>
        </p:nvSpPr>
        <p:spPr>
          <a:xfrm>
            <a:off x="4725578" y="5399307"/>
            <a:ext cx="1334109"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ストレージ</a:t>
            </a:r>
          </a:p>
        </p:txBody>
      </p:sp>
      <p:sp>
        <p:nvSpPr>
          <p:cNvPr id="13" name="四角形: 角を丸くする 12">
            <a:extLst>
              <a:ext uri="{FF2B5EF4-FFF2-40B4-BE49-F238E27FC236}">
                <a16:creationId xmlns:a16="http://schemas.microsoft.com/office/drawing/2014/main" id="{B93619A7-D1B9-4E62-9419-8500D46EE228}"/>
              </a:ext>
            </a:extLst>
          </p:cNvPr>
          <p:cNvSpPr/>
          <p:nvPr/>
        </p:nvSpPr>
        <p:spPr>
          <a:xfrm>
            <a:off x="3802893" y="5722695"/>
            <a:ext cx="1351292" cy="329902"/>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LAN </a:t>
            </a:r>
            <a:r>
              <a:rPr kumimoji="1" lang="ja-JP" altLang="en-US" sz="1600" dirty="0">
                <a:solidFill>
                  <a:schemeClr val="bg1"/>
                </a:solidFill>
              </a:rPr>
              <a:t>カード</a:t>
            </a:r>
          </a:p>
        </p:txBody>
      </p:sp>
      <p:sp>
        <p:nvSpPr>
          <p:cNvPr id="16" name="円柱 15">
            <a:extLst>
              <a:ext uri="{FF2B5EF4-FFF2-40B4-BE49-F238E27FC236}">
                <a16:creationId xmlns:a16="http://schemas.microsoft.com/office/drawing/2014/main" id="{AB82C5FE-7002-430C-B98C-C7EDFD1A0CC7}"/>
              </a:ext>
            </a:extLst>
          </p:cNvPr>
          <p:cNvSpPr/>
          <p:nvPr/>
        </p:nvSpPr>
        <p:spPr>
          <a:xfrm>
            <a:off x="3816285" y="4230781"/>
            <a:ext cx="168649" cy="665275"/>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21FAC7F0-8563-41D6-B267-DDEBD82C6934}"/>
              </a:ext>
            </a:extLst>
          </p:cNvPr>
          <p:cNvSpPr txBox="1"/>
          <p:nvPr/>
        </p:nvSpPr>
        <p:spPr>
          <a:xfrm>
            <a:off x="2148573" y="4608956"/>
            <a:ext cx="1552725" cy="307777"/>
          </a:xfrm>
          <a:prstGeom prst="rect">
            <a:avLst/>
          </a:prstGeom>
          <a:noFill/>
        </p:spPr>
        <p:txBody>
          <a:bodyPr wrap="square" rtlCol="0">
            <a:spAutoFit/>
          </a:bodyPr>
          <a:lstStyle/>
          <a:p>
            <a:r>
              <a:rPr kumimoji="1" lang="ja-JP" altLang="en-US" sz="1400" b="1" dirty="0">
                <a:highlight>
                  <a:srgbClr val="FFCCFF"/>
                </a:highlight>
              </a:rPr>
              <a:t>デバイスドライバ</a:t>
            </a:r>
          </a:p>
        </p:txBody>
      </p:sp>
      <p:cxnSp>
        <p:nvCxnSpPr>
          <p:cNvPr id="18" name="直線矢印コネクタ 17">
            <a:extLst>
              <a:ext uri="{FF2B5EF4-FFF2-40B4-BE49-F238E27FC236}">
                <a16:creationId xmlns:a16="http://schemas.microsoft.com/office/drawing/2014/main" id="{9E57A374-522F-4ECB-81C7-E0392590BAE3}"/>
              </a:ext>
            </a:extLst>
          </p:cNvPr>
          <p:cNvCxnSpPr>
            <a:cxnSpLocks/>
          </p:cNvCxnSpPr>
          <p:nvPr/>
        </p:nvCxnSpPr>
        <p:spPr>
          <a:xfrm>
            <a:off x="3446211" y="4764448"/>
            <a:ext cx="362782" cy="1697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DC6BE50-4398-454D-A8ED-6392458A1808}"/>
              </a:ext>
            </a:extLst>
          </p:cNvPr>
          <p:cNvCxnSpPr>
            <a:cxnSpLocks/>
          </p:cNvCxnSpPr>
          <p:nvPr/>
        </p:nvCxnSpPr>
        <p:spPr>
          <a:xfrm>
            <a:off x="6091267" y="5463540"/>
            <a:ext cx="304800" cy="0"/>
          </a:xfrm>
          <a:prstGeom prst="line">
            <a:avLst/>
          </a:prstGeom>
          <a:ln w="57150">
            <a:solidFill>
              <a:srgbClr val="99FFCC"/>
            </a:solidFill>
          </a:ln>
        </p:spPr>
        <p:style>
          <a:lnRef idx="1">
            <a:schemeClr val="accent1"/>
          </a:lnRef>
          <a:fillRef idx="0">
            <a:schemeClr val="accent1"/>
          </a:fillRef>
          <a:effectRef idx="0">
            <a:schemeClr val="accent1"/>
          </a:effectRef>
          <a:fontRef idx="minor">
            <a:schemeClr val="tx1"/>
          </a:fontRef>
        </p:style>
      </p:cxnSp>
      <p:sp>
        <p:nvSpPr>
          <p:cNvPr id="14" name="円柱 13">
            <a:extLst>
              <a:ext uri="{FF2B5EF4-FFF2-40B4-BE49-F238E27FC236}">
                <a16:creationId xmlns:a16="http://schemas.microsoft.com/office/drawing/2014/main" id="{8419C50B-AA72-4CD8-AE43-19827A883E24}"/>
              </a:ext>
            </a:extLst>
          </p:cNvPr>
          <p:cNvSpPr/>
          <p:nvPr/>
        </p:nvSpPr>
        <p:spPr>
          <a:xfrm>
            <a:off x="6335108" y="5123990"/>
            <a:ext cx="1456417" cy="91105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44A4BCA-E32F-478F-912A-14ECF4246830}"/>
              </a:ext>
            </a:extLst>
          </p:cNvPr>
          <p:cNvSpPr txBox="1"/>
          <p:nvPr/>
        </p:nvSpPr>
        <p:spPr>
          <a:xfrm>
            <a:off x="6329139" y="5297578"/>
            <a:ext cx="1420442" cy="707886"/>
          </a:xfrm>
          <a:prstGeom prst="rect">
            <a:avLst/>
          </a:prstGeom>
          <a:noFill/>
        </p:spPr>
        <p:txBody>
          <a:bodyPr wrap="square" rtlCol="0">
            <a:spAutoFit/>
          </a:bodyPr>
          <a:lstStyle/>
          <a:p>
            <a:pPr algn="ctr"/>
            <a:r>
              <a:rPr kumimoji="1" lang="ja-JP" altLang="en-US" sz="1000" b="1" dirty="0">
                <a:solidFill>
                  <a:schemeClr val="bg1"/>
                </a:solidFill>
              </a:rPr>
              <a:t>物理的なハードディスクや </a:t>
            </a:r>
            <a:r>
              <a:rPr kumimoji="1" lang="en-US" altLang="ja-JP" sz="1000" b="1" dirty="0">
                <a:solidFill>
                  <a:schemeClr val="bg1"/>
                </a:solidFill>
              </a:rPr>
              <a:t>SSD </a:t>
            </a:r>
            <a:r>
              <a:rPr lang="en-US" altLang="ja-JP" sz="1000" b="1" dirty="0">
                <a:solidFill>
                  <a:schemeClr val="bg1"/>
                </a:solidFill>
              </a:rPr>
              <a:t>(</a:t>
            </a:r>
            <a:r>
              <a:rPr lang="ja-JP" altLang="en-US" sz="1000" b="1" dirty="0">
                <a:solidFill>
                  <a:schemeClr val="bg1"/>
                </a:solidFill>
              </a:rPr>
              <a:t>実際のユーザーの</a:t>
            </a:r>
            <a:r>
              <a:rPr kumimoji="1" lang="ja-JP" altLang="en-US" sz="1000" b="1" dirty="0">
                <a:solidFill>
                  <a:schemeClr val="bg1"/>
                </a:solidFill>
              </a:rPr>
              <a:t>ディスクイメージが格納されている</a:t>
            </a:r>
            <a:r>
              <a:rPr kumimoji="1" lang="en-US" altLang="ja-JP" sz="1000" b="1" dirty="0">
                <a:solidFill>
                  <a:schemeClr val="bg1"/>
                </a:solidFill>
              </a:rPr>
              <a:t>)</a:t>
            </a:r>
          </a:p>
        </p:txBody>
      </p:sp>
      <p:cxnSp>
        <p:nvCxnSpPr>
          <p:cNvPr id="26" name="直線コネクタ 25">
            <a:extLst>
              <a:ext uri="{FF2B5EF4-FFF2-40B4-BE49-F238E27FC236}">
                <a16:creationId xmlns:a16="http://schemas.microsoft.com/office/drawing/2014/main" id="{ADB9F01E-69D6-41A6-9CE4-DF44B1801A97}"/>
              </a:ext>
            </a:extLst>
          </p:cNvPr>
          <p:cNvCxnSpPr>
            <a:cxnSpLocks/>
          </p:cNvCxnSpPr>
          <p:nvPr/>
        </p:nvCxnSpPr>
        <p:spPr>
          <a:xfrm>
            <a:off x="5973214" y="2585899"/>
            <a:ext cx="1818311"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C9051AD9-11F7-4012-803A-E33DF73DB646}"/>
              </a:ext>
            </a:extLst>
          </p:cNvPr>
          <p:cNvSpPr/>
          <p:nvPr/>
        </p:nvSpPr>
        <p:spPr>
          <a:xfrm>
            <a:off x="5372255" y="426167"/>
            <a:ext cx="2612984" cy="2005701"/>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r"/>
            <a:r>
              <a:rPr kumimoji="1" lang="ja-JP" altLang="en-US" sz="1100" b="1" dirty="0">
                <a:solidFill>
                  <a:schemeClr val="tx1"/>
                </a:solidFill>
              </a:rPr>
              <a:t>アプリケーション領域 </a:t>
            </a:r>
            <a:r>
              <a:rPr kumimoji="1" lang="en-US" altLang="ja-JP" sz="1100" b="1" dirty="0">
                <a:solidFill>
                  <a:schemeClr val="tx1"/>
                </a:solidFill>
              </a:rPr>
              <a:t>= </a:t>
            </a:r>
            <a:r>
              <a:rPr kumimoji="1" lang="ja-JP" altLang="en-US" sz="1100" b="1" dirty="0">
                <a:solidFill>
                  <a:schemeClr val="tx1"/>
                </a:solidFill>
              </a:rPr>
              <a:t>民間領域</a:t>
            </a:r>
          </a:p>
        </p:txBody>
      </p:sp>
      <p:cxnSp>
        <p:nvCxnSpPr>
          <p:cNvPr id="52" name="直線コネクタ 51">
            <a:extLst>
              <a:ext uri="{FF2B5EF4-FFF2-40B4-BE49-F238E27FC236}">
                <a16:creationId xmlns:a16="http://schemas.microsoft.com/office/drawing/2014/main" id="{08A28700-3F05-459E-A7C3-C643CF144A4D}"/>
              </a:ext>
            </a:extLst>
          </p:cNvPr>
          <p:cNvCxnSpPr>
            <a:cxnSpLocks/>
            <a:stCxn id="13" idx="2"/>
          </p:cNvCxnSpPr>
          <p:nvPr/>
        </p:nvCxnSpPr>
        <p:spPr>
          <a:xfrm>
            <a:off x="4478539" y="6052597"/>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C03810A-A01A-47BC-BC1A-DA71295D1E4F}"/>
              </a:ext>
            </a:extLst>
          </p:cNvPr>
          <p:cNvCxnSpPr>
            <a:cxnSpLocks/>
          </p:cNvCxnSpPr>
          <p:nvPr/>
        </p:nvCxnSpPr>
        <p:spPr>
          <a:xfrm flipH="1">
            <a:off x="155510" y="6644640"/>
            <a:ext cx="1159453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0D6A9E1-5BB4-4EBE-A183-F085E106EDB3}"/>
              </a:ext>
            </a:extLst>
          </p:cNvPr>
          <p:cNvCxnSpPr>
            <a:cxnSpLocks/>
          </p:cNvCxnSpPr>
          <p:nvPr/>
        </p:nvCxnSpPr>
        <p:spPr>
          <a:xfrm>
            <a:off x="8967831" y="6050201"/>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四角形: 角を丸くする 60">
            <a:extLst>
              <a:ext uri="{FF2B5EF4-FFF2-40B4-BE49-F238E27FC236}">
                <a16:creationId xmlns:a16="http://schemas.microsoft.com/office/drawing/2014/main" id="{74EDEC9E-77D7-4458-AD62-813E298DEFD1}"/>
              </a:ext>
            </a:extLst>
          </p:cNvPr>
          <p:cNvSpPr/>
          <p:nvPr/>
        </p:nvSpPr>
        <p:spPr>
          <a:xfrm>
            <a:off x="8420634" y="5677617"/>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63" name="四角形: 角を丸くする 62">
            <a:extLst>
              <a:ext uri="{FF2B5EF4-FFF2-40B4-BE49-F238E27FC236}">
                <a16:creationId xmlns:a16="http://schemas.microsoft.com/office/drawing/2014/main" id="{F6F30EA7-F022-41C4-8B93-BB7E18164EA6}"/>
              </a:ext>
            </a:extLst>
          </p:cNvPr>
          <p:cNvSpPr/>
          <p:nvPr/>
        </p:nvSpPr>
        <p:spPr>
          <a:xfrm>
            <a:off x="8420634" y="5280477"/>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64" name="四角形: 角を丸くする 63">
            <a:extLst>
              <a:ext uri="{FF2B5EF4-FFF2-40B4-BE49-F238E27FC236}">
                <a16:creationId xmlns:a16="http://schemas.microsoft.com/office/drawing/2014/main" id="{9850E5C4-DF45-46A0-8A4C-EB3B03E34D2E}"/>
              </a:ext>
            </a:extLst>
          </p:cNvPr>
          <p:cNvSpPr/>
          <p:nvPr/>
        </p:nvSpPr>
        <p:spPr>
          <a:xfrm>
            <a:off x="9100818" y="4503418"/>
            <a:ext cx="653434"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tx1"/>
                </a:solidFill>
              </a:rPr>
              <a:t>アプリ領域</a:t>
            </a:r>
          </a:p>
        </p:txBody>
      </p:sp>
      <p:sp>
        <p:nvSpPr>
          <p:cNvPr id="66" name="円柱 65">
            <a:extLst>
              <a:ext uri="{FF2B5EF4-FFF2-40B4-BE49-F238E27FC236}">
                <a16:creationId xmlns:a16="http://schemas.microsoft.com/office/drawing/2014/main" id="{CB6FEFEA-CCD2-4BEE-B0CE-74D47A2E555F}"/>
              </a:ext>
            </a:extLst>
          </p:cNvPr>
          <p:cNvSpPr/>
          <p:nvPr/>
        </p:nvSpPr>
        <p:spPr>
          <a:xfrm>
            <a:off x="9292499" y="5699349"/>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D3FF7418-287D-4581-85A3-34CFA49FD9F8}"/>
              </a:ext>
            </a:extLst>
          </p:cNvPr>
          <p:cNvSpPr txBox="1"/>
          <p:nvPr/>
        </p:nvSpPr>
        <p:spPr>
          <a:xfrm>
            <a:off x="9221089" y="5823528"/>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cxnSp>
        <p:nvCxnSpPr>
          <p:cNvPr id="69" name="直線コネクタ 68">
            <a:extLst>
              <a:ext uri="{FF2B5EF4-FFF2-40B4-BE49-F238E27FC236}">
                <a16:creationId xmlns:a16="http://schemas.microsoft.com/office/drawing/2014/main" id="{987D5644-7D2C-4AA9-BAD3-985A5249B5B2}"/>
              </a:ext>
            </a:extLst>
          </p:cNvPr>
          <p:cNvCxnSpPr>
            <a:cxnSpLocks/>
          </p:cNvCxnSpPr>
          <p:nvPr/>
        </p:nvCxnSpPr>
        <p:spPr>
          <a:xfrm>
            <a:off x="10381662" y="6077444"/>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C34746A3-722D-4A82-B0BD-1905655B9C39}"/>
              </a:ext>
            </a:extLst>
          </p:cNvPr>
          <p:cNvCxnSpPr>
            <a:cxnSpLocks/>
          </p:cNvCxnSpPr>
          <p:nvPr/>
        </p:nvCxnSpPr>
        <p:spPr>
          <a:xfrm>
            <a:off x="11677627" y="6058652"/>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CB6338FA-BAA8-4B2E-AC5B-826FA46C9726}"/>
              </a:ext>
            </a:extLst>
          </p:cNvPr>
          <p:cNvSpPr txBox="1"/>
          <p:nvPr/>
        </p:nvSpPr>
        <p:spPr>
          <a:xfrm>
            <a:off x="9136251" y="3628811"/>
            <a:ext cx="3041285" cy="738664"/>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同じ形のサーバーを多数組み立て、これらを数個のデータセンタにまたがってたくさん並べ、仮想的に連結して組織化し、</a:t>
            </a:r>
            <a:r>
              <a:rPr kumimoji="1" lang="en-US" altLang="ja-JP" sz="1050" dirty="0"/>
              <a:t>1 </a:t>
            </a:r>
            <a:r>
              <a:rPr kumimoji="1" lang="ja-JP" altLang="en-US" sz="1050" dirty="0"/>
              <a:t>つの大きなクラウド型 </a:t>
            </a:r>
            <a:r>
              <a:rPr kumimoji="1" lang="en-US" altLang="ja-JP" sz="1050" dirty="0"/>
              <a:t>VM </a:t>
            </a:r>
            <a:r>
              <a:rPr kumimoji="1" lang="ja-JP" altLang="en-US" sz="1050" dirty="0"/>
              <a:t>実行基盤として見えるようにする。</a:t>
            </a:r>
            <a:r>
              <a:rPr kumimoji="1" lang="en-US" altLang="ja-JP" sz="1050" dirty="0"/>
              <a:t>)</a:t>
            </a:r>
            <a:endParaRPr kumimoji="1" lang="ja-JP" altLang="en-US" sz="1050" dirty="0"/>
          </a:p>
        </p:txBody>
      </p:sp>
      <p:sp>
        <p:nvSpPr>
          <p:cNvPr id="84" name="テキスト ボックス 83">
            <a:extLst>
              <a:ext uri="{FF2B5EF4-FFF2-40B4-BE49-F238E27FC236}">
                <a16:creationId xmlns:a16="http://schemas.microsoft.com/office/drawing/2014/main" id="{2D538181-A478-49E5-B51B-87D3BB5B847E}"/>
              </a:ext>
            </a:extLst>
          </p:cNvPr>
          <p:cNvSpPr txBox="1"/>
          <p:nvPr/>
        </p:nvSpPr>
        <p:spPr>
          <a:xfrm>
            <a:off x="3936154" y="6389001"/>
            <a:ext cx="4115821" cy="307777"/>
          </a:xfrm>
          <a:prstGeom prst="rect">
            <a:avLst/>
          </a:prstGeom>
          <a:noFill/>
        </p:spPr>
        <p:txBody>
          <a:bodyPr wrap="square" rtlCol="0">
            <a:spAutoFit/>
          </a:bodyPr>
          <a:lstStyle/>
          <a:p>
            <a:r>
              <a:rPr kumimoji="1" lang="ja-JP" altLang="en-US" sz="1400" b="1" dirty="0">
                <a:solidFill>
                  <a:srgbClr val="0070C0"/>
                </a:solidFill>
              </a:rPr>
              <a:t>データセンタ内／データセンタ間の自作ネットワーク</a:t>
            </a:r>
          </a:p>
        </p:txBody>
      </p:sp>
      <p:sp>
        <p:nvSpPr>
          <p:cNvPr id="90" name="テキスト ボックス 89">
            <a:extLst>
              <a:ext uri="{FF2B5EF4-FFF2-40B4-BE49-F238E27FC236}">
                <a16:creationId xmlns:a16="http://schemas.microsoft.com/office/drawing/2014/main" id="{53D84A7E-EDA1-4125-B9EA-03F99F5BDA8E}"/>
              </a:ext>
            </a:extLst>
          </p:cNvPr>
          <p:cNvSpPr txBox="1"/>
          <p:nvPr/>
        </p:nvSpPr>
        <p:spPr>
          <a:xfrm>
            <a:off x="54244" y="23247"/>
            <a:ext cx="8837125" cy="530915"/>
          </a:xfrm>
          <a:prstGeom prst="rect">
            <a:avLst/>
          </a:prstGeom>
          <a:noFill/>
        </p:spPr>
        <p:txBody>
          <a:bodyPr wrap="square" rtlCol="0">
            <a:spAutoFit/>
          </a:bodyPr>
          <a:lstStyle/>
          <a:p>
            <a:r>
              <a:rPr kumimoji="1" lang="en-US" altLang="ja-JP" b="1" dirty="0">
                <a:highlight>
                  <a:srgbClr val="FFFFCC"/>
                </a:highlight>
              </a:rPr>
              <a:t>【</a:t>
            </a:r>
            <a:r>
              <a:rPr kumimoji="1" lang="ja-JP" altLang="en-US" b="1" dirty="0">
                <a:highlight>
                  <a:srgbClr val="FFFFCC"/>
                </a:highlight>
              </a:rPr>
              <a:t>クラウドアーキテクチャ解説図 </a:t>
            </a:r>
            <a:r>
              <a:rPr kumimoji="1" lang="en-US" altLang="ja-JP" b="1" dirty="0">
                <a:highlight>
                  <a:srgbClr val="FFFFCC"/>
                </a:highlight>
              </a:rPr>
              <a:t>A】 </a:t>
            </a:r>
            <a:r>
              <a:rPr kumimoji="1" lang="ja-JP" altLang="en-US" b="1" dirty="0">
                <a:highlight>
                  <a:srgbClr val="FFFFCC"/>
                </a:highlight>
              </a:rPr>
              <a:t>モダンなクラウド型仮想マシン </a:t>
            </a:r>
            <a:r>
              <a:rPr kumimoji="1" lang="en-US" altLang="ja-JP" b="1" dirty="0">
                <a:highlight>
                  <a:srgbClr val="FFFFCC"/>
                </a:highlight>
              </a:rPr>
              <a:t>(</a:t>
            </a:r>
            <a:r>
              <a:rPr kumimoji="1" lang="ja-JP" altLang="en-US" b="1" dirty="0">
                <a:highlight>
                  <a:srgbClr val="FFFFCC"/>
                </a:highlight>
              </a:rPr>
              <a:t>いわゆる 「</a:t>
            </a:r>
            <a:r>
              <a:rPr kumimoji="1" lang="en-US" altLang="ja-JP" b="1" dirty="0">
                <a:highlight>
                  <a:srgbClr val="FFFFCC"/>
                </a:highlight>
              </a:rPr>
              <a:t>IaaS</a:t>
            </a:r>
            <a:r>
              <a:rPr kumimoji="1" lang="ja-JP" altLang="en-US" b="1" dirty="0">
                <a:highlight>
                  <a:srgbClr val="FFFFCC"/>
                </a:highlight>
              </a:rPr>
              <a:t>」</a:t>
            </a:r>
            <a:r>
              <a:rPr kumimoji="1" lang="en-US" altLang="ja-JP" b="1" dirty="0">
                <a:highlight>
                  <a:srgbClr val="FFFFCC"/>
                </a:highlight>
              </a:rPr>
              <a:t>) </a:t>
            </a:r>
            <a:r>
              <a:rPr kumimoji="1" lang="ja-JP" altLang="en-US" b="1" dirty="0">
                <a:highlight>
                  <a:srgbClr val="FFFFCC"/>
                </a:highlight>
              </a:rPr>
              <a:t>の仕組み</a:t>
            </a:r>
            <a:endParaRPr kumimoji="1" lang="en-US" altLang="ja-JP" b="1" dirty="0">
              <a:highlight>
                <a:srgbClr val="FFFFCC"/>
              </a:highlight>
            </a:endParaRPr>
          </a:p>
          <a:p>
            <a:r>
              <a:rPr kumimoji="1" lang="en-US" altLang="ja-JP" sz="1050" b="1" dirty="0">
                <a:highlight>
                  <a:srgbClr val="FFFFCC"/>
                </a:highlight>
              </a:rPr>
              <a:t>(</a:t>
            </a:r>
            <a:r>
              <a:rPr kumimoji="1" lang="ja-JP" altLang="en-US" sz="1050" b="1" dirty="0">
                <a:highlight>
                  <a:srgbClr val="FFFFCC"/>
                </a:highlight>
              </a:rPr>
              <a:t>著名なものに </a:t>
            </a:r>
            <a:r>
              <a:rPr kumimoji="1" lang="en-US" altLang="ja-JP" sz="1050" b="1" dirty="0">
                <a:highlight>
                  <a:srgbClr val="FFFFCC"/>
                </a:highlight>
              </a:rPr>
              <a:t>Amazon EC2</a:t>
            </a:r>
            <a:r>
              <a:rPr kumimoji="1" lang="ja-JP" altLang="en-US" sz="1050" b="1" dirty="0">
                <a:highlight>
                  <a:srgbClr val="FFFFCC"/>
                </a:highlight>
              </a:rPr>
              <a:t>、</a:t>
            </a:r>
            <a:r>
              <a:rPr kumimoji="1" lang="en-US" altLang="ja-JP" sz="1050" b="1" dirty="0">
                <a:highlight>
                  <a:srgbClr val="FFFFCC"/>
                </a:highlight>
              </a:rPr>
              <a:t>Google Computing Engine</a:t>
            </a:r>
            <a:r>
              <a:rPr kumimoji="1" lang="ja-JP" altLang="en-US" sz="1050" b="1" dirty="0">
                <a:highlight>
                  <a:srgbClr val="FFFFCC"/>
                </a:highlight>
              </a:rPr>
              <a:t>、</a:t>
            </a:r>
            <a:r>
              <a:rPr kumimoji="1" lang="en-US" altLang="ja-JP" sz="1050" b="1" dirty="0">
                <a:highlight>
                  <a:srgbClr val="FFFFCC"/>
                </a:highlight>
              </a:rPr>
              <a:t>Azure VM </a:t>
            </a:r>
            <a:r>
              <a:rPr kumimoji="1" lang="ja-JP" altLang="en-US" sz="1050" b="1" dirty="0">
                <a:highlight>
                  <a:srgbClr val="FFFFCC"/>
                </a:highlight>
              </a:rPr>
              <a:t>等がある</a:t>
            </a:r>
            <a:r>
              <a:rPr lang="en-US" altLang="ja-JP" sz="1050" b="1" dirty="0">
                <a:highlight>
                  <a:srgbClr val="FFFFCC"/>
                </a:highlight>
              </a:rPr>
              <a:t>)</a:t>
            </a:r>
            <a:r>
              <a:rPr lang="ja-JP" altLang="en-US" sz="1050" b="1" dirty="0">
                <a:highlight>
                  <a:srgbClr val="FFFFCC"/>
                </a:highlight>
              </a:rPr>
              <a:t> 霞ヶ関の文系の方々のために無理矢理説明するための図</a:t>
            </a:r>
            <a:endParaRPr kumimoji="1" lang="ja-JP" altLang="en-US" sz="1200" b="1" dirty="0">
              <a:highlight>
                <a:srgbClr val="FFFFCC"/>
              </a:highlight>
            </a:endParaRPr>
          </a:p>
        </p:txBody>
      </p:sp>
      <p:pic>
        <p:nvPicPr>
          <p:cNvPr id="91" name="図 90">
            <a:extLst>
              <a:ext uri="{FF2B5EF4-FFF2-40B4-BE49-F238E27FC236}">
                <a16:creationId xmlns:a16="http://schemas.microsoft.com/office/drawing/2014/main" id="{6D03898F-8E4E-4758-8B1A-B19AF26861EF}"/>
              </a:ext>
            </a:extLst>
          </p:cNvPr>
          <p:cNvPicPr>
            <a:picLocks noChangeAspect="1"/>
          </p:cNvPicPr>
          <p:nvPr/>
        </p:nvPicPr>
        <p:blipFill>
          <a:blip r:embed="rId2"/>
          <a:stretch>
            <a:fillRect/>
          </a:stretch>
        </p:blipFill>
        <p:spPr>
          <a:xfrm>
            <a:off x="9198104" y="1276372"/>
            <a:ext cx="1258864" cy="2086515"/>
          </a:xfrm>
          <a:prstGeom prst="rect">
            <a:avLst/>
          </a:prstGeom>
          <a:ln w="28575">
            <a:solidFill>
              <a:srgbClr val="FFC000"/>
            </a:solidFill>
          </a:ln>
        </p:spPr>
      </p:pic>
      <p:pic>
        <p:nvPicPr>
          <p:cNvPr id="92" name="図 91">
            <a:extLst>
              <a:ext uri="{FF2B5EF4-FFF2-40B4-BE49-F238E27FC236}">
                <a16:creationId xmlns:a16="http://schemas.microsoft.com/office/drawing/2014/main" id="{9225EAF7-3FE9-45BD-99C6-2580FD4BA328}"/>
              </a:ext>
            </a:extLst>
          </p:cNvPr>
          <p:cNvPicPr>
            <a:picLocks noChangeAspect="1"/>
          </p:cNvPicPr>
          <p:nvPr/>
        </p:nvPicPr>
        <p:blipFill>
          <a:blip r:embed="rId3"/>
          <a:stretch>
            <a:fillRect/>
          </a:stretch>
        </p:blipFill>
        <p:spPr>
          <a:xfrm>
            <a:off x="9741867" y="1996385"/>
            <a:ext cx="2142877" cy="1607158"/>
          </a:xfrm>
          <a:prstGeom prst="rect">
            <a:avLst/>
          </a:prstGeom>
          <a:ln w="28575">
            <a:solidFill>
              <a:srgbClr val="FFC000"/>
            </a:solidFill>
          </a:ln>
        </p:spPr>
      </p:pic>
      <p:sp>
        <p:nvSpPr>
          <p:cNvPr id="93" name="テキスト ボックス 92">
            <a:extLst>
              <a:ext uri="{FF2B5EF4-FFF2-40B4-BE49-F238E27FC236}">
                <a16:creationId xmlns:a16="http://schemas.microsoft.com/office/drawing/2014/main" id="{DD2C80FB-C8D4-49F5-AD65-682DD2C094AF}"/>
              </a:ext>
            </a:extLst>
          </p:cNvPr>
          <p:cNvSpPr txBox="1"/>
          <p:nvPr/>
        </p:nvSpPr>
        <p:spPr>
          <a:xfrm>
            <a:off x="10585789" y="877038"/>
            <a:ext cx="1720518" cy="1169551"/>
          </a:xfrm>
          <a:prstGeom prst="rect">
            <a:avLst/>
          </a:prstGeom>
          <a:noFill/>
        </p:spPr>
        <p:txBody>
          <a:bodyPr wrap="square" rtlCol="0">
            <a:spAutoFit/>
          </a:bodyPr>
          <a:lstStyle/>
          <a:p>
            <a:r>
              <a:rPr kumimoji="1" lang="en-US" altLang="ja-JP" sz="1000" b="1" dirty="0"/>
              <a:t>Google</a:t>
            </a:r>
            <a:r>
              <a:rPr kumimoji="1" lang="ja-JP" altLang="en-US" sz="1000" b="1" dirty="0"/>
              <a:t> 社の実装例 </a:t>
            </a:r>
            <a:r>
              <a:rPr kumimoji="1" lang="en-US" altLang="ja-JP" sz="1000" b="1" dirty="0"/>
              <a:t>(</a:t>
            </a:r>
            <a:r>
              <a:rPr kumimoji="1" lang="ja-JP" altLang="en-US" sz="1000" b="1" dirty="0"/>
              <a:t>現物</a:t>
            </a:r>
            <a:r>
              <a:rPr kumimoji="1" lang="en-US" altLang="ja-JP" sz="1000" b="1" dirty="0"/>
              <a:t>)</a:t>
            </a:r>
          </a:p>
          <a:p>
            <a:r>
              <a:rPr lang="en-US" altLang="ja-JP" sz="1000" dirty="0"/>
              <a:t>1 </a:t>
            </a:r>
            <a:r>
              <a:rPr lang="ja-JP" altLang="en-US" sz="1000" dirty="0"/>
              <a:t>枚のマザーボードに数個の </a:t>
            </a:r>
            <a:r>
              <a:rPr lang="en-US" altLang="ja-JP" sz="1000" dirty="0"/>
              <a:t>HDD </a:t>
            </a:r>
            <a:r>
              <a:rPr lang="ja-JP" altLang="en-US" sz="1000" dirty="0"/>
              <a:t>が乗っていて、その上で </a:t>
            </a:r>
            <a:r>
              <a:rPr lang="en-US" altLang="ja-JP" sz="1000" dirty="0"/>
              <a:t>Linux </a:t>
            </a:r>
            <a:r>
              <a:rPr lang="ja-JP" altLang="en-US" sz="1000" dirty="0"/>
              <a:t>を動かしている。これを数千台組立し </a:t>
            </a:r>
            <a:r>
              <a:rPr lang="en-US" altLang="ja-JP" sz="1000" dirty="0"/>
              <a:t>NW </a:t>
            </a:r>
            <a:r>
              <a:rPr lang="ja-JP" altLang="en-US" sz="1000" dirty="0"/>
              <a:t>でつなぐ。</a:t>
            </a:r>
            <a:endParaRPr lang="en-US" altLang="ja-JP" sz="1000" dirty="0"/>
          </a:p>
          <a:p>
            <a:r>
              <a:rPr kumimoji="1" lang="en-US" altLang="ja-JP" sz="1000" dirty="0"/>
              <a:t>https://gigazine.net/news/20070226_google/</a:t>
            </a:r>
            <a:endParaRPr kumimoji="1" lang="ja-JP" altLang="en-US" sz="1000" dirty="0"/>
          </a:p>
        </p:txBody>
      </p:sp>
      <p:sp>
        <p:nvSpPr>
          <p:cNvPr id="95" name="テキスト ボックス 94">
            <a:extLst>
              <a:ext uri="{FF2B5EF4-FFF2-40B4-BE49-F238E27FC236}">
                <a16:creationId xmlns:a16="http://schemas.microsoft.com/office/drawing/2014/main" id="{2835F5D1-E48A-42AB-9874-80367FBA6049}"/>
              </a:ext>
            </a:extLst>
          </p:cNvPr>
          <p:cNvSpPr txBox="1"/>
          <p:nvPr/>
        </p:nvSpPr>
        <p:spPr>
          <a:xfrm>
            <a:off x="9135663" y="1032449"/>
            <a:ext cx="1641689" cy="1892826"/>
          </a:xfrm>
          <a:prstGeom prst="rect">
            <a:avLst/>
          </a:prstGeom>
          <a:noFill/>
        </p:spPr>
        <p:txBody>
          <a:bodyPr wrap="square" rtlCol="0">
            <a:spAutoFit/>
          </a:bodyPr>
          <a:lstStyle/>
          <a:p>
            <a:r>
              <a:rPr kumimoji="1" lang="en-US" altLang="ja-JP" sz="900" b="1" dirty="0">
                <a:highlight>
                  <a:srgbClr val="FFCCFF"/>
                </a:highlight>
              </a:rPr>
              <a:t>IaaS (</a:t>
            </a:r>
            <a:r>
              <a:rPr kumimoji="1" lang="ja-JP" altLang="en-US" sz="900" b="1" dirty="0">
                <a:highlight>
                  <a:srgbClr val="FFCCFF"/>
                </a:highlight>
              </a:rPr>
              <a:t>スケーラブルな </a:t>
            </a:r>
            <a:r>
              <a:rPr kumimoji="1" lang="en-US" altLang="ja-JP" sz="900" b="1" dirty="0">
                <a:highlight>
                  <a:srgbClr val="FFCCFF"/>
                </a:highlight>
              </a:rPr>
              <a:t>VM </a:t>
            </a:r>
            <a:r>
              <a:rPr kumimoji="1" lang="ja-JP" altLang="en-US" sz="900" b="1" dirty="0">
                <a:highlight>
                  <a:srgbClr val="FFCCFF"/>
                </a:highlight>
              </a:rPr>
              <a:t>基盤</a:t>
            </a:r>
            <a:r>
              <a:rPr kumimoji="1" lang="en-US" altLang="ja-JP" sz="900" b="1" dirty="0">
                <a:highlight>
                  <a:srgbClr val="FFCCFF"/>
                </a:highlight>
              </a:rPr>
              <a:t>) </a:t>
            </a:r>
            <a:r>
              <a:rPr kumimoji="1" lang="ja-JP" altLang="en-US" sz="900" b="1" dirty="0">
                <a:highlight>
                  <a:srgbClr val="FFCCFF"/>
                </a:highlight>
              </a:rPr>
              <a:t>技術は、もともと、各米国 </a:t>
            </a:r>
            <a:r>
              <a:rPr kumimoji="1" lang="en-US" altLang="ja-JP" sz="900" b="1" dirty="0">
                <a:highlight>
                  <a:srgbClr val="FFCCFF"/>
                </a:highlight>
              </a:rPr>
              <a:t>IT </a:t>
            </a:r>
            <a:r>
              <a:rPr kumimoji="1" lang="ja-JP" altLang="en-US" sz="900" b="1" dirty="0">
                <a:highlight>
                  <a:srgbClr val="FFCCFF"/>
                </a:highlight>
              </a:rPr>
              <a:t>企業が検索エンジン等に必要な大量のサーバーを世界中に並べ、</a:t>
            </a:r>
            <a:r>
              <a:rPr kumimoji="1" lang="en-US" altLang="ja-JP" sz="900" b="1" dirty="0">
                <a:highlight>
                  <a:srgbClr val="FFCCFF"/>
                </a:highlight>
              </a:rPr>
              <a:t>OS </a:t>
            </a:r>
            <a:r>
              <a:rPr kumimoji="1" lang="ja-JP" altLang="en-US" sz="900" b="1" dirty="0">
                <a:highlight>
                  <a:srgbClr val="FFCCFF"/>
                </a:highlight>
              </a:rPr>
              <a:t>や </a:t>
            </a:r>
            <a:r>
              <a:rPr kumimoji="1" lang="en-US" altLang="ja-JP" sz="900" b="1" dirty="0">
                <a:highlight>
                  <a:srgbClr val="FFCCFF"/>
                </a:highlight>
              </a:rPr>
              <a:t>VM </a:t>
            </a:r>
            <a:r>
              <a:rPr kumimoji="1" lang="ja-JP" altLang="en-US" sz="900" b="1" dirty="0">
                <a:highlight>
                  <a:srgbClr val="FFCCFF"/>
                </a:highlight>
              </a:rPr>
              <a:t>をインストールする作業を各社員が個別に行なっていたが、皆、面倒になってきたので、これを代行する社内 </a:t>
            </a:r>
            <a:r>
              <a:rPr kumimoji="1" lang="en-US" altLang="ja-JP" sz="900" b="1" dirty="0">
                <a:highlight>
                  <a:srgbClr val="FFCCFF"/>
                </a:highlight>
              </a:rPr>
              <a:t>VM </a:t>
            </a:r>
            <a:r>
              <a:rPr kumimoji="1" lang="ja-JP" altLang="en-US" sz="900" b="1" dirty="0">
                <a:highlight>
                  <a:srgbClr val="FFCCFF"/>
                </a:highlight>
              </a:rPr>
              <a:t>マネジメントシステムを社員が作り始めたことが、起源である。それが比較的うまく出来たので、外部にも提供開始したのが、</a:t>
            </a:r>
            <a:r>
              <a:rPr kumimoji="1" lang="en-US" altLang="ja-JP" sz="900" b="1" dirty="0">
                <a:highlight>
                  <a:srgbClr val="FFCCFF"/>
                </a:highlight>
              </a:rPr>
              <a:t>Amazon EC2 </a:t>
            </a:r>
            <a:r>
              <a:rPr kumimoji="1" lang="ja-JP" altLang="en-US" sz="900" b="1" dirty="0">
                <a:highlight>
                  <a:srgbClr val="FFCCFF"/>
                </a:highlight>
              </a:rPr>
              <a:t>等である。</a:t>
            </a:r>
          </a:p>
        </p:txBody>
      </p:sp>
      <p:sp>
        <p:nvSpPr>
          <p:cNvPr id="97" name="右中かっこ 96">
            <a:extLst>
              <a:ext uri="{FF2B5EF4-FFF2-40B4-BE49-F238E27FC236}">
                <a16:creationId xmlns:a16="http://schemas.microsoft.com/office/drawing/2014/main" id="{DCFBCFEF-D3FF-4811-92FE-A37DA2B56231}"/>
              </a:ext>
            </a:extLst>
          </p:cNvPr>
          <p:cNvSpPr/>
          <p:nvPr/>
        </p:nvSpPr>
        <p:spPr>
          <a:xfrm>
            <a:off x="7176166" y="2939861"/>
            <a:ext cx="272259" cy="1532810"/>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8E58D8C7-B1D4-4415-AE6A-9C374E50277F}"/>
              </a:ext>
            </a:extLst>
          </p:cNvPr>
          <p:cNvSpPr txBox="1"/>
          <p:nvPr/>
        </p:nvSpPr>
        <p:spPr>
          <a:xfrm>
            <a:off x="7465170" y="2996837"/>
            <a:ext cx="1743777" cy="1384995"/>
          </a:xfrm>
          <a:prstGeom prst="rect">
            <a:avLst/>
          </a:prstGeom>
          <a:noFill/>
        </p:spPr>
        <p:txBody>
          <a:bodyPr wrap="square" rtlCol="0">
            <a:spAutoFit/>
          </a:bodyPr>
          <a:lstStyle/>
          <a:p>
            <a:r>
              <a:rPr kumimoji="1" lang="ja-JP" altLang="en-US" sz="1200" b="1" dirty="0">
                <a:solidFill>
                  <a:schemeClr val="bg1"/>
                </a:solidFill>
                <a:highlight>
                  <a:srgbClr val="008080"/>
                </a:highlight>
              </a:rPr>
              <a:t>②、③、④ 米国 </a:t>
            </a:r>
            <a:r>
              <a:rPr kumimoji="1" lang="en-US" altLang="ja-JP" sz="1200" b="1" dirty="0">
                <a:solidFill>
                  <a:schemeClr val="bg1"/>
                </a:solidFill>
                <a:highlight>
                  <a:srgbClr val="008080"/>
                </a:highlight>
              </a:rPr>
              <a:t>IT </a:t>
            </a:r>
            <a:r>
              <a:rPr kumimoji="1" lang="ja-JP" altLang="en-US" sz="1200" b="1" dirty="0">
                <a:solidFill>
                  <a:schemeClr val="bg1"/>
                </a:solidFill>
                <a:highlight>
                  <a:srgbClr val="008080"/>
                </a:highlight>
              </a:rPr>
              <a:t>企業成功のカギは、短期で崩壊 </a:t>
            </a:r>
            <a:r>
              <a:rPr kumimoji="1" lang="en-US" altLang="ja-JP" sz="1200" b="1" dirty="0">
                <a:solidFill>
                  <a:schemeClr val="bg1"/>
                </a:solidFill>
                <a:highlight>
                  <a:srgbClr val="008080"/>
                </a:highlight>
              </a:rPr>
              <a:t>(</a:t>
            </a:r>
            <a:r>
              <a:rPr kumimoji="1" lang="en-US" altLang="ja-JP" sz="1200" b="1" dirty="0" err="1">
                <a:solidFill>
                  <a:schemeClr val="bg1"/>
                </a:solidFill>
                <a:highlight>
                  <a:srgbClr val="008080"/>
                </a:highlight>
              </a:rPr>
              <a:t>EoL</a:t>
            </a:r>
            <a:r>
              <a:rPr kumimoji="1" lang="en-US" altLang="ja-JP" sz="1200" b="1" dirty="0">
                <a:solidFill>
                  <a:schemeClr val="bg1"/>
                </a:solidFill>
                <a:highlight>
                  <a:srgbClr val="008080"/>
                </a:highlight>
              </a:rPr>
              <a:t>) </a:t>
            </a:r>
            <a:r>
              <a:rPr kumimoji="1" lang="ja-JP" altLang="en-US" sz="1200" b="1" dirty="0">
                <a:solidFill>
                  <a:schemeClr val="bg1"/>
                </a:solidFill>
                <a:highlight>
                  <a:srgbClr val="008080"/>
                </a:highlight>
              </a:rPr>
              <a:t>しない超長期的システムソフトウェア </a:t>
            </a:r>
            <a:r>
              <a:rPr kumimoji="1" lang="en-US" altLang="ja-JP" sz="1200" b="1" dirty="0">
                <a:solidFill>
                  <a:schemeClr val="bg1"/>
                </a:solidFill>
                <a:highlight>
                  <a:srgbClr val="008080"/>
                </a:highlight>
              </a:rPr>
              <a:t>(OS) </a:t>
            </a:r>
            <a:r>
              <a:rPr kumimoji="1" lang="ja-JP" altLang="en-US" sz="1200" b="1" dirty="0">
                <a:solidFill>
                  <a:schemeClr val="bg1"/>
                </a:solidFill>
                <a:highlight>
                  <a:srgbClr val="008080"/>
                </a:highlight>
              </a:rPr>
              <a:t>部分の自前実現 </a:t>
            </a:r>
            <a:r>
              <a:rPr kumimoji="1" lang="en-US" altLang="ja-JP" sz="1200" b="1" dirty="0">
                <a:solidFill>
                  <a:schemeClr val="bg1"/>
                </a:solidFill>
                <a:highlight>
                  <a:srgbClr val="008080"/>
                </a:highlight>
              </a:rPr>
              <a:t>(</a:t>
            </a:r>
            <a:r>
              <a:rPr kumimoji="1" lang="ja-JP" altLang="en-US" sz="1200" b="1" dirty="0">
                <a:solidFill>
                  <a:schemeClr val="bg1"/>
                </a:solidFill>
                <a:highlight>
                  <a:srgbClr val="008080"/>
                </a:highlight>
              </a:rPr>
              <a:t>秘伝のタレ醸成</a:t>
            </a:r>
            <a:r>
              <a:rPr kumimoji="1" lang="en-US" altLang="ja-JP" sz="1200" b="1" dirty="0">
                <a:solidFill>
                  <a:schemeClr val="bg1"/>
                </a:solidFill>
                <a:highlight>
                  <a:srgbClr val="008080"/>
                </a:highlight>
              </a:rPr>
              <a:t>) </a:t>
            </a:r>
            <a:r>
              <a:rPr kumimoji="1" lang="ja-JP" altLang="en-US" sz="1200" b="1" dirty="0">
                <a:solidFill>
                  <a:schemeClr val="bg1"/>
                </a:solidFill>
                <a:highlight>
                  <a:srgbClr val="008080"/>
                </a:highlight>
              </a:rPr>
              <a:t>に成功したことによる。</a:t>
            </a:r>
          </a:p>
        </p:txBody>
      </p:sp>
      <p:cxnSp>
        <p:nvCxnSpPr>
          <p:cNvPr id="106" name="直線矢印コネクタ 105">
            <a:extLst>
              <a:ext uri="{FF2B5EF4-FFF2-40B4-BE49-F238E27FC236}">
                <a16:creationId xmlns:a16="http://schemas.microsoft.com/office/drawing/2014/main" id="{34CA373E-A304-447C-869A-75A9F43C6D19}"/>
              </a:ext>
            </a:extLst>
          </p:cNvPr>
          <p:cNvCxnSpPr/>
          <p:nvPr/>
        </p:nvCxnSpPr>
        <p:spPr>
          <a:xfrm>
            <a:off x="7245213" y="2398934"/>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4FEC1114-FF70-4E16-83D1-E640E19DA3F3}"/>
              </a:ext>
            </a:extLst>
          </p:cNvPr>
          <p:cNvCxnSpPr>
            <a:cxnSpLocks/>
          </p:cNvCxnSpPr>
          <p:nvPr/>
        </p:nvCxnSpPr>
        <p:spPr>
          <a:xfrm>
            <a:off x="1235644" y="4309353"/>
            <a:ext cx="0" cy="61354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83CEE523-1713-4AF4-A8FF-0949B44592E6}"/>
              </a:ext>
            </a:extLst>
          </p:cNvPr>
          <p:cNvSpPr txBox="1"/>
          <p:nvPr/>
        </p:nvSpPr>
        <p:spPr>
          <a:xfrm>
            <a:off x="729035" y="4563418"/>
            <a:ext cx="534104" cy="461665"/>
          </a:xfrm>
          <a:prstGeom prst="rect">
            <a:avLst/>
          </a:prstGeom>
          <a:noFill/>
        </p:spPr>
        <p:txBody>
          <a:bodyPr wrap="square" rtlCol="0">
            <a:spAutoFit/>
          </a:bodyPr>
          <a:lstStyle/>
          <a:p>
            <a:r>
              <a:rPr kumimoji="1" lang="ja-JP" altLang="en-US" sz="1200" b="1" dirty="0"/>
              <a:t>物理</a:t>
            </a:r>
            <a:endParaRPr kumimoji="1" lang="en-US" altLang="ja-JP" sz="1200" b="1" dirty="0"/>
          </a:p>
          <a:p>
            <a:r>
              <a:rPr kumimoji="1" lang="ja-JP" altLang="en-US" sz="1200" b="1" dirty="0"/>
              <a:t>空間</a:t>
            </a:r>
          </a:p>
        </p:txBody>
      </p:sp>
      <p:sp>
        <p:nvSpPr>
          <p:cNvPr id="115" name="テキスト ボックス 114">
            <a:extLst>
              <a:ext uri="{FF2B5EF4-FFF2-40B4-BE49-F238E27FC236}">
                <a16:creationId xmlns:a16="http://schemas.microsoft.com/office/drawing/2014/main" id="{D21CD47E-D165-437F-8867-1007E7A1F18B}"/>
              </a:ext>
            </a:extLst>
          </p:cNvPr>
          <p:cNvSpPr txBox="1"/>
          <p:nvPr/>
        </p:nvSpPr>
        <p:spPr>
          <a:xfrm>
            <a:off x="7949944" y="406916"/>
            <a:ext cx="3798582" cy="584775"/>
          </a:xfrm>
          <a:prstGeom prst="rect">
            <a:avLst/>
          </a:prstGeom>
          <a:noFill/>
        </p:spPr>
        <p:txBody>
          <a:bodyPr wrap="square" rtlCol="0">
            <a:spAutoFit/>
          </a:bodyPr>
          <a:lstStyle/>
          <a:p>
            <a:r>
              <a:rPr kumimoji="1" lang="ja-JP" altLang="en-US" sz="1600" b="1" dirty="0">
                <a:highlight>
                  <a:srgbClr val="00FF00"/>
                </a:highlight>
              </a:rPr>
              <a:t>同一人が②、③、④、⑦を全部自作・支配していることが、米国 </a:t>
            </a:r>
            <a:r>
              <a:rPr lang="en-US" altLang="ja-JP" sz="1600" b="1" dirty="0">
                <a:highlight>
                  <a:srgbClr val="00FF00"/>
                </a:highlight>
              </a:rPr>
              <a:t>IT </a:t>
            </a:r>
            <a:r>
              <a:rPr lang="ja-JP" altLang="en-US" sz="1600" b="1" dirty="0">
                <a:highlight>
                  <a:srgbClr val="00FF00"/>
                </a:highlight>
              </a:rPr>
              <a:t>企業の</a:t>
            </a:r>
            <a:r>
              <a:rPr kumimoji="1" lang="ja-JP" altLang="en-US" sz="1600" b="1" dirty="0">
                <a:highlight>
                  <a:srgbClr val="00FF00"/>
                </a:highlight>
              </a:rPr>
              <a:t>強さの秘密。</a:t>
            </a:r>
          </a:p>
        </p:txBody>
      </p:sp>
      <p:sp>
        <p:nvSpPr>
          <p:cNvPr id="86" name="テキスト ボックス 85">
            <a:extLst>
              <a:ext uri="{FF2B5EF4-FFF2-40B4-BE49-F238E27FC236}">
                <a16:creationId xmlns:a16="http://schemas.microsoft.com/office/drawing/2014/main" id="{8E709ED2-F27C-4268-AC7F-AC3C95E0EF02}"/>
              </a:ext>
            </a:extLst>
          </p:cNvPr>
          <p:cNvSpPr txBox="1"/>
          <p:nvPr/>
        </p:nvSpPr>
        <p:spPr>
          <a:xfrm>
            <a:off x="7237713" y="2571950"/>
            <a:ext cx="862127" cy="430887"/>
          </a:xfrm>
          <a:prstGeom prst="rect">
            <a:avLst/>
          </a:prstGeom>
          <a:noFill/>
        </p:spPr>
        <p:txBody>
          <a:bodyPr wrap="square" rtlCol="0">
            <a:spAutoFit/>
          </a:bodyPr>
          <a:lstStyle/>
          <a:p>
            <a:r>
              <a:rPr kumimoji="1" lang="ja-JP" altLang="en-US" sz="1050" b="1" dirty="0"/>
              <a:t>外カーネル</a:t>
            </a:r>
            <a:endParaRPr kumimoji="1" lang="en-US" altLang="ja-JP" sz="1050" b="1" dirty="0"/>
          </a:p>
          <a:p>
            <a:r>
              <a:rPr kumimoji="1" lang="ja-JP" altLang="en-US" sz="1050" b="1" dirty="0"/>
              <a:t>空間</a:t>
            </a:r>
          </a:p>
        </p:txBody>
      </p:sp>
      <p:sp>
        <p:nvSpPr>
          <p:cNvPr id="99" name="テキスト ボックス 98">
            <a:extLst>
              <a:ext uri="{FF2B5EF4-FFF2-40B4-BE49-F238E27FC236}">
                <a16:creationId xmlns:a16="http://schemas.microsoft.com/office/drawing/2014/main" id="{56646889-F573-4FF0-AAFE-6769432F8EEC}"/>
              </a:ext>
            </a:extLst>
          </p:cNvPr>
          <p:cNvSpPr txBox="1"/>
          <p:nvPr/>
        </p:nvSpPr>
        <p:spPr>
          <a:xfrm>
            <a:off x="7241394" y="2211265"/>
            <a:ext cx="839042" cy="430887"/>
          </a:xfrm>
          <a:prstGeom prst="rect">
            <a:avLst/>
          </a:prstGeom>
          <a:noFill/>
        </p:spPr>
        <p:txBody>
          <a:bodyPr wrap="square" rtlCol="0">
            <a:spAutoFit/>
          </a:bodyPr>
          <a:lstStyle/>
          <a:p>
            <a:r>
              <a:rPr kumimoji="1" lang="ja-JP" altLang="en-US" sz="1050" b="1" dirty="0"/>
              <a:t>外ユーザ</a:t>
            </a:r>
            <a:endParaRPr kumimoji="1" lang="en-US" altLang="ja-JP" sz="1050" b="1" dirty="0"/>
          </a:p>
          <a:p>
            <a:r>
              <a:rPr kumimoji="1" lang="ja-JP" altLang="en-US" sz="1050" b="1" dirty="0"/>
              <a:t>空間</a:t>
            </a:r>
          </a:p>
        </p:txBody>
      </p:sp>
      <p:sp>
        <p:nvSpPr>
          <p:cNvPr id="105" name="四角形: 角を丸くする 104">
            <a:extLst>
              <a:ext uri="{FF2B5EF4-FFF2-40B4-BE49-F238E27FC236}">
                <a16:creationId xmlns:a16="http://schemas.microsoft.com/office/drawing/2014/main" id="{A0EB06AB-16F6-48BD-A66E-433C29C54B52}"/>
              </a:ext>
            </a:extLst>
          </p:cNvPr>
          <p:cNvSpPr/>
          <p:nvPr/>
        </p:nvSpPr>
        <p:spPr>
          <a:xfrm>
            <a:off x="1289949" y="524033"/>
            <a:ext cx="2268757" cy="1751144"/>
          </a:xfrm>
          <a:prstGeom prst="roundRect">
            <a:avLst/>
          </a:prstGeom>
          <a:solidFill>
            <a:srgbClr val="FFFF00"/>
          </a:solidFill>
          <a:ln w="38100"/>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① 各ユーザーの </a:t>
            </a:r>
            <a:r>
              <a:rPr kumimoji="1" lang="en-US" altLang="ja-JP" sz="1200" b="1" dirty="0">
                <a:solidFill>
                  <a:schemeClr val="tx1"/>
                </a:solidFill>
              </a:rPr>
              <a:t>VM</a:t>
            </a:r>
            <a:r>
              <a:rPr kumimoji="1" lang="ja-JP" altLang="en-US" sz="1200" b="1" dirty="0">
                <a:solidFill>
                  <a:schemeClr val="tx1"/>
                </a:solidFill>
              </a:rPr>
              <a:t> 領域</a:t>
            </a:r>
          </a:p>
        </p:txBody>
      </p:sp>
      <p:sp>
        <p:nvSpPr>
          <p:cNvPr id="127" name="四角形: 角を丸くする 126">
            <a:extLst>
              <a:ext uri="{FF2B5EF4-FFF2-40B4-BE49-F238E27FC236}">
                <a16:creationId xmlns:a16="http://schemas.microsoft.com/office/drawing/2014/main" id="{ED2B2AB2-38A8-4F05-B67A-DDF0139D2193}"/>
              </a:ext>
            </a:extLst>
          </p:cNvPr>
          <p:cNvSpPr/>
          <p:nvPr/>
        </p:nvSpPr>
        <p:spPr>
          <a:xfrm>
            <a:off x="5703377" y="701225"/>
            <a:ext cx="2262066" cy="1500109"/>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400" b="1" dirty="0">
                <a:solidFill>
                  <a:schemeClr val="bg1"/>
                </a:solidFill>
                <a:highlight>
                  <a:srgbClr val="FF0000"/>
                </a:highlight>
              </a:rPr>
              <a:t>⑦ </a:t>
            </a:r>
            <a:r>
              <a:rPr kumimoji="1" lang="en-US" altLang="ja-JP" sz="1400" b="1" dirty="0">
                <a:solidFill>
                  <a:schemeClr val="bg1"/>
                </a:solidFill>
                <a:highlight>
                  <a:srgbClr val="FF0000"/>
                </a:highlight>
              </a:rPr>
              <a:t>VM </a:t>
            </a:r>
            <a:r>
              <a:rPr kumimoji="1" lang="ja-JP" altLang="en-US" sz="1400" b="1" dirty="0">
                <a:solidFill>
                  <a:schemeClr val="bg1"/>
                </a:solidFill>
                <a:highlight>
                  <a:srgbClr val="FF0000"/>
                </a:highlight>
              </a:rPr>
              <a:t>マネージャー</a:t>
            </a:r>
            <a:endParaRPr kumimoji="1" lang="en-US" altLang="ja-JP" sz="1400" b="1" dirty="0">
              <a:solidFill>
                <a:schemeClr val="bg1"/>
              </a:solidFill>
              <a:highlight>
                <a:srgbClr val="FF0000"/>
              </a:highlight>
            </a:endParaRPr>
          </a:p>
          <a:p>
            <a:pPr algn="ctr"/>
            <a:r>
              <a:rPr kumimoji="1" lang="en-US" altLang="ja-JP" sz="1400" b="1" dirty="0">
                <a:solidFill>
                  <a:schemeClr val="bg1"/>
                </a:solidFill>
                <a:highlight>
                  <a:srgbClr val="FF0000"/>
                </a:highlight>
              </a:rPr>
              <a:t>(</a:t>
            </a:r>
            <a:r>
              <a:rPr kumimoji="1" lang="ja-JP" altLang="en-US" sz="1400" b="1" dirty="0">
                <a:solidFill>
                  <a:schemeClr val="bg1"/>
                </a:solidFill>
                <a:highlight>
                  <a:srgbClr val="FF0000"/>
                </a:highlight>
              </a:rPr>
              <a:t>≓ 特権的民間人</a:t>
            </a:r>
            <a:r>
              <a:rPr kumimoji="1" lang="en-US" altLang="ja-JP" sz="1400" b="1" dirty="0">
                <a:solidFill>
                  <a:schemeClr val="bg1"/>
                </a:solidFill>
                <a:highlight>
                  <a:srgbClr val="FF0000"/>
                </a:highlight>
              </a:rPr>
              <a:t>)</a:t>
            </a:r>
          </a:p>
          <a:p>
            <a:pPr algn="ctr"/>
            <a:r>
              <a:rPr kumimoji="1" lang="ja-JP" altLang="en-US" sz="900" b="1" dirty="0">
                <a:solidFill>
                  <a:schemeClr val="tx1"/>
                </a:solidFill>
              </a:rPr>
              <a:t>各ユーザーの申請に応じて </a:t>
            </a:r>
            <a:r>
              <a:rPr kumimoji="1" lang="en-US" altLang="ja-JP" sz="900" b="1" dirty="0">
                <a:solidFill>
                  <a:schemeClr val="tx1"/>
                </a:solidFill>
              </a:rPr>
              <a:t>VM </a:t>
            </a:r>
            <a:r>
              <a:rPr kumimoji="1" lang="ja-JP" altLang="en-US" sz="900" b="1" dirty="0">
                <a:solidFill>
                  <a:schemeClr val="tx1"/>
                </a:solidFill>
              </a:rPr>
              <a:t>を動的に作成し、仮想ディスクや仮想ネットワークと連結する等のお膳立てをして実行を開始する。行政のカウンターの向こうにいる、免許センターの交通安全協会職員、法務局の民事法務協会職員のようなもの。</a:t>
            </a:r>
          </a:p>
        </p:txBody>
      </p:sp>
      <p:sp>
        <p:nvSpPr>
          <p:cNvPr id="128" name="円柱 127">
            <a:extLst>
              <a:ext uri="{FF2B5EF4-FFF2-40B4-BE49-F238E27FC236}">
                <a16:creationId xmlns:a16="http://schemas.microsoft.com/office/drawing/2014/main" id="{977597C6-493C-41F0-B9FE-6AC30DE98BB6}"/>
              </a:ext>
            </a:extLst>
          </p:cNvPr>
          <p:cNvSpPr/>
          <p:nvPr/>
        </p:nvSpPr>
        <p:spPr>
          <a:xfrm>
            <a:off x="6933942" y="2289554"/>
            <a:ext cx="187091" cy="672746"/>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cxnSp>
        <p:nvCxnSpPr>
          <p:cNvPr id="129" name="直線矢印コネクタ 128">
            <a:extLst>
              <a:ext uri="{FF2B5EF4-FFF2-40B4-BE49-F238E27FC236}">
                <a16:creationId xmlns:a16="http://schemas.microsoft.com/office/drawing/2014/main" id="{F05F626E-5D5F-4818-A365-B8D835B1B019}"/>
              </a:ext>
            </a:extLst>
          </p:cNvPr>
          <p:cNvCxnSpPr>
            <a:cxnSpLocks/>
          </p:cNvCxnSpPr>
          <p:nvPr/>
        </p:nvCxnSpPr>
        <p:spPr>
          <a:xfrm>
            <a:off x="6707952" y="2701939"/>
            <a:ext cx="252681" cy="58473"/>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C388FF3F-674D-48FF-A894-EB0B590245B1}"/>
              </a:ext>
            </a:extLst>
          </p:cNvPr>
          <p:cNvSpPr txBox="1"/>
          <p:nvPr/>
        </p:nvSpPr>
        <p:spPr>
          <a:xfrm>
            <a:off x="1235644" y="5791855"/>
            <a:ext cx="2627028" cy="900246"/>
          </a:xfrm>
          <a:prstGeom prst="rect">
            <a:avLst/>
          </a:prstGeom>
          <a:noFill/>
        </p:spPr>
        <p:txBody>
          <a:bodyPr wrap="square" rtlCol="0">
            <a:spAutoFit/>
          </a:bodyPr>
          <a:lstStyle/>
          <a:p>
            <a:r>
              <a:rPr kumimoji="1" lang="ja-JP" altLang="en-US" sz="1050" b="1" dirty="0"/>
              <a:t>↑ ③ は、米国 </a:t>
            </a:r>
            <a:r>
              <a:rPr kumimoji="1" lang="en-US" altLang="ja-JP" sz="1050" b="1" dirty="0"/>
              <a:t>IT </a:t>
            </a:r>
            <a:r>
              <a:rPr kumimoji="1" lang="ja-JP" altLang="en-US" sz="1050" b="1" dirty="0"/>
              <a:t>企業が支配困難な部分 </a:t>
            </a:r>
            <a:r>
              <a:rPr lang="en-US" altLang="ja-JP" sz="1050" b="1" dirty="0"/>
              <a:t>(</a:t>
            </a:r>
            <a:r>
              <a:rPr lang="ja-JP" altLang="en-US" sz="1050" b="1" dirty="0"/>
              <a:t>半導体メーカー各社が支配しているため</a:t>
            </a:r>
            <a:r>
              <a:rPr lang="en-US" altLang="ja-JP" sz="1050" b="1" dirty="0"/>
              <a:t>)</a:t>
            </a:r>
            <a:r>
              <a:rPr lang="ja-JP" altLang="en-US" sz="1050" b="1" dirty="0"/>
              <a:t>。そこで、米国 </a:t>
            </a:r>
            <a:r>
              <a:rPr lang="en-US" altLang="ja-JP" sz="1050" b="1" dirty="0"/>
              <a:t>IT </a:t>
            </a:r>
            <a:r>
              <a:rPr lang="ja-JP" altLang="en-US" sz="1050" b="1" dirty="0"/>
              <a:t>企業は、秘伝のタレ ② を作り、③ の差替え・変動があっても大丈夫なようにして、③ を競争させ買い叩いている。</a:t>
            </a:r>
            <a:r>
              <a:rPr lang="en-US" altLang="ja-JP" sz="1050" b="1" dirty="0"/>
              <a:t>)</a:t>
            </a:r>
            <a:endParaRPr kumimoji="1" lang="ja-JP" altLang="en-US" sz="1050" b="1" dirty="0"/>
          </a:p>
        </p:txBody>
      </p:sp>
      <p:sp>
        <p:nvSpPr>
          <p:cNvPr id="131" name="テキスト ボックス 130">
            <a:extLst>
              <a:ext uri="{FF2B5EF4-FFF2-40B4-BE49-F238E27FC236}">
                <a16:creationId xmlns:a16="http://schemas.microsoft.com/office/drawing/2014/main" id="{D3BB1710-0191-4D26-B543-02E142A36789}"/>
              </a:ext>
            </a:extLst>
          </p:cNvPr>
          <p:cNvSpPr txBox="1"/>
          <p:nvPr/>
        </p:nvSpPr>
        <p:spPr>
          <a:xfrm>
            <a:off x="-54479" y="4930835"/>
            <a:ext cx="1491680" cy="1569660"/>
          </a:xfrm>
          <a:prstGeom prst="rect">
            <a:avLst/>
          </a:prstGeom>
          <a:noFill/>
        </p:spPr>
        <p:txBody>
          <a:bodyPr wrap="square" rtlCol="0">
            <a:spAutoFit/>
          </a:bodyPr>
          <a:lstStyle/>
          <a:p>
            <a:r>
              <a:rPr kumimoji="1" lang="ja-JP" altLang="en-US" sz="1400" b="1" dirty="0">
                <a:solidFill>
                  <a:schemeClr val="bg1"/>
                </a:solidFill>
                <a:highlight>
                  <a:srgbClr val="000000"/>
                </a:highlight>
              </a:rPr>
              <a:t>③ 差替可能領域 </a:t>
            </a:r>
            <a:r>
              <a:rPr kumimoji="1" lang="en-US" altLang="ja-JP" sz="1400" b="1" dirty="0">
                <a:solidFill>
                  <a:schemeClr val="bg1"/>
                </a:solidFill>
                <a:highlight>
                  <a:srgbClr val="000000"/>
                </a:highlight>
              </a:rPr>
              <a:t>(</a:t>
            </a:r>
            <a:r>
              <a:rPr kumimoji="1" lang="ja-JP" altLang="en-US" sz="1400" b="1" dirty="0">
                <a:solidFill>
                  <a:schemeClr val="bg1"/>
                </a:solidFill>
                <a:highlight>
                  <a:srgbClr val="000000"/>
                </a:highlight>
              </a:rPr>
              <a:t>新陳代謝部分</a:t>
            </a:r>
            <a:r>
              <a:rPr kumimoji="1" lang="en-US" altLang="ja-JP" sz="1400" b="1" dirty="0">
                <a:solidFill>
                  <a:schemeClr val="bg1"/>
                </a:solidFill>
                <a:highlight>
                  <a:srgbClr val="000000"/>
                </a:highlight>
              </a:rPr>
              <a:t>)</a:t>
            </a:r>
          </a:p>
          <a:p>
            <a:r>
              <a:rPr kumimoji="1" lang="ja-JP" altLang="en-US" sz="1400" b="1" dirty="0">
                <a:solidFill>
                  <a:schemeClr val="bg1"/>
                </a:solidFill>
                <a:highlight>
                  <a:srgbClr val="000000"/>
                </a:highlight>
              </a:rPr>
              <a:t>使い捨てに近い。</a:t>
            </a:r>
            <a:endParaRPr kumimoji="1" lang="en-US" altLang="ja-JP" sz="1400" b="1" dirty="0">
              <a:solidFill>
                <a:schemeClr val="bg1"/>
              </a:solidFill>
              <a:highlight>
                <a:srgbClr val="000000"/>
              </a:highlight>
            </a:endParaRPr>
          </a:p>
          <a:p>
            <a:r>
              <a:rPr lang="en-US" altLang="ja-JP" sz="1050" b="1" dirty="0">
                <a:solidFill>
                  <a:schemeClr val="bg1"/>
                </a:solidFill>
                <a:highlight>
                  <a:srgbClr val="000000"/>
                </a:highlight>
              </a:rPr>
              <a:t>(</a:t>
            </a:r>
            <a:r>
              <a:rPr lang="ja-JP" altLang="en-US" sz="1050" b="1" dirty="0">
                <a:solidFill>
                  <a:schemeClr val="bg1"/>
                </a:solidFill>
                <a:highlight>
                  <a:srgbClr val="000000"/>
                </a:highlight>
              </a:rPr>
              <a:t>② が安定している限り、③ はその時代毎に最安価な任意のメーカーの汎用 </a:t>
            </a:r>
            <a:r>
              <a:rPr lang="en-US" altLang="ja-JP" sz="1050" b="1" dirty="0">
                <a:solidFill>
                  <a:schemeClr val="bg1"/>
                </a:solidFill>
                <a:highlight>
                  <a:srgbClr val="000000"/>
                </a:highlight>
              </a:rPr>
              <a:t>PC </a:t>
            </a:r>
            <a:r>
              <a:rPr lang="ja-JP" altLang="en-US" sz="1050" b="1" dirty="0">
                <a:solidFill>
                  <a:schemeClr val="bg1"/>
                </a:solidFill>
                <a:highlight>
                  <a:srgbClr val="000000"/>
                </a:highlight>
              </a:rPr>
              <a:t>用を調達すればよい</a:t>
            </a:r>
            <a:r>
              <a:rPr lang="en-US" altLang="ja-JP" sz="1050" b="1" dirty="0">
                <a:solidFill>
                  <a:schemeClr val="bg1"/>
                </a:solidFill>
                <a:highlight>
                  <a:srgbClr val="000000"/>
                </a:highlight>
              </a:rPr>
              <a:t>)</a:t>
            </a:r>
            <a:endParaRPr kumimoji="1" lang="ja-JP" altLang="en-US" sz="1200" b="1" dirty="0">
              <a:solidFill>
                <a:schemeClr val="bg1"/>
              </a:solidFill>
              <a:highlight>
                <a:srgbClr val="000000"/>
              </a:highlight>
            </a:endParaRPr>
          </a:p>
        </p:txBody>
      </p:sp>
      <p:sp>
        <p:nvSpPr>
          <p:cNvPr id="132" name="テキスト ボックス 131">
            <a:extLst>
              <a:ext uri="{FF2B5EF4-FFF2-40B4-BE49-F238E27FC236}">
                <a16:creationId xmlns:a16="http://schemas.microsoft.com/office/drawing/2014/main" id="{78380343-6328-4138-8574-18889C842C9E}"/>
              </a:ext>
            </a:extLst>
          </p:cNvPr>
          <p:cNvSpPr txBox="1"/>
          <p:nvPr/>
        </p:nvSpPr>
        <p:spPr>
          <a:xfrm>
            <a:off x="-54479" y="3258635"/>
            <a:ext cx="1724765" cy="1461939"/>
          </a:xfrm>
          <a:prstGeom prst="rect">
            <a:avLst/>
          </a:prstGeom>
          <a:noFill/>
        </p:spPr>
        <p:txBody>
          <a:bodyPr wrap="square" rtlCol="0">
            <a:spAutoFit/>
          </a:bodyPr>
          <a:lstStyle/>
          <a:p>
            <a:r>
              <a:rPr kumimoji="1" lang="ja-JP" altLang="en-US" sz="1400" b="1" dirty="0">
                <a:solidFill>
                  <a:schemeClr val="bg1"/>
                </a:solidFill>
                <a:highlight>
                  <a:srgbClr val="008080"/>
                </a:highlight>
              </a:rPr>
              <a:t>②、③、④</a:t>
            </a:r>
            <a:endParaRPr kumimoji="1" lang="en-US" altLang="ja-JP" sz="1400" b="1" dirty="0">
              <a:solidFill>
                <a:schemeClr val="bg1"/>
              </a:solidFill>
              <a:highlight>
                <a:srgbClr val="008080"/>
              </a:highlight>
            </a:endParaRPr>
          </a:p>
          <a:p>
            <a:r>
              <a:rPr kumimoji="1" lang="ja-JP" altLang="en-US" sz="1400" b="1" dirty="0">
                <a:solidFill>
                  <a:schemeClr val="bg1"/>
                </a:solidFill>
                <a:highlight>
                  <a:srgbClr val="008080"/>
                </a:highlight>
              </a:rPr>
              <a:t>長期安定統治</a:t>
            </a:r>
            <a:endParaRPr kumimoji="1" lang="en-US" altLang="ja-JP" sz="1400" b="1" dirty="0">
              <a:solidFill>
                <a:schemeClr val="bg1"/>
              </a:solidFill>
              <a:highlight>
                <a:srgbClr val="008080"/>
              </a:highlight>
            </a:endParaRPr>
          </a:p>
          <a:p>
            <a:r>
              <a:rPr kumimoji="1" lang="ja-JP" altLang="en-US" sz="1400" b="1" dirty="0">
                <a:solidFill>
                  <a:schemeClr val="bg1"/>
                </a:solidFill>
                <a:highlight>
                  <a:srgbClr val="008080"/>
                </a:highlight>
              </a:rPr>
              <a:t>賞味期限</a:t>
            </a:r>
            <a:r>
              <a:rPr kumimoji="1" lang="en-US" altLang="ja-JP" sz="1400" b="1" dirty="0">
                <a:solidFill>
                  <a:schemeClr val="bg1"/>
                </a:solidFill>
                <a:highlight>
                  <a:srgbClr val="008080"/>
                </a:highlight>
              </a:rPr>
              <a:t> 40 </a:t>
            </a:r>
            <a:r>
              <a:rPr kumimoji="1" lang="ja-JP" altLang="en-US" sz="1400" b="1" dirty="0">
                <a:solidFill>
                  <a:schemeClr val="bg1"/>
                </a:solidFill>
                <a:highlight>
                  <a:srgbClr val="008080"/>
                </a:highlight>
              </a:rPr>
              <a:t>年以上</a:t>
            </a:r>
            <a:endParaRPr kumimoji="1" lang="en-US" altLang="ja-JP" sz="1400" b="1" dirty="0">
              <a:solidFill>
                <a:schemeClr val="bg1"/>
              </a:solidFill>
              <a:highlight>
                <a:srgbClr val="008080"/>
              </a:highlight>
            </a:endParaRPr>
          </a:p>
          <a:p>
            <a:r>
              <a:rPr lang="en-US" altLang="ja-JP" sz="1400" b="1" dirty="0">
                <a:solidFill>
                  <a:schemeClr val="bg1"/>
                </a:solidFill>
                <a:highlight>
                  <a:srgbClr val="008080"/>
                </a:highlight>
              </a:rPr>
              <a:t>(</a:t>
            </a:r>
            <a:r>
              <a:rPr lang="ja-JP" altLang="en-US" sz="1400" b="1" dirty="0">
                <a:solidFill>
                  <a:schemeClr val="bg1"/>
                </a:solidFill>
                <a:highlight>
                  <a:srgbClr val="008080"/>
                </a:highlight>
              </a:rPr>
              <a:t>理想的には・・・</a:t>
            </a:r>
            <a:r>
              <a:rPr lang="en-US" altLang="ja-JP" sz="1400" b="1" dirty="0">
                <a:solidFill>
                  <a:schemeClr val="bg1"/>
                </a:solidFill>
                <a:highlight>
                  <a:srgbClr val="008080"/>
                </a:highlight>
              </a:rPr>
              <a:t>)</a:t>
            </a:r>
            <a:endParaRPr kumimoji="1" lang="en-US" altLang="ja-JP" sz="1400" b="1" dirty="0">
              <a:solidFill>
                <a:schemeClr val="bg1"/>
              </a:solidFill>
              <a:highlight>
                <a:srgbClr val="008080"/>
              </a:highlight>
            </a:endParaRPr>
          </a:p>
          <a:p>
            <a:r>
              <a:rPr lang="en-US" altLang="ja-JP" sz="1050" b="1" dirty="0">
                <a:solidFill>
                  <a:schemeClr val="bg1"/>
                </a:solidFill>
                <a:highlight>
                  <a:srgbClr val="008080"/>
                </a:highlight>
              </a:rPr>
              <a:t>(</a:t>
            </a:r>
            <a:r>
              <a:rPr lang="ja-JP" altLang="en-US" sz="1050" b="1" dirty="0">
                <a:solidFill>
                  <a:schemeClr val="bg1"/>
                </a:solidFill>
                <a:highlight>
                  <a:srgbClr val="008080"/>
                </a:highlight>
              </a:rPr>
              <a:t>①、⑤、⑥、⑦ からみて意図せずに挙動が変わらないこと</a:t>
            </a:r>
            <a:r>
              <a:rPr lang="en-US" altLang="ja-JP" sz="1050" b="1" dirty="0">
                <a:solidFill>
                  <a:schemeClr val="bg1"/>
                </a:solidFill>
                <a:highlight>
                  <a:srgbClr val="008080"/>
                </a:highlight>
              </a:rPr>
              <a:t>)</a:t>
            </a:r>
            <a:r>
              <a:rPr lang="ja-JP" altLang="en-US" sz="1200" b="1" dirty="0">
                <a:solidFill>
                  <a:schemeClr val="bg1"/>
                </a:solidFill>
                <a:highlight>
                  <a:srgbClr val="008080"/>
                </a:highlight>
              </a:rPr>
              <a:t> </a:t>
            </a:r>
            <a:r>
              <a:rPr kumimoji="1" lang="ja-JP" altLang="en-US" sz="1200" b="1" dirty="0">
                <a:solidFill>
                  <a:schemeClr val="bg1"/>
                </a:solidFill>
                <a:highlight>
                  <a:srgbClr val="008080"/>
                </a:highlight>
              </a:rPr>
              <a:t>が重要。</a:t>
            </a:r>
          </a:p>
        </p:txBody>
      </p:sp>
      <p:sp>
        <p:nvSpPr>
          <p:cNvPr id="133" name="テキスト ボックス 132">
            <a:extLst>
              <a:ext uri="{FF2B5EF4-FFF2-40B4-BE49-F238E27FC236}">
                <a16:creationId xmlns:a16="http://schemas.microsoft.com/office/drawing/2014/main" id="{7E6E952C-7F5A-45E4-85F8-89E2F3B1E1E5}"/>
              </a:ext>
            </a:extLst>
          </p:cNvPr>
          <p:cNvSpPr txBox="1"/>
          <p:nvPr/>
        </p:nvSpPr>
        <p:spPr>
          <a:xfrm>
            <a:off x="-34627" y="597449"/>
            <a:ext cx="1239493" cy="1477328"/>
          </a:xfrm>
          <a:prstGeom prst="rect">
            <a:avLst/>
          </a:prstGeom>
          <a:noFill/>
        </p:spPr>
        <p:txBody>
          <a:bodyPr wrap="square" rtlCol="0">
            <a:spAutoFit/>
          </a:bodyPr>
          <a:lstStyle/>
          <a:p>
            <a:r>
              <a:rPr kumimoji="1" lang="ja-JP" altLang="en-US" sz="1000" b="1" dirty="0">
                <a:solidFill>
                  <a:schemeClr val="bg1"/>
                </a:solidFill>
                <a:highlight>
                  <a:srgbClr val="000080"/>
                </a:highlight>
              </a:rPr>
              <a:t>⑤ ユーザーが自ら導入・設定する </a:t>
            </a:r>
            <a:r>
              <a:rPr kumimoji="1" lang="en-US" altLang="ja-JP" sz="1000" b="1" dirty="0">
                <a:solidFill>
                  <a:schemeClr val="bg1"/>
                </a:solidFill>
                <a:highlight>
                  <a:srgbClr val="000080"/>
                </a:highlight>
              </a:rPr>
              <a:t>OS </a:t>
            </a:r>
            <a:r>
              <a:rPr kumimoji="1" lang="ja-JP" altLang="en-US" sz="1000" b="1" dirty="0">
                <a:solidFill>
                  <a:schemeClr val="bg1"/>
                </a:solidFill>
                <a:highlight>
                  <a:srgbClr val="000080"/>
                </a:highlight>
              </a:rPr>
              <a:t>等は千差万別である。成功している米国 </a:t>
            </a:r>
            <a:r>
              <a:rPr lang="en-US" altLang="ja-JP" sz="1000" b="1" dirty="0">
                <a:solidFill>
                  <a:schemeClr val="bg1"/>
                </a:solidFill>
                <a:highlight>
                  <a:srgbClr val="000080"/>
                </a:highlight>
              </a:rPr>
              <a:t>IT </a:t>
            </a:r>
            <a:r>
              <a:rPr lang="ja-JP" altLang="en-US" sz="1000" b="1" dirty="0">
                <a:solidFill>
                  <a:schemeClr val="bg1"/>
                </a:solidFill>
                <a:highlight>
                  <a:srgbClr val="000080"/>
                </a:highlight>
              </a:rPr>
              <a:t>企業は、</a:t>
            </a:r>
            <a:r>
              <a:rPr kumimoji="1" lang="ja-JP" altLang="en-US" sz="1000" b="1" dirty="0">
                <a:solidFill>
                  <a:schemeClr val="bg1"/>
                </a:solidFill>
                <a:highlight>
                  <a:srgbClr val="000080"/>
                </a:highlight>
              </a:rPr>
              <a:t>任意の ⑤ が動作するような良質な ④ の実現に成功しているのである。</a:t>
            </a:r>
            <a:endParaRPr kumimoji="1" lang="ja-JP" altLang="en-US" sz="900" b="1" dirty="0">
              <a:solidFill>
                <a:schemeClr val="bg1"/>
              </a:solidFill>
              <a:highlight>
                <a:srgbClr val="000080"/>
              </a:highlight>
            </a:endParaRPr>
          </a:p>
        </p:txBody>
      </p:sp>
      <p:sp>
        <p:nvSpPr>
          <p:cNvPr id="134" name="テキスト ボックス 133">
            <a:extLst>
              <a:ext uri="{FF2B5EF4-FFF2-40B4-BE49-F238E27FC236}">
                <a16:creationId xmlns:a16="http://schemas.microsoft.com/office/drawing/2014/main" id="{EAB63B9B-ADCB-4DC3-AA55-886500E72835}"/>
              </a:ext>
            </a:extLst>
          </p:cNvPr>
          <p:cNvSpPr txBox="1"/>
          <p:nvPr/>
        </p:nvSpPr>
        <p:spPr>
          <a:xfrm>
            <a:off x="7838125" y="1246291"/>
            <a:ext cx="1314325" cy="1277273"/>
          </a:xfrm>
          <a:prstGeom prst="rect">
            <a:avLst/>
          </a:prstGeom>
          <a:noFill/>
        </p:spPr>
        <p:txBody>
          <a:bodyPr wrap="square" rtlCol="0">
            <a:spAutoFit/>
          </a:bodyPr>
          <a:lstStyle/>
          <a:p>
            <a:r>
              <a:rPr kumimoji="1" lang="ja-JP" altLang="en-US" sz="1100" b="1" dirty="0">
                <a:solidFill>
                  <a:schemeClr val="bg1"/>
                </a:solidFill>
                <a:highlight>
                  <a:srgbClr val="FF0000"/>
                </a:highlight>
              </a:rPr>
              <a:t>⑦ マネージャーはホテルの支配人や刑務所の所長のように、数ヶ月ごとに、自組織の業務プロセスを改良することができる必要がある。</a:t>
            </a:r>
          </a:p>
        </p:txBody>
      </p:sp>
      <p:sp>
        <p:nvSpPr>
          <p:cNvPr id="135" name="四角形: 角を丸くする 134">
            <a:extLst>
              <a:ext uri="{FF2B5EF4-FFF2-40B4-BE49-F238E27FC236}">
                <a16:creationId xmlns:a16="http://schemas.microsoft.com/office/drawing/2014/main" id="{AA500EA9-BBD5-4D24-AF4D-476890BCA3CD}"/>
              </a:ext>
            </a:extLst>
          </p:cNvPr>
          <p:cNvSpPr/>
          <p:nvPr/>
        </p:nvSpPr>
        <p:spPr>
          <a:xfrm>
            <a:off x="8345002" y="4533271"/>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pic>
        <p:nvPicPr>
          <p:cNvPr id="138" name="図 137">
            <a:extLst>
              <a:ext uri="{FF2B5EF4-FFF2-40B4-BE49-F238E27FC236}">
                <a16:creationId xmlns:a16="http://schemas.microsoft.com/office/drawing/2014/main" id="{AD3D7359-6B8A-41CB-99EE-2BCF5958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1041" y="550673"/>
            <a:ext cx="389566" cy="407045"/>
          </a:xfrm>
          <a:prstGeom prst="rect">
            <a:avLst/>
          </a:prstGeom>
        </p:spPr>
      </p:pic>
      <p:sp>
        <p:nvSpPr>
          <p:cNvPr id="139" name="四角形: 角を丸くする 138">
            <a:extLst>
              <a:ext uri="{FF2B5EF4-FFF2-40B4-BE49-F238E27FC236}">
                <a16:creationId xmlns:a16="http://schemas.microsoft.com/office/drawing/2014/main" id="{C5825783-9BEE-4A90-9F20-53CDA5877C60}"/>
              </a:ext>
            </a:extLst>
          </p:cNvPr>
          <p:cNvSpPr/>
          <p:nvPr/>
        </p:nvSpPr>
        <p:spPr>
          <a:xfrm>
            <a:off x="9177903" y="4789807"/>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152" name="四角形: 角を丸くする 151">
            <a:extLst>
              <a:ext uri="{FF2B5EF4-FFF2-40B4-BE49-F238E27FC236}">
                <a16:creationId xmlns:a16="http://schemas.microsoft.com/office/drawing/2014/main" id="{FBA66A4C-ADF8-4E58-95BC-AC68E97037E6}"/>
              </a:ext>
            </a:extLst>
          </p:cNvPr>
          <p:cNvSpPr/>
          <p:nvPr/>
        </p:nvSpPr>
        <p:spPr>
          <a:xfrm>
            <a:off x="1557142" y="1278750"/>
            <a:ext cx="1933395" cy="672274"/>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050" b="1" dirty="0">
                <a:solidFill>
                  <a:schemeClr val="bg1"/>
                </a:solidFill>
                <a:highlight>
                  <a:srgbClr val="008080"/>
                </a:highlight>
              </a:rPr>
              <a:t>⑤ ユーザーのシステムソフトウェア </a:t>
            </a:r>
            <a:r>
              <a:rPr kumimoji="1" lang="en-US" altLang="ja-JP" sz="1050" b="1" dirty="0">
                <a:solidFill>
                  <a:schemeClr val="bg1"/>
                </a:solidFill>
                <a:highlight>
                  <a:srgbClr val="008080"/>
                </a:highlight>
              </a:rPr>
              <a:t>OS </a:t>
            </a:r>
            <a:r>
              <a:rPr kumimoji="1" lang="ja-JP" altLang="en-US" sz="1050" b="1" dirty="0">
                <a:solidFill>
                  <a:schemeClr val="bg1"/>
                </a:solidFill>
                <a:highlight>
                  <a:srgbClr val="008080"/>
                </a:highlight>
              </a:rPr>
              <a:t>等 </a:t>
            </a:r>
            <a:r>
              <a:rPr kumimoji="1" lang="en-US" altLang="ja-JP" sz="1050" b="1" dirty="0">
                <a:solidFill>
                  <a:schemeClr val="bg1"/>
                </a:solidFill>
                <a:highlight>
                  <a:srgbClr val="008080"/>
                </a:highlight>
              </a:rPr>
              <a:t>(</a:t>
            </a:r>
            <a:r>
              <a:rPr kumimoji="1" lang="ja-JP" altLang="en-US" sz="1050" b="1" dirty="0">
                <a:solidFill>
                  <a:schemeClr val="bg1"/>
                </a:solidFill>
                <a:highlight>
                  <a:srgbClr val="008080"/>
                </a:highlight>
              </a:rPr>
              <a:t>≓ 地方政府に類似</a:t>
            </a:r>
            <a:r>
              <a:rPr kumimoji="1" lang="en-US" altLang="ja-JP" sz="1050" b="1" dirty="0">
                <a:solidFill>
                  <a:schemeClr val="bg1"/>
                </a:solidFill>
                <a:highlight>
                  <a:srgbClr val="008080"/>
                </a:highlight>
              </a:rPr>
              <a:t>)</a:t>
            </a:r>
          </a:p>
          <a:p>
            <a:pPr algn="ctr"/>
            <a:r>
              <a:rPr kumimoji="1" lang="ja-JP" altLang="en-US" sz="900" b="1" dirty="0">
                <a:solidFill>
                  <a:schemeClr val="tx1"/>
                </a:solidFill>
              </a:rPr>
              <a:t>ユーザーの多様な特性に合わせて</a:t>
            </a:r>
            <a:endParaRPr kumimoji="1" lang="en-US" altLang="ja-JP" sz="900" b="1" dirty="0">
              <a:solidFill>
                <a:schemeClr val="tx1"/>
              </a:solidFill>
            </a:endParaRPr>
          </a:p>
          <a:p>
            <a:pPr algn="ctr"/>
            <a:r>
              <a:rPr kumimoji="1" lang="ja-JP" altLang="en-US" sz="900" b="1" dirty="0">
                <a:solidFill>
                  <a:schemeClr val="tx1"/>
                </a:solidFill>
              </a:rPr>
              <a:t>ユーザーが自ら導入 </a:t>
            </a:r>
            <a:r>
              <a:rPr kumimoji="1" lang="en-US" altLang="ja-JP" sz="900" b="1" dirty="0">
                <a:solidFill>
                  <a:schemeClr val="tx1"/>
                </a:solidFill>
              </a:rPr>
              <a:t>(</a:t>
            </a:r>
            <a:r>
              <a:rPr kumimoji="1" lang="ja-JP" altLang="en-US" sz="900" b="1" dirty="0">
                <a:solidFill>
                  <a:schemeClr val="tx1"/>
                </a:solidFill>
              </a:rPr>
              <a:t>住民自治的</a:t>
            </a:r>
            <a:r>
              <a:rPr kumimoji="1" lang="en-US" altLang="ja-JP" sz="900" b="1" dirty="0">
                <a:solidFill>
                  <a:schemeClr val="tx1"/>
                </a:solidFill>
              </a:rPr>
              <a:t>)</a:t>
            </a:r>
            <a:endParaRPr kumimoji="1" lang="ja-JP" altLang="en-US" sz="900" b="1" dirty="0">
              <a:solidFill>
                <a:schemeClr val="tx1"/>
              </a:solidFill>
            </a:endParaRPr>
          </a:p>
        </p:txBody>
      </p:sp>
      <p:sp>
        <p:nvSpPr>
          <p:cNvPr id="153" name="四角形: 角を丸くする 152">
            <a:extLst>
              <a:ext uri="{FF2B5EF4-FFF2-40B4-BE49-F238E27FC236}">
                <a16:creationId xmlns:a16="http://schemas.microsoft.com/office/drawing/2014/main" id="{D7859DAF-0D68-4C78-BBD2-44FDB513DDBB}"/>
              </a:ext>
            </a:extLst>
          </p:cNvPr>
          <p:cNvSpPr/>
          <p:nvPr/>
        </p:nvSpPr>
        <p:spPr>
          <a:xfrm>
            <a:off x="1437201" y="874826"/>
            <a:ext cx="2012460" cy="354816"/>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900" b="1" dirty="0">
                <a:solidFill>
                  <a:schemeClr val="tx1"/>
                </a:solidFill>
              </a:rPr>
              <a:t>⑥ ユーザーのアプリケーション領域 </a:t>
            </a:r>
            <a:r>
              <a:rPr lang="en-US" altLang="ja-JP" sz="900" b="1" dirty="0">
                <a:solidFill>
                  <a:schemeClr val="tx1"/>
                </a:solidFill>
              </a:rPr>
              <a:t>(</a:t>
            </a:r>
            <a:r>
              <a:rPr lang="ja-JP" altLang="en-US" sz="900" b="1" dirty="0">
                <a:solidFill>
                  <a:schemeClr val="tx1"/>
                </a:solidFill>
              </a:rPr>
              <a:t>民間領域</a:t>
            </a:r>
            <a:r>
              <a:rPr lang="en-US" altLang="ja-JP" sz="900" b="1" dirty="0">
                <a:solidFill>
                  <a:schemeClr val="tx1"/>
                </a:solidFill>
              </a:rPr>
              <a:t>) = </a:t>
            </a:r>
            <a:r>
              <a:rPr lang="ja-JP" altLang="en-US" sz="900" b="1" dirty="0">
                <a:solidFill>
                  <a:schemeClr val="tx1"/>
                </a:solidFill>
              </a:rPr>
              <a:t>任意のプログラム動作可</a:t>
            </a:r>
            <a:endParaRPr kumimoji="1" lang="ja-JP" altLang="en-US" sz="900" b="1" dirty="0">
              <a:solidFill>
                <a:schemeClr val="tx1"/>
              </a:solidFill>
            </a:endParaRPr>
          </a:p>
        </p:txBody>
      </p:sp>
      <p:sp>
        <p:nvSpPr>
          <p:cNvPr id="156" name="円柱 155">
            <a:extLst>
              <a:ext uri="{FF2B5EF4-FFF2-40B4-BE49-F238E27FC236}">
                <a16:creationId xmlns:a16="http://schemas.microsoft.com/office/drawing/2014/main" id="{A1B53225-9D65-4A12-8072-1B7E74B805F9}"/>
              </a:ext>
            </a:extLst>
          </p:cNvPr>
          <p:cNvSpPr/>
          <p:nvPr/>
        </p:nvSpPr>
        <p:spPr>
          <a:xfrm>
            <a:off x="6330610" y="5961544"/>
            <a:ext cx="477615" cy="404683"/>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円柱 157">
            <a:extLst>
              <a:ext uri="{FF2B5EF4-FFF2-40B4-BE49-F238E27FC236}">
                <a16:creationId xmlns:a16="http://schemas.microsoft.com/office/drawing/2014/main" id="{5C1F8024-6A2C-4164-A867-D4071F4A804F}"/>
              </a:ext>
            </a:extLst>
          </p:cNvPr>
          <p:cNvSpPr/>
          <p:nvPr/>
        </p:nvSpPr>
        <p:spPr>
          <a:xfrm>
            <a:off x="6813351" y="5946104"/>
            <a:ext cx="477615" cy="404683"/>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柱 158">
            <a:extLst>
              <a:ext uri="{FF2B5EF4-FFF2-40B4-BE49-F238E27FC236}">
                <a16:creationId xmlns:a16="http://schemas.microsoft.com/office/drawing/2014/main" id="{6597653D-52E7-48A9-86D4-8ECFE7414FEA}"/>
              </a:ext>
            </a:extLst>
          </p:cNvPr>
          <p:cNvSpPr/>
          <p:nvPr/>
        </p:nvSpPr>
        <p:spPr>
          <a:xfrm>
            <a:off x="7262388" y="5922272"/>
            <a:ext cx="477615" cy="404683"/>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柱 159">
            <a:extLst>
              <a:ext uri="{FF2B5EF4-FFF2-40B4-BE49-F238E27FC236}">
                <a16:creationId xmlns:a16="http://schemas.microsoft.com/office/drawing/2014/main" id="{64582F23-DD58-4342-9603-B5E4D914C06B}"/>
              </a:ext>
            </a:extLst>
          </p:cNvPr>
          <p:cNvSpPr/>
          <p:nvPr/>
        </p:nvSpPr>
        <p:spPr>
          <a:xfrm>
            <a:off x="7626574" y="5913048"/>
            <a:ext cx="477615" cy="404683"/>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テキスト ボックス 156">
            <a:extLst>
              <a:ext uri="{FF2B5EF4-FFF2-40B4-BE49-F238E27FC236}">
                <a16:creationId xmlns:a16="http://schemas.microsoft.com/office/drawing/2014/main" id="{038EED8B-D38C-4A0B-8417-11FC33698C96}"/>
              </a:ext>
            </a:extLst>
          </p:cNvPr>
          <p:cNvSpPr txBox="1"/>
          <p:nvPr/>
        </p:nvSpPr>
        <p:spPr>
          <a:xfrm>
            <a:off x="6291191" y="6008989"/>
            <a:ext cx="1890495" cy="369332"/>
          </a:xfrm>
          <a:prstGeom prst="rect">
            <a:avLst/>
          </a:prstGeom>
          <a:noFill/>
        </p:spPr>
        <p:txBody>
          <a:bodyPr wrap="square" rtlCol="0">
            <a:spAutoFit/>
          </a:bodyPr>
          <a:lstStyle/>
          <a:p>
            <a:r>
              <a:rPr kumimoji="1" lang="ja-JP" altLang="en-US" sz="900" b="1" dirty="0"/>
              <a:t>各ユーザーの仮想ディスク</a:t>
            </a:r>
            <a:endParaRPr kumimoji="1" lang="en-US" altLang="ja-JP" sz="900" b="1" dirty="0"/>
          </a:p>
          <a:p>
            <a:r>
              <a:rPr lang="en-US" altLang="ja-JP" sz="900" b="1" dirty="0"/>
              <a:t>(</a:t>
            </a:r>
            <a:r>
              <a:rPr lang="ja-JP" altLang="en-US" sz="900" b="1" dirty="0"/>
              <a:t>少数の物理ディスクを多数で共有</a:t>
            </a:r>
            <a:r>
              <a:rPr lang="en-US" altLang="ja-JP" sz="900" b="1" dirty="0"/>
              <a:t>)</a:t>
            </a:r>
            <a:endParaRPr kumimoji="1" lang="ja-JP" altLang="en-US" sz="900" b="1" dirty="0"/>
          </a:p>
        </p:txBody>
      </p:sp>
      <p:sp>
        <p:nvSpPr>
          <p:cNvPr id="161" name="円柱 160">
            <a:extLst>
              <a:ext uri="{FF2B5EF4-FFF2-40B4-BE49-F238E27FC236}">
                <a16:creationId xmlns:a16="http://schemas.microsoft.com/office/drawing/2014/main" id="{2FF49E22-DFD0-4E45-8ED3-FE770D41A57C}"/>
              </a:ext>
            </a:extLst>
          </p:cNvPr>
          <p:cNvSpPr/>
          <p:nvPr/>
        </p:nvSpPr>
        <p:spPr>
          <a:xfrm>
            <a:off x="9287183" y="6019248"/>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柱 161">
            <a:extLst>
              <a:ext uri="{FF2B5EF4-FFF2-40B4-BE49-F238E27FC236}">
                <a16:creationId xmlns:a16="http://schemas.microsoft.com/office/drawing/2014/main" id="{A2C3E152-D4D7-470E-BA58-6EDE16E9ABC0}"/>
              </a:ext>
            </a:extLst>
          </p:cNvPr>
          <p:cNvSpPr/>
          <p:nvPr/>
        </p:nvSpPr>
        <p:spPr>
          <a:xfrm>
            <a:off x="9496822" y="6028761"/>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柱 162">
            <a:extLst>
              <a:ext uri="{FF2B5EF4-FFF2-40B4-BE49-F238E27FC236}">
                <a16:creationId xmlns:a16="http://schemas.microsoft.com/office/drawing/2014/main" id="{CE1347DE-8DC0-4CBA-93BA-34028392C70A}"/>
              </a:ext>
            </a:extLst>
          </p:cNvPr>
          <p:cNvSpPr/>
          <p:nvPr/>
        </p:nvSpPr>
        <p:spPr>
          <a:xfrm>
            <a:off x="9660619" y="6020026"/>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四角形: 角を丸くする 171">
            <a:extLst>
              <a:ext uri="{FF2B5EF4-FFF2-40B4-BE49-F238E27FC236}">
                <a16:creationId xmlns:a16="http://schemas.microsoft.com/office/drawing/2014/main" id="{6CE80D82-6255-4555-B667-9BE7801728EB}"/>
              </a:ext>
            </a:extLst>
          </p:cNvPr>
          <p:cNvSpPr/>
          <p:nvPr/>
        </p:nvSpPr>
        <p:spPr>
          <a:xfrm>
            <a:off x="3454062" y="503694"/>
            <a:ext cx="2268757" cy="1728243"/>
          </a:xfrm>
          <a:prstGeom prst="roundRect">
            <a:avLst/>
          </a:prstGeom>
          <a:solidFill>
            <a:srgbClr val="FFFF00"/>
          </a:solidFill>
          <a:ln w="38100"/>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① 各ユーザーの </a:t>
            </a:r>
            <a:r>
              <a:rPr kumimoji="1" lang="en-US" altLang="ja-JP" sz="1200" b="1" dirty="0">
                <a:solidFill>
                  <a:schemeClr val="tx1"/>
                </a:solidFill>
              </a:rPr>
              <a:t>VM</a:t>
            </a:r>
            <a:r>
              <a:rPr kumimoji="1" lang="ja-JP" altLang="en-US" sz="1200" b="1" dirty="0">
                <a:solidFill>
                  <a:schemeClr val="tx1"/>
                </a:solidFill>
              </a:rPr>
              <a:t> 領域</a:t>
            </a:r>
          </a:p>
        </p:txBody>
      </p:sp>
      <p:pic>
        <p:nvPicPr>
          <p:cNvPr id="173" name="図 172">
            <a:extLst>
              <a:ext uri="{FF2B5EF4-FFF2-40B4-BE49-F238E27FC236}">
                <a16:creationId xmlns:a16="http://schemas.microsoft.com/office/drawing/2014/main" id="{8523441E-AC21-46A9-B09A-19C28987C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5154" y="507434"/>
            <a:ext cx="389566" cy="407045"/>
          </a:xfrm>
          <a:prstGeom prst="rect">
            <a:avLst/>
          </a:prstGeom>
        </p:spPr>
      </p:pic>
      <p:sp>
        <p:nvSpPr>
          <p:cNvPr id="174" name="四角形: 角を丸くする 173">
            <a:extLst>
              <a:ext uri="{FF2B5EF4-FFF2-40B4-BE49-F238E27FC236}">
                <a16:creationId xmlns:a16="http://schemas.microsoft.com/office/drawing/2014/main" id="{1C33AC84-34B8-479F-8B27-3743379A6F9C}"/>
              </a:ext>
            </a:extLst>
          </p:cNvPr>
          <p:cNvSpPr/>
          <p:nvPr/>
        </p:nvSpPr>
        <p:spPr>
          <a:xfrm>
            <a:off x="3721255" y="1235511"/>
            <a:ext cx="1933395" cy="672274"/>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050" b="1" dirty="0">
                <a:solidFill>
                  <a:schemeClr val="bg1"/>
                </a:solidFill>
                <a:highlight>
                  <a:srgbClr val="008080"/>
                </a:highlight>
              </a:rPr>
              <a:t>⑤ ユーザーのシステムソフトウェア </a:t>
            </a:r>
            <a:r>
              <a:rPr kumimoji="1" lang="en-US" altLang="ja-JP" sz="1050" b="1" dirty="0">
                <a:solidFill>
                  <a:schemeClr val="bg1"/>
                </a:solidFill>
                <a:highlight>
                  <a:srgbClr val="008080"/>
                </a:highlight>
              </a:rPr>
              <a:t>OS </a:t>
            </a:r>
            <a:r>
              <a:rPr kumimoji="1" lang="ja-JP" altLang="en-US" sz="1050" b="1" dirty="0">
                <a:solidFill>
                  <a:schemeClr val="bg1"/>
                </a:solidFill>
                <a:highlight>
                  <a:srgbClr val="008080"/>
                </a:highlight>
              </a:rPr>
              <a:t>等 </a:t>
            </a:r>
            <a:r>
              <a:rPr kumimoji="1" lang="en-US" altLang="ja-JP" sz="1050" b="1" dirty="0">
                <a:solidFill>
                  <a:schemeClr val="bg1"/>
                </a:solidFill>
                <a:highlight>
                  <a:srgbClr val="008080"/>
                </a:highlight>
              </a:rPr>
              <a:t>(</a:t>
            </a:r>
            <a:r>
              <a:rPr kumimoji="1" lang="ja-JP" altLang="en-US" sz="1050" b="1" dirty="0">
                <a:solidFill>
                  <a:schemeClr val="bg1"/>
                </a:solidFill>
                <a:highlight>
                  <a:srgbClr val="008080"/>
                </a:highlight>
              </a:rPr>
              <a:t>≓ 地方政府に類似</a:t>
            </a:r>
            <a:r>
              <a:rPr kumimoji="1" lang="en-US" altLang="ja-JP" sz="1050" b="1" dirty="0">
                <a:solidFill>
                  <a:schemeClr val="bg1"/>
                </a:solidFill>
                <a:highlight>
                  <a:srgbClr val="008080"/>
                </a:highlight>
              </a:rPr>
              <a:t>)</a:t>
            </a:r>
          </a:p>
          <a:p>
            <a:pPr algn="ctr"/>
            <a:r>
              <a:rPr kumimoji="1" lang="ja-JP" altLang="en-US" sz="900" b="1" dirty="0">
                <a:solidFill>
                  <a:schemeClr val="tx1"/>
                </a:solidFill>
              </a:rPr>
              <a:t>ユーザーの多様な特性に合わせて</a:t>
            </a:r>
            <a:endParaRPr kumimoji="1" lang="en-US" altLang="ja-JP" sz="900" b="1" dirty="0">
              <a:solidFill>
                <a:schemeClr val="tx1"/>
              </a:solidFill>
            </a:endParaRPr>
          </a:p>
          <a:p>
            <a:pPr algn="ctr"/>
            <a:r>
              <a:rPr kumimoji="1" lang="ja-JP" altLang="en-US" sz="900" b="1" dirty="0">
                <a:solidFill>
                  <a:schemeClr val="tx1"/>
                </a:solidFill>
              </a:rPr>
              <a:t>ユーザーが自ら導入 </a:t>
            </a:r>
            <a:r>
              <a:rPr kumimoji="1" lang="en-US" altLang="ja-JP" sz="900" b="1" dirty="0">
                <a:solidFill>
                  <a:schemeClr val="tx1"/>
                </a:solidFill>
              </a:rPr>
              <a:t>(</a:t>
            </a:r>
            <a:r>
              <a:rPr kumimoji="1" lang="ja-JP" altLang="en-US" sz="900" b="1" dirty="0">
                <a:solidFill>
                  <a:schemeClr val="tx1"/>
                </a:solidFill>
              </a:rPr>
              <a:t>住民自治的</a:t>
            </a:r>
            <a:r>
              <a:rPr kumimoji="1" lang="en-US" altLang="ja-JP" sz="900" b="1" dirty="0">
                <a:solidFill>
                  <a:schemeClr val="tx1"/>
                </a:solidFill>
              </a:rPr>
              <a:t>)</a:t>
            </a:r>
            <a:endParaRPr kumimoji="1" lang="ja-JP" altLang="en-US" sz="900" b="1" dirty="0">
              <a:solidFill>
                <a:schemeClr val="tx1"/>
              </a:solidFill>
            </a:endParaRPr>
          </a:p>
        </p:txBody>
      </p:sp>
      <p:sp>
        <p:nvSpPr>
          <p:cNvPr id="175" name="四角形: 角を丸くする 174">
            <a:extLst>
              <a:ext uri="{FF2B5EF4-FFF2-40B4-BE49-F238E27FC236}">
                <a16:creationId xmlns:a16="http://schemas.microsoft.com/office/drawing/2014/main" id="{D469D627-8366-4470-8B45-43F27C418973}"/>
              </a:ext>
            </a:extLst>
          </p:cNvPr>
          <p:cNvSpPr/>
          <p:nvPr/>
        </p:nvSpPr>
        <p:spPr>
          <a:xfrm>
            <a:off x="3601314" y="831587"/>
            <a:ext cx="2012460" cy="354816"/>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900" b="1" dirty="0">
                <a:solidFill>
                  <a:schemeClr val="tx1"/>
                </a:solidFill>
              </a:rPr>
              <a:t>⑥ ユーザーのアプリケーション領域 </a:t>
            </a:r>
            <a:r>
              <a:rPr lang="en-US" altLang="ja-JP" sz="900" b="1" dirty="0">
                <a:solidFill>
                  <a:schemeClr val="tx1"/>
                </a:solidFill>
              </a:rPr>
              <a:t>(</a:t>
            </a:r>
            <a:r>
              <a:rPr lang="ja-JP" altLang="en-US" sz="900" b="1" dirty="0">
                <a:solidFill>
                  <a:schemeClr val="tx1"/>
                </a:solidFill>
              </a:rPr>
              <a:t>民間領域</a:t>
            </a:r>
            <a:r>
              <a:rPr lang="en-US" altLang="ja-JP" sz="900" b="1" dirty="0">
                <a:solidFill>
                  <a:schemeClr val="tx1"/>
                </a:solidFill>
              </a:rPr>
              <a:t>) = </a:t>
            </a:r>
            <a:r>
              <a:rPr lang="ja-JP" altLang="en-US" sz="900" b="1" dirty="0">
                <a:solidFill>
                  <a:schemeClr val="tx1"/>
                </a:solidFill>
              </a:rPr>
              <a:t>任意のプログラム動作可</a:t>
            </a:r>
            <a:endParaRPr kumimoji="1" lang="ja-JP" altLang="en-US" sz="900" b="1" dirty="0">
              <a:solidFill>
                <a:schemeClr val="tx1"/>
              </a:solidFill>
            </a:endParaRPr>
          </a:p>
        </p:txBody>
      </p:sp>
      <p:sp>
        <p:nvSpPr>
          <p:cNvPr id="111" name="四角形: 角を丸くする 110">
            <a:extLst>
              <a:ext uri="{FF2B5EF4-FFF2-40B4-BE49-F238E27FC236}">
                <a16:creationId xmlns:a16="http://schemas.microsoft.com/office/drawing/2014/main" id="{B38BF2B5-33A6-4B08-A9B7-B8DE4707242B}"/>
              </a:ext>
            </a:extLst>
          </p:cNvPr>
          <p:cNvSpPr/>
          <p:nvPr/>
        </p:nvSpPr>
        <p:spPr>
          <a:xfrm>
            <a:off x="1606211" y="2003346"/>
            <a:ext cx="1690234" cy="1034322"/>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③ </a:t>
            </a:r>
            <a:r>
              <a:rPr kumimoji="1" lang="en-US" altLang="ja-JP" sz="1200" b="1" dirty="0">
                <a:solidFill>
                  <a:schemeClr val="tx1"/>
                </a:solidFill>
                <a:highlight>
                  <a:srgbClr val="FF0000"/>
                </a:highlight>
              </a:rPr>
              <a:t>VM: </a:t>
            </a:r>
            <a:r>
              <a:rPr kumimoji="1" lang="ja-JP" altLang="en-US" sz="1200" b="1" dirty="0">
                <a:solidFill>
                  <a:schemeClr val="tx1"/>
                </a:solidFill>
                <a:highlight>
                  <a:srgbClr val="FF0000"/>
                </a:highlight>
              </a:rPr>
              <a:t>ハードウェア</a:t>
            </a:r>
            <a:endParaRPr kumimoji="1" lang="en-US" altLang="ja-JP" sz="1200" b="1" dirty="0">
              <a:solidFill>
                <a:schemeClr val="tx1"/>
              </a:solidFill>
              <a:highlight>
                <a:srgbClr val="FF0000"/>
              </a:highlight>
            </a:endParaRPr>
          </a:p>
          <a:p>
            <a:pPr algn="ctr"/>
            <a:r>
              <a:rPr kumimoji="1" lang="ja-JP" altLang="en-US" sz="1200" b="1" dirty="0">
                <a:solidFill>
                  <a:schemeClr val="tx1"/>
                </a:solidFill>
                <a:highlight>
                  <a:srgbClr val="FF0000"/>
                </a:highlight>
              </a:rPr>
              <a:t>仮想化機構 </a:t>
            </a:r>
            <a:r>
              <a:rPr kumimoji="1" lang="en-US" altLang="ja-JP" sz="1050" b="1" dirty="0">
                <a:solidFill>
                  <a:schemeClr val="tx1"/>
                </a:solidFill>
                <a:highlight>
                  <a:srgbClr val="FF0000"/>
                </a:highlight>
              </a:rPr>
              <a:t>(</a:t>
            </a:r>
            <a:r>
              <a:rPr kumimoji="1" lang="ja-JP" altLang="en-US" sz="1050" b="1" dirty="0">
                <a:solidFill>
                  <a:schemeClr val="tx1"/>
                </a:solidFill>
                <a:highlight>
                  <a:srgbClr val="FF0000"/>
                </a:highlight>
              </a:rPr>
              <a:t>ユーザーにとって自治可能な本物の独立コンピュータに見せる</a:t>
            </a:r>
            <a:r>
              <a:rPr kumimoji="1" lang="en-US" altLang="ja-JP" sz="1050" b="1" dirty="0">
                <a:solidFill>
                  <a:schemeClr val="tx1"/>
                </a:solidFill>
                <a:highlight>
                  <a:srgbClr val="FF0000"/>
                </a:highlight>
              </a:rPr>
              <a:t>)</a:t>
            </a:r>
            <a:endParaRPr lang="en-US" altLang="ja-JP" sz="1200" b="1" dirty="0">
              <a:solidFill>
                <a:schemeClr val="tx1"/>
              </a:solidFill>
              <a:highlight>
                <a:srgbClr val="FF0000"/>
              </a:highlight>
            </a:endParaRPr>
          </a:p>
          <a:p>
            <a:pPr algn="ctr"/>
            <a:r>
              <a:rPr kumimoji="1" lang="ja-JP" altLang="en-US" sz="1000" b="1" dirty="0">
                <a:solidFill>
                  <a:schemeClr val="tx1"/>
                </a:solidFill>
                <a:highlight>
                  <a:srgbClr val="FF0000"/>
                </a:highlight>
              </a:rPr>
              <a:t>地方自治体の概念に類似</a:t>
            </a:r>
            <a:endParaRPr kumimoji="1" lang="ja-JP" altLang="en-US" sz="1200" b="1" dirty="0">
              <a:solidFill>
                <a:schemeClr val="tx1"/>
              </a:solidFill>
              <a:highlight>
                <a:srgbClr val="FF0000"/>
              </a:highlight>
            </a:endParaRPr>
          </a:p>
        </p:txBody>
      </p:sp>
      <p:sp>
        <p:nvSpPr>
          <p:cNvPr id="151" name="四角形: 角を丸くする 150">
            <a:extLst>
              <a:ext uri="{FF2B5EF4-FFF2-40B4-BE49-F238E27FC236}">
                <a16:creationId xmlns:a16="http://schemas.microsoft.com/office/drawing/2014/main" id="{DBB1A038-F618-4C02-AC31-3A96247D4015}"/>
              </a:ext>
            </a:extLst>
          </p:cNvPr>
          <p:cNvSpPr/>
          <p:nvPr/>
        </p:nvSpPr>
        <p:spPr>
          <a:xfrm>
            <a:off x="3713696" y="1988232"/>
            <a:ext cx="1690234" cy="1034322"/>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③ </a:t>
            </a:r>
            <a:r>
              <a:rPr kumimoji="1" lang="en-US" altLang="ja-JP" sz="1200" b="1" dirty="0">
                <a:solidFill>
                  <a:schemeClr val="tx1"/>
                </a:solidFill>
                <a:highlight>
                  <a:srgbClr val="FF0000"/>
                </a:highlight>
              </a:rPr>
              <a:t>VM: </a:t>
            </a:r>
            <a:r>
              <a:rPr kumimoji="1" lang="ja-JP" altLang="en-US" sz="1200" b="1" dirty="0">
                <a:solidFill>
                  <a:schemeClr val="tx1"/>
                </a:solidFill>
                <a:highlight>
                  <a:srgbClr val="FF0000"/>
                </a:highlight>
              </a:rPr>
              <a:t>ハードウェア</a:t>
            </a:r>
            <a:endParaRPr kumimoji="1" lang="en-US" altLang="ja-JP" sz="1200" b="1" dirty="0">
              <a:solidFill>
                <a:schemeClr val="tx1"/>
              </a:solidFill>
              <a:highlight>
                <a:srgbClr val="FF0000"/>
              </a:highlight>
            </a:endParaRPr>
          </a:p>
          <a:p>
            <a:pPr algn="ctr"/>
            <a:r>
              <a:rPr kumimoji="1" lang="ja-JP" altLang="en-US" sz="1200" b="1" dirty="0">
                <a:solidFill>
                  <a:schemeClr val="tx1"/>
                </a:solidFill>
                <a:highlight>
                  <a:srgbClr val="FF0000"/>
                </a:highlight>
              </a:rPr>
              <a:t>仮想化機構 </a:t>
            </a:r>
            <a:r>
              <a:rPr kumimoji="1" lang="en-US" altLang="ja-JP" sz="1050" b="1" dirty="0">
                <a:solidFill>
                  <a:schemeClr val="tx1"/>
                </a:solidFill>
                <a:highlight>
                  <a:srgbClr val="FF0000"/>
                </a:highlight>
              </a:rPr>
              <a:t>(</a:t>
            </a:r>
            <a:r>
              <a:rPr kumimoji="1" lang="ja-JP" altLang="en-US" sz="1050" b="1" dirty="0">
                <a:solidFill>
                  <a:schemeClr val="tx1"/>
                </a:solidFill>
                <a:highlight>
                  <a:srgbClr val="FF0000"/>
                </a:highlight>
              </a:rPr>
              <a:t>ユーザーにとって自治可能な本物の独立コンピュータに見せる</a:t>
            </a:r>
            <a:r>
              <a:rPr kumimoji="1" lang="en-US" altLang="ja-JP" sz="1050" b="1" dirty="0">
                <a:solidFill>
                  <a:schemeClr val="tx1"/>
                </a:solidFill>
                <a:highlight>
                  <a:srgbClr val="FF0000"/>
                </a:highlight>
              </a:rPr>
              <a:t>)</a:t>
            </a:r>
            <a:endParaRPr lang="en-US" altLang="ja-JP" sz="1200" b="1" dirty="0">
              <a:solidFill>
                <a:schemeClr val="tx1"/>
              </a:solidFill>
              <a:highlight>
                <a:srgbClr val="FF0000"/>
              </a:highlight>
            </a:endParaRPr>
          </a:p>
          <a:p>
            <a:pPr algn="ctr"/>
            <a:r>
              <a:rPr kumimoji="1" lang="ja-JP" altLang="en-US" sz="1000" b="1" dirty="0">
                <a:solidFill>
                  <a:schemeClr val="tx1"/>
                </a:solidFill>
                <a:highlight>
                  <a:srgbClr val="FF0000"/>
                </a:highlight>
              </a:rPr>
              <a:t>地方自治体の概念に類似</a:t>
            </a:r>
            <a:endParaRPr kumimoji="1" lang="ja-JP" altLang="en-US" sz="1200" b="1" dirty="0">
              <a:solidFill>
                <a:schemeClr val="tx1"/>
              </a:solidFill>
              <a:highlight>
                <a:srgbClr val="FF0000"/>
              </a:highlight>
            </a:endParaRPr>
          </a:p>
        </p:txBody>
      </p:sp>
      <p:sp>
        <p:nvSpPr>
          <p:cNvPr id="171" name="四角形: 角を丸くする 170">
            <a:extLst>
              <a:ext uri="{FF2B5EF4-FFF2-40B4-BE49-F238E27FC236}">
                <a16:creationId xmlns:a16="http://schemas.microsoft.com/office/drawing/2014/main" id="{2BA3DEC0-CE9D-4274-B11A-51DA9B81E801}"/>
              </a:ext>
            </a:extLst>
          </p:cNvPr>
          <p:cNvSpPr/>
          <p:nvPr/>
        </p:nvSpPr>
        <p:spPr>
          <a:xfrm>
            <a:off x="1580371" y="1914434"/>
            <a:ext cx="1875751" cy="22445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050" b="1" dirty="0"/>
              <a:t>④ 仮想ハードウェア </a:t>
            </a:r>
            <a:r>
              <a:rPr lang="en-US" altLang="ja-JP" sz="1050" b="1" dirty="0"/>
              <a:t>(</a:t>
            </a:r>
            <a:r>
              <a:rPr lang="ja-JP" altLang="en-US" sz="1050" b="1" dirty="0"/>
              <a:t>虚像</a:t>
            </a:r>
            <a:r>
              <a:rPr lang="en-US" altLang="ja-JP" sz="1050" b="1" dirty="0"/>
              <a:t>)</a:t>
            </a:r>
            <a:endParaRPr kumimoji="1" lang="en-US" altLang="ja-JP" sz="700" b="1" dirty="0"/>
          </a:p>
        </p:txBody>
      </p:sp>
      <p:sp>
        <p:nvSpPr>
          <p:cNvPr id="176" name="四角形: 角を丸くする 175">
            <a:extLst>
              <a:ext uri="{FF2B5EF4-FFF2-40B4-BE49-F238E27FC236}">
                <a16:creationId xmlns:a16="http://schemas.microsoft.com/office/drawing/2014/main" id="{2F451246-4C2C-4445-81D1-5F5A6965C4FE}"/>
              </a:ext>
            </a:extLst>
          </p:cNvPr>
          <p:cNvSpPr/>
          <p:nvPr/>
        </p:nvSpPr>
        <p:spPr>
          <a:xfrm>
            <a:off x="3744484" y="1871195"/>
            <a:ext cx="1875751" cy="22445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050" b="1" dirty="0"/>
              <a:t>④ 仮想ハードウェア </a:t>
            </a:r>
            <a:r>
              <a:rPr lang="en-US" altLang="ja-JP" sz="1050" b="1" dirty="0"/>
              <a:t>(</a:t>
            </a:r>
            <a:r>
              <a:rPr lang="ja-JP" altLang="en-US" sz="1050" b="1" dirty="0"/>
              <a:t>虚像</a:t>
            </a:r>
            <a:r>
              <a:rPr lang="en-US" altLang="ja-JP" sz="1050" b="1" dirty="0"/>
              <a:t>)</a:t>
            </a:r>
            <a:endParaRPr kumimoji="1" lang="en-US" altLang="ja-JP" sz="700" b="1" dirty="0"/>
          </a:p>
        </p:txBody>
      </p:sp>
      <p:sp>
        <p:nvSpPr>
          <p:cNvPr id="177" name="四角形: 角を丸くする 176">
            <a:extLst>
              <a:ext uri="{FF2B5EF4-FFF2-40B4-BE49-F238E27FC236}">
                <a16:creationId xmlns:a16="http://schemas.microsoft.com/office/drawing/2014/main" id="{50F73721-E97B-4A1D-874B-6CB822E74950}"/>
              </a:ext>
            </a:extLst>
          </p:cNvPr>
          <p:cNvSpPr/>
          <p:nvPr/>
        </p:nvSpPr>
        <p:spPr>
          <a:xfrm>
            <a:off x="8379414" y="4896357"/>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178" name="四角形: 角を丸くする 177">
            <a:extLst>
              <a:ext uri="{FF2B5EF4-FFF2-40B4-BE49-F238E27FC236}">
                <a16:creationId xmlns:a16="http://schemas.microsoft.com/office/drawing/2014/main" id="{FB18C792-D1A2-41EB-9EC7-1D89F2D4E226}"/>
              </a:ext>
            </a:extLst>
          </p:cNvPr>
          <p:cNvSpPr/>
          <p:nvPr/>
        </p:nvSpPr>
        <p:spPr>
          <a:xfrm>
            <a:off x="8420635" y="4949074"/>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179" name="四角形: 角を丸くする 178">
            <a:extLst>
              <a:ext uri="{FF2B5EF4-FFF2-40B4-BE49-F238E27FC236}">
                <a16:creationId xmlns:a16="http://schemas.microsoft.com/office/drawing/2014/main" id="{B3D42DDD-5535-46F9-9035-23A365BE634A}"/>
              </a:ext>
            </a:extLst>
          </p:cNvPr>
          <p:cNvSpPr/>
          <p:nvPr/>
        </p:nvSpPr>
        <p:spPr>
          <a:xfrm>
            <a:off x="8546861" y="5057478"/>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30" name="テキスト ボックス 29">
            <a:extLst>
              <a:ext uri="{FF2B5EF4-FFF2-40B4-BE49-F238E27FC236}">
                <a16:creationId xmlns:a16="http://schemas.microsoft.com/office/drawing/2014/main" id="{A6E32969-D5B6-4A56-9088-FCDC7089B121}"/>
              </a:ext>
            </a:extLst>
          </p:cNvPr>
          <p:cNvSpPr txBox="1"/>
          <p:nvPr/>
        </p:nvSpPr>
        <p:spPr>
          <a:xfrm>
            <a:off x="5824157" y="2389882"/>
            <a:ext cx="1056172" cy="461665"/>
          </a:xfrm>
          <a:prstGeom prst="rect">
            <a:avLst/>
          </a:prstGeom>
          <a:noFill/>
        </p:spPr>
        <p:txBody>
          <a:bodyPr wrap="square" rtlCol="0">
            <a:spAutoFit/>
          </a:bodyPr>
          <a:lstStyle/>
          <a:p>
            <a:r>
              <a:rPr kumimoji="1" lang="ja-JP" altLang="en-US" sz="1200" b="1" dirty="0">
                <a:highlight>
                  <a:srgbClr val="99FFCC"/>
                </a:highlight>
              </a:rPr>
              <a:t>システムコール</a:t>
            </a:r>
            <a:endParaRPr kumimoji="1" lang="en-US" altLang="ja-JP" sz="1200" b="1" dirty="0">
              <a:highlight>
                <a:srgbClr val="99FFCC"/>
              </a:highlight>
            </a:endParaRPr>
          </a:p>
          <a:p>
            <a:r>
              <a:rPr kumimoji="1" lang="en-US" altLang="ja-JP" sz="1200" b="1" dirty="0">
                <a:highlight>
                  <a:srgbClr val="99FFCC"/>
                </a:highlight>
              </a:rPr>
              <a:t>(</a:t>
            </a:r>
            <a:r>
              <a:rPr kumimoji="1" lang="ja-JP" altLang="en-US" sz="1200" b="1" dirty="0">
                <a:highlight>
                  <a:srgbClr val="99FFCC"/>
                </a:highlight>
              </a:rPr>
              <a:t>伝統的 </a:t>
            </a:r>
            <a:r>
              <a:rPr kumimoji="1" lang="en-US" altLang="ja-JP" sz="1200" b="1" dirty="0">
                <a:highlight>
                  <a:srgbClr val="99FFCC"/>
                </a:highlight>
              </a:rPr>
              <a:t>API)</a:t>
            </a:r>
          </a:p>
        </p:txBody>
      </p:sp>
      <p:sp>
        <p:nvSpPr>
          <p:cNvPr id="185" name="四角形: 角を丸くする 184">
            <a:extLst>
              <a:ext uri="{FF2B5EF4-FFF2-40B4-BE49-F238E27FC236}">
                <a16:creationId xmlns:a16="http://schemas.microsoft.com/office/drawing/2014/main" id="{C16FAF08-2A84-45C2-BAF9-286CBCF174F5}"/>
              </a:ext>
            </a:extLst>
          </p:cNvPr>
          <p:cNvSpPr/>
          <p:nvPr/>
        </p:nvSpPr>
        <p:spPr>
          <a:xfrm>
            <a:off x="8453241" y="4587163"/>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186" name="四角形: 角を丸くする 185">
            <a:extLst>
              <a:ext uri="{FF2B5EF4-FFF2-40B4-BE49-F238E27FC236}">
                <a16:creationId xmlns:a16="http://schemas.microsoft.com/office/drawing/2014/main" id="{263C51A1-838E-422D-873E-1B68F137CB8F}"/>
              </a:ext>
            </a:extLst>
          </p:cNvPr>
          <p:cNvSpPr/>
          <p:nvPr/>
        </p:nvSpPr>
        <p:spPr>
          <a:xfrm>
            <a:off x="8487653" y="4950249"/>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187" name="四角形: 角を丸くする 186">
            <a:extLst>
              <a:ext uri="{FF2B5EF4-FFF2-40B4-BE49-F238E27FC236}">
                <a16:creationId xmlns:a16="http://schemas.microsoft.com/office/drawing/2014/main" id="{54FE81D1-CE05-4201-8856-3724316EBCD6}"/>
              </a:ext>
            </a:extLst>
          </p:cNvPr>
          <p:cNvSpPr/>
          <p:nvPr/>
        </p:nvSpPr>
        <p:spPr>
          <a:xfrm>
            <a:off x="8528874" y="5002966"/>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188" name="四角形: 角を丸くする 187">
            <a:extLst>
              <a:ext uri="{FF2B5EF4-FFF2-40B4-BE49-F238E27FC236}">
                <a16:creationId xmlns:a16="http://schemas.microsoft.com/office/drawing/2014/main" id="{DD1943D6-CBA8-42DA-ABBF-068B1ECBEEB7}"/>
              </a:ext>
            </a:extLst>
          </p:cNvPr>
          <p:cNvSpPr/>
          <p:nvPr/>
        </p:nvSpPr>
        <p:spPr>
          <a:xfrm>
            <a:off x="8655100" y="5111370"/>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189" name="正方形/長方形 188">
            <a:extLst>
              <a:ext uri="{FF2B5EF4-FFF2-40B4-BE49-F238E27FC236}">
                <a16:creationId xmlns:a16="http://schemas.microsoft.com/office/drawing/2014/main" id="{4E81CEA6-3E75-4F6A-BD86-47F2D0653733}"/>
              </a:ext>
            </a:extLst>
          </p:cNvPr>
          <p:cNvSpPr/>
          <p:nvPr/>
        </p:nvSpPr>
        <p:spPr>
          <a:xfrm>
            <a:off x="9907433" y="4472671"/>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四角形: 角を丸くする 189">
            <a:extLst>
              <a:ext uri="{FF2B5EF4-FFF2-40B4-BE49-F238E27FC236}">
                <a16:creationId xmlns:a16="http://schemas.microsoft.com/office/drawing/2014/main" id="{E42CCD80-E5A9-4EF6-8945-7D19A64E995A}"/>
              </a:ext>
            </a:extLst>
          </p:cNvPr>
          <p:cNvSpPr/>
          <p:nvPr/>
        </p:nvSpPr>
        <p:spPr>
          <a:xfrm>
            <a:off x="9997728" y="5717774"/>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191" name="四角形: 角を丸くする 190">
            <a:extLst>
              <a:ext uri="{FF2B5EF4-FFF2-40B4-BE49-F238E27FC236}">
                <a16:creationId xmlns:a16="http://schemas.microsoft.com/office/drawing/2014/main" id="{CC5E3415-048E-4BD7-ADB6-FF878943B5DA}"/>
              </a:ext>
            </a:extLst>
          </p:cNvPr>
          <p:cNvSpPr/>
          <p:nvPr/>
        </p:nvSpPr>
        <p:spPr>
          <a:xfrm>
            <a:off x="9997728" y="5320634"/>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192" name="四角形: 角を丸くする 191">
            <a:extLst>
              <a:ext uri="{FF2B5EF4-FFF2-40B4-BE49-F238E27FC236}">
                <a16:creationId xmlns:a16="http://schemas.microsoft.com/office/drawing/2014/main" id="{9A343F55-7629-480E-AF42-5370812035EE}"/>
              </a:ext>
            </a:extLst>
          </p:cNvPr>
          <p:cNvSpPr/>
          <p:nvPr/>
        </p:nvSpPr>
        <p:spPr>
          <a:xfrm>
            <a:off x="10677912" y="4543575"/>
            <a:ext cx="653434"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tx1"/>
                </a:solidFill>
              </a:rPr>
              <a:t>アプリ領域</a:t>
            </a:r>
          </a:p>
        </p:txBody>
      </p:sp>
      <p:sp>
        <p:nvSpPr>
          <p:cNvPr id="193" name="円柱 192">
            <a:extLst>
              <a:ext uri="{FF2B5EF4-FFF2-40B4-BE49-F238E27FC236}">
                <a16:creationId xmlns:a16="http://schemas.microsoft.com/office/drawing/2014/main" id="{3EA66C6D-7237-41EB-9677-8BDE873117AD}"/>
              </a:ext>
            </a:extLst>
          </p:cNvPr>
          <p:cNvSpPr/>
          <p:nvPr/>
        </p:nvSpPr>
        <p:spPr>
          <a:xfrm>
            <a:off x="10869593" y="5739506"/>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テキスト ボックス 193">
            <a:extLst>
              <a:ext uri="{FF2B5EF4-FFF2-40B4-BE49-F238E27FC236}">
                <a16:creationId xmlns:a16="http://schemas.microsoft.com/office/drawing/2014/main" id="{073F99E5-2E3A-43C3-B590-02A274946249}"/>
              </a:ext>
            </a:extLst>
          </p:cNvPr>
          <p:cNvSpPr txBox="1"/>
          <p:nvPr/>
        </p:nvSpPr>
        <p:spPr>
          <a:xfrm>
            <a:off x="10798183" y="5863685"/>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195" name="四角形: 角を丸くする 194">
            <a:extLst>
              <a:ext uri="{FF2B5EF4-FFF2-40B4-BE49-F238E27FC236}">
                <a16:creationId xmlns:a16="http://schemas.microsoft.com/office/drawing/2014/main" id="{AF270DFB-E379-4FFE-964F-5522A0E3C809}"/>
              </a:ext>
            </a:extLst>
          </p:cNvPr>
          <p:cNvSpPr/>
          <p:nvPr/>
        </p:nvSpPr>
        <p:spPr>
          <a:xfrm>
            <a:off x="9922096" y="4573428"/>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196" name="四角形: 角を丸くする 195">
            <a:extLst>
              <a:ext uri="{FF2B5EF4-FFF2-40B4-BE49-F238E27FC236}">
                <a16:creationId xmlns:a16="http://schemas.microsoft.com/office/drawing/2014/main" id="{1A1B8140-7231-4632-8386-3F97E9764530}"/>
              </a:ext>
            </a:extLst>
          </p:cNvPr>
          <p:cNvSpPr/>
          <p:nvPr/>
        </p:nvSpPr>
        <p:spPr>
          <a:xfrm>
            <a:off x="10754997" y="4829964"/>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197" name="円柱 196">
            <a:extLst>
              <a:ext uri="{FF2B5EF4-FFF2-40B4-BE49-F238E27FC236}">
                <a16:creationId xmlns:a16="http://schemas.microsoft.com/office/drawing/2014/main" id="{878646E7-8C35-4018-AD5F-C661809F33C3}"/>
              </a:ext>
            </a:extLst>
          </p:cNvPr>
          <p:cNvSpPr/>
          <p:nvPr/>
        </p:nvSpPr>
        <p:spPr>
          <a:xfrm>
            <a:off x="10864277" y="6059405"/>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柱 197">
            <a:extLst>
              <a:ext uri="{FF2B5EF4-FFF2-40B4-BE49-F238E27FC236}">
                <a16:creationId xmlns:a16="http://schemas.microsoft.com/office/drawing/2014/main" id="{D4CDB048-158A-4E0C-9256-CAB3B9CDD9FF}"/>
              </a:ext>
            </a:extLst>
          </p:cNvPr>
          <p:cNvSpPr/>
          <p:nvPr/>
        </p:nvSpPr>
        <p:spPr>
          <a:xfrm>
            <a:off x="11073916" y="6068918"/>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柱 198">
            <a:extLst>
              <a:ext uri="{FF2B5EF4-FFF2-40B4-BE49-F238E27FC236}">
                <a16:creationId xmlns:a16="http://schemas.microsoft.com/office/drawing/2014/main" id="{93330905-5DEC-4D25-8733-A57A50B9472E}"/>
              </a:ext>
            </a:extLst>
          </p:cNvPr>
          <p:cNvSpPr/>
          <p:nvPr/>
        </p:nvSpPr>
        <p:spPr>
          <a:xfrm>
            <a:off x="11237713" y="6060183"/>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四角形: 角を丸くする 199">
            <a:extLst>
              <a:ext uri="{FF2B5EF4-FFF2-40B4-BE49-F238E27FC236}">
                <a16:creationId xmlns:a16="http://schemas.microsoft.com/office/drawing/2014/main" id="{0425531D-530E-4B12-8298-944B046A748D}"/>
              </a:ext>
            </a:extLst>
          </p:cNvPr>
          <p:cNvSpPr/>
          <p:nvPr/>
        </p:nvSpPr>
        <p:spPr>
          <a:xfrm>
            <a:off x="9956508" y="4936514"/>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201" name="四角形: 角を丸くする 200">
            <a:extLst>
              <a:ext uri="{FF2B5EF4-FFF2-40B4-BE49-F238E27FC236}">
                <a16:creationId xmlns:a16="http://schemas.microsoft.com/office/drawing/2014/main" id="{63621313-26B0-4FFF-AA41-B519BB3F435D}"/>
              </a:ext>
            </a:extLst>
          </p:cNvPr>
          <p:cNvSpPr/>
          <p:nvPr/>
        </p:nvSpPr>
        <p:spPr>
          <a:xfrm>
            <a:off x="9997729" y="4989231"/>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202" name="四角形: 角を丸くする 201">
            <a:extLst>
              <a:ext uri="{FF2B5EF4-FFF2-40B4-BE49-F238E27FC236}">
                <a16:creationId xmlns:a16="http://schemas.microsoft.com/office/drawing/2014/main" id="{47D560FA-FD2F-48FE-AA10-EE78A90D9A5E}"/>
              </a:ext>
            </a:extLst>
          </p:cNvPr>
          <p:cNvSpPr/>
          <p:nvPr/>
        </p:nvSpPr>
        <p:spPr>
          <a:xfrm>
            <a:off x="10123955" y="5097635"/>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203" name="四角形: 角を丸くする 202">
            <a:extLst>
              <a:ext uri="{FF2B5EF4-FFF2-40B4-BE49-F238E27FC236}">
                <a16:creationId xmlns:a16="http://schemas.microsoft.com/office/drawing/2014/main" id="{71728AD3-13B4-42B2-91B9-A4350AA30B0F}"/>
              </a:ext>
            </a:extLst>
          </p:cNvPr>
          <p:cNvSpPr/>
          <p:nvPr/>
        </p:nvSpPr>
        <p:spPr>
          <a:xfrm>
            <a:off x="10030335" y="4627320"/>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204" name="四角形: 角を丸くする 203">
            <a:extLst>
              <a:ext uri="{FF2B5EF4-FFF2-40B4-BE49-F238E27FC236}">
                <a16:creationId xmlns:a16="http://schemas.microsoft.com/office/drawing/2014/main" id="{C0788E41-2E4F-4FC4-A507-2FA821ABFB52}"/>
              </a:ext>
            </a:extLst>
          </p:cNvPr>
          <p:cNvSpPr/>
          <p:nvPr/>
        </p:nvSpPr>
        <p:spPr>
          <a:xfrm>
            <a:off x="10064747" y="4990406"/>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205" name="四角形: 角を丸くする 204">
            <a:extLst>
              <a:ext uri="{FF2B5EF4-FFF2-40B4-BE49-F238E27FC236}">
                <a16:creationId xmlns:a16="http://schemas.microsoft.com/office/drawing/2014/main" id="{A4DDCA41-628B-4773-A012-F59ECF55EF27}"/>
              </a:ext>
            </a:extLst>
          </p:cNvPr>
          <p:cNvSpPr/>
          <p:nvPr/>
        </p:nvSpPr>
        <p:spPr>
          <a:xfrm>
            <a:off x="10105968" y="5043123"/>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206" name="四角形: 角を丸くする 205">
            <a:extLst>
              <a:ext uri="{FF2B5EF4-FFF2-40B4-BE49-F238E27FC236}">
                <a16:creationId xmlns:a16="http://schemas.microsoft.com/office/drawing/2014/main" id="{3405DFA3-666C-4E03-A44C-9C6B385377FC}"/>
              </a:ext>
            </a:extLst>
          </p:cNvPr>
          <p:cNvSpPr/>
          <p:nvPr/>
        </p:nvSpPr>
        <p:spPr>
          <a:xfrm>
            <a:off x="10232194" y="5151527"/>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225" name="正方形/長方形 224">
            <a:extLst>
              <a:ext uri="{FF2B5EF4-FFF2-40B4-BE49-F238E27FC236}">
                <a16:creationId xmlns:a16="http://schemas.microsoft.com/office/drawing/2014/main" id="{5AC89B66-D029-4B8B-9E52-6D0FAAEC6196}"/>
              </a:ext>
            </a:extLst>
          </p:cNvPr>
          <p:cNvSpPr/>
          <p:nvPr/>
        </p:nvSpPr>
        <p:spPr>
          <a:xfrm>
            <a:off x="11423765" y="4432514"/>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四角形: 角を丸くする 225">
            <a:extLst>
              <a:ext uri="{FF2B5EF4-FFF2-40B4-BE49-F238E27FC236}">
                <a16:creationId xmlns:a16="http://schemas.microsoft.com/office/drawing/2014/main" id="{D33D8219-8EEA-44B2-8DE7-C47D675E4683}"/>
              </a:ext>
            </a:extLst>
          </p:cNvPr>
          <p:cNvSpPr/>
          <p:nvPr/>
        </p:nvSpPr>
        <p:spPr>
          <a:xfrm>
            <a:off x="11514060" y="5677617"/>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227" name="四角形: 角を丸くする 226">
            <a:extLst>
              <a:ext uri="{FF2B5EF4-FFF2-40B4-BE49-F238E27FC236}">
                <a16:creationId xmlns:a16="http://schemas.microsoft.com/office/drawing/2014/main" id="{2F98C9CD-BBF3-4994-B412-0C2736AC5BF8}"/>
              </a:ext>
            </a:extLst>
          </p:cNvPr>
          <p:cNvSpPr/>
          <p:nvPr/>
        </p:nvSpPr>
        <p:spPr>
          <a:xfrm>
            <a:off x="11514060" y="5280477"/>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228" name="四角形: 角を丸くする 227">
            <a:extLst>
              <a:ext uri="{FF2B5EF4-FFF2-40B4-BE49-F238E27FC236}">
                <a16:creationId xmlns:a16="http://schemas.microsoft.com/office/drawing/2014/main" id="{2BD74D5B-8E1C-4AFF-A1C1-A8D3BB11D2E9}"/>
              </a:ext>
            </a:extLst>
          </p:cNvPr>
          <p:cNvSpPr/>
          <p:nvPr/>
        </p:nvSpPr>
        <p:spPr>
          <a:xfrm>
            <a:off x="12194244" y="4503418"/>
            <a:ext cx="653434"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tx1"/>
                </a:solidFill>
              </a:rPr>
              <a:t>アプリ領域</a:t>
            </a:r>
          </a:p>
        </p:txBody>
      </p:sp>
      <p:sp>
        <p:nvSpPr>
          <p:cNvPr id="229" name="円柱 228">
            <a:extLst>
              <a:ext uri="{FF2B5EF4-FFF2-40B4-BE49-F238E27FC236}">
                <a16:creationId xmlns:a16="http://schemas.microsoft.com/office/drawing/2014/main" id="{95E2392C-0990-4553-8E74-2E4DC1C3D2B6}"/>
              </a:ext>
            </a:extLst>
          </p:cNvPr>
          <p:cNvSpPr/>
          <p:nvPr/>
        </p:nvSpPr>
        <p:spPr>
          <a:xfrm>
            <a:off x="12385925" y="5699349"/>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テキスト ボックス 229">
            <a:extLst>
              <a:ext uri="{FF2B5EF4-FFF2-40B4-BE49-F238E27FC236}">
                <a16:creationId xmlns:a16="http://schemas.microsoft.com/office/drawing/2014/main" id="{8025C4BA-2C86-4718-99E0-21624C3EAA32}"/>
              </a:ext>
            </a:extLst>
          </p:cNvPr>
          <p:cNvSpPr txBox="1"/>
          <p:nvPr/>
        </p:nvSpPr>
        <p:spPr>
          <a:xfrm>
            <a:off x="12314515" y="5823528"/>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231" name="四角形: 角を丸くする 230">
            <a:extLst>
              <a:ext uri="{FF2B5EF4-FFF2-40B4-BE49-F238E27FC236}">
                <a16:creationId xmlns:a16="http://schemas.microsoft.com/office/drawing/2014/main" id="{8CECF233-553A-4C52-8BB4-CC96052F5AAF}"/>
              </a:ext>
            </a:extLst>
          </p:cNvPr>
          <p:cNvSpPr/>
          <p:nvPr/>
        </p:nvSpPr>
        <p:spPr>
          <a:xfrm>
            <a:off x="11438428" y="4533271"/>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232" name="四角形: 角を丸くする 231">
            <a:extLst>
              <a:ext uri="{FF2B5EF4-FFF2-40B4-BE49-F238E27FC236}">
                <a16:creationId xmlns:a16="http://schemas.microsoft.com/office/drawing/2014/main" id="{B1B17ABA-AAC7-48D1-ADE8-F046EA903ABC}"/>
              </a:ext>
            </a:extLst>
          </p:cNvPr>
          <p:cNvSpPr/>
          <p:nvPr/>
        </p:nvSpPr>
        <p:spPr>
          <a:xfrm>
            <a:off x="12271329" y="4789807"/>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233" name="円柱 232">
            <a:extLst>
              <a:ext uri="{FF2B5EF4-FFF2-40B4-BE49-F238E27FC236}">
                <a16:creationId xmlns:a16="http://schemas.microsoft.com/office/drawing/2014/main" id="{0636589B-2B13-4DA3-A97C-C973D08A55F0}"/>
              </a:ext>
            </a:extLst>
          </p:cNvPr>
          <p:cNvSpPr/>
          <p:nvPr/>
        </p:nvSpPr>
        <p:spPr>
          <a:xfrm>
            <a:off x="12380609" y="6019248"/>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円柱 233">
            <a:extLst>
              <a:ext uri="{FF2B5EF4-FFF2-40B4-BE49-F238E27FC236}">
                <a16:creationId xmlns:a16="http://schemas.microsoft.com/office/drawing/2014/main" id="{F539961D-7129-4186-97CC-694B9942E0CA}"/>
              </a:ext>
            </a:extLst>
          </p:cNvPr>
          <p:cNvSpPr/>
          <p:nvPr/>
        </p:nvSpPr>
        <p:spPr>
          <a:xfrm>
            <a:off x="12590248" y="6028761"/>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円柱 234">
            <a:extLst>
              <a:ext uri="{FF2B5EF4-FFF2-40B4-BE49-F238E27FC236}">
                <a16:creationId xmlns:a16="http://schemas.microsoft.com/office/drawing/2014/main" id="{9C5B50A3-5783-4598-8B6D-0729DC76A512}"/>
              </a:ext>
            </a:extLst>
          </p:cNvPr>
          <p:cNvSpPr/>
          <p:nvPr/>
        </p:nvSpPr>
        <p:spPr>
          <a:xfrm>
            <a:off x="12754045" y="6020026"/>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四角形: 角を丸くする 235">
            <a:extLst>
              <a:ext uri="{FF2B5EF4-FFF2-40B4-BE49-F238E27FC236}">
                <a16:creationId xmlns:a16="http://schemas.microsoft.com/office/drawing/2014/main" id="{ED80F24E-BD7B-469C-8D5D-8830FF18A4B6}"/>
              </a:ext>
            </a:extLst>
          </p:cNvPr>
          <p:cNvSpPr/>
          <p:nvPr/>
        </p:nvSpPr>
        <p:spPr>
          <a:xfrm>
            <a:off x="11472840" y="4896357"/>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237" name="四角形: 角を丸くする 236">
            <a:extLst>
              <a:ext uri="{FF2B5EF4-FFF2-40B4-BE49-F238E27FC236}">
                <a16:creationId xmlns:a16="http://schemas.microsoft.com/office/drawing/2014/main" id="{4E5E4731-99C9-4617-8DDC-0E5BD9AD46D4}"/>
              </a:ext>
            </a:extLst>
          </p:cNvPr>
          <p:cNvSpPr/>
          <p:nvPr/>
        </p:nvSpPr>
        <p:spPr>
          <a:xfrm>
            <a:off x="11514061" y="4949074"/>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238" name="四角形: 角を丸くする 237">
            <a:extLst>
              <a:ext uri="{FF2B5EF4-FFF2-40B4-BE49-F238E27FC236}">
                <a16:creationId xmlns:a16="http://schemas.microsoft.com/office/drawing/2014/main" id="{340FAF58-9CFF-4C30-BC2F-A54E469BDF4C}"/>
              </a:ext>
            </a:extLst>
          </p:cNvPr>
          <p:cNvSpPr/>
          <p:nvPr/>
        </p:nvSpPr>
        <p:spPr>
          <a:xfrm>
            <a:off x="11640287" y="5057478"/>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239" name="四角形: 角を丸くする 238">
            <a:extLst>
              <a:ext uri="{FF2B5EF4-FFF2-40B4-BE49-F238E27FC236}">
                <a16:creationId xmlns:a16="http://schemas.microsoft.com/office/drawing/2014/main" id="{DD8C0C93-3811-44D9-AAA2-FC1F002F4088}"/>
              </a:ext>
            </a:extLst>
          </p:cNvPr>
          <p:cNvSpPr/>
          <p:nvPr/>
        </p:nvSpPr>
        <p:spPr>
          <a:xfrm>
            <a:off x="11546667" y="4587163"/>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240" name="四角形: 角を丸くする 239">
            <a:extLst>
              <a:ext uri="{FF2B5EF4-FFF2-40B4-BE49-F238E27FC236}">
                <a16:creationId xmlns:a16="http://schemas.microsoft.com/office/drawing/2014/main" id="{DEE79543-7273-4BAC-BA68-129E171A80B4}"/>
              </a:ext>
            </a:extLst>
          </p:cNvPr>
          <p:cNvSpPr/>
          <p:nvPr/>
        </p:nvSpPr>
        <p:spPr>
          <a:xfrm>
            <a:off x="11581079" y="4950249"/>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241" name="四角形: 角を丸くする 240">
            <a:extLst>
              <a:ext uri="{FF2B5EF4-FFF2-40B4-BE49-F238E27FC236}">
                <a16:creationId xmlns:a16="http://schemas.microsoft.com/office/drawing/2014/main" id="{8802DBE1-516E-46DA-88BA-9797CCE4A750}"/>
              </a:ext>
            </a:extLst>
          </p:cNvPr>
          <p:cNvSpPr/>
          <p:nvPr/>
        </p:nvSpPr>
        <p:spPr>
          <a:xfrm>
            <a:off x="11622300" y="5002966"/>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242" name="四角形: 角を丸くする 241">
            <a:extLst>
              <a:ext uri="{FF2B5EF4-FFF2-40B4-BE49-F238E27FC236}">
                <a16:creationId xmlns:a16="http://schemas.microsoft.com/office/drawing/2014/main" id="{518B231C-1EA1-48A2-9B26-B382ABDEA92F}"/>
              </a:ext>
            </a:extLst>
          </p:cNvPr>
          <p:cNvSpPr/>
          <p:nvPr/>
        </p:nvSpPr>
        <p:spPr>
          <a:xfrm>
            <a:off x="11748526" y="5111370"/>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cxnSp>
        <p:nvCxnSpPr>
          <p:cNvPr id="21" name="直線矢印コネクタ 20">
            <a:extLst>
              <a:ext uri="{FF2B5EF4-FFF2-40B4-BE49-F238E27FC236}">
                <a16:creationId xmlns:a16="http://schemas.microsoft.com/office/drawing/2014/main" id="{3D7C8AEF-F545-4377-ABD3-D9BB179CBC48}"/>
              </a:ext>
            </a:extLst>
          </p:cNvPr>
          <p:cNvCxnSpPr>
            <a:cxnSpLocks/>
          </p:cNvCxnSpPr>
          <p:nvPr/>
        </p:nvCxnSpPr>
        <p:spPr>
          <a:xfrm>
            <a:off x="1123627" y="1778177"/>
            <a:ext cx="513925" cy="0"/>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4" name="四角形: 角を丸くする 243">
            <a:extLst>
              <a:ext uri="{FF2B5EF4-FFF2-40B4-BE49-F238E27FC236}">
                <a16:creationId xmlns:a16="http://schemas.microsoft.com/office/drawing/2014/main" id="{DDEC88C6-18F7-47C5-9D98-F3CF8AE96F01}"/>
              </a:ext>
            </a:extLst>
          </p:cNvPr>
          <p:cNvSpPr/>
          <p:nvPr/>
        </p:nvSpPr>
        <p:spPr>
          <a:xfrm>
            <a:off x="3034801" y="2142248"/>
            <a:ext cx="655035" cy="589934"/>
          </a:xfrm>
          <a:prstGeom prst="roundRect">
            <a:avLst/>
          </a:prstGeom>
          <a:solidFill>
            <a:srgbClr val="00B050"/>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050" b="1" dirty="0">
                <a:solidFill>
                  <a:schemeClr val="bg1"/>
                </a:solidFill>
              </a:rPr>
              <a:t>⑧仮想 </a:t>
            </a:r>
            <a:r>
              <a:rPr kumimoji="1" lang="en-US" altLang="ja-JP" sz="1050" b="1" dirty="0">
                <a:solidFill>
                  <a:schemeClr val="bg1"/>
                </a:solidFill>
              </a:rPr>
              <a:t>NW</a:t>
            </a:r>
          </a:p>
          <a:p>
            <a:pPr algn="ctr"/>
            <a:r>
              <a:rPr kumimoji="1" lang="ja-JP" altLang="en-US" sz="1050" b="1" dirty="0">
                <a:solidFill>
                  <a:schemeClr val="bg1"/>
                </a:solidFill>
              </a:rPr>
              <a:t>ｱﾀﾞﾌﾟﾀ</a:t>
            </a:r>
          </a:p>
        </p:txBody>
      </p:sp>
      <p:sp>
        <p:nvSpPr>
          <p:cNvPr id="245" name="四角形: 角を丸くする 244">
            <a:extLst>
              <a:ext uri="{FF2B5EF4-FFF2-40B4-BE49-F238E27FC236}">
                <a16:creationId xmlns:a16="http://schemas.microsoft.com/office/drawing/2014/main" id="{973BCBDC-2836-4E3D-A42D-D7D02A19BFAC}"/>
              </a:ext>
            </a:extLst>
          </p:cNvPr>
          <p:cNvSpPr/>
          <p:nvPr/>
        </p:nvSpPr>
        <p:spPr>
          <a:xfrm>
            <a:off x="5266315" y="2095651"/>
            <a:ext cx="655035" cy="589934"/>
          </a:xfrm>
          <a:prstGeom prst="roundRect">
            <a:avLst/>
          </a:prstGeom>
          <a:solidFill>
            <a:srgbClr val="7030A0"/>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050" b="1" dirty="0">
                <a:solidFill>
                  <a:schemeClr val="bg1"/>
                </a:solidFill>
              </a:rPr>
              <a:t>⑧仮想 </a:t>
            </a:r>
            <a:r>
              <a:rPr kumimoji="1" lang="en-US" altLang="ja-JP" sz="1050" b="1" dirty="0">
                <a:solidFill>
                  <a:schemeClr val="bg1"/>
                </a:solidFill>
              </a:rPr>
              <a:t>NW</a:t>
            </a:r>
          </a:p>
          <a:p>
            <a:pPr algn="ctr"/>
            <a:r>
              <a:rPr kumimoji="1" lang="ja-JP" altLang="en-US" sz="1050" b="1" dirty="0">
                <a:solidFill>
                  <a:schemeClr val="bg1"/>
                </a:solidFill>
              </a:rPr>
              <a:t>ｱﾀﾞﾌﾟﾀ</a:t>
            </a:r>
          </a:p>
        </p:txBody>
      </p:sp>
      <p:sp>
        <p:nvSpPr>
          <p:cNvPr id="246" name="四角形: 角を丸くする 245">
            <a:extLst>
              <a:ext uri="{FF2B5EF4-FFF2-40B4-BE49-F238E27FC236}">
                <a16:creationId xmlns:a16="http://schemas.microsoft.com/office/drawing/2014/main" id="{94FCF201-16EB-4601-91B9-01ADCC50EB84}"/>
              </a:ext>
            </a:extLst>
          </p:cNvPr>
          <p:cNvSpPr/>
          <p:nvPr/>
        </p:nvSpPr>
        <p:spPr>
          <a:xfrm>
            <a:off x="4393111" y="4100544"/>
            <a:ext cx="2597500" cy="436522"/>
          </a:xfrm>
          <a:prstGeom prst="roundRect">
            <a:avLst/>
          </a:prstGeom>
          <a:solidFill>
            <a:srgbClr val="00B050"/>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050" b="1" dirty="0">
                <a:solidFill>
                  <a:schemeClr val="bg1"/>
                </a:solidFill>
              </a:rPr>
              <a:t>⑧ 各ユーザーごとの仮想ネットワークを実現するソフトウェア機構 </a:t>
            </a:r>
            <a:r>
              <a:rPr kumimoji="1" lang="en-US" altLang="ja-JP" sz="1050" b="1" dirty="0">
                <a:solidFill>
                  <a:schemeClr val="bg1"/>
                </a:solidFill>
              </a:rPr>
              <a:t>(</a:t>
            </a:r>
            <a:r>
              <a:rPr kumimoji="1" lang="ja-JP" altLang="en-US" sz="1050" b="1" dirty="0">
                <a:solidFill>
                  <a:schemeClr val="bg1"/>
                </a:solidFill>
              </a:rPr>
              <a:t>いわゆる 「</a:t>
            </a:r>
            <a:r>
              <a:rPr kumimoji="1" lang="en-US" altLang="ja-JP" sz="1050" b="1" dirty="0">
                <a:solidFill>
                  <a:schemeClr val="bg1"/>
                </a:solidFill>
              </a:rPr>
              <a:t>VPC</a:t>
            </a:r>
            <a:r>
              <a:rPr kumimoji="1" lang="ja-JP" altLang="en-US" sz="1050" b="1" dirty="0">
                <a:solidFill>
                  <a:schemeClr val="bg1"/>
                </a:solidFill>
              </a:rPr>
              <a:t>」 機能</a:t>
            </a:r>
            <a:r>
              <a:rPr kumimoji="1" lang="en-US" altLang="ja-JP" sz="1050" b="1" dirty="0">
                <a:solidFill>
                  <a:schemeClr val="bg1"/>
                </a:solidFill>
              </a:rPr>
              <a:t>)</a:t>
            </a:r>
            <a:endParaRPr kumimoji="1" lang="ja-JP" altLang="en-US" sz="1050" b="1" dirty="0">
              <a:solidFill>
                <a:schemeClr val="bg1"/>
              </a:solidFill>
            </a:endParaRPr>
          </a:p>
        </p:txBody>
      </p:sp>
      <p:cxnSp>
        <p:nvCxnSpPr>
          <p:cNvPr id="247" name="直線コネクタ 246">
            <a:extLst>
              <a:ext uri="{FF2B5EF4-FFF2-40B4-BE49-F238E27FC236}">
                <a16:creationId xmlns:a16="http://schemas.microsoft.com/office/drawing/2014/main" id="{CD227EC0-AA04-4F4A-BC18-4BC9762EB2A8}"/>
              </a:ext>
            </a:extLst>
          </p:cNvPr>
          <p:cNvCxnSpPr>
            <a:cxnSpLocks/>
          </p:cNvCxnSpPr>
          <p:nvPr/>
        </p:nvCxnSpPr>
        <p:spPr>
          <a:xfrm flipH="1">
            <a:off x="349509" y="6729881"/>
            <a:ext cx="11594530"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48" name="直線コネクタ 247">
            <a:extLst>
              <a:ext uri="{FF2B5EF4-FFF2-40B4-BE49-F238E27FC236}">
                <a16:creationId xmlns:a16="http://schemas.microsoft.com/office/drawing/2014/main" id="{81BF56FB-690B-491E-AA0E-A26A5667A1A1}"/>
              </a:ext>
            </a:extLst>
          </p:cNvPr>
          <p:cNvCxnSpPr>
            <a:cxnSpLocks/>
          </p:cNvCxnSpPr>
          <p:nvPr/>
        </p:nvCxnSpPr>
        <p:spPr>
          <a:xfrm>
            <a:off x="3558706" y="2712544"/>
            <a:ext cx="919833" cy="1448751"/>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8DD0F6EC-CD45-43C2-8E98-212513AF4640}"/>
              </a:ext>
            </a:extLst>
          </p:cNvPr>
          <p:cNvCxnSpPr>
            <a:cxnSpLocks/>
          </p:cNvCxnSpPr>
          <p:nvPr/>
        </p:nvCxnSpPr>
        <p:spPr>
          <a:xfrm flipH="1">
            <a:off x="5414873" y="2667204"/>
            <a:ext cx="212847" cy="1489529"/>
          </a:xfrm>
          <a:prstGeom prst="line">
            <a:avLst/>
          </a:prstGeom>
          <a:ln w="571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251" name="四角形: 角を丸くする 250">
            <a:extLst>
              <a:ext uri="{FF2B5EF4-FFF2-40B4-BE49-F238E27FC236}">
                <a16:creationId xmlns:a16="http://schemas.microsoft.com/office/drawing/2014/main" id="{98EDDDF5-4F72-49D4-BD34-D6D4C43A3C73}"/>
              </a:ext>
            </a:extLst>
          </p:cNvPr>
          <p:cNvSpPr/>
          <p:nvPr/>
        </p:nvSpPr>
        <p:spPr>
          <a:xfrm>
            <a:off x="4494321" y="4161846"/>
            <a:ext cx="2597500" cy="436522"/>
          </a:xfrm>
          <a:prstGeom prst="roundRect">
            <a:avLst/>
          </a:prstGeom>
          <a:solidFill>
            <a:srgbClr val="7030A0"/>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050" b="1" dirty="0">
                <a:solidFill>
                  <a:schemeClr val="bg1"/>
                </a:solidFill>
              </a:rPr>
              <a:t>⑨ 各ユーザーごとの仮想ネットワークを実現するソフトウェア機構 </a:t>
            </a:r>
            <a:r>
              <a:rPr kumimoji="1" lang="en-US" altLang="ja-JP" sz="1050" b="1" dirty="0">
                <a:solidFill>
                  <a:schemeClr val="bg1"/>
                </a:solidFill>
              </a:rPr>
              <a:t>(</a:t>
            </a:r>
            <a:r>
              <a:rPr kumimoji="1" lang="ja-JP" altLang="en-US" sz="1050" b="1" dirty="0">
                <a:solidFill>
                  <a:schemeClr val="bg1"/>
                </a:solidFill>
              </a:rPr>
              <a:t>いわゆる 「</a:t>
            </a:r>
            <a:r>
              <a:rPr kumimoji="1" lang="en-US" altLang="ja-JP" sz="1050" b="1" dirty="0">
                <a:solidFill>
                  <a:schemeClr val="bg1"/>
                </a:solidFill>
              </a:rPr>
              <a:t>VPC</a:t>
            </a:r>
            <a:r>
              <a:rPr kumimoji="1" lang="ja-JP" altLang="en-US" sz="1050" b="1" dirty="0">
                <a:solidFill>
                  <a:schemeClr val="bg1"/>
                </a:solidFill>
              </a:rPr>
              <a:t>」 機能</a:t>
            </a:r>
            <a:r>
              <a:rPr kumimoji="1" lang="en-US" altLang="ja-JP" sz="1050" b="1" dirty="0">
                <a:solidFill>
                  <a:schemeClr val="bg1"/>
                </a:solidFill>
              </a:rPr>
              <a:t>)</a:t>
            </a:r>
            <a:endParaRPr kumimoji="1" lang="ja-JP" altLang="en-US" sz="1050" b="1" dirty="0">
              <a:solidFill>
                <a:schemeClr val="bg1"/>
              </a:solidFill>
            </a:endParaRPr>
          </a:p>
        </p:txBody>
      </p:sp>
      <p:cxnSp>
        <p:nvCxnSpPr>
          <p:cNvPr id="252" name="直線コネクタ 251">
            <a:extLst>
              <a:ext uri="{FF2B5EF4-FFF2-40B4-BE49-F238E27FC236}">
                <a16:creationId xmlns:a16="http://schemas.microsoft.com/office/drawing/2014/main" id="{0C9FB6FD-B696-45B6-A100-21197B1D0B81}"/>
              </a:ext>
            </a:extLst>
          </p:cNvPr>
          <p:cNvCxnSpPr>
            <a:cxnSpLocks/>
          </p:cNvCxnSpPr>
          <p:nvPr/>
        </p:nvCxnSpPr>
        <p:spPr>
          <a:xfrm flipH="1">
            <a:off x="4657241" y="4548871"/>
            <a:ext cx="24508" cy="2169644"/>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E92E0D93-433C-4A6C-8E09-494839B656F4}"/>
              </a:ext>
            </a:extLst>
          </p:cNvPr>
          <p:cNvCxnSpPr>
            <a:cxnSpLocks/>
          </p:cNvCxnSpPr>
          <p:nvPr/>
        </p:nvCxnSpPr>
        <p:spPr>
          <a:xfrm flipH="1">
            <a:off x="357258" y="6784126"/>
            <a:ext cx="11594530" cy="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FCE457A8-E8B8-48A8-B214-E35CF4BEA0CE}"/>
              </a:ext>
            </a:extLst>
          </p:cNvPr>
          <p:cNvCxnSpPr>
            <a:cxnSpLocks/>
          </p:cNvCxnSpPr>
          <p:nvPr/>
        </p:nvCxnSpPr>
        <p:spPr>
          <a:xfrm flipH="1">
            <a:off x="4819973" y="4527200"/>
            <a:ext cx="47213" cy="2284305"/>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49" name="楕円 48">
            <a:extLst>
              <a:ext uri="{FF2B5EF4-FFF2-40B4-BE49-F238E27FC236}">
                <a16:creationId xmlns:a16="http://schemas.microsoft.com/office/drawing/2014/main" id="{1F6F5D7A-F67A-46A5-91DF-DCBBE89712AE}"/>
              </a:ext>
            </a:extLst>
          </p:cNvPr>
          <p:cNvSpPr/>
          <p:nvPr/>
        </p:nvSpPr>
        <p:spPr>
          <a:xfrm>
            <a:off x="4304813" y="6163885"/>
            <a:ext cx="762766" cy="1869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2C08B620-28E6-414C-8A05-7EA2C0C46CB7}"/>
              </a:ext>
            </a:extLst>
          </p:cNvPr>
          <p:cNvSpPr txBox="1"/>
          <p:nvPr/>
        </p:nvSpPr>
        <p:spPr>
          <a:xfrm>
            <a:off x="5050065" y="5998022"/>
            <a:ext cx="923149" cy="430887"/>
          </a:xfrm>
          <a:prstGeom prst="rect">
            <a:avLst/>
          </a:prstGeom>
          <a:noFill/>
        </p:spPr>
        <p:txBody>
          <a:bodyPr wrap="square" rtlCol="0">
            <a:spAutoFit/>
          </a:bodyPr>
          <a:lstStyle/>
          <a:p>
            <a:r>
              <a:rPr kumimoji="1" lang="ja-JP" altLang="en-US" sz="1100" b="1" dirty="0"/>
              <a:t>ネットワークも論理分割</a:t>
            </a:r>
          </a:p>
        </p:txBody>
      </p:sp>
      <p:sp>
        <p:nvSpPr>
          <p:cNvPr id="51" name="テキスト ボックス 50">
            <a:extLst>
              <a:ext uri="{FF2B5EF4-FFF2-40B4-BE49-F238E27FC236}">
                <a16:creationId xmlns:a16="http://schemas.microsoft.com/office/drawing/2014/main" id="{61690ECC-D470-4095-8802-EA2D34E9A457}"/>
              </a:ext>
            </a:extLst>
          </p:cNvPr>
          <p:cNvSpPr txBox="1"/>
          <p:nvPr/>
        </p:nvSpPr>
        <p:spPr>
          <a:xfrm>
            <a:off x="6816367" y="4616125"/>
            <a:ext cx="1648652" cy="769441"/>
          </a:xfrm>
          <a:prstGeom prst="rect">
            <a:avLst/>
          </a:prstGeom>
          <a:noFill/>
        </p:spPr>
        <p:txBody>
          <a:bodyPr wrap="square" rtlCol="0">
            <a:spAutoFit/>
          </a:bodyPr>
          <a:lstStyle/>
          <a:p>
            <a:r>
              <a:rPr kumimoji="1" lang="en-US" altLang="ja-JP" sz="1100" b="1" dirty="0"/>
              <a:t>※</a:t>
            </a:r>
            <a:r>
              <a:rPr kumimoji="1" lang="ja-JP" altLang="en-US" sz="1100" b="1" dirty="0"/>
              <a:t> 実際には、ディスクも </a:t>
            </a:r>
            <a:r>
              <a:rPr kumimoji="1" lang="en-US" altLang="ja-JP" sz="1100" b="1" dirty="0"/>
              <a:t>NW </a:t>
            </a:r>
            <a:r>
              <a:rPr kumimoji="1" lang="ja-JP" altLang="en-US" sz="1100" b="1" dirty="0"/>
              <a:t>を用いて仮想化・並列化されている。</a:t>
            </a:r>
            <a:endParaRPr kumimoji="1" lang="en-US" altLang="ja-JP" sz="1100" b="1" dirty="0"/>
          </a:p>
          <a:p>
            <a:r>
              <a:rPr lang="en-US" altLang="ja-JP" sz="1100" b="1" dirty="0"/>
              <a:t>(</a:t>
            </a:r>
            <a:r>
              <a:rPr lang="ja-JP" altLang="en-US" sz="1100" b="1" dirty="0"/>
              <a:t>図の簡略化のため省略</a:t>
            </a:r>
            <a:r>
              <a:rPr lang="en-US" altLang="ja-JP" sz="1100" b="1" dirty="0"/>
              <a:t>)</a:t>
            </a:r>
            <a:endParaRPr kumimoji="1" lang="ja-JP" altLang="en-US" sz="1100" b="1" dirty="0"/>
          </a:p>
        </p:txBody>
      </p:sp>
      <p:cxnSp>
        <p:nvCxnSpPr>
          <p:cNvPr id="255" name="直線コネクタ 254">
            <a:extLst>
              <a:ext uri="{FF2B5EF4-FFF2-40B4-BE49-F238E27FC236}">
                <a16:creationId xmlns:a16="http://schemas.microsoft.com/office/drawing/2014/main" id="{91C025AF-E6B8-4F53-90C6-FA53BA11237B}"/>
              </a:ext>
            </a:extLst>
          </p:cNvPr>
          <p:cNvCxnSpPr>
            <a:cxnSpLocks/>
          </p:cNvCxnSpPr>
          <p:nvPr/>
        </p:nvCxnSpPr>
        <p:spPr>
          <a:xfrm>
            <a:off x="1197953" y="1266505"/>
            <a:ext cx="4595118"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6" name="テキスト ボックス 255">
            <a:extLst>
              <a:ext uri="{FF2B5EF4-FFF2-40B4-BE49-F238E27FC236}">
                <a16:creationId xmlns:a16="http://schemas.microsoft.com/office/drawing/2014/main" id="{1DA3B117-87AA-4D49-92D2-2BE7D9B9F20E}"/>
              </a:ext>
            </a:extLst>
          </p:cNvPr>
          <p:cNvSpPr txBox="1"/>
          <p:nvPr/>
        </p:nvSpPr>
        <p:spPr>
          <a:xfrm>
            <a:off x="1015276" y="927863"/>
            <a:ext cx="839042" cy="307777"/>
          </a:xfrm>
          <a:prstGeom prst="rect">
            <a:avLst/>
          </a:prstGeom>
          <a:noFill/>
        </p:spPr>
        <p:txBody>
          <a:bodyPr wrap="square" rtlCol="0">
            <a:spAutoFit/>
          </a:bodyPr>
          <a:lstStyle/>
          <a:p>
            <a:r>
              <a:rPr kumimoji="1" lang="ja-JP" altLang="en-US" sz="700" b="1" dirty="0"/>
              <a:t>内ユーザ</a:t>
            </a:r>
            <a:endParaRPr kumimoji="1" lang="en-US" altLang="ja-JP" sz="700" b="1" dirty="0"/>
          </a:p>
          <a:p>
            <a:r>
              <a:rPr kumimoji="1" lang="ja-JP" altLang="en-US" sz="700" b="1" dirty="0"/>
              <a:t>空間</a:t>
            </a:r>
          </a:p>
        </p:txBody>
      </p:sp>
      <p:sp>
        <p:nvSpPr>
          <p:cNvPr id="257" name="テキスト ボックス 256">
            <a:extLst>
              <a:ext uri="{FF2B5EF4-FFF2-40B4-BE49-F238E27FC236}">
                <a16:creationId xmlns:a16="http://schemas.microsoft.com/office/drawing/2014/main" id="{837B0E57-F147-4D35-8A33-7D0E2E5962B0}"/>
              </a:ext>
            </a:extLst>
          </p:cNvPr>
          <p:cNvSpPr txBox="1"/>
          <p:nvPr/>
        </p:nvSpPr>
        <p:spPr>
          <a:xfrm>
            <a:off x="1085631" y="1331392"/>
            <a:ext cx="839042" cy="307777"/>
          </a:xfrm>
          <a:prstGeom prst="rect">
            <a:avLst/>
          </a:prstGeom>
          <a:noFill/>
        </p:spPr>
        <p:txBody>
          <a:bodyPr wrap="square" rtlCol="0">
            <a:spAutoFit/>
          </a:bodyPr>
          <a:lstStyle/>
          <a:p>
            <a:r>
              <a:rPr kumimoji="1" lang="ja-JP" altLang="en-US" sz="700" b="1" dirty="0"/>
              <a:t>内カーネル</a:t>
            </a:r>
            <a:endParaRPr kumimoji="1" lang="en-US" altLang="ja-JP" sz="700" b="1" dirty="0"/>
          </a:p>
          <a:p>
            <a:r>
              <a:rPr kumimoji="1" lang="ja-JP" altLang="en-US" sz="700" b="1" dirty="0"/>
              <a:t>空間</a:t>
            </a:r>
          </a:p>
        </p:txBody>
      </p:sp>
      <p:cxnSp>
        <p:nvCxnSpPr>
          <p:cNvPr id="258" name="直線矢印コネクタ 257">
            <a:extLst>
              <a:ext uri="{FF2B5EF4-FFF2-40B4-BE49-F238E27FC236}">
                <a16:creationId xmlns:a16="http://schemas.microsoft.com/office/drawing/2014/main" id="{EB553457-2D2D-437E-A83D-BEB3756584B3}"/>
              </a:ext>
            </a:extLst>
          </p:cNvPr>
          <p:cNvCxnSpPr>
            <a:cxnSpLocks/>
          </p:cNvCxnSpPr>
          <p:nvPr/>
        </p:nvCxnSpPr>
        <p:spPr>
          <a:xfrm>
            <a:off x="1379411" y="1097339"/>
            <a:ext cx="0" cy="30226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6BAF82DD-E1F1-4DF9-A949-9AC7F5FC5537}"/>
              </a:ext>
            </a:extLst>
          </p:cNvPr>
          <p:cNvCxnSpPr>
            <a:cxnSpLocks/>
          </p:cNvCxnSpPr>
          <p:nvPr/>
        </p:nvCxnSpPr>
        <p:spPr>
          <a:xfrm>
            <a:off x="657023" y="2333164"/>
            <a:ext cx="929392"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0" name="テキスト ボックス 259">
            <a:extLst>
              <a:ext uri="{FF2B5EF4-FFF2-40B4-BE49-F238E27FC236}">
                <a16:creationId xmlns:a16="http://schemas.microsoft.com/office/drawing/2014/main" id="{984B0A6B-3A98-4BB2-BEB7-747A6A3E5772}"/>
              </a:ext>
            </a:extLst>
          </p:cNvPr>
          <p:cNvSpPr txBox="1"/>
          <p:nvPr/>
        </p:nvSpPr>
        <p:spPr>
          <a:xfrm>
            <a:off x="636130" y="2352098"/>
            <a:ext cx="862127" cy="253916"/>
          </a:xfrm>
          <a:prstGeom prst="rect">
            <a:avLst/>
          </a:prstGeom>
          <a:noFill/>
        </p:spPr>
        <p:txBody>
          <a:bodyPr wrap="square" rtlCol="0">
            <a:spAutoFit/>
          </a:bodyPr>
          <a:lstStyle/>
          <a:p>
            <a:r>
              <a:rPr kumimoji="1" lang="en-US" altLang="ja-JP" sz="1050" b="1" dirty="0"/>
              <a:t>VM </a:t>
            </a:r>
            <a:r>
              <a:rPr kumimoji="1" lang="ja-JP" altLang="en-US" sz="1050" b="1" dirty="0"/>
              <a:t>の外側</a:t>
            </a:r>
          </a:p>
        </p:txBody>
      </p:sp>
      <p:sp>
        <p:nvSpPr>
          <p:cNvPr id="261" name="テキスト ボックス 260">
            <a:extLst>
              <a:ext uri="{FF2B5EF4-FFF2-40B4-BE49-F238E27FC236}">
                <a16:creationId xmlns:a16="http://schemas.microsoft.com/office/drawing/2014/main" id="{00D283E6-7857-46EF-BE48-19DF162D073E}"/>
              </a:ext>
            </a:extLst>
          </p:cNvPr>
          <p:cNvSpPr txBox="1"/>
          <p:nvPr/>
        </p:nvSpPr>
        <p:spPr>
          <a:xfrm>
            <a:off x="632081" y="2078584"/>
            <a:ext cx="839042" cy="253916"/>
          </a:xfrm>
          <a:prstGeom prst="rect">
            <a:avLst/>
          </a:prstGeom>
          <a:noFill/>
        </p:spPr>
        <p:txBody>
          <a:bodyPr wrap="square" rtlCol="0">
            <a:spAutoFit/>
          </a:bodyPr>
          <a:lstStyle/>
          <a:p>
            <a:r>
              <a:rPr kumimoji="1" lang="en-US" altLang="ja-JP" sz="1050" b="1" dirty="0"/>
              <a:t>VM</a:t>
            </a:r>
            <a:r>
              <a:rPr kumimoji="1" lang="ja-JP" altLang="en-US" sz="1050" b="1" dirty="0"/>
              <a:t> の内側</a:t>
            </a:r>
          </a:p>
        </p:txBody>
      </p:sp>
      <p:cxnSp>
        <p:nvCxnSpPr>
          <p:cNvPr id="262" name="直線矢印コネクタ 261">
            <a:extLst>
              <a:ext uri="{FF2B5EF4-FFF2-40B4-BE49-F238E27FC236}">
                <a16:creationId xmlns:a16="http://schemas.microsoft.com/office/drawing/2014/main" id="{E512D447-576E-4196-B32B-470D59FF4991}"/>
              </a:ext>
            </a:extLst>
          </p:cNvPr>
          <p:cNvCxnSpPr/>
          <p:nvPr/>
        </p:nvCxnSpPr>
        <p:spPr>
          <a:xfrm>
            <a:off x="1434797" y="2074777"/>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89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a:extLst>
              <a:ext uri="{FF2B5EF4-FFF2-40B4-BE49-F238E27FC236}">
                <a16:creationId xmlns:a16="http://schemas.microsoft.com/office/drawing/2014/main" id="{0D740BA3-23E8-488A-BB38-95E5C4292F26}"/>
              </a:ext>
            </a:extLst>
          </p:cNvPr>
          <p:cNvSpPr/>
          <p:nvPr/>
        </p:nvSpPr>
        <p:spPr>
          <a:xfrm>
            <a:off x="875654" y="464949"/>
            <a:ext cx="7151141" cy="5974597"/>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extLst>
              <a:ext uri="{FF2B5EF4-FFF2-40B4-BE49-F238E27FC236}">
                <a16:creationId xmlns:a16="http://schemas.microsoft.com/office/drawing/2014/main" id="{2C880012-20D2-4E1A-BCA9-C83D55495462}"/>
              </a:ext>
            </a:extLst>
          </p:cNvPr>
          <p:cNvSpPr/>
          <p:nvPr/>
        </p:nvSpPr>
        <p:spPr>
          <a:xfrm>
            <a:off x="1318061" y="503695"/>
            <a:ext cx="5945058" cy="4045058"/>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81775234-F926-4667-8E18-C8D3C28C5A70}"/>
              </a:ext>
            </a:extLst>
          </p:cNvPr>
          <p:cNvSpPr/>
          <p:nvPr/>
        </p:nvSpPr>
        <p:spPr>
          <a:xfrm>
            <a:off x="11095571" y="4409871"/>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95FFDB00-D2FF-4474-ACC2-A4308E0F2354}"/>
              </a:ext>
            </a:extLst>
          </p:cNvPr>
          <p:cNvSpPr/>
          <p:nvPr/>
        </p:nvSpPr>
        <p:spPr>
          <a:xfrm>
            <a:off x="9746410" y="4415077"/>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E78DECD0-7313-4C35-9832-BD82F6189FBE}"/>
              </a:ext>
            </a:extLst>
          </p:cNvPr>
          <p:cNvSpPr/>
          <p:nvPr/>
        </p:nvSpPr>
        <p:spPr>
          <a:xfrm>
            <a:off x="8330339" y="4432514"/>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7D47D030-B354-4903-8F72-3000D61DECBF}"/>
              </a:ext>
            </a:extLst>
          </p:cNvPr>
          <p:cNvCxnSpPr>
            <a:cxnSpLocks/>
          </p:cNvCxnSpPr>
          <p:nvPr/>
        </p:nvCxnSpPr>
        <p:spPr>
          <a:xfrm flipV="1">
            <a:off x="1032579" y="4604125"/>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1DE5ADBA-6EE9-49C1-B3F3-3B7051AAF72F}"/>
              </a:ext>
            </a:extLst>
          </p:cNvPr>
          <p:cNvSpPr>
            <a:spLocks noGrp="1"/>
          </p:cNvSpPr>
          <p:nvPr>
            <p:ph type="sldNum" sz="quarter" idx="12"/>
          </p:nvPr>
        </p:nvSpPr>
        <p:spPr>
          <a:xfrm>
            <a:off x="11338560" y="6356350"/>
            <a:ext cx="697930" cy="365125"/>
          </a:xfrm>
        </p:spPr>
        <p:txBody>
          <a:bodyPr/>
          <a:lstStyle/>
          <a:p>
            <a:fld id="{63DCA85F-F225-44A4-AEA8-9083CAE61796}" type="slidenum">
              <a:rPr kumimoji="1" lang="ja-JP" altLang="en-US" smtClean="0"/>
              <a:t>43</a:t>
            </a:fld>
            <a:endParaRPr kumimoji="1" lang="ja-JP" altLang="en-US" dirty="0"/>
          </a:p>
        </p:txBody>
      </p:sp>
      <p:sp>
        <p:nvSpPr>
          <p:cNvPr id="5" name="四角形: 角を丸くする 4">
            <a:extLst>
              <a:ext uri="{FF2B5EF4-FFF2-40B4-BE49-F238E27FC236}">
                <a16:creationId xmlns:a16="http://schemas.microsoft.com/office/drawing/2014/main" id="{A751B9C3-05C7-46DD-A0FB-3F126B5AE792}"/>
              </a:ext>
            </a:extLst>
          </p:cNvPr>
          <p:cNvSpPr/>
          <p:nvPr/>
        </p:nvSpPr>
        <p:spPr>
          <a:xfrm>
            <a:off x="1468660" y="2952247"/>
            <a:ext cx="5748001" cy="1484455"/>
          </a:xfrm>
          <a:prstGeom prst="roundRect">
            <a:avLst/>
          </a:prstGeom>
          <a:ln w="57150">
            <a:solidFill>
              <a:srgbClr val="FF0000"/>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highlight>
                  <a:srgbClr val="FF0000"/>
                </a:highlight>
              </a:rPr>
              <a:t>② システムソフトウェア </a:t>
            </a:r>
            <a:r>
              <a:rPr kumimoji="1" lang="en-US" altLang="ja-JP" sz="2400" b="1" dirty="0">
                <a:highlight>
                  <a:srgbClr val="FF0000"/>
                </a:highlight>
              </a:rPr>
              <a:t>(OS</a:t>
            </a:r>
            <a:r>
              <a:rPr kumimoji="1" lang="ja-JP" altLang="en-US" sz="2400" b="1" dirty="0">
                <a:highlight>
                  <a:srgbClr val="FF0000"/>
                </a:highlight>
              </a:rPr>
              <a:t> 等</a:t>
            </a:r>
            <a:r>
              <a:rPr kumimoji="1" lang="en-US" altLang="ja-JP" sz="2400" b="1" dirty="0">
                <a:highlight>
                  <a:srgbClr val="FF0000"/>
                </a:highlight>
              </a:rPr>
              <a:t>) </a:t>
            </a:r>
            <a:r>
              <a:rPr kumimoji="1" lang="ja-JP" altLang="en-US" sz="2400" b="1" dirty="0">
                <a:highlight>
                  <a:srgbClr val="FF0000"/>
                </a:highlight>
              </a:rPr>
              <a:t>≓</a:t>
            </a:r>
            <a:r>
              <a:rPr kumimoji="1" lang="en-US" altLang="ja-JP" sz="2400" b="1" dirty="0">
                <a:highlight>
                  <a:srgbClr val="FF0000"/>
                </a:highlight>
              </a:rPr>
              <a:t> </a:t>
            </a:r>
            <a:r>
              <a:rPr kumimoji="1" lang="ja-JP" altLang="en-US" sz="2400" b="1" dirty="0">
                <a:highlight>
                  <a:srgbClr val="FF0000"/>
                </a:highlight>
              </a:rPr>
              <a:t>行政機構</a:t>
            </a:r>
          </a:p>
        </p:txBody>
      </p:sp>
      <p:sp>
        <p:nvSpPr>
          <p:cNvPr id="6" name="四角形: 角を丸くする 5">
            <a:extLst>
              <a:ext uri="{FF2B5EF4-FFF2-40B4-BE49-F238E27FC236}">
                <a16:creationId xmlns:a16="http://schemas.microsoft.com/office/drawing/2014/main" id="{DDF04A33-76FB-4014-BF2F-6BC4DFBDF7AB}"/>
              </a:ext>
            </a:extLst>
          </p:cNvPr>
          <p:cNvSpPr/>
          <p:nvPr/>
        </p:nvSpPr>
        <p:spPr>
          <a:xfrm>
            <a:off x="1637552" y="3552653"/>
            <a:ext cx="2190457" cy="778089"/>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b="1" dirty="0"/>
              <a:t>コンピュータシステム</a:t>
            </a:r>
            <a:endParaRPr kumimoji="1" lang="en-US" altLang="ja-JP" sz="1400" b="1" dirty="0"/>
          </a:p>
          <a:p>
            <a:pPr algn="ctr"/>
            <a:r>
              <a:rPr kumimoji="1" lang="ja-JP" altLang="en-US" sz="1400" b="1" dirty="0"/>
              <a:t>ソフトウェア </a:t>
            </a:r>
            <a:r>
              <a:rPr lang="en-US" altLang="ja-JP" sz="1400" b="1" dirty="0"/>
              <a:t>(CPU</a:t>
            </a:r>
            <a:r>
              <a:rPr lang="ja-JP" altLang="en-US" sz="1400" b="1" dirty="0"/>
              <a:t>・メモリ抽象化、ファイルシステム等</a:t>
            </a:r>
            <a:r>
              <a:rPr lang="en-US" altLang="ja-JP" sz="1400" b="1" dirty="0"/>
              <a:t>)</a:t>
            </a:r>
            <a:endParaRPr kumimoji="1" lang="ja-JP" altLang="en-US" sz="1400" b="1" dirty="0"/>
          </a:p>
        </p:txBody>
      </p:sp>
      <p:sp>
        <p:nvSpPr>
          <p:cNvPr id="7" name="四角形: 角を丸くする 6">
            <a:extLst>
              <a:ext uri="{FF2B5EF4-FFF2-40B4-BE49-F238E27FC236}">
                <a16:creationId xmlns:a16="http://schemas.microsoft.com/office/drawing/2014/main" id="{ECA21431-825E-47DB-A041-1E88A3CA96AA}"/>
              </a:ext>
            </a:extLst>
          </p:cNvPr>
          <p:cNvSpPr/>
          <p:nvPr/>
        </p:nvSpPr>
        <p:spPr>
          <a:xfrm>
            <a:off x="4107035" y="3579871"/>
            <a:ext cx="2847927" cy="6840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1400" b="1" dirty="0"/>
              <a:t>ネットワークシステム</a:t>
            </a:r>
            <a:endParaRPr kumimoji="1" lang="en-US" altLang="ja-JP" sz="1400" b="1" dirty="0"/>
          </a:p>
          <a:p>
            <a:pPr algn="ctr"/>
            <a:r>
              <a:rPr kumimoji="1" lang="ja-JP" altLang="en-US" sz="1400" b="1" dirty="0"/>
              <a:t>ソフトウェア </a:t>
            </a:r>
            <a:r>
              <a:rPr lang="en-US" altLang="ja-JP" sz="1400" b="1" dirty="0"/>
              <a:t>(TCP/IP</a:t>
            </a:r>
            <a:r>
              <a:rPr lang="ja-JP" altLang="en-US" sz="1400" b="1" dirty="0"/>
              <a:t> スタック等</a:t>
            </a:r>
            <a:r>
              <a:rPr lang="en-US" altLang="ja-JP" sz="1400" b="1" dirty="0"/>
              <a:t>)</a:t>
            </a:r>
            <a:endParaRPr kumimoji="1" lang="ja-JP" altLang="en-US" sz="1400" b="1" dirty="0"/>
          </a:p>
        </p:txBody>
      </p:sp>
      <p:sp>
        <p:nvSpPr>
          <p:cNvPr id="8" name="四角形: 角を丸くする 7">
            <a:extLst>
              <a:ext uri="{FF2B5EF4-FFF2-40B4-BE49-F238E27FC236}">
                <a16:creationId xmlns:a16="http://schemas.microsoft.com/office/drawing/2014/main" id="{DD8B2384-8E8C-4046-9B4D-CD667355A1C5}"/>
              </a:ext>
            </a:extLst>
          </p:cNvPr>
          <p:cNvSpPr/>
          <p:nvPr/>
        </p:nvSpPr>
        <p:spPr>
          <a:xfrm>
            <a:off x="1394847" y="4914848"/>
            <a:ext cx="5452458" cy="8872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③ ハードウェア </a:t>
            </a:r>
            <a:r>
              <a:rPr kumimoji="1" lang="en-US" altLang="ja-JP" sz="2400" b="1" dirty="0"/>
              <a:t>= </a:t>
            </a:r>
            <a:r>
              <a:rPr kumimoji="1" lang="ja-JP" altLang="en-US" sz="2400" b="1" dirty="0"/>
              <a:t>物理力</a:t>
            </a:r>
            <a:r>
              <a:rPr kumimoji="1" lang="ja-JP" altLang="en-US" sz="2800" b="1" dirty="0"/>
              <a:t> </a:t>
            </a:r>
            <a:r>
              <a:rPr kumimoji="1" lang="en-US" altLang="ja-JP" sz="1200" b="1" dirty="0"/>
              <a:t>(</a:t>
            </a:r>
            <a:r>
              <a:rPr kumimoji="1" lang="ja-JP" altLang="en-US" sz="1200" b="1" dirty="0"/>
              <a:t>安価な汎用 </a:t>
            </a:r>
            <a:r>
              <a:rPr kumimoji="1" lang="en-US" altLang="ja-JP" sz="1200" b="1" dirty="0"/>
              <a:t>PC)</a:t>
            </a:r>
            <a:endParaRPr kumimoji="1" lang="en-US" altLang="ja-JP" sz="1400" b="1" dirty="0"/>
          </a:p>
        </p:txBody>
      </p:sp>
      <p:sp>
        <p:nvSpPr>
          <p:cNvPr id="9" name="四角形: 角を丸くする 8">
            <a:extLst>
              <a:ext uri="{FF2B5EF4-FFF2-40B4-BE49-F238E27FC236}">
                <a16:creationId xmlns:a16="http://schemas.microsoft.com/office/drawing/2014/main" id="{505B06BC-2FAC-433E-9EAE-53FE53DB2191}"/>
              </a:ext>
            </a:extLst>
          </p:cNvPr>
          <p:cNvSpPr/>
          <p:nvPr/>
        </p:nvSpPr>
        <p:spPr>
          <a:xfrm>
            <a:off x="1729042"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CPU</a:t>
            </a:r>
            <a:endParaRPr kumimoji="1" lang="ja-JP" altLang="en-US" sz="1600" dirty="0">
              <a:solidFill>
                <a:schemeClr val="bg1"/>
              </a:solidFill>
            </a:endParaRPr>
          </a:p>
        </p:txBody>
      </p:sp>
      <p:sp>
        <p:nvSpPr>
          <p:cNvPr id="10" name="四角形: 角を丸くする 9">
            <a:extLst>
              <a:ext uri="{FF2B5EF4-FFF2-40B4-BE49-F238E27FC236}">
                <a16:creationId xmlns:a16="http://schemas.microsoft.com/office/drawing/2014/main" id="{031D15B1-451F-4CA8-B27B-BF82DCA6BF40}"/>
              </a:ext>
            </a:extLst>
          </p:cNvPr>
          <p:cNvSpPr/>
          <p:nvPr/>
        </p:nvSpPr>
        <p:spPr>
          <a:xfrm>
            <a:off x="3344094"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メモリ</a:t>
            </a:r>
          </a:p>
        </p:txBody>
      </p:sp>
      <p:sp>
        <p:nvSpPr>
          <p:cNvPr id="12" name="四角形: 角を丸くする 11">
            <a:extLst>
              <a:ext uri="{FF2B5EF4-FFF2-40B4-BE49-F238E27FC236}">
                <a16:creationId xmlns:a16="http://schemas.microsoft.com/office/drawing/2014/main" id="{87B3A905-E182-443C-94F7-A82022457BE8}"/>
              </a:ext>
            </a:extLst>
          </p:cNvPr>
          <p:cNvSpPr/>
          <p:nvPr/>
        </p:nvSpPr>
        <p:spPr>
          <a:xfrm>
            <a:off x="4725578" y="5399307"/>
            <a:ext cx="1334109"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ストレージ</a:t>
            </a:r>
          </a:p>
        </p:txBody>
      </p:sp>
      <p:sp>
        <p:nvSpPr>
          <p:cNvPr id="13" name="四角形: 角を丸くする 12">
            <a:extLst>
              <a:ext uri="{FF2B5EF4-FFF2-40B4-BE49-F238E27FC236}">
                <a16:creationId xmlns:a16="http://schemas.microsoft.com/office/drawing/2014/main" id="{B93619A7-D1B9-4E62-9419-8500D46EE228}"/>
              </a:ext>
            </a:extLst>
          </p:cNvPr>
          <p:cNvSpPr/>
          <p:nvPr/>
        </p:nvSpPr>
        <p:spPr>
          <a:xfrm>
            <a:off x="3802893" y="5722695"/>
            <a:ext cx="1351292" cy="329902"/>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LAN </a:t>
            </a:r>
            <a:r>
              <a:rPr kumimoji="1" lang="ja-JP" altLang="en-US" sz="1600" dirty="0">
                <a:solidFill>
                  <a:schemeClr val="bg1"/>
                </a:solidFill>
              </a:rPr>
              <a:t>カード</a:t>
            </a:r>
          </a:p>
        </p:txBody>
      </p:sp>
      <p:sp>
        <p:nvSpPr>
          <p:cNvPr id="16" name="円柱 15">
            <a:extLst>
              <a:ext uri="{FF2B5EF4-FFF2-40B4-BE49-F238E27FC236}">
                <a16:creationId xmlns:a16="http://schemas.microsoft.com/office/drawing/2014/main" id="{AB82C5FE-7002-430C-B98C-C7EDFD1A0CC7}"/>
              </a:ext>
            </a:extLst>
          </p:cNvPr>
          <p:cNvSpPr/>
          <p:nvPr/>
        </p:nvSpPr>
        <p:spPr>
          <a:xfrm>
            <a:off x="3816285" y="4230781"/>
            <a:ext cx="168649" cy="665275"/>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21FAC7F0-8563-41D6-B267-DDEBD82C6934}"/>
              </a:ext>
            </a:extLst>
          </p:cNvPr>
          <p:cNvSpPr txBox="1"/>
          <p:nvPr/>
        </p:nvSpPr>
        <p:spPr>
          <a:xfrm>
            <a:off x="4519350" y="4570536"/>
            <a:ext cx="1552725" cy="307777"/>
          </a:xfrm>
          <a:prstGeom prst="rect">
            <a:avLst/>
          </a:prstGeom>
          <a:noFill/>
        </p:spPr>
        <p:txBody>
          <a:bodyPr wrap="square" rtlCol="0">
            <a:spAutoFit/>
          </a:bodyPr>
          <a:lstStyle/>
          <a:p>
            <a:r>
              <a:rPr kumimoji="1" lang="ja-JP" altLang="en-US" sz="1400" b="1" dirty="0">
                <a:highlight>
                  <a:srgbClr val="FFCCFF"/>
                </a:highlight>
              </a:rPr>
              <a:t>デバイスドライバ</a:t>
            </a:r>
          </a:p>
        </p:txBody>
      </p:sp>
      <p:cxnSp>
        <p:nvCxnSpPr>
          <p:cNvPr id="18" name="直線矢印コネクタ 17">
            <a:extLst>
              <a:ext uri="{FF2B5EF4-FFF2-40B4-BE49-F238E27FC236}">
                <a16:creationId xmlns:a16="http://schemas.microsoft.com/office/drawing/2014/main" id="{9E57A374-522F-4ECB-81C7-E0392590BAE3}"/>
              </a:ext>
            </a:extLst>
          </p:cNvPr>
          <p:cNvCxnSpPr>
            <a:cxnSpLocks/>
          </p:cNvCxnSpPr>
          <p:nvPr/>
        </p:nvCxnSpPr>
        <p:spPr>
          <a:xfrm flipH="1">
            <a:off x="3956829" y="4671297"/>
            <a:ext cx="581855" cy="5071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DC6BE50-4398-454D-A8ED-6392458A1808}"/>
              </a:ext>
            </a:extLst>
          </p:cNvPr>
          <p:cNvCxnSpPr>
            <a:cxnSpLocks/>
          </p:cNvCxnSpPr>
          <p:nvPr/>
        </p:nvCxnSpPr>
        <p:spPr>
          <a:xfrm>
            <a:off x="6091267" y="5463540"/>
            <a:ext cx="304800" cy="0"/>
          </a:xfrm>
          <a:prstGeom prst="line">
            <a:avLst/>
          </a:prstGeom>
          <a:ln w="57150">
            <a:solidFill>
              <a:srgbClr val="99FFCC"/>
            </a:solidFill>
          </a:ln>
        </p:spPr>
        <p:style>
          <a:lnRef idx="1">
            <a:schemeClr val="accent1"/>
          </a:lnRef>
          <a:fillRef idx="0">
            <a:schemeClr val="accent1"/>
          </a:fillRef>
          <a:effectRef idx="0">
            <a:schemeClr val="accent1"/>
          </a:effectRef>
          <a:fontRef idx="minor">
            <a:schemeClr val="tx1"/>
          </a:fontRef>
        </p:style>
      </p:cxnSp>
      <p:sp>
        <p:nvSpPr>
          <p:cNvPr id="25" name="円柱 24">
            <a:extLst>
              <a:ext uri="{FF2B5EF4-FFF2-40B4-BE49-F238E27FC236}">
                <a16:creationId xmlns:a16="http://schemas.microsoft.com/office/drawing/2014/main" id="{38C0D8E0-E83C-4B66-8232-3EFAE1CD6569}"/>
              </a:ext>
            </a:extLst>
          </p:cNvPr>
          <p:cNvSpPr/>
          <p:nvPr/>
        </p:nvSpPr>
        <p:spPr>
          <a:xfrm>
            <a:off x="6240805" y="4826901"/>
            <a:ext cx="1456417" cy="1066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柱 13">
            <a:extLst>
              <a:ext uri="{FF2B5EF4-FFF2-40B4-BE49-F238E27FC236}">
                <a16:creationId xmlns:a16="http://schemas.microsoft.com/office/drawing/2014/main" id="{8419C50B-AA72-4CD8-AE43-19827A883E24}"/>
              </a:ext>
            </a:extLst>
          </p:cNvPr>
          <p:cNvSpPr/>
          <p:nvPr/>
        </p:nvSpPr>
        <p:spPr>
          <a:xfrm>
            <a:off x="6335108" y="4968240"/>
            <a:ext cx="1456417" cy="1066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44A4BCA-E32F-478F-912A-14ECF4246830}"/>
              </a:ext>
            </a:extLst>
          </p:cNvPr>
          <p:cNvSpPr txBox="1"/>
          <p:nvPr/>
        </p:nvSpPr>
        <p:spPr>
          <a:xfrm>
            <a:off x="6396067" y="5196840"/>
            <a:ext cx="1353513" cy="738664"/>
          </a:xfrm>
          <a:prstGeom prst="rect">
            <a:avLst/>
          </a:prstGeom>
          <a:noFill/>
        </p:spPr>
        <p:txBody>
          <a:bodyPr wrap="square" rtlCol="0">
            <a:spAutoFit/>
          </a:bodyPr>
          <a:lstStyle/>
          <a:p>
            <a:pPr algn="ctr"/>
            <a:r>
              <a:rPr kumimoji="1" lang="ja-JP" altLang="en-US" sz="1400" b="1" dirty="0">
                <a:solidFill>
                  <a:schemeClr val="bg1"/>
                </a:solidFill>
              </a:rPr>
              <a:t>物理的なハードディスクや </a:t>
            </a:r>
            <a:r>
              <a:rPr kumimoji="1" lang="en-US" altLang="ja-JP" sz="1400" b="1" dirty="0">
                <a:solidFill>
                  <a:schemeClr val="bg1"/>
                </a:solidFill>
              </a:rPr>
              <a:t>SSD</a:t>
            </a:r>
          </a:p>
          <a:p>
            <a:pPr algn="ctr"/>
            <a:r>
              <a:rPr kumimoji="1" lang="en-US" altLang="ja-JP" sz="1400" b="1" dirty="0">
                <a:solidFill>
                  <a:schemeClr val="bg1"/>
                </a:solidFill>
              </a:rPr>
              <a:t>(</a:t>
            </a:r>
            <a:r>
              <a:rPr kumimoji="1" lang="ja-JP" altLang="en-US" sz="1400" b="1" dirty="0">
                <a:solidFill>
                  <a:schemeClr val="bg1"/>
                </a:solidFill>
              </a:rPr>
              <a:t>数 </a:t>
            </a:r>
            <a:r>
              <a:rPr kumimoji="1" lang="en-US" altLang="ja-JP" sz="1400" b="1" dirty="0">
                <a:solidFill>
                  <a:schemeClr val="bg1"/>
                </a:solidFill>
              </a:rPr>
              <a:t>TB / </a:t>
            </a:r>
            <a:r>
              <a:rPr kumimoji="1" lang="ja-JP" altLang="en-US" sz="1400" b="1" dirty="0">
                <a:solidFill>
                  <a:schemeClr val="bg1"/>
                </a:solidFill>
              </a:rPr>
              <a:t>台</a:t>
            </a:r>
            <a:r>
              <a:rPr kumimoji="1" lang="en-US" altLang="ja-JP" sz="1400" b="1" dirty="0">
                <a:solidFill>
                  <a:schemeClr val="bg1"/>
                </a:solidFill>
              </a:rPr>
              <a:t>)</a:t>
            </a:r>
            <a:endParaRPr kumimoji="1" lang="ja-JP" altLang="en-US" sz="1400" b="1" dirty="0">
              <a:solidFill>
                <a:schemeClr val="bg1"/>
              </a:solidFill>
            </a:endParaRPr>
          </a:p>
        </p:txBody>
      </p:sp>
      <p:cxnSp>
        <p:nvCxnSpPr>
          <p:cNvPr id="26" name="直線コネクタ 25">
            <a:extLst>
              <a:ext uri="{FF2B5EF4-FFF2-40B4-BE49-F238E27FC236}">
                <a16:creationId xmlns:a16="http://schemas.microsoft.com/office/drawing/2014/main" id="{ADB9F01E-69D6-41A6-9CE4-DF44B1801A97}"/>
              </a:ext>
            </a:extLst>
          </p:cNvPr>
          <p:cNvCxnSpPr>
            <a:cxnSpLocks/>
          </p:cNvCxnSpPr>
          <p:nvPr/>
        </p:nvCxnSpPr>
        <p:spPr>
          <a:xfrm flipV="1">
            <a:off x="1018955" y="2585899"/>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6E32969-D5B6-4A56-9088-FCDC7089B121}"/>
              </a:ext>
            </a:extLst>
          </p:cNvPr>
          <p:cNvSpPr txBox="1"/>
          <p:nvPr/>
        </p:nvSpPr>
        <p:spPr>
          <a:xfrm>
            <a:off x="4619122" y="2378748"/>
            <a:ext cx="2957926" cy="477054"/>
          </a:xfrm>
          <a:prstGeom prst="rect">
            <a:avLst/>
          </a:prstGeom>
          <a:noFill/>
        </p:spPr>
        <p:txBody>
          <a:bodyPr wrap="square" rtlCol="0">
            <a:spAutoFit/>
          </a:bodyPr>
          <a:lstStyle/>
          <a:p>
            <a:r>
              <a:rPr kumimoji="1" lang="ja-JP" altLang="en-US" sz="1400" b="1" dirty="0">
                <a:highlight>
                  <a:srgbClr val="99FFCC"/>
                </a:highlight>
              </a:rPr>
              <a:t>システムコール </a:t>
            </a:r>
            <a:r>
              <a:rPr kumimoji="1" lang="en-US" altLang="ja-JP" sz="1400" b="1" dirty="0">
                <a:highlight>
                  <a:srgbClr val="99FFCC"/>
                </a:highlight>
              </a:rPr>
              <a:t>(</a:t>
            </a:r>
            <a:r>
              <a:rPr kumimoji="1" lang="ja-JP" altLang="en-US" sz="1400" b="1" dirty="0">
                <a:highlight>
                  <a:srgbClr val="99FFCC"/>
                </a:highlight>
              </a:rPr>
              <a:t>伝統的 </a:t>
            </a:r>
            <a:r>
              <a:rPr kumimoji="1" lang="en-US" altLang="ja-JP" sz="1400" b="1" dirty="0">
                <a:highlight>
                  <a:srgbClr val="99FFCC"/>
                </a:highlight>
              </a:rPr>
              <a:t>API)</a:t>
            </a:r>
          </a:p>
          <a:p>
            <a:r>
              <a:rPr kumimoji="1" lang="ja-JP" altLang="en-US" sz="1100" b="1" dirty="0">
                <a:highlight>
                  <a:srgbClr val="99FFCC"/>
                </a:highlight>
              </a:rPr>
              <a:t>ローカルファイルの読み書き、通信の実行等</a:t>
            </a:r>
          </a:p>
        </p:txBody>
      </p:sp>
      <p:cxnSp>
        <p:nvCxnSpPr>
          <p:cNvPr id="31" name="直線矢印コネクタ 30">
            <a:extLst>
              <a:ext uri="{FF2B5EF4-FFF2-40B4-BE49-F238E27FC236}">
                <a16:creationId xmlns:a16="http://schemas.microsoft.com/office/drawing/2014/main" id="{10403DD9-BB41-4F45-ACE7-E5E20FC0344A}"/>
              </a:ext>
            </a:extLst>
          </p:cNvPr>
          <p:cNvCxnSpPr>
            <a:cxnSpLocks/>
          </p:cNvCxnSpPr>
          <p:nvPr/>
        </p:nvCxnSpPr>
        <p:spPr>
          <a:xfrm flipH="1">
            <a:off x="4037268" y="2497039"/>
            <a:ext cx="597352" cy="3338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9">
            <a:extLst>
              <a:ext uri="{FF2B5EF4-FFF2-40B4-BE49-F238E27FC236}">
                <a16:creationId xmlns:a16="http://schemas.microsoft.com/office/drawing/2014/main" id="{ABEF6582-FF26-49BC-9C92-2F5CCC40870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2936" y="5193900"/>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a:extLst>
              <a:ext uri="{FF2B5EF4-FFF2-40B4-BE49-F238E27FC236}">
                <a16:creationId xmlns:a16="http://schemas.microsoft.com/office/drawing/2014/main" id="{18A4027B-2B41-4291-9497-6003373A0AD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2041" y="5357483"/>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9">
            <a:extLst>
              <a:ext uri="{FF2B5EF4-FFF2-40B4-BE49-F238E27FC236}">
                <a16:creationId xmlns:a16="http://schemas.microsoft.com/office/drawing/2014/main" id="{FFAA788A-2298-4EB4-BC90-FA17E2AD7DBB}"/>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1630" y="5511167"/>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a:extLst>
              <a:ext uri="{FF2B5EF4-FFF2-40B4-BE49-F238E27FC236}">
                <a16:creationId xmlns:a16="http://schemas.microsoft.com/office/drawing/2014/main" id="{A6867BAF-B0A4-4E6C-B12D-013A8776F9F6}"/>
              </a:ext>
            </a:extLst>
          </p:cNvPr>
          <p:cNvSpPr txBox="1"/>
          <p:nvPr/>
        </p:nvSpPr>
        <p:spPr>
          <a:xfrm>
            <a:off x="5698113" y="5966770"/>
            <a:ext cx="2337873" cy="523220"/>
          </a:xfrm>
          <a:prstGeom prst="rect">
            <a:avLst/>
          </a:prstGeom>
          <a:noFill/>
        </p:spPr>
        <p:txBody>
          <a:bodyPr wrap="square" rtlCol="0">
            <a:spAutoFit/>
          </a:bodyPr>
          <a:lstStyle/>
          <a:p>
            <a:r>
              <a:rPr kumimoji="1" lang="ja-JP" altLang="en-US" sz="1400" b="1" dirty="0">
                <a:solidFill>
                  <a:schemeClr val="accent1">
                    <a:lumMod val="50000"/>
                  </a:schemeClr>
                </a:solidFill>
              </a:rPr>
              <a:t>物理的には全データは伝統的なローカルファイルとして保存</a:t>
            </a:r>
          </a:p>
        </p:txBody>
      </p:sp>
      <p:sp>
        <p:nvSpPr>
          <p:cNvPr id="40" name="四角形: 角を丸くする 39">
            <a:extLst>
              <a:ext uri="{FF2B5EF4-FFF2-40B4-BE49-F238E27FC236}">
                <a16:creationId xmlns:a16="http://schemas.microsoft.com/office/drawing/2014/main" id="{C9051AD9-11F7-4012-803A-E33DF73DB646}"/>
              </a:ext>
            </a:extLst>
          </p:cNvPr>
          <p:cNvSpPr/>
          <p:nvPr/>
        </p:nvSpPr>
        <p:spPr>
          <a:xfrm>
            <a:off x="1468660" y="593358"/>
            <a:ext cx="5285429" cy="172349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b="1" dirty="0">
                <a:solidFill>
                  <a:schemeClr val="tx1"/>
                </a:solidFill>
              </a:rPr>
              <a:t>④ アプリケーション領域 ≓</a:t>
            </a:r>
            <a:r>
              <a:rPr kumimoji="1" lang="en-US" altLang="ja-JP" sz="2400" b="1" dirty="0">
                <a:solidFill>
                  <a:schemeClr val="tx1"/>
                </a:solidFill>
              </a:rPr>
              <a:t> </a:t>
            </a:r>
            <a:r>
              <a:rPr kumimoji="1" lang="ja-JP" altLang="en-US" sz="2400" b="1" dirty="0">
                <a:solidFill>
                  <a:schemeClr val="tx1"/>
                </a:solidFill>
              </a:rPr>
              <a:t>民間領域</a:t>
            </a:r>
          </a:p>
        </p:txBody>
      </p:sp>
      <p:sp>
        <p:nvSpPr>
          <p:cNvPr id="41" name="四角形: 角を丸くする 40">
            <a:extLst>
              <a:ext uri="{FF2B5EF4-FFF2-40B4-BE49-F238E27FC236}">
                <a16:creationId xmlns:a16="http://schemas.microsoft.com/office/drawing/2014/main" id="{DF3E41C7-4DC6-48E7-8264-03B29ACF986A}"/>
              </a:ext>
            </a:extLst>
          </p:cNvPr>
          <p:cNvSpPr/>
          <p:nvPr/>
        </p:nvSpPr>
        <p:spPr>
          <a:xfrm>
            <a:off x="1637552" y="1123627"/>
            <a:ext cx="4976608" cy="1096488"/>
          </a:xfrm>
          <a:prstGeom prst="roundRect">
            <a:avLst/>
          </a:prstGeom>
          <a:solidFill>
            <a:schemeClr val="accent6">
              <a:lumMod val="75000"/>
            </a:schemeClr>
          </a:solidFill>
          <a:ln w="57150">
            <a:solidFill>
              <a:srgbClr val="FF0000"/>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000" b="1" dirty="0">
                <a:highlight>
                  <a:srgbClr val="FF0000"/>
                </a:highlight>
              </a:rPr>
              <a:t>①</a:t>
            </a:r>
            <a:r>
              <a:rPr kumimoji="1" lang="ja-JP" altLang="en-US" sz="1600" b="1" dirty="0">
                <a:highlight>
                  <a:srgbClr val="FF0000"/>
                </a:highlight>
              </a:rPr>
              <a:t> 「クラウド型ストレージシステム」を実現している自作</a:t>
            </a:r>
            <a:endParaRPr kumimoji="1" lang="en-US" altLang="ja-JP" sz="1600" b="1" dirty="0">
              <a:highlight>
                <a:srgbClr val="FF0000"/>
              </a:highlight>
            </a:endParaRPr>
          </a:p>
          <a:p>
            <a:pPr algn="ctr"/>
            <a:r>
              <a:rPr kumimoji="1" lang="ja-JP" altLang="en-US" sz="1600" b="1" dirty="0">
                <a:highlight>
                  <a:srgbClr val="FF0000"/>
                </a:highlight>
              </a:rPr>
              <a:t>サーバーアプリ</a:t>
            </a:r>
            <a:r>
              <a:rPr kumimoji="1" lang="ja-JP" altLang="en-US" sz="1400" b="1" dirty="0">
                <a:highlight>
                  <a:srgbClr val="FF0000"/>
                </a:highlight>
              </a:rPr>
              <a:t> </a:t>
            </a:r>
            <a:r>
              <a:rPr kumimoji="1" lang="en-US" altLang="ja-JP" sz="1400" b="1" dirty="0">
                <a:highlight>
                  <a:srgbClr val="FF0000"/>
                </a:highlight>
              </a:rPr>
              <a:t>(C </a:t>
            </a:r>
            <a:r>
              <a:rPr kumimoji="1" lang="ja-JP" altLang="en-US" sz="1400" b="1" dirty="0">
                <a:highlight>
                  <a:srgbClr val="FF0000"/>
                </a:highlight>
              </a:rPr>
              <a:t>言語等で頑張って書いた普通のプログラム</a:t>
            </a:r>
            <a:r>
              <a:rPr kumimoji="1" lang="en-US" altLang="ja-JP" sz="1400" b="1" dirty="0">
                <a:highlight>
                  <a:srgbClr val="FF0000"/>
                </a:highlight>
              </a:rPr>
              <a:t>)</a:t>
            </a:r>
          </a:p>
        </p:txBody>
      </p:sp>
      <p:sp>
        <p:nvSpPr>
          <p:cNvPr id="29" name="円柱 28">
            <a:extLst>
              <a:ext uri="{FF2B5EF4-FFF2-40B4-BE49-F238E27FC236}">
                <a16:creationId xmlns:a16="http://schemas.microsoft.com/office/drawing/2014/main" id="{B649424F-E9D2-4DFC-8B1C-DE1363D49F74}"/>
              </a:ext>
            </a:extLst>
          </p:cNvPr>
          <p:cNvSpPr/>
          <p:nvPr/>
        </p:nvSpPr>
        <p:spPr>
          <a:xfrm>
            <a:off x="3828009" y="2164080"/>
            <a:ext cx="187091" cy="757351"/>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42" name="四角形: 角を丸くする 41">
            <a:extLst>
              <a:ext uri="{FF2B5EF4-FFF2-40B4-BE49-F238E27FC236}">
                <a16:creationId xmlns:a16="http://schemas.microsoft.com/office/drawing/2014/main" id="{233F6E2D-A1E0-403B-986B-02DC99915F7C}"/>
              </a:ext>
            </a:extLst>
          </p:cNvPr>
          <p:cNvSpPr/>
          <p:nvPr/>
        </p:nvSpPr>
        <p:spPr>
          <a:xfrm>
            <a:off x="1715903" y="1830733"/>
            <a:ext cx="1058606"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1100" dirty="0">
                <a:solidFill>
                  <a:schemeClr val="tx1"/>
                </a:solidFill>
              </a:rPr>
              <a:t>HTTPS</a:t>
            </a:r>
          </a:p>
          <a:p>
            <a:pPr algn="ctr"/>
            <a:r>
              <a:rPr kumimoji="1" lang="ja-JP" altLang="en-US" sz="1100" dirty="0">
                <a:solidFill>
                  <a:schemeClr val="tx1"/>
                </a:solidFill>
              </a:rPr>
              <a:t>サーバー機能</a:t>
            </a:r>
          </a:p>
        </p:txBody>
      </p:sp>
      <p:sp>
        <p:nvSpPr>
          <p:cNvPr id="43" name="四角形: 角を丸くする 42">
            <a:extLst>
              <a:ext uri="{FF2B5EF4-FFF2-40B4-BE49-F238E27FC236}">
                <a16:creationId xmlns:a16="http://schemas.microsoft.com/office/drawing/2014/main" id="{262DF259-C21B-41AA-8347-60C537DD6E17}"/>
              </a:ext>
            </a:extLst>
          </p:cNvPr>
          <p:cNvSpPr/>
          <p:nvPr/>
        </p:nvSpPr>
        <p:spPr>
          <a:xfrm>
            <a:off x="2914437" y="1822682"/>
            <a:ext cx="856380"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100" dirty="0">
                <a:solidFill>
                  <a:schemeClr val="tx1"/>
                </a:solidFill>
              </a:rPr>
              <a:t>認証機能</a:t>
            </a:r>
          </a:p>
        </p:txBody>
      </p:sp>
      <p:sp>
        <p:nvSpPr>
          <p:cNvPr id="44" name="四角形: 角を丸くする 43">
            <a:extLst>
              <a:ext uri="{FF2B5EF4-FFF2-40B4-BE49-F238E27FC236}">
                <a16:creationId xmlns:a16="http://schemas.microsoft.com/office/drawing/2014/main" id="{79D38BC5-7ABF-41EA-8B82-25C8666D7877}"/>
              </a:ext>
            </a:extLst>
          </p:cNvPr>
          <p:cNvSpPr/>
          <p:nvPr/>
        </p:nvSpPr>
        <p:spPr>
          <a:xfrm>
            <a:off x="3868214" y="1830733"/>
            <a:ext cx="1227415"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100" dirty="0">
                <a:solidFill>
                  <a:schemeClr val="tx1"/>
                </a:solidFill>
              </a:rPr>
              <a:t>物理ファイル</a:t>
            </a:r>
            <a:endParaRPr kumimoji="1" lang="en-US" altLang="ja-JP" sz="1100" dirty="0">
              <a:solidFill>
                <a:schemeClr val="tx1"/>
              </a:solidFill>
            </a:endParaRPr>
          </a:p>
          <a:p>
            <a:pPr algn="ctr"/>
            <a:r>
              <a:rPr kumimoji="1" lang="ja-JP" altLang="en-US" sz="1100" dirty="0">
                <a:solidFill>
                  <a:schemeClr val="tx1"/>
                </a:solidFill>
              </a:rPr>
              <a:t>読み書き機能</a:t>
            </a:r>
          </a:p>
        </p:txBody>
      </p:sp>
      <p:sp>
        <p:nvSpPr>
          <p:cNvPr id="47" name="四角形: 角を丸くする 46">
            <a:extLst>
              <a:ext uri="{FF2B5EF4-FFF2-40B4-BE49-F238E27FC236}">
                <a16:creationId xmlns:a16="http://schemas.microsoft.com/office/drawing/2014/main" id="{3FAB5FFD-C68C-4F43-B21F-6AA7A29CC775}"/>
              </a:ext>
            </a:extLst>
          </p:cNvPr>
          <p:cNvSpPr/>
          <p:nvPr/>
        </p:nvSpPr>
        <p:spPr>
          <a:xfrm>
            <a:off x="5129614" y="1822682"/>
            <a:ext cx="716333"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100" dirty="0">
                <a:solidFill>
                  <a:schemeClr val="tx1"/>
                </a:solidFill>
              </a:rPr>
              <a:t>抽象化</a:t>
            </a:r>
            <a:endParaRPr kumimoji="1" lang="en-US" altLang="ja-JP" sz="1100" dirty="0">
              <a:solidFill>
                <a:schemeClr val="tx1"/>
              </a:solidFill>
            </a:endParaRPr>
          </a:p>
          <a:p>
            <a:pPr algn="ctr"/>
            <a:r>
              <a:rPr kumimoji="1" lang="ja-JP" altLang="en-US" sz="1100" dirty="0">
                <a:solidFill>
                  <a:schemeClr val="tx1"/>
                </a:solidFill>
              </a:rPr>
              <a:t>機能</a:t>
            </a:r>
          </a:p>
        </p:txBody>
      </p:sp>
      <p:sp>
        <p:nvSpPr>
          <p:cNvPr id="48" name="四角形: 角を丸くする 47">
            <a:extLst>
              <a:ext uri="{FF2B5EF4-FFF2-40B4-BE49-F238E27FC236}">
                <a16:creationId xmlns:a16="http://schemas.microsoft.com/office/drawing/2014/main" id="{A17C19BF-988D-4C5F-8FDB-77924C4B177D}"/>
              </a:ext>
            </a:extLst>
          </p:cNvPr>
          <p:cNvSpPr/>
          <p:nvPr/>
        </p:nvSpPr>
        <p:spPr>
          <a:xfrm>
            <a:off x="5882638" y="1822942"/>
            <a:ext cx="716333"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900" dirty="0">
                <a:solidFill>
                  <a:schemeClr val="tx1"/>
                </a:solidFill>
              </a:rPr>
              <a:t>分散・冗長化機能</a:t>
            </a:r>
          </a:p>
        </p:txBody>
      </p:sp>
      <p:cxnSp>
        <p:nvCxnSpPr>
          <p:cNvPr id="52" name="直線コネクタ 51">
            <a:extLst>
              <a:ext uri="{FF2B5EF4-FFF2-40B4-BE49-F238E27FC236}">
                <a16:creationId xmlns:a16="http://schemas.microsoft.com/office/drawing/2014/main" id="{08A28700-3F05-459E-A7C3-C643CF144A4D}"/>
              </a:ext>
            </a:extLst>
          </p:cNvPr>
          <p:cNvCxnSpPr>
            <a:cxnSpLocks/>
            <a:stCxn id="13" idx="2"/>
          </p:cNvCxnSpPr>
          <p:nvPr/>
        </p:nvCxnSpPr>
        <p:spPr>
          <a:xfrm>
            <a:off x="4478539" y="6052597"/>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C03810A-A01A-47BC-BC1A-DA71295D1E4F}"/>
              </a:ext>
            </a:extLst>
          </p:cNvPr>
          <p:cNvCxnSpPr>
            <a:cxnSpLocks/>
          </p:cNvCxnSpPr>
          <p:nvPr/>
        </p:nvCxnSpPr>
        <p:spPr>
          <a:xfrm flipH="1">
            <a:off x="155510" y="6644640"/>
            <a:ext cx="1159453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0D6A9E1-5BB4-4EBE-A183-F085E106EDB3}"/>
              </a:ext>
            </a:extLst>
          </p:cNvPr>
          <p:cNvCxnSpPr>
            <a:cxnSpLocks/>
          </p:cNvCxnSpPr>
          <p:nvPr/>
        </p:nvCxnSpPr>
        <p:spPr>
          <a:xfrm>
            <a:off x="8967831" y="6050201"/>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四角形: 角を丸くする 60">
            <a:extLst>
              <a:ext uri="{FF2B5EF4-FFF2-40B4-BE49-F238E27FC236}">
                <a16:creationId xmlns:a16="http://schemas.microsoft.com/office/drawing/2014/main" id="{74EDEC9E-77D7-4458-AD62-813E298DEFD1}"/>
              </a:ext>
            </a:extLst>
          </p:cNvPr>
          <p:cNvSpPr/>
          <p:nvPr/>
        </p:nvSpPr>
        <p:spPr>
          <a:xfrm>
            <a:off x="8420634" y="5677617"/>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63" name="四角形: 角を丸くする 62">
            <a:extLst>
              <a:ext uri="{FF2B5EF4-FFF2-40B4-BE49-F238E27FC236}">
                <a16:creationId xmlns:a16="http://schemas.microsoft.com/office/drawing/2014/main" id="{F6F30EA7-F022-41C4-8B93-BB7E18164EA6}"/>
              </a:ext>
            </a:extLst>
          </p:cNvPr>
          <p:cNvSpPr/>
          <p:nvPr/>
        </p:nvSpPr>
        <p:spPr>
          <a:xfrm>
            <a:off x="8420634" y="5280477"/>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64" name="四角形: 角を丸くする 63">
            <a:extLst>
              <a:ext uri="{FF2B5EF4-FFF2-40B4-BE49-F238E27FC236}">
                <a16:creationId xmlns:a16="http://schemas.microsoft.com/office/drawing/2014/main" id="{9850E5C4-DF45-46A0-8A4C-EB3B03E34D2E}"/>
              </a:ext>
            </a:extLst>
          </p:cNvPr>
          <p:cNvSpPr/>
          <p:nvPr/>
        </p:nvSpPr>
        <p:spPr>
          <a:xfrm>
            <a:off x="8452686" y="4501320"/>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アプリ領域</a:t>
            </a:r>
          </a:p>
        </p:txBody>
      </p:sp>
      <p:sp>
        <p:nvSpPr>
          <p:cNvPr id="65" name="四角形: 角を丸くする 64">
            <a:extLst>
              <a:ext uri="{FF2B5EF4-FFF2-40B4-BE49-F238E27FC236}">
                <a16:creationId xmlns:a16="http://schemas.microsoft.com/office/drawing/2014/main" id="{DB5147AC-1323-4EE7-B990-08AB7DF7B6B1}"/>
              </a:ext>
            </a:extLst>
          </p:cNvPr>
          <p:cNvSpPr/>
          <p:nvPr/>
        </p:nvSpPr>
        <p:spPr>
          <a:xfrm>
            <a:off x="8515131" y="4769289"/>
            <a:ext cx="952609" cy="487680"/>
          </a:xfrm>
          <a:prstGeom prst="round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900" b="1" dirty="0"/>
              <a:t>クラウド型ストレージシステムサーバアプリ</a:t>
            </a:r>
            <a:endParaRPr kumimoji="1" lang="en-US" altLang="ja-JP" sz="900" dirty="0"/>
          </a:p>
        </p:txBody>
      </p:sp>
      <p:sp>
        <p:nvSpPr>
          <p:cNvPr id="66" name="円柱 65">
            <a:extLst>
              <a:ext uri="{FF2B5EF4-FFF2-40B4-BE49-F238E27FC236}">
                <a16:creationId xmlns:a16="http://schemas.microsoft.com/office/drawing/2014/main" id="{CB6FEFEA-CCD2-4BEE-B0CE-74D47A2E555F}"/>
              </a:ext>
            </a:extLst>
          </p:cNvPr>
          <p:cNvSpPr/>
          <p:nvPr/>
        </p:nvSpPr>
        <p:spPr>
          <a:xfrm>
            <a:off x="9292499" y="5699349"/>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D3FF7418-287D-4581-85A3-34CFA49FD9F8}"/>
              </a:ext>
            </a:extLst>
          </p:cNvPr>
          <p:cNvSpPr txBox="1"/>
          <p:nvPr/>
        </p:nvSpPr>
        <p:spPr>
          <a:xfrm>
            <a:off x="9221089" y="5823528"/>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cxnSp>
        <p:nvCxnSpPr>
          <p:cNvPr id="69" name="直線コネクタ 68">
            <a:extLst>
              <a:ext uri="{FF2B5EF4-FFF2-40B4-BE49-F238E27FC236}">
                <a16:creationId xmlns:a16="http://schemas.microsoft.com/office/drawing/2014/main" id="{987D5644-7D2C-4AA9-BAD3-985A5249B5B2}"/>
              </a:ext>
            </a:extLst>
          </p:cNvPr>
          <p:cNvCxnSpPr>
            <a:cxnSpLocks/>
          </p:cNvCxnSpPr>
          <p:nvPr/>
        </p:nvCxnSpPr>
        <p:spPr>
          <a:xfrm>
            <a:off x="10381662" y="6077444"/>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四角形: 角を丸くする 69">
            <a:extLst>
              <a:ext uri="{FF2B5EF4-FFF2-40B4-BE49-F238E27FC236}">
                <a16:creationId xmlns:a16="http://schemas.microsoft.com/office/drawing/2014/main" id="{304D2A8D-F56B-4A88-84E8-A98B24FB4C54}"/>
              </a:ext>
            </a:extLst>
          </p:cNvPr>
          <p:cNvSpPr/>
          <p:nvPr/>
        </p:nvSpPr>
        <p:spPr>
          <a:xfrm>
            <a:off x="9834465" y="5704860"/>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71" name="四角形: 角を丸くする 70">
            <a:extLst>
              <a:ext uri="{FF2B5EF4-FFF2-40B4-BE49-F238E27FC236}">
                <a16:creationId xmlns:a16="http://schemas.microsoft.com/office/drawing/2014/main" id="{B7041E65-4C7C-4DB5-8AD8-17A223606A30}"/>
              </a:ext>
            </a:extLst>
          </p:cNvPr>
          <p:cNvSpPr/>
          <p:nvPr/>
        </p:nvSpPr>
        <p:spPr>
          <a:xfrm>
            <a:off x="9834465" y="5307720"/>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000" b="1" dirty="0"/>
              <a:t>OS </a:t>
            </a:r>
            <a:r>
              <a:rPr kumimoji="1" lang="ja-JP" altLang="en-US" sz="2000" b="1" dirty="0"/>
              <a:t>統治</a:t>
            </a:r>
            <a:endParaRPr kumimoji="1" lang="en-US" altLang="ja-JP" sz="2000" b="1" dirty="0"/>
          </a:p>
        </p:txBody>
      </p:sp>
      <p:sp>
        <p:nvSpPr>
          <p:cNvPr id="72" name="四角形: 角を丸くする 71">
            <a:extLst>
              <a:ext uri="{FF2B5EF4-FFF2-40B4-BE49-F238E27FC236}">
                <a16:creationId xmlns:a16="http://schemas.microsoft.com/office/drawing/2014/main" id="{FCB7ED4F-A8C6-4CDD-A0B3-4CB45E2E9B0F}"/>
              </a:ext>
            </a:extLst>
          </p:cNvPr>
          <p:cNvSpPr/>
          <p:nvPr/>
        </p:nvSpPr>
        <p:spPr>
          <a:xfrm>
            <a:off x="9866517" y="4528563"/>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アプリ領域</a:t>
            </a:r>
          </a:p>
        </p:txBody>
      </p:sp>
      <p:sp>
        <p:nvSpPr>
          <p:cNvPr id="73" name="四角形: 角を丸くする 72">
            <a:extLst>
              <a:ext uri="{FF2B5EF4-FFF2-40B4-BE49-F238E27FC236}">
                <a16:creationId xmlns:a16="http://schemas.microsoft.com/office/drawing/2014/main" id="{8D669F75-BB48-4C91-B7FF-436739D95810}"/>
              </a:ext>
            </a:extLst>
          </p:cNvPr>
          <p:cNvSpPr/>
          <p:nvPr/>
        </p:nvSpPr>
        <p:spPr>
          <a:xfrm>
            <a:off x="9928962" y="4796532"/>
            <a:ext cx="952609" cy="487680"/>
          </a:xfrm>
          <a:prstGeom prst="round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900" b="1" dirty="0"/>
              <a:t>クラウド型ストレージシステムサーバアプリ</a:t>
            </a:r>
            <a:endParaRPr kumimoji="1" lang="en-US" altLang="ja-JP" sz="900" dirty="0"/>
          </a:p>
        </p:txBody>
      </p:sp>
      <p:cxnSp>
        <p:nvCxnSpPr>
          <p:cNvPr id="76" name="直線コネクタ 75">
            <a:extLst>
              <a:ext uri="{FF2B5EF4-FFF2-40B4-BE49-F238E27FC236}">
                <a16:creationId xmlns:a16="http://schemas.microsoft.com/office/drawing/2014/main" id="{C34746A3-722D-4A82-B0BD-1905655B9C39}"/>
              </a:ext>
            </a:extLst>
          </p:cNvPr>
          <p:cNvCxnSpPr>
            <a:cxnSpLocks/>
          </p:cNvCxnSpPr>
          <p:nvPr/>
        </p:nvCxnSpPr>
        <p:spPr>
          <a:xfrm>
            <a:off x="11677627" y="6058652"/>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四角形: 角を丸くする 76">
            <a:extLst>
              <a:ext uri="{FF2B5EF4-FFF2-40B4-BE49-F238E27FC236}">
                <a16:creationId xmlns:a16="http://schemas.microsoft.com/office/drawing/2014/main" id="{8001EE78-FAAE-4AFE-A96C-34D08942EFAF}"/>
              </a:ext>
            </a:extLst>
          </p:cNvPr>
          <p:cNvSpPr/>
          <p:nvPr/>
        </p:nvSpPr>
        <p:spPr>
          <a:xfrm>
            <a:off x="11096786" y="5686068"/>
            <a:ext cx="1142518"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78" name="四角形: 角を丸くする 77">
            <a:extLst>
              <a:ext uri="{FF2B5EF4-FFF2-40B4-BE49-F238E27FC236}">
                <a16:creationId xmlns:a16="http://schemas.microsoft.com/office/drawing/2014/main" id="{B9D859B2-DC51-4340-815B-3DE28B37B236}"/>
              </a:ext>
            </a:extLst>
          </p:cNvPr>
          <p:cNvSpPr/>
          <p:nvPr/>
        </p:nvSpPr>
        <p:spPr>
          <a:xfrm>
            <a:off x="11130430" y="5288928"/>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000" b="1" dirty="0"/>
              <a:t>OS </a:t>
            </a:r>
            <a:r>
              <a:rPr kumimoji="1" lang="ja-JP" altLang="en-US" sz="2000" b="1" dirty="0"/>
              <a:t>統治</a:t>
            </a:r>
            <a:endParaRPr kumimoji="1" lang="en-US" altLang="ja-JP" sz="2000" b="1" dirty="0"/>
          </a:p>
        </p:txBody>
      </p:sp>
      <p:sp>
        <p:nvSpPr>
          <p:cNvPr id="79" name="四角形: 角を丸くする 78">
            <a:extLst>
              <a:ext uri="{FF2B5EF4-FFF2-40B4-BE49-F238E27FC236}">
                <a16:creationId xmlns:a16="http://schemas.microsoft.com/office/drawing/2014/main" id="{8C772497-3769-4F29-AAB5-98030148EB26}"/>
              </a:ext>
            </a:extLst>
          </p:cNvPr>
          <p:cNvSpPr/>
          <p:nvPr/>
        </p:nvSpPr>
        <p:spPr>
          <a:xfrm>
            <a:off x="11162482" y="4509771"/>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アプリ領域</a:t>
            </a:r>
          </a:p>
        </p:txBody>
      </p:sp>
      <p:sp>
        <p:nvSpPr>
          <p:cNvPr id="80" name="四角形: 角を丸くする 79">
            <a:extLst>
              <a:ext uri="{FF2B5EF4-FFF2-40B4-BE49-F238E27FC236}">
                <a16:creationId xmlns:a16="http://schemas.microsoft.com/office/drawing/2014/main" id="{3F44B3B8-010E-412F-BBBA-E590CB6A2BFB}"/>
              </a:ext>
            </a:extLst>
          </p:cNvPr>
          <p:cNvSpPr/>
          <p:nvPr/>
        </p:nvSpPr>
        <p:spPr>
          <a:xfrm>
            <a:off x="11224927" y="4777740"/>
            <a:ext cx="952609" cy="487680"/>
          </a:xfrm>
          <a:prstGeom prst="round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900" b="1" dirty="0"/>
              <a:t>クラウド型ストレージシステムサーバアプリ</a:t>
            </a:r>
            <a:endParaRPr kumimoji="1" lang="en-US" altLang="ja-JP" sz="900" dirty="0"/>
          </a:p>
        </p:txBody>
      </p:sp>
      <p:sp>
        <p:nvSpPr>
          <p:cNvPr id="81" name="円柱 80">
            <a:extLst>
              <a:ext uri="{FF2B5EF4-FFF2-40B4-BE49-F238E27FC236}">
                <a16:creationId xmlns:a16="http://schemas.microsoft.com/office/drawing/2014/main" id="{8A9F9924-1615-4575-B196-51437B686297}"/>
              </a:ext>
            </a:extLst>
          </p:cNvPr>
          <p:cNvSpPr/>
          <p:nvPr/>
        </p:nvSpPr>
        <p:spPr>
          <a:xfrm>
            <a:off x="12002295" y="5707800"/>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C2B773A9-C9DC-4E62-8B5D-2BAB33A86EA9}"/>
              </a:ext>
            </a:extLst>
          </p:cNvPr>
          <p:cNvSpPr txBox="1"/>
          <p:nvPr/>
        </p:nvSpPr>
        <p:spPr>
          <a:xfrm>
            <a:off x="11930885" y="5831979"/>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83" name="テキスト ボックス 82">
            <a:extLst>
              <a:ext uri="{FF2B5EF4-FFF2-40B4-BE49-F238E27FC236}">
                <a16:creationId xmlns:a16="http://schemas.microsoft.com/office/drawing/2014/main" id="{CB6338FA-BAA8-4B2E-AC5B-826FA46C9726}"/>
              </a:ext>
            </a:extLst>
          </p:cNvPr>
          <p:cNvSpPr txBox="1"/>
          <p:nvPr/>
        </p:nvSpPr>
        <p:spPr>
          <a:xfrm>
            <a:off x="9136251" y="3628811"/>
            <a:ext cx="3041285" cy="738664"/>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同じ形のサーバーを多数組み立て、これらを数個のデータセンタにまたがってたくさん並べ、仮想的に連結して組織化し、</a:t>
            </a:r>
            <a:r>
              <a:rPr kumimoji="1" lang="en-US" altLang="ja-JP" sz="1050" dirty="0"/>
              <a:t>1 </a:t>
            </a:r>
            <a:r>
              <a:rPr kumimoji="1" lang="ja-JP" altLang="en-US" sz="1050" dirty="0"/>
              <a:t>つの大きなクラウド型ストレージとして見えるようにする。</a:t>
            </a:r>
            <a:r>
              <a:rPr kumimoji="1" lang="en-US" altLang="ja-JP" sz="1050" dirty="0"/>
              <a:t>)</a:t>
            </a:r>
            <a:endParaRPr kumimoji="1" lang="ja-JP" altLang="en-US" sz="1050" dirty="0"/>
          </a:p>
        </p:txBody>
      </p:sp>
      <p:sp>
        <p:nvSpPr>
          <p:cNvPr id="84" name="テキスト ボックス 83">
            <a:extLst>
              <a:ext uri="{FF2B5EF4-FFF2-40B4-BE49-F238E27FC236}">
                <a16:creationId xmlns:a16="http://schemas.microsoft.com/office/drawing/2014/main" id="{2D538181-A478-49E5-B51B-87D3BB5B847E}"/>
              </a:ext>
            </a:extLst>
          </p:cNvPr>
          <p:cNvSpPr txBox="1"/>
          <p:nvPr/>
        </p:nvSpPr>
        <p:spPr>
          <a:xfrm>
            <a:off x="3936154" y="6389001"/>
            <a:ext cx="4115821" cy="307777"/>
          </a:xfrm>
          <a:prstGeom prst="rect">
            <a:avLst/>
          </a:prstGeom>
          <a:noFill/>
        </p:spPr>
        <p:txBody>
          <a:bodyPr wrap="square" rtlCol="0">
            <a:spAutoFit/>
          </a:bodyPr>
          <a:lstStyle/>
          <a:p>
            <a:r>
              <a:rPr kumimoji="1" lang="ja-JP" altLang="en-US" sz="1400" b="1" dirty="0">
                <a:solidFill>
                  <a:srgbClr val="0070C0"/>
                </a:solidFill>
              </a:rPr>
              <a:t>データセンタ内／データセンタ間の自作ネットワーク</a:t>
            </a:r>
          </a:p>
        </p:txBody>
      </p:sp>
      <p:sp>
        <p:nvSpPr>
          <p:cNvPr id="90" name="テキスト ボックス 89">
            <a:extLst>
              <a:ext uri="{FF2B5EF4-FFF2-40B4-BE49-F238E27FC236}">
                <a16:creationId xmlns:a16="http://schemas.microsoft.com/office/drawing/2014/main" id="{53D84A7E-EDA1-4125-B9EA-03F99F5BDA8E}"/>
              </a:ext>
            </a:extLst>
          </p:cNvPr>
          <p:cNvSpPr txBox="1"/>
          <p:nvPr/>
        </p:nvSpPr>
        <p:spPr>
          <a:xfrm>
            <a:off x="54244" y="23247"/>
            <a:ext cx="10755824" cy="507831"/>
          </a:xfrm>
          <a:prstGeom prst="rect">
            <a:avLst/>
          </a:prstGeom>
          <a:noFill/>
        </p:spPr>
        <p:txBody>
          <a:bodyPr wrap="square" rtlCol="0">
            <a:spAutoFit/>
          </a:bodyPr>
          <a:lstStyle/>
          <a:p>
            <a:r>
              <a:rPr kumimoji="1" lang="en-US" altLang="ja-JP" b="1" dirty="0">
                <a:highlight>
                  <a:srgbClr val="FFFFCC"/>
                </a:highlight>
              </a:rPr>
              <a:t>【</a:t>
            </a:r>
            <a:r>
              <a:rPr kumimoji="1" lang="ja-JP" altLang="en-US" b="1" dirty="0">
                <a:highlight>
                  <a:srgbClr val="FFFFCC"/>
                </a:highlight>
              </a:rPr>
              <a:t>クラウドアーキテクチャ解説図 </a:t>
            </a:r>
            <a:r>
              <a:rPr kumimoji="1" lang="en-US" altLang="ja-JP" b="1" dirty="0">
                <a:highlight>
                  <a:srgbClr val="FFFFCC"/>
                </a:highlight>
              </a:rPr>
              <a:t>B】 </a:t>
            </a:r>
            <a:r>
              <a:rPr kumimoji="1" lang="ja-JP" altLang="en-US" b="1" dirty="0">
                <a:highlight>
                  <a:srgbClr val="FFFFCC"/>
                </a:highlight>
              </a:rPr>
              <a:t>モダンなクラウド型ファイルシステム </a:t>
            </a:r>
            <a:r>
              <a:rPr kumimoji="1" lang="en-US" altLang="ja-JP" b="1" dirty="0">
                <a:highlight>
                  <a:srgbClr val="FFFFCC"/>
                </a:highlight>
              </a:rPr>
              <a:t>(</a:t>
            </a:r>
            <a:r>
              <a:rPr kumimoji="1" lang="ja-JP" altLang="en-US" b="1" dirty="0">
                <a:highlight>
                  <a:srgbClr val="FFFFCC"/>
                </a:highlight>
              </a:rPr>
              <a:t>オブジェクトストレージシステム</a:t>
            </a:r>
            <a:r>
              <a:rPr kumimoji="1" lang="en-US" altLang="ja-JP" b="1" dirty="0">
                <a:highlight>
                  <a:srgbClr val="FFFFCC"/>
                </a:highlight>
              </a:rPr>
              <a:t>) </a:t>
            </a:r>
            <a:r>
              <a:rPr kumimoji="1" lang="ja-JP" altLang="en-US" b="1" dirty="0">
                <a:highlight>
                  <a:srgbClr val="FFFFCC"/>
                </a:highlight>
              </a:rPr>
              <a:t>の仕組み</a:t>
            </a:r>
            <a:endParaRPr kumimoji="1" lang="en-US" altLang="ja-JP" b="1" dirty="0">
              <a:highlight>
                <a:srgbClr val="FFFFCC"/>
              </a:highlight>
            </a:endParaRPr>
          </a:p>
          <a:p>
            <a:r>
              <a:rPr kumimoji="1" lang="en-US" altLang="ja-JP" sz="900" b="1" dirty="0">
                <a:highlight>
                  <a:srgbClr val="FFFFCC"/>
                </a:highlight>
              </a:rPr>
              <a:t>(</a:t>
            </a:r>
            <a:r>
              <a:rPr kumimoji="1" lang="ja-JP" altLang="en-US" sz="900" b="1" dirty="0">
                <a:highlight>
                  <a:srgbClr val="FFFFCC"/>
                </a:highlight>
              </a:rPr>
              <a:t>著名なものに </a:t>
            </a:r>
            <a:r>
              <a:rPr kumimoji="1" lang="en-US" altLang="ja-JP" sz="900" b="1" dirty="0">
                <a:highlight>
                  <a:srgbClr val="FFFFCC"/>
                </a:highlight>
              </a:rPr>
              <a:t>Amazon S3</a:t>
            </a:r>
            <a:r>
              <a:rPr kumimoji="1" lang="ja-JP" altLang="en-US" sz="900" b="1" dirty="0">
                <a:highlight>
                  <a:srgbClr val="FFFFCC"/>
                </a:highlight>
              </a:rPr>
              <a:t>、</a:t>
            </a:r>
            <a:r>
              <a:rPr kumimoji="1" lang="en-US" altLang="ja-JP" sz="900" b="1" dirty="0">
                <a:highlight>
                  <a:srgbClr val="FFFFCC"/>
                </a:highlight>
              </a:rPr>
              <a:t>Google Cloud Storage</a:t>
            </a:r>
            <a:r>
              <a:rPr kumimoji="1" lang="ja-JP" altLang="en-US" sz="900" b="1" dirty="0">
                <a:highlight>
                  <a:srgbClr val="FFFFCC"/>
                </a:highlight>
              </a:rPr>
              <a:t>、</a:t>
            </a:r>
            <a:r>
              <a:rPr kumimoji="1" lang="en-US" altLang="ja-JP" sz="900" b="1" dirty="0">
                <a:highlight>
                  <a:srgbClr val="FFFFCC"/>
                </a:highlight>
              </a:rPr>
              <a:t>Azure Blog Storage </a:t>
            </a:r>
            <a:r>
              <a:rPr kumimoji="1" lang="ja-JP" altLang="en-US" sz="900" b="1" dirty="0">
                <a:highlight>
                  <a:srgbClr val="FFFFCC"/>
                </a:highlight>
              </a:rPr>
              <a:t>等がある</a:t>
            </a:r>
            <a:r>
              <a:rPr lang="en-US" altLang="ja-JP" sz="900" b="1" dirty="0">
                <a:highlight>
                  <a:srgbClr val="FFFFCC"/>
                </a:highlight>
              </a:rPr>
              <a:t>)  </a:t>
            </a:r>
            <a:r>
              <a:rPr lang="ja-JP" altLang="en-US" sz="900" b="1" dirty="0">
                <a:highlight>
                  <a:srgbClr val="FFFFCC"/>
                </a:highlight>
              </a:rPr>
              <a:t>霞ヶ関の文系の方々のために無理矢理説明するための図</a:t>
            </a:r>
            <a:endParaRPr kumimoji="1" lang="ja-JP" altLang="en-US" b="1" dirty="0">
              <a:highlight>
                <a:srgbClr val="FFFFCC"/>
              </a:highlight>
            </a:endParaRPr>
          </a:p>
        </p:txBody>
      </p:sp>
      <p:pic>
        <p:nvPicPr>
          <p:cNvPr id="91" name="図 90">
            <a:extLst>
              <a:ext uri="{FF2B5EF4-FFF2-40B4-BE49-F238E27FC236}">
                <a16:creationId xmlns:a16="http://schemas.microsoft.com/office/drawing/2014/main" id="{6D03898F-8E4E-4758-8B1A-B19AF26861EF}"/>
              </a:ext>
            </a:extLst>
          </p:cNvPr>
          <p:cNvPicPr>
            <a:picLocks noChangeAspect="1"/>
          </p:cNvPicPr>
          <p:nvPr/>
        </p:nvPicPr>
        <p:blipFill>
          <a:blip r:embed="rId3"/>
          <a:stretch>
            <a:fillRect/>
          </a:stretch>
        </p:blipFill>
        <p:spPr>
          <a:xfrm>
            <a:off x="9072935" y="1060984"/>
            <a:ext cx="1258864" cy="2086515"/>
          </a:xfrm>
          <a:prstGeom prst="rect">
            <a:avLst/>
          </a:prstGeom>
          <a:ln w="28575">
            <a:solidFill>
              <a:srgbClr val="FFC000"/>
            </a:solidFill>
          </a:ln>
        </p:spPr>
      </p:pic>
      <p:pic>
        <p:nvPicPr>
          <p:cNvPr id="92" name="図 91">
            <a:extLst>
              <a:ext uri="{FF2B5EF4-FFF2-40B4-BE49-F238E27FC236}">
                <a16:creationId xmlns:a16="http://schemas.microsoft.com/office/drawing/2014/main" id="{9225EAF7-3FE9-45BD-99C6-2580FD4BA328}"/>
              </a:ext>
            </a:extLst>
          </p:cNvPr>
          <p:cNvPicPr>
            <a:picLocks noChangeAspect="1"/>
          </p:cNvPicPr>
          <p:nvPr/>
        </p:nvPicPr>
        <p:blipFill>
          <a:blip r:embed="rId4"/>
          <a:stretch>
            <a:fillRect/>
          </a:stretch>
        </p:blipFill>
        <p:spPr>
          <a:xfrm>
            <a:off x="9616698" y="1780997"/>
            <a:ext cx="2142877" cy="1607158"/>
          </a:xfrm>
          <a:prstGeom prst="rect">
            <a:avLst/>
          </a:prstGeom>
          <a:ln w="28575">
            <a:solidFill>
              <a:srgbClr val="FFC000"/>
            </a:solidFill>
          </a:ln>
        </p:spPr>
      </p:pic>
      <p:sp>
        <p:nvSpPr>
          <p:cNvPr id="93" name="テキスト ボックス 92">
            <a:extLst>
              <a:ext uri="{FF2B5EF4-FFF2-40B4-BE49-F238E27FC236}">
                <a16:creationId xmlns:a16="http://schemas.microsoft.com/office/drawing/2014/main" id="{DD2C80FB-C8D4-49F5-AD65-682DD2C094AF}"/>
              </a:ext>
            </a:extLst>
          </p:cNvPr>
          <p:cNvSpPr txBox="1"/>
          <p:nvPr/>
        </p:nvSpPr>
        <p:spPr>
          <a:xfrm>
            <a:off x="10404928" y="500904"/>
            <a:ext cx="1720518" cy="1277273"/>
          </a:xfrm>
          <a:prstGeom prst="rect">
            <a:avLst/>
          </a:prstGeom>
          <a:noFill/>
        </p:spPr>
        <p:txBody>
          <a:bodyPr wrap="square" rtlCol="0">
            <a:spAutoFit/>
          </a:bodyPr>
          <a:lstStyle/>
          <a:p>
            <a:r>
              <a:rPr kumimoji="1" lang="en-US" altLang="ja-JP" sz="1100" b="1" dirty="0"/>
              <a:t>Google</a:t>
            </a:r>
            <a:r>
              <a:rPr kumimoji="1" lang="ja-JP" altLang="en-US" sz="1100" b="1" dirty="0"/>
              <a:t> 社の実装例 </a:t>
            </a:r>
            <a:r>
              <a:rPr kumimoji="1" lang="en-US" altLang="ja-JP" sz="1100" b="1" dirty="0"/>
              <a:t>(</a:t>
            </a:r>
            <a:r>
              <a:rPr kumimoji="1" lang="ja-JP" altLang="en-US" sz="1100" b="1" dirty="0"/>
              <a:t>現物</a:t>
            </a:r>
            <a:r>
              <a:rPr kumimoji="1" lang="en-US" altLang="ja-JP" sz="1100" b="1" dirty="0"/>
              <a:t>)</a:t>
            </a:r>
          </a:p>
          <a:p>
            <a:r>
              <a:rPr lang="en-US" altLang="ja-JP" sz="1100" dirty="0"/>
              <a:t>1 </a:t>
            </a:r>
            <a:r>
              <a:rPr lang="ja-JP" altLang="en-US" sz="1100" dirty="0"/>
              <a:t>枚のマザーボードに数個の </a:t>
            </a:r>
            <a:r>
              <a:rPr lang="en-US" altLang="ja-JP" sz="1100" dirty="0"/>
              <a:t>HDD </a:t>
            </a:r>
            <a:r>
              <a:rPr lang="ja-JP" altLang="en-US" sz="1100" dirty="0"/>
              <a:t>が乗っていて、その上で </a:t>
            </a:r>
            <a:r>
              <a:rPr lang="en-US" altLang="ja-JP" sz="1100" dirty="0"/>
              <a:t>Linux </a:t>
            </a:r>
            <a:r>
              <a:rPr lang="ja-JP" altLang="en-US" sz="1100" dirty="0"/>
              <a:t>を動かしている。これを数千台組立し </a:t>
            </a:r>
            <a:r>
              <a:rPr lang="en-US" altLang="ja-JP" sz="1100" dirty="0"/>
              <a:t>NW </a:t>
            </a:r>
            <a:r>
              <a:rPr lang="ja-JP" altLang="en-US" sz="1100" dirty="0"/>
              <a:t>でつなぐ。</a:t>
            </a:r>
            <a:endParaRPr lang="en-US" altLang="ja-JP" sz="1100" dirty="0"/>
          </a:p>
          <a:p>
            <a:r>
              <a:rPr kumimoji="1" lang="en-US" altLang="ja-JP" sz="1100" dirty="0"/>
              <a:t>https://gigazine.net/news/20070226_google/</a:t>
            </a:r>
            <a:endParaRPr kumimoji="1" lang="ja-JP" altLang="en-US" sz="1100" dirty="0"/>
          </a:p>
        </p:txBody>
      </p:sp>
      <p:sp>
        <p:nvSpPr>
          <p:cNvPr id="94" name="右中かっこ 93">
            <a:extLst>
              <a:ext uri="{FF2B5EF4-FFF2-40B4-BE49-F238E27FC236}">
                <a16:creationId xmlns:a16="http://schemas.microsoft.com/office/drawing/2014/main" id="{B9727C51-15AB-458E-8C82-8513C9F570A7}"/>
              </a:ext>
            </a:extLst>
          </p:cNvPr>
          <p:cNvSpPr/>
          <p:nvPr/>
        </p:nvSpPr>
        <p:spPr>
          <a:xfrm>
            <a:off x="6891435" y="1177478"/>
            <a:ext cx="212569" cy="1041667"/>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2835F5D1-E48A-42AB-9874-80367FBA6049}"/>
              </a:ext>
            </a:extLst>
          </p:cNvPr>
          <p:cNvSpPr txBox="1"/>
          <p:nvPr/>
        </p:nvSpPr>
        <p:spPr>
          <a:xfrm>
            <a:off x="7307749" y="984210"/>
            <a:ext cx="1743777" cy="1384995"/>
          </a:xfrm>
          <a:prstGeom prst="rect">
            <a:avLst/>
          </a:prstGeom>
          <a:noFill/>
        </p:spPr>
        <p:txBody>
          <a:bodyPr wrap="square" rtlCol="0">
            <a:spAutoFit/>
          </a:bodyPr>
          <a:lstStyle/>
          <a:p>
            <a:r>
              <a:rPr kumimoji="1" lang="ja-JP" altLang="en-US" sz="1200" b="1" dirty="0">
                <a:highlight>
                  <a:srgbClr val="FFCCFF"/>
                </a:highlight>
              </a:rPr>
              <a:t>米国 </a:t>
            </a:r>
            <a:r>
              <a:rPr kumimoji="1" lang="en-US" altLang="ja-JP" sz="1200" b="1" dirty="0">
                <a:highlight>
                  <a:srgbClr val="FFCCFF"/>
                </a:highlight>
              </a:rPr>
              <a:t>IT </a:t>
            </a:r>
            <a:r>
              <a:rPr kumimoji="1" lang="ja-JP" altLang="en-US" sz="1200" b="1" dirty="0">
                <a:highlight>
                  <a:srgbClr val="FFCCFF"/>
                </a:highlight>
              </a:rPr>
              <a:t>企業は、② を安定させたことで、 ① の自作アプリ部分の改良に集中することができるようになり、成功している。</a:t>
            </a:r>
            <a:r>
              <a:rPr lang="en-US" altLang="ja-JP" sz="1200" b="1" dirty="0">
                <a:highlight>
                  <a:srgbClr val="FFCCFF"/>
                </a:highlight>
              </a:rPr>
              <a:t>(</a:t>
            </a:r>
            <a:r>
              <a:rPr lang="ja-JP" altLang="en-US" sz="1200" b="1" dirty="0">
                <a:highlight>
                  <a:srgbClr val="FFCCFF"/>
                </a:highlight>
              </a:rPr>
              <a:t>ひんぱんに機能・性能を進化させている。</a:t>
            </a:r>
            <a:r>
              <a:rPr lang="en-US" altLang="ja-JP" sz="1200" b="1" dirty="0">
                <a:highlight>
                  <a:srgbClr val="FFCCFF"/>
                </a:highlight>
              </a:rPr>
              <a:t>)</a:t>
            </a:r>
            <a:endParaRPr kumimoji="1" lang="ja-JP" altLang="en-US" sz="1200" b="1" dirty="0">
              <a:highlight>
                <a:srgbClr val="FFCCFF"/>
              </a:highlight>
            </a:endParaRPr>
          </a:p>
        </p:txBody>
      </p:sp>
      <p:sp>
        <p:nvSpPr>
          <p:cNvPr id="97" name="右中かっこ 96">
            <a:extLst>
              <a:ext uri="{FF2B5EF4-FFF2-40B4-BE49-F238E27FC236}">
                <a16:creationId xmlns:a16="http://schemas.microsoft.com/office/drawing/2014/main" id="{DCFBCFEF-D3FF-4811-92FE-A37DA2B56231}"/>
              </a:ext>
            </a:extLst>
          </p:cNvPr>
          <p:cNvSpPr/>
          <p:nvPr/>
        </p:nvSpPr>
        <p:spPr>
          <a:xfrm>
            <a:off x="7176166" y="2939861"/>
            <a:ext cx="272259" cy="1532810"/>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8E58D8C7-B1D4-4415-AE6A-9C374E50277F}"/>
              </a:ext>
            </a:extLst>
          </p:cNvPr>
          <p:cNvSpPr txBox="1"/>
          <p:nvPr/>
        </p:nvSpPr>
        <p:spPr>
          <a:xfrm>
            <a:off x="7437650" y="2983040"/>
            <a:ext cx="1743777" cy="1200329"/>
          </a:xfrm>
          <a:prstGeom prst="rect">
            <a:avLst/>
          </a:prstGeom>
          <a:noFill/>
        </p:spPr>
        <p:txBody>
          <a:bodyPr wrap="square" rtlCol="0">
            <a:spAutoFit/>
          </a:bodyPr>
          <a:lstStyle/>
          <a:p>
            <a:r>
              <a:rPr kumimoji="1" lang="ja-JP" altLang="en-US" sz="1200" b="1" dirty="0">
                <a:solidFill>
                  <a:schemeClr val="bg1"/>
                </a:solidFill>
                <a:highlight>
                  <a:srgbClr val="008080"/>
                </a:highlight>
              </a:rPr>
              <a:t>② 米国 </a:t>
            </a:r>
            <a:r>
              <a:rPr kumimoji="1" lang="en-US" altLang="ja-JP" sz="1200" b="1" dirty="0">
                <a:solidFill>
                  <a:schemeClr val="bg1"/>
                </a:solidFill>
                <a:highlight>
                  <a:srgbClr val="008080"/>
                </a:highlight>
              </a:rPr>
              <a:t>IT </a:t>
            </a:r>
            <a:r>
              <a:rPr kumimoji="1" lang="ja-JP" altLang="en-US" sz="1200" b="1" dirty="0">
                <a:solidFill>
                  <a:schemeClr val="bg1"/>
                </a:solidFill>
                <a:highlight>
                  <a:srgbClr val="008080"/>
                </a:highlight>
              </a:rPr>
              <a:t>企業成功のカギは、短期で崩壊 </a:t>
            </a:r>
            <a:r>
              <a:rPr kumimoji="1" lang="en-US" altLang="ja-JP" sz="1200" b="1" dirty="0">
                <a:solidFill>
                  <a:schemeClr val="bg1"/>
                </a:solidFill>
                <a:highlight>
                  <a:srgbClr val="008080"/>
                </a:highlight>
              </a:rPr>
              <a:t>(</a:t>
            </a:r>
            <a:r>
              <a:rPr kumimoji="1" lang="en-US" altLang="ja-JP" sz="1200" b="1" dirty="0" err="1">
                <a:solidFill>
                  <a:schemeClr val="bg1"/>
                </a:solidFill>
                <a:highlight>
                  <a:srgbClr val="008080"/>
                </a:highlight>
              </a:rPr>
              <a:t>EoL</a:t>
            </a:r>
            <a:r>
              <a:rPr kumimoji="1" lang="en-US" altLang="ja-JP" sz="1200" b="1" dirty="0">
                <a:solidFill>
                  <a:schemeClr val="bg1"/>
                </a:solidFill>
                <a:highlight>
                  <a:srgbClr val="008080"/>
                </a:highlight>
              </a:rPr>
              <a:t>) </a:t>
            </a:r>
            <a:r>
              <a:rPr kumimoji="1" lang="ja-JP" altLang="en-US" sz="1200" b="1" dirty="0">
                <a:solidFill>
                  <a:schemeClr val="bg1"/>
                </a:solidFill>
                <a:highlight>
                  <a:srgbClr val="008080"/>
                </a:highlight>
              </a:rPr>
              <a:t>しない超長期的システムソフトウェア </a:t>
            </a:r>
            <a:r>
              <a:rPr kumimoji="1" lang="en-US" altLang="ja-JP" sz="1200" b="1" dirty="0">
                <a:solidFill>
                  <a:schemeClr val="bg1"/>
                </a:solidFill>
                <a:highlight>
                  <a:srgbClr val="008080"/>
                </a:highlight>
              </a:rPr>
              <a:t>(OS) </a:t>
            </a:r>
            <a:r>
              <a:rPr kumimoji="1" lang="ja-JP" altLang="en-US" sz="1200" b="1" dirty="0">
                <a:solidFill>
                  <a:schemeClr val="bg1"/>
                </a:solidFill>
                <a:highlight>
                  <a:srgbClr val="008080"/>
                </a:highlight>
              </a:rPr>
              <a:t>部分の自前実現 </a:t>
            </a:r>
            <a:r>
              <a:rPr kumimoji="1" lang="en-US" altLang="ja-JP" sz="1200" b="1" dirty="0">
                <a:solidFill>
                  <a:schemeClr val="bg1"/>
                </a:solidFill>
                <a:highlight>
                  <a:srgbClr val="008080"/>
                </a:highlight>
              </a:rPr>
              <a:t>(</a:t>
            </a:r>
            <a:r>
              <a:rPr kumimoji="1" lang="ja-JP" altLang="en-US" sz="1200" b="1" dirty="0">
                <a:solidFill>
                  <a:schemeClr val="bg1"/>
                </a:solidFill>
                <a:highlight>
                  <a:srgbClr val="008080"/>
                </a:highlight>
              </a:rPr>
              <a:t>秘伝のタレ醸成</a:t>
            </a:r>
            <a:r>
              <a:rPr kumimoji="1" lang="en-US" altLang="ja-JP" sz="1200" b="1" dirty="0">
                <a:solidFill>
                  <a:schemeClr val="bg1"/>
                </a:solidFill>
                <a:highlight>
                  <a:srgbClr val="008080"/>
                </a:highlight>
              </a:rPr>
              <a:t>) </a:t>
            </a:r>
            <a:r>
              <a:rPr kumimoji="1" lang="ja-JP" altLang="en-US" sz="1200" b="1" dirty="0">
                <a:solidFill>
                  <a:schemeClr val="bg1"/>
                </a:solidFill>
                <a:highlight>
                  <a:srgbClr val="008080"/>
                </a:highlight>
              </a:rPr>
              <a:t>に成功したことによる。</a:t>
            </a:r>
          </a:p>
        </p:txBody>
      </p:sp>
      <p:sp>
        <p:nvSpPr>
          <p:cNvPr id="100" name="テキスト ボックス 99">
            <a:extLst>
              <a:ext uri="{FF2B5EF4-FFF2-40B4-BE49-F238E27FC236}">
                <a16:creationId xmlns:a16="http://schemas.microsoft.com/office/drawing/2014/main" id="{3A6D92DD-F03B-4A9D-8264-C12393C1020E}"/>
              </a:ext>
            </a:extLst>
          </p:cNvPr>
          <p:cNvSpPr txBox="1"/>
          <p:nvPr/>
        </p:nvSpPr>
        <p:spPr>
          <a:xfrm>
            <a:off x="-42837" y="3135030"/>
            <a:ext cx="1724765" cy="869469"/>
          </a:xfrm>
          <a:prstGeom prst="rect">
            <a:avLst/>
          </a:prstGeom>
          <a:noFill/>
        </p:spPr>
        <p:txBody>
          <a:bodyPr wrap="square" rtlCol="0">
            <a:spAutoFit/>
          </a:bodyPr>
          <a:lstStyle/>
          <a:p>
            <a:r>
              <a:rPr kumimoji="1" lang="ja-JP" altLang="en-US" sz="1400" b="1" dirty="0">
                <a:solidFill>
                  <a:schemeClr val="bg1"/>
                </a:solidFill>
                <a:highlight>
                  <a:srgbClr val="008080"/>
                </a:highlight>
              </a:rPr>
              <a:t>② 長期安定統治</a:t>
            </a:r>
            <a:endParaRPr kumimoji="1" lang="en-US" altLang="ja-JP" sz="1400" b="1" dirty="0">
              <a:solidFill>
                <a:schemeClr val="bg1"/>
              </a:solidFill>
              <a:highlight>
                <a:srgbClr val="008080"/>
              </a:highlight>
            </a:endParaRPr>
          </a:p>
          <a:p>
            <a:r>
              <a:rPr kumimoji="1" lang="ja-JP" altLang="en-US" sz="1400" b="1" dirty="0">
                <a:solidFill>
                  <a:schemeClr val="bg1"/>
                </a:solidFill>
                <a:highlight>
                  <a:srgbClr val="008080"/>
                </a:highlight>
              </a:rPr>
              <a:t>賞味期限</a:t>
            </a:r>
            <a:r>
              <a:rPr kumimoji="1" lang="en-US" altLang="ja-JP" sz="1400" b="1" dirty="0">
                <a:solidFill>
                  <a:schemeClr val="bg1"/>
                </a:solidFill>
                <a:highlight>
                  <a:srgbClr val="008080"/>
                </a:highlight>
              </a:rPr>
              <a:t> 40 </a:t>
            </a:r>
            <a:r>
              <a:rPr kumimoji="1" lang="ja-JP" altLang="en-US" sz="1400" b="1" dirty="0">
                <a:solidFill>
                  <a:schemeClr val="bg1"/>
                </a:solidFill>
                <a:highlight>
                  <a:srgbClr val="008080"/>
                </a:highlight>
              </a:rPr>
              <a:t>年以上</a:t>
            </a:r>
            <a:endParaRPr kumimoji="1" lang="en-US" altLang="ja-JP" sz="1400" b="1" dirty="0">
              <a:solidFill>
                <a:schemeClr val="bg1"/>
              </a:solidFill>
              <a:highlight>
                <a:srgbClr val="008080"/>
              </a:highlight>
            </a:endParaRPr>
          </a:p>
          <a:p>
            <a:r>
              <a:rPr lang="en-US" altLang="ja-JP" sz="1050" b="1" dirty="0">
                <a:solidFill>
                  <a:schemeClr val="bg1"/>
                </a:solidFill>
                <a:highlight>
                  <a:srgbClr val="008080"/>
                </a:highlight>
              </a:rPr>
              <a:t>(</a:t>
            </a:r>
            <a:r>
              <a:rPr lang="ja-JP" altLang="en-US" sz="1050" b="1" dirty="0">
                <a:solidFill>
                  <a:schemeClr val="bg1"/>
                </a:solidFill>
                <a:highlight>
                  <a:srgbClr val="008080"/>
                </a:highlight>
              </a:rPr>
              <a:t>① からみて意図せずに挙動が変わらないこと</a:t>
            </a:r>
            <a:r>
              <a:rPr lang="en-US" altLang="ja-JP" sz="1050" b="1" dirty="0">
                <a:solidFill>
                  <a:schemeClr val="bg1"/>
                </a:solidFill>
                <a:highlight>
                  <a:srgbClr val="008080"/>
                </a:highlight>
              </a:rPr>
              <a:t>)</a:t>
            </a:r>
            <a:r>
              <a:rPr lang="ja-JP" altLang="en-US" sz="1200" b="1" dirty="0">
                <a:solidFill>
                  <a:schemeClr val="bg1"/>
                </a:solidFill>
                <a:highlight>
                  <a:srgbClr val="008080"/>
                </a:highlight>
              </a:rPr>
              <a:t> </a:t>
            </a:r>
            <a:r>
              <a:rPr kumimoji="1" lang="ja-JP" altLang="en-US" sz="1200" b="1" dirty="0">
                <a:solidFill>
                  <a:schemeClr val="bg1"/>
                </a:solidFill>
                <a:highlight>
                  <a:srgbClr val="008080"/>
                </a:highlight>
              </a:rPr>
              <a:t>が重要。</a:t>
            </a:r>
          </a:p>
        </p:txBody>
      </p:sp>
      <p:sp>
        <p:nvSpPr>
          <p:cNvPr id="101" name="テキスト ボックス 100">
            <a:extLst>
              <a:ext uri="{FF2B5EF4-FFF2-40B4-BE49-F238E27FC236}">
                <a16:creationId xmlns:a16="http://schemas.microsoft.com/office/drawing/2014/main" id="{782F67BA-87E6-45FC-BC7E-B2DB7A18CCCE}"/>
              </a:ext>
            </a:extLst>
          </p:cNvPr>
          <p:cNvSpPr txBox="1"/>
          <p:nvPr/>
        </p:nvSpPr>
        <p:spPr>
          <a:xfrm>
            <a:off x="-61137" y="1586515"/>
            <a:ext cx="1426808" cy="923330"/>
          </a:xfrm>
          <a:prstGeom prst="rect">
            <a:avLst/>
          </a:prstGeom>
          <a:noFill/>
        </p:spPr>
        <p:txBody>
          <a:bodyPr wrap="square" rtlCol="0">
            <a:spAutoFit/>
          </a:bodyPr>
          <a:lstStyle/>
          <a:p>
            <a:r>
              <a:rPr kumimoji="1" lang="ja-JP" altLang="en-US" sz="1400" b="1" dirty="0">
                <a:highlight>
                  <a:srgbClr val="FFCCFF"/>
                </a:highlight>
              </a:rPr>
              <a:t>① 継続的開発、機能追加、バージョンアップ</a:t>
            </a:r>
          </a:p>
          <a:p>
            <a:r>
              <a:rPr kumimoji="1" lang="en-US" altLang="ja-JP" sz="1200" b="1" dirty="0">
                <a:highlight>
                  <a:srgbClr val="FFCCFF"/>
                </a:highlight>
              </a:rPr>
              <a:t>(</a:t>
            </a:r>
            <a:r>
              <a:rPr kumimoji="1" lang="ja-JP" altLang="en-US" sz="1200" b="1" dirty="0">
                <a:highlight>
                  <a:srgbClr val="FFCCFF"/>
                </a:highlight>
              </a:rPr>
              <a:t>少なくとも年数回</a:t>
            </a:r>
            <a:r>
              <a:rPr kumimoji="1" lang="en-US" altLang="ja-JP" sz="1200" b="1" dirty="0">
                <a:highlight>
                  <a:srgbClr val="FFCCFF"/>
                </a:highlight>
              </a:rPr>
              <a:t>)</a:t>
            </a:r>
          </a:p>
        </p:txBody>
      </p:sp>
      <p:sp>
        <p:nvSpPr>
          <p:cNvPr id="102" name="テキスト ボックス 101">
            <a:extLst>
              <a:ext uri="{FF2B5EF4-FFF2-40B4-BE49-F238E27FC236}">
                <a16:creationId xmlns:a16="http://schemas.microsoft.com/office/drawing/2014/main" id="{00D3E861-FCEA-4B65-8800-39AAC88C96D6}"/>
              </a:ext>
            </a:extLst>
          </p:cNvPr>
          <p:cNvSpPr txBox="1"/>
          <p:nvPr/>
        </p:nvSpPr>
        <p:spPr>
          <a:xfrm>
            <a:off x="-54479" y="4930835"/>
            <a:ext cx="1491680" cy="1569660"/>
          </a:xfrm>
          <a:prstGeom prst="rect">
            <a:avLst/>
          </a:prstGeom>
          <a:noFill/>
        </p:spPr>
        <p:txBody>
          <a:bodyPr wrap="square" rtlCol="0">
            <a:spAutoFit/>
          </a:bodyPr>
          <a:lstStyle/>
          <a:p>
            <a:r>
              <a:rPr kumimoji="1" lang="ja-JP" altLang="en-US" sz="1400" b="1" dirty="0">
                <a:solidFill>
                  <a:schemeClr val="bg1"/>
                </a:solidFill>
                <a:highlight>
                  <a:srgbClr val="000000"/>
                </a:highlight>
              </a:rPr>
              <a:t>③ 差替可能領域 </a:t>
            </a:r>
            <a:r>
              <a:rPr kumimoji="1" lang="en-US" altLang="ja-JP" sz="1400" b="1" dirty="0">
                <a:solidFill>
                  <a:schemeClr val="bg1"/>
                </a:solidFill>
                <a:highlight>
                  <a:srgbClr val="000000"/>
                </a:highlight>
              </a:rPr>
              <a:t>(</a:t>
            </a:r>
            <a:r>
              <a:rPr kumimoji="1" lang="ja-JP" altLang="en-US" sz="1400" b="1" dirty="0">
                <a:solidFill>
                  <a:schemeClr val="bg1"/>
                </a:solidFill>
                <a:highlight>
                  <a:srgbClr val="000000"/>
                </a:highlight>
              </a:rPr>
              <a:t>新陳代謝部分</a:t>
            </a:r>
            <a:r>
              <a:rPr kumimoji="1" lang="en-US" altLang="ja-JP" sz="1400" b="1" dirty="0">
                <a:solidFill>
                  <a:schemeClr val="bg1"/>
                </a:solidFill>
                <a:highlight>
                  <a:srgbClr val="000000"/>
                </a:highlight>
              </a:rPr>
              <a:t>)</a:t>
            </a:r>
          </a:p>
          <a:p>
            <a:r>
              <a:rPr kumimoji="1" lang="ja-JP" altLang="en-US" sz="1400" b="1" dirty="0">
                <a:solidFill>
                  <a:schemeClr val="bg1"/>
                </a:solidFill>
                <a:highlight>
                  <a:srgbClr val="000000"/>
                </a:highlight>
              </a:rPr>
              <a:t>使い捨てに近い。</a:t>
            </a:r>
            <a:endParaRPr kumimoji="1" lang="en-US" altLang="ja-JP" sz="1400" b="1" dirty="0">
              <a:solidFill>
                <a:schemeClr val="bg1"/>
              </a:solidFill>
              <a:highlight>
                <a:srgbClr val="000000"/>
              </a:highlight>
            </a:endParaRPr>
          </a:p>
          <a:p>
            <a:r>
              <a:rPr lang="en-US" altLang="ja-JP" sz="1050" b="1" dirty="0">
                <a:solidFill>
                  <a:schemeClr val="bg1"/>
                </a:solidFill>
                <a:highlight>
                  <a:srgbClr val="000000"/>
                </a:highlight>
              </a:rPr>
              <a:t>(</a:t>
            </a:r>
            <a:r>
              <a:rPr lang="ja-JP" altLang="en-US" sz="1050" b="1" dirty="0">
                <a:solidFill>
                  <a:schemeClr val="bg1"/>
                </a:solidFill>
                <a:highlight>
                  <a:srgbClr val="000000"/>
                </a:highlight>
              </a:rPr>
              <a:t>② が安定している限り、③ はその時代毎に最安価な任意のメーカーの汎用 </a:t>
            </a:r>
            <a:r>
              <a:rPr lang="en-US" altLang="ja-JP" sz="1050" b="1" dirty="0">
                <a:solidFill>
                  <a:schemeClr val="bg1"/>
                </a:solidFill>
                <a:highlight>
                  <a:srgbClr val="000000"/>
                </a:highlight>
              </a:rPr>
              <a:t>PC </a:t>
            </a:r>
            <a:r>
              <a:rPr lang="ja-JP" altLang="en-US" sz="1050" b="1" dirty="0">
                <a:solidFill>
                  <a:schemeClr val="bg1"/>
                </a:solidFill>
                <a:highlight>
                  <a:srgbClr val="000000"/>
                </a:highlight>
              </a:rPr>
              <a:t>用を調達すればよい</a:t>
            </a:r>
            <a:r>
              <a:rPr lang="en-US" altLang="ja-JP" sz="1050" b="1" dirty="0">
                <a:solidFill>
                  <a:schemeClr val="bg1"/>
                </a:solidFill>
                <a:highlight>
                  <a:srgbClr val="000000"/>
                </a:highlight>
              </a:rPr>
              <a:t>)</a:t>
            </a:r>
            <a:endParaRPr kumimoji="1" lang="ja-JP" altLang="en-US" sz="1200" b="1" dirty="0">
              <a:solidFill>
                <a:schemeClr val="bg1"/>
              </a:solidFill>
              <a:highlight>
                <a:srgbClr val="000000"/>
              </a:highlight>
            </a:endParaRPr>
          </a:p>
        </p:txBody>
      </p:sp>
      <p:sp>
        <p:nvSpPr>
          <p:cNvPr id="74" name="円柱 73">
            <a:extLst>
              <a:ext uri="{FF2B5EF4-FFF2-40B4-BE49-F238E27FC236}">
                <a16:creationId xmlns:a16="http://schemas.microsoft.com/office/drawing/2014/main" id="{A38447FB-314B-41A6-8941-5798F50B2040}"/>
              </a:ext>
            </a:extLst>
          </p:cNvPr>
          <p:cNvSpPr/>
          <p:nvPr/>
        </p:nvSpPr>
        <p:spPr>
          <a:xfrm>
            <a:off x="10706330" y="5726592"/>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BCB55604-1DD5-412B-8104-2E7E3CF6E8AE}"/>
              </a:ext>
            </a:extLst>
          </p:cNvPr>
          <p:cNvSpPr txBox="1"/>
          <p:nvPr/>
        </p:nvSpPr>
        <p:spPr>
          <a:xfrm>
            <a:off x="10634920" y="5850771"/>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103" name="テキスト ボックス 102">
            <a:extLst>
              <a:ext uri="{FF2B5EF4-FFF2-40B4-BE49-F238E27FC236}">
                <a16:creationId xmlns:a16="http://schemas.microsoft.com/office/drawing/2014/main" id="{C94A0648-3877-47E8-A8CE-9405BE4DFAC6}"/>
              </a:ext>
            </a:extLst>
          </p:cNvPr>
          <p:cNvSpPr txBox="1"/>
          <p:nvPr/>
        </p:nvSpPr>
        <p:spPr>
          <a:xfrm>
            <a:off x="1235644" y="5791855"/>
            <a:ext cx="2627028" cy="900246"/>
          </a:xfrm>
          <a:prstGeom prst="rect">
            <a:avLst/>
          </a:prstGeom>
          <a:noFill/>
        </p:spPr>
        <p:txBody>
          <a:bodyPr wrap="square" rtlCol="0">
            <a:spAutoFit/>
          </a:bodyPr>
          <a:lstStyle/>
          <a:p>
            <a:r>
              <a:rPr kumimoji="1" lang="ja-JP" altLang="en-US" sz="1050" b="1" dirty="0"/>
              <a:t>↑ ③ は、米国 </a:t>
            </a:r>
            <a:r>
              <a:rPr kumimoji="1" lang="en-US" altLang="ja-JP" sz="1050" b="1" dirty="0"/>
              <a:t>IT </a:t>
            </a:r>
            <a:r>
              <a:rPr kumimoji="1" lang="ja-JP" altLang="en-US" sz="1050" b="1" dirty="0"/>
              <a:t>企業が支配困難な部分 </a:t>
            </a:r>
            <a:r>
              <a:rPr lang="en-US" altLang="ja-JP" sz="1050" b="1" dirty="0"/>
              <a:t>(</a:t>
            </a:r>
            <a:r>
              <a:rPr lang="ja-JP" altLang="en-US" sz="1050" b="1" dirty="0"/>
              <a:t>半導体メーカー各社が支配しているため</a:t>
            </a:r>
            <a:r>
              <a:rPr lang="en-US" altLang="ja-JP" sz="1050" b="1" dirty="0"/>
              <a:t>)</a:t>
            </a:r>
            <a:r>
              <a:rPr lang="ja-JP" altLang="en-US" sz="1050" b="1" dirty="0"/>
              <a:t>。そこで、米国 </a:t>
            </a:r>
            <a:r>
              <a:rPr lang="en-US" altLang="ja-JP" sz="1050" b="1" dirty="0"/>
              <a:t>IT </a:t>
            </a:r>
            <a:r>
              <a:rPr lang="ja-JP" altLang="en-US" sz="1050" b="1" dirty="0"/>
              <a:t>企業は、秘伝のタレ ② を作り、③ の差替え・変動があっても大丈夫なようにして、③ を競争させ買い叩いている。</a:t>
            </a:r>
            <a:r>
              <a:rPr lang="en-US" altLang="ja-JP" sz="1050" b="1" dirty="0"/>
              <a:t>)</a:t>
            </a:r>
            <a:endParaRPr kumimoji="1" lang="ja-JP" altLang="en-US" sz="1050" b="1" dirty="0"/>
          </a:p>
        </p:txBody>
      </p:sp>
      <p:cxnSp>
        <p:nvCxnSpPr>
          <p:cNvPr id="106" name="直線矢印コネクタ 105">
            <a:extLst>
              <a:ext uri="{FF2B5EF4-FFF2-40B4-BE49-F238E27FC236}">
                <a16:creationId xmlns:a16="http://schemas.microsoft.com/office/drawing/2014/main" id="{34CA373E-A304-447C-869A-75A9F43C6D19}"/>
              </a:ext>
            </a:extLst>
          </p:cNvPr>
          <p:cNvCxnSpPr/>
          <p:nvPr/>
        </p:nvCxnSpPr>
        <p:spPr>
          <a:xfrm>
            <a:off x="1197953" y="2326223"/>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5305B73B-4DFF-466D-8DEA-459E2C3857F7}"/>
              </a:ext>
            </a:extLst>
          </p:cNvPr>
          <p:cNvSpPr txBox="1"/>
          <p:nvPr/>
        </p:nvSpPr>
        <p:spPr>
          <a:xfrm>
            <a:off x="1248586" y="2617275"/>
            <a:ext cx="2522231" cy="276999"/>
          </a:xfrm>
          <a:prstGeom prst="rect">
            <a:avLst/>
          </a:prstGeom>
          <a:noFill/>
        </p:spPr>
        <p:txBody>
          <a:bodyPr wrap="square" rtlCol="0">
            <a:spAutoFit/>
          </a:bodyPr>
          <a:lstStyle/>
          <a:p>
            <a:r>
              <a:rPr kumimoji="1" lang="ja-JP" altLang="en-US" sz="1200" b="1" dirty="0"/>
              <a:t>カーネル特権空間 </a:t>
            </a:r>
            <a:r>
              <a:rPr kumimoji="1" lang="en-US" altLang="ja-JP" sz="1200" b="1" dirty="0"/>
              <a:t>(</a:t>
            </a:r>
            <a:r>
              <a:rPr kumimoji="1" lang="ja-JP" altLang="en-US" sz="1200" b="1" dirty="0"/>
              <a:t>行政活動に類似</a:t>
            </a:r>
            <a:r>
              <a:rPr kumimoji="1" lang="en-US" altLang="ja-JP" sz="1200" b="1" dirty="0"/>
              <a:t>)</a:t>
            </a:r>
            <a:endParaRPr kumimoji="1" lang="ja-JP" altLang="en-US" sz="1200" b="1" dirty="0"/>
          </a:p>
        </p:txBody>
      </p:sp>
      <p:sp>
        <p:nvSpPr>
          <p:cNvPr id="108" name="テキスト ボックス 107">
            <a:extLst>
              <a:ext uri="{FF2B5EF4-FFF2-40B4-BE49-F238E27FC236}">
                <a16:creationId xmlns:a16="http://schemas.microsoft.com/office/drawing/2014/main" id="{B1551130-D189-4F0A-8050-B790BE141619}"/>
              </a:ext>
            </a:extLst>
          </p:cNvPr>
          <p:cNvSpPr txBox="1"/>
          <p:nvPr/>
        </p:nvSpPr>
        <p:spPr>
          <a:xfrm>
            <a:off x="1242195" y="2306961"/>
            <a:ext cx="2584922" cy="276999"/>
          </a:xfrm>
          <a:prstGeom prst="rect">
            <a:avLst/>
          </a:prstGeom>
          <a:noFill/>
        </p:spPr>
        <p:txBody>
          <a:bodyPr wrap="square" rtlCol="0">
            <a:spAutoFit/>
          </a:bodyPr>
          <a:lstStyle/>
          <a:p>
            <a:r>
              <a:rPr kumimoji="1" lang="ja-JP" altLang="en-US" sz="1200" b="1" dirty="0"/>
              <a:t>ユーザー自由空間 </a:t>
            </a:r>
            <a:r>
              <a:rPr kumimoji="1" lang="en-US" altLang="ja-JP" sz="1200" b="1" dirty="0"/>
              <a:t>(</a:t>
            </a:r>
            <a:r>
              <a:rPr kumimoji="1" lang="ja-JP" altLang="en-US" sz="1200" b="1" dirty="0"/>
              <a:t>民間活動に類似</a:t>
            </a:r>
            <a:r>
              <a:rPr kumimoji="1" lang="en-US" altLang="ja-JP" sz="1200" b="1" dirty="0"/>
              <a:t>)</a:t>
            </a:r>
            <a:endParaRPr kumimoji="1" lang="ja-JP" altLang="en-US" sz="1200" b="1" dirty="0"/>
          </a:p>
        </p:txBody>
      </p:sp>
      <p:cxnSp>
        <p:nvCxnSpPr>
          <p:cNvPr id="109" name="直線矢印コネクタ 108">
            <a:extLst>
              <a:ext uri="{FF2B5EF4-FFF2-40B4-BE49-F238E27FC236}">
                <a16:creationId xmlns:a16="http://schemas.microsoft.com/office/drawing/2014/main" id="{4FEC1114-FF70-4E16-83D1-E640E19DA3F3}"/>
              </a:ext>
            </a:extLst>
          </p:cNvPr>
          <p:cNvCxnSpPr>
            <a:cxnSpLocks/>
          </p:cNvCxnSpPr>
          <p:nvPr/>
        </p:nvCxnSpPr>
        <p:spPr>
          <a:xfrm>
            <a:off x="1235644" y="4309353"/>
            <a:ext cx="0" cy="61354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83CEE523-1713-4AF4-A8FF-0949B44592E6}"/>
              </a:ext>
            </a:extLst>
          </p:cNvPr>
          <p:cNvSpPr txBox="1"/>
          <p:nvPr/>
        </p:nvSpPr>
        <p:spPr>
          <a:xfrm>
            <a:off x="1255260" y="4616779"/>
            <a:ext cx="813764" cy="276999"/>
          </a:xfrm>
          <a:prstGeom prst="rect">
            <a:avLst/>
          </a:prstGeom>
          <a:noFill/>
        </p:spPr>
        <p:txBody>
          <a:bodyPr wrap="square" rtlCol="0">
            <a:spAutoFit/>
          </a:bodyPr>
          <a:lstStyle/>
          <a:p>
            <a:r>
              <a:rPr kumimoji="1" lang="ja-JP" altLang="en-US" sz="1200" b="1" dirty="0"/>
              <a:t>物理空間</a:t>
            </a:r>
          </a:p>
        </p:txBody>
      </p:sp>
      <p:sp>
        <p:nvSpPr>
          <p:cNvPr id="115" name="テキスト ボックス 114">
            <a:extLst>
              <a:ext uri="{FF2B5EF4-FFF2-40B4-BE49-F238E27FC236}">
                <a16:creationId xmlns:a16="http://schemas.microsoft.com/office/drawing/2014/main" id="{D21CD47E-D165-437F-8867-1007E7A1F18B}"/>
              </a:ext>
            </a:extLst>
          </p:cNvPr>
          <p:cNvSpPr txBox="1"/>
          <p:nvPr/>
        </p:nvSpPr>
        <p:spPr>
          <a:xfrm>
            <a:off x="7056972" y="399375"/>
            <a:ext cx="3404031" cy="584775"/>
          </a:xfrm>
          <a:prstGeom prst="rect">
            <a:avLst/>
          </a:prstGeom>
          <a:noFill/>
        </p:spPr>
        <p:txBody>
          <a:bodyPr wrap="square" rtlCol="0">
            <a:spAutoFit/>
          </a:bodyPr>
          <a:lstStyle/>
          <a:p>
            <a:r>
              <a:rPr kumimoji="1" lang="ja-JP" altLang="en-US" sz="1600" b="1" dirty="0">
                <a:highlight>
                  <a:srgbClr val="00FF00"/>
                </a:highlight>
              </a:rPr>
              <a:t>同一人が①と②を全部自作・支配していることが、米国 </a:t>
            </a:r>
            <a:r>
              <a:rPr lang="en-US" altLang="ja-JP" sz="1600" b="1" dirty="0">
                <a:highlight>
                  <a:srgbClr val="00FF00"/>
                </a:highlight>
              </a:rPr>
              <a:t>IT </a:t>
            </a:r>
            <a:r>
              <a:rPr lang="ja-JP" altLang="en-US" sz="1600" b="1" dirty="0">
                <a:highlight>
                  <a:srgbClr val="00FF00"/>
                </a:highlight>
              </a:rPr>
              <a:t>企業の</a:t>
            </a:r>
            <a:r>
              <a:rPr kumimoji="1" lang="ja-JP" altLang="en-US" sz="1600" b="1" dirty="0">
                <a:highlight>
                  <a:srgbClr val="00FF00"/>
                </a:highlight>
              </a:rPr>
              <a:t>強さの秘密。</a:t>
            </a:r>
          </a:p>
        </p:txBody>
      </p:sp>
      <p:pic>
        <p:nvPicPr>
          <p:cNvPr id="116" name="図 115">
            <a:extLst>
              <a:ext uri="{FF2B5EF4-FFF2-40B4-BE49-F238E27FC236}">
                <a16:creationId xmlns:a16="http://schemas.microsoft.com/office/drawing/2014/main" id="{2A7DAC14-3FD3-44E2-9F64-796F2224CD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58" y="464949"/>
            <a:ext cx="746050" cy="779526"/>
          </a:xfrm>
          <a:prstGeom prst="rect">
            <a:avLst/>
          </a:prstGeom>
        </p:spPr>
      </p:pic>
      <p:cxnSp>
        <p:nvCxnSpPr>
          <p:cNvPr id="118" name="直線矢印コネクタ 117">
            <a:extLst>
              <a:ext uri="{FF2B5EF4-FFF2-40B4-BE49-F238E27FC236}">
                <a16:creationId xmlns:a16="http://schemas.microsoft.com/office/drawing/2014/main" id="{3360AF32-440D-4166-A5D0-0F8CD4A2058D}"/>
              </a:ext>
            </a:extLst>
          </p:cNvPr>
          <p:cNvCxnSpPr>
            <a:stCxn id="116" idx="3"/>
          </p:cNvCxnSpPr>
          <p:nvPr/>
        </p:nvCxnSpPr>
        <p:spPr>
          <a:xfrm>
            <a:off x="791208" y="854712"/>
            <a:ext cx="781870" cy="389763"/>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997184D7-2880-4186-A7E4-BB0E5A11163B}"/>
              </a:ext>
            </a:extLst>
          </p:cNvPr>
          <p:cNvSpPr txBox="1"/>
          <p:nvPr/>
        </p:nvSpPr>
        <p:spPr>
          <a:xfrm>
            <a:off x="615439" y="522660"/>
            <a:ext cx="968547" cy="369332"/>
          </a:xfrm>
          <a:prstGeom prst="rect">
            <a:avLst/>
          </a:prstGeom>
          <a:noFill/>
        </p:spPr>
        <p:txBody>
          <a:bodyPr wrap="square" rtlCol="0">
            <a:spAutoFit/>
          </a:bodyPr>
          <a:lstStyle/>
          <a:p>
            <a:r>
              <a:rPr kumimoji="1" lang="ja-JP" altLang="en-US" b="1" dirty="0">
                <a:solidFill>
                  <a:schemeClr val="bg1"/>
                </a:solidFill>
                <a:highlight>
                  <a:srgbClr val="0000FF"/>
                </a:highlight>
              </a:rPr>
              <a:t>ユーザー</a:t>
            </a:r>
          </a:p>
        </p:txBody>
      </p:sp>
      <p:sp>
        <p:nvSpPr>
          <p:cNvPr id="120" name="テキスト ボックス 119">
            <a:extLst>
              <a:ext uri="{FF2B5EF4-FFF2-40B4-BE49-F238E27FC236}">
                <a16:creationId xmlns:a16="http://schemas.microsoft.com/office/drawing/2014/main" id="{9B7EA07B-336F-4197-AAA2-1BFA791C41B9}"/>
              </a:ext>
            </a:extLst>
          </p:cNvPr>
          <p:cNvSpPr txBox="1"/>
          <p:nvPr/>
        </p:nvSpPr>
        <p:spPr>
          <a:xfrm>
            <a:off x="689792" y="1038868"/>
            <a:ext cx="2288957" cy="584775"/>
          </a:xfrm>
          <a:prstGeom prst="rect">
            <a:avLst/>
          </a:prstGeom>
          <a:noFill/>
        </p:spPr>
        <p:txBody>
          <a:bodyPr wrap="square" rtlCol="0">
            <a:spAutoFit/>
          </a:bodyPr>
          <a:lstStyle/>
          <a:p>
            <a:r>
              <a:rPr kumimoji="1" lang="en-US" altLang="ja-JP" sz="1600" b="1" dirty="0">
                <a:solidFill>
                  <a:srgbClr val="0000FF"/>
                </a:solidFill>
              </a:rPr>
              <a:t>API </a:t>
            </a:r>
            <a:r>
              <a:rPr kumimoji="1" lang="ja-JP" altLang="en-US" sz="1600" b="1" dirty="0">
                <a:solidFill>
                  <a:srgbClr val="0000FF"/>
                </a:solidFill>
              </a:rPr>
              <a:t>で</a:t>
            </a:r>
          </a:p>
          <a:p>
            <a:r>
              <a:rPr kumimoji="1" lang="ja-JP" altLang="en-US" sz="1600" b="1" dirty="0">
                <a:solidFill>
                  <a:srgbClr val="0000FF"/>
                </a:solidFill>
              </a:rPr>
              <a:t>利用</a:t>
            </a:r>
          </a:p>
        </p:txBody>
      </p:sp>
    </p:spTree>
    <p:extLst>
      <p:ext uri="{BB962C8B-B14F-4D97-AF65-F5344CB8AC3E}">
        <p14:creationId xmlns:p14="http://schemas.microsoft.com/office/powerpoint/2010/main" val="1844787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DE5ADBA-6EE9-49C1-B3F3-3B7051AAF72F}"/>
              </a:ext>
            </a:extLst>
          </p:cNvPr>
          <p:cNvSpPr>
            <a:spLocks noGrp="1"/>
          </p:cNvSpPr>
          <p:nvPr>
            <p:ph type="sldNum" sz="quarter" idx="12"/>
          </p:nvPr>
        </p:nvSpPr>
        <p:spPr>
          <a:xfrm>
            <a:off x="11362439" y="6348601"/>
            <a:ext cx="697930" cy="365125"/>
          </a:xfrm>
        </p:spPr>
        <p:txBody>
          <a:bodyPr/>
          <a:lstStyle/>
          <a:p>
            <a:fld id="{63DCA85F-F225-44A4-AEA8-9083CAE61796}" type="slidenum">
              <a:rPr kumimoji="1" lang="ja-JP" altLang="en-US" smtClean="0"/>
              <a:t>44</a:t>
            </a:fld>
            <a:endParaRPr kumimoji="1" lang="ja-JP" altLang="en-US" dirty="0"/>
          </a:p>
        </p:txBody>
      </p:sp>
      <p:sp>
        <p:nvSpPr>
          <p:cNvPr id="90" name="テキスト ボックス 89">
            <a:extLst>
              <a:ext uri="{FF2B5EF4-FFF2-40B4-BE49-F238E27FC236}">
                <a16:creationId xmlns:a16="http://schemas.microsoft.com/office/drawing/2014/main" id="{53D84A7E-EDA1-4125-B9EA-03F99F5BDA8E}"/>
              </a:ext>
            </a:extLst>
          </p:cNvPr>
          <p:cNvSpPr txBox="1"/>
          <p:nvPr/>
        </p:nvSpPr>
        <p:spPr>
          <a:xfrm>
            <a:off x="78121" y="15498"/>
            <a:ext cx="12038792" cy="692497"/>
          </a:xfrm>
          <a:prstGeom prst="rect">
            <a:avLst/>
          </a:prstGeom>
          <a:noFill/>
        </p:spPr>
        <p:txBody>
          <a:bodyPr wrap="square" rtlCol="0">
            <a:spAutoFit/>
          </a:bodyPr>
          <a:lstStyle/>
          <a:p>
            <a:r>
              <a:rPr kumimoji="1" lang="en-US" altLang="ja-JP" b="1" dirty="0">
                <a:highlight>
                  <a:srgbClr val="FFFFCC"/>
                </a:highlight>
              </a:rPr>
              <a:t>【</a:t>
            </a:r>
            <a:r>
              <a:rPr kumimoji="1" lang="ja-JP" altLang="en-US" b="1" dirty="0">
                <a:highlight>
                  <a:srgbClr val="FFFFCC"/>
                </a:highlight>
              </a:rPr>
              <a:t>クラウドアーキテクチャ解説図 </a:t>
            </a:r>
            <a:r>
              <a:rPr kumimoji="1" lang="en-US" altLang="ja-JP" b="1" dirty="0">
                <a:highlight>
                  <a:srgbClr val="FFFFCC"/>
                </a:highlight>
              </a:rPr>
              <a:t>C】 </a:t>
            </a:r>
            <a:r>
              <a:rPr kumimoji="1" lang="ja-JP" altLang="en-US" b="1" dirty="0">
                <a:highlight>
                  <a:srgbClr val="FFFFCC"/>
                </a:highlight>
              </a:rPr>
              <a:t>モダンなクラウド型アプリケーションサービス</a:t>
            </a:r>
            <a:r>
              <a:rPr lang="en-US" altLang="ja-JP" b="1" dirty="0">
                <a:highlight>
                  <a:srgbClr val="FFFFCC"/>
                </a:highlight>
              </a:rPr>
              <a:t> </a:t>
            </a:r>
            <a:r>
              <a:rPr kumimoji="1" lang="ja-JP" altLang="en-US" b="1" dirty="0">
                <a:highlight>
                  <a:srgbClr val="FFFFCC"/>
                </a:highlight>
              </a:rPr>
              <a:t>「</a:t>
            </a:r>
            <a:r>
              <a:rPr kumimoji="1" lang="en-US" altLang="ja-JP" b="1" dirty="0">
                <a:highlight>
                  <a:srgbClr val="FFFFCC"/>
                </a:highlight>
              </a:rPr>
              <a:t>SaaS</a:t>
            </a:r>
            <a:r>
              <a:rPr kumimoji="1" lang="ja-JP" altLang="en-US" b="1" dirty="0">
                <a:highlight>
                  <a:srgbClr val="FFFFCC"/>
                </a:highlight>
              </a:rPr>
              <a:t>」 </a:t>
            </a:r>
            <a:r>
              <a:rPr kumimoji="1" lang="en-US" altLang="ja-JP" sz="1200" b="1" dirty="0">
                <a:highlight>
                  <a:srgbClr val="FFFFCC"/>
                </a:highlight>
              </a:rPr>
              <a:t>(DB</a:t>
            </a:r>
            <a:r>
              <a:rPr kumimoji="1" lang="ja-JP" altLang="en-US" sz="1200" b="1" dirty="0">
                <a:highlight>
                  <a:srgbClr val="FFFFCC"/>
                </a:highlight>
              </a:rPr>
              <a:t>、認証アプリ、メールサーバ、</a:t>
            </a:r>
            <a:r>
              <a:rPr kumimoji="1" lang="en-US" altLang="ja-JP" sz="1200" b="1" dirty="0">
                <a:highlight>
                  <a:srgbClr val="FFFFCC"/>
                </a:highlight>
              </a:rPr>
              <a:t>AI </a:t>
            </a:r>
            <a:r>
              <a:rPr kumimoji="1" lang="ja-JP" altLang="en-US" sz="1200" b="1" dirty="0">
                <a:highlight>
                  <a:srgbClr val="FFFFCC"/>
                </a:highlight>
              </a:rPr>
              <a:t>機械学習等</a:t>
            </a:r>
            <a:r>
              <a:rPr kumimoji="1" lang="en-US" altLang="ja-JP" sz="1200" b="1" dirty="0">
                <a:highlight>
                  <a:srgbClr val="FFFFCC"/>
                </a:highlight>
              </a:rPr>
              <a:t>)</a:t>
            </a:r>
            <a:r>
              <a:rPr kumimoji="1" lang="ja-JP" altLang="en-US" sz="1200" b="1" dirty="0">
                <a:highlight>
                  <a:srgbClr val="FFFFCC"/>
                </a:highlight>
              </a:rPr>
              <a:t> </a:t>
            </a:r>
            <a:r>
              <a:rPr kumimoji="1" lang="ja-JP" altLang="en-US" b="1" dirty="0">
                <a:highlight>
                  <a:srgbClr val="FFFFCC"/>
                </a:highlight>
              </a:rPr>
              <a:t>の仕組み</a:t>
            </a:r>
            <a:endParaRPr kumimoji="1" lang="en-US" altLang="ja-JP" b="1" dirty="0">
              <a:highlight>
                <a:srgbClr val="FFFFCC"/>
              </a:highlight>
            </a:endParaRPr>
          </a:p>
          <a:p>
            <a:r>
              <a:rPr kumimoji="1" lang="en-US" altLang="ja-JP" sz="1050" b="1" dirty="0">
                <a:highlight>
                  <a:srgbClr val="FFFFCC"/>
                </a:highlight>
              </a:rPr>
              <a:t>(</a:t>
            </a:r>
            <a:r>
              <a:rPr kumimoji="1" lang="ja-JP" altLang="en-US" sz="1050" b="1" dirty="0">
                <a:highlight>
                  <a:srgbClr val="FFFFCC"/>
                </a:highlight>
              </a:rPr>
              <a:t>各社とも、さまざまなサービスを実装している。たとえば、</a:t>
            </a:r>
            <a:r>
              <a:rPr kumimoji="1" lang="en-US" altLang="ja-JP" sz="1050" b="1" dirty="0">
                <a:highlight>
                  <a:srgbClr val="FFFFCC"/>
                </a:highlight>
              </a:rPr>
              <a:t>Bigtable </a:t>
            </a:r>
            <a:r>
              <a:rPr kumimoji="1" lang="ja-JP" altLang="en-US" sz="1050" b="1" dirty="0">
                <a:highlight>
                  <a:srgbClr val="FFFFCC"/>
                </a:highlight>
              </a:rPr>
              <a:t>のようなビッグデータ処理サービス、</a:t>
            </a:r>
            <a:r>
              <a:rPr kumimoji="1" lang="en-US" altLang="ja-JP" sz="1050" b="1" dirty="0">
                <a:highlight>
                  <a:srgbClr val="FFFFCC"/>
                </a:highlight>
              </a:rPr>
              <a:t>Oracle </a:t>
            </a:r>
            <a:r>
              <a:rPr kumimoji="1" lang="ja-JP" altLang="en-US" sz="1050" b="1" dirty="0">
                <a:highlight>
                  <a:srgbClr val="FFFFCC"/>
                </a:highlight>
              </a:rPr>
              <a:t>等のデータベース動作代行サービス、全文検索エンジン機能代行提供サービス、メールサーバ機能提供サービス、</a:t>
            </a:r>
            <a:r>
              <a:rPr kumimoji="1" lang="en-US" altLang="ja-JP" sz="1050" b="1" dirty="0">
                <a:highlight>
                  <a:srgbClr val="FFFFCC"/>
                </a:highlight>
              </a:rPr>
              <a:t>AI </a:t>
            </a:r>
            <a:r>
              <a:rPr kumimoji="1" lang="ja-JP" altLang="en-US" sz="1050" b="1" dirty="0">
                <a:highlight>
                  <a:srgbClr val="FFFFCC"/>
                </a:highlight>
              </a:rPr>
              <a:t>機械学習代行サービス等がある。</a:t>
            </a:r>
            <a:r>
              <a:rPr lang="en-US" altLang="ja-JP" sz="1050" b="1" dirty="0">
                <a:highlight>
                  <a:srgbClr val="FFFFCC"/>
                </a:highlight>
              </a:rPr>
              <a:t>) </a:t>
            </a:r>
            <a:r>
              <a:rPr lang="ja-JP" altLang="en-US" sz="1050" b="1" dirty="0">
                <a:highlight>
                  <a:srgbClr val="FFFFCC"/>
                </a:highlight>
              </a:rPr>
              <a:t>霞ヶ関の文系の方々のために無理矢理説明するための図</a:t>
            </a:r>
            <a:endParaRPr kumimoji="1" lang="ja-JP" altLang="en-US" sz="1200" b="1" dirty="0">
              <a:highlight>
                <a:srgbClr val="FFFFCC"/>
              </a:highlight>
            </a:endParaRPr>
          </a:p>
        </p:txBody>
      </p:sp>
      <p:sp>
        <p:nvSpPr>
          <p:cNvPr id="137" name="四角形: 角を丸くする 136">
            <a:extLst>
              <a:ext uri="{FF2B5EF4-FFF2-40B4-BE49-F238E27FC236}">
                <a16:creationId xmlns:a16="http://schemas.microsoft.com/office/drawing/2014/main" id="{84BE6672-2D62-496F-83FD-5997B08AEE52}"/>
              </a:ext>
            </a:extLst>
          </p:cNvPr>
          <p:cNvSpPr/>
          <p:nvPr/>
        </p:nvSpPr>
        <p:spPr>
          <a:xfrm>
            <a:off x="1319113" y="1295271"/>
            <a:ext cx="3787306" cy="3230460"/>
          </a:xfrm>
          <a:prstGeom prst="roundRect">
            <a:avLst/>
          </a:prstGeom>
          <a:solidFill>
            <a:srgbClr val="FFFFCC"/>
          </a:solidFill>
          <a:ln w="38100"/>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400" b="1" dirty="0">
                <a:solidFill>
                  <a:schemeClr val="tx1"/>
                </a:solidFill>
              </a:rPr>
              <a:t>① 各ユーザー専用 </a:t>
            </a:r>
            <a:r>
              <a:rPr kumimoji="1" lang="en-US" altLang="ja-JP" sz="1400" b="1" dirty="0">
                <a:solidFill>
                  <a:schemeClr val="tx1"/>
                </a:solidFill>
              </a:rPr>
              <a:t>(</a:t>
            </a:r>
            <a:r>
              <a:rPr kumimoji="1" lang="ja-JP" altLang="en-US" sz="1400" b="1" dirty="0">
                <a:solidFill>
                  <a:schemeClr val="tx1"/>
                </a:solidFill>
              </a:rPr>
              <a:t>あるいは複数ユーザーで共有</a:t>
            </a:r>
            <a:r>
              <a:rPr kumimoji="1" lang="en-US" altLang="ja-JP" sz="1400" b="1" dirty="0">
                <a:solidFill>
                  <a:schemeClr val="tx1"/>
                </a:solidFill>
              </a:rPr>
              <a:t>)</a:t>
            </a:r>
            <a:r>
              <a:rPr kumimoji="1" lang="ja-JP" altLang="en-US" sz="1400" b="1" dirty="0">
                <a:solidFill>
                  <a:schemeClr val="tx1"/>
                </a:solidFill>
              </a:rPr>
              <a:t> に作られた </a:t>
            </a:r>
            <a:r>
              <a:rPr lang="en-US" altLang="ja-JP" sz="1400" b="1" dirty="0">
                <a:solidFill>
                  <a:schemeClr val="tx1"/>
                </a:solidFill>
              </a:rPr>
              <a:t>IaaS</a:t>
            </a:r>
            <a:r>
              <a:rPr kumimoji="1" lang="ja-JP" altLang="en-US" sz="1400" b="1" dirty="0">
                <a:solidFill>
                  <a:schemeClr val="tx1"/>
                </a:solidFill>
              </a:rPr>
              <a:t> </a:t>
            </a:r>
            <a:r>
              <a:rPr kumimoji="1" lang="en-US" altLang="ja-JP" sz="1400" b="1" dirty="0">
                <a:solidFill>
                  <a:schemeClr val="tx1"/>
                </a:solidFill>
              </a:rPr>
              <a:t>VM </a:t>
            </a:r>
            <a:r>
              <a:rPr kumimoji="1" lang="ja-JP" altLang="en-US" sz="1400" b="1" dirty="0">
                <a:solidFill>
                  <a:schemeClr val="tx1"/>
                </a:solidFill>
              </a:rPr>
              <a:t>領域</a:t>
            </a:r>
          </a:p>
        </p:txBody>
      </p:sp>
      <p:sp>
        <p:nvSpPr>
          <p:cNvPr id="141" name="四角形: 角を丸くする 140">
            <a:extLst>
              <a:ext uri="{FF2B5EF4-FFF2-40B4-BE49-F238E27FC236}">
                <a16:creationId xmlns:a16="http://schemas.microsoft.com/office/drawing/2014/main" id="{EDCEE108-7609-4612-865D-DCF52594DE08}"/>
              </a:ext>
            </a:extLst>
          </p:cNvPr>
          <p:cNvSpPr/>
          <p:nvPr/>
        </p:nvSpPr>
        <p:spPr>
          <a:xfrm>
            <a:off x="1668134" y="3233498"/>
            <a:ext cx="3163965" cy="1124474"/>
          </a:xfrm>
          <a:prstGeom prst="roundRect">
            <a:avLst/>
          </a:prstGeom>
          <a:solidFill>
            <a:schemeClr val="accent5">
              <a:lumMod val="60000"/>
              <a:lumOff val="40000"/>
            </a:schemeClr>
          </a:solidFill>
          <a:ln w="57150">
            <a:solidFill>
              <a:srgbClr val="FF0000"/>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solidFill>
                  <a:schemeClr val="bg1"/>
                </a:solidFill>
                <a:highlight>
                  <a:srgbClr val="FF0000"/>
                </a:highlight>
              </a:rPr>
              <a:t>⑤ </a:t>
            </a:r>
            <a:r>
              <a:rPr kumimoji="1" lang="en-US" altLang="ja-JP" b="1" dirty="0">
                <a:solidFill>
                  <a:schemeClr val="bg1"/>
                </a:solidFill>
                <a:highlight>
                  <a:srgbClr val="FF0000"/>
                </a:highlight>
              </a:rPr>
              <a:t>VM</a:t>
            </a:r>
            <a:r>
              <a:rPr kumimoji="1" lang="ja-JP" altLang="en-US" b="1" dirty="0">
                <a:solidFill>
                  <a:schemeClr val="bg1"/>
                </a:solidFill>
                <a:highlight>
                  <a:srgbClr val="FF0000"/>
                </a:highlight>
              </a:rPr>
              <a:t> の内側の </a:t>
            </a:r>
            <a:r>
              <a:rPr kumimoji="1" lang="en-US" altLang="ja-JP" b="1" dirty="0">
                <a:solidFill>
                  <a:schemeClr val="bg1"/>
                </a:solidFill>
                <a:highlight>
                  <a:srgbClr val="FF0000"/>
                </a:highlight>
              </a:rPr>
              <a:t>OS</a:t>
            </a:r>
            <a:r>
              <a:rPr kumimoji="1" lang="ja-JP" altLang="en-US" b="1" dirty="0">
                <a:solidFill>
                  <a:schemeClr val="bg1"/>
                </a:solidFill>
                <a:highlight>
                  <a:srgbClr val="FF0000"/>
                </a:highlight>
              </a:rPr>
              <a:t> 等のシステムソフトウェア </a:t>
            </a:r>
            <a:endParaRPr kumimoji="1" lang="en-US" altLang="ja-JP" sz="1050" b="1" dirty="0">
              <a:solidFill>
                <a:schemeClr val="bg1"/>
              </a:solidFill>
              <a:highlight>
                <a:srgbClr val="FF0000"/>
              </a:highlight>
            </a:endParaRPr>
          </a:p>
          <a:p>
            <a:pPr algn="ctr"/>
            <a:r>
              <a:rPr kumimoji="1" lang="ja-JP" altLang="en-US" sz="1050" b="1" dirty="0">
                <a:solidFill>
                  <a:schemeClr val="bg1"/>
                </a:solidFill>
                <a:highlight>
                  <a:srgbClr val="0000FF"/>
                </a:highlight>
              </a:rPr>
              <a:t>他人アプリケーション ⑦ を長期間安定動作させるに足る、長期安定して動作する秘伝のタレ </a:t>
            </a:r>
            <a:r>
              <a:rPr kumimoji="1" lang="en-US" altLang="ja-JP" sz="1050" b="1" dirty="0">
                <a:solidFill>
                  <a:schemeClr val="bg1"/>
                </a:solidFill>
                <a:highlight>
                  <a:srgbClr val="0000FF"/>
                </a:highlight>
              </a:rPr>
              <a:t>OS</a:t>
            </a:r>
            <a:endParaRPr kumimoji="1" lang="ja-JP" altLang="en-US" sz="1050" b="1" dirty="0">
              <a:solidFill>
                <a:schemeClr val="bg1"/>
              </a:solidFill>
              <a:highlight>
                <a:srgbClr val="0000FF"/>
              </a:highlight>
            </a:endParaRPr>
          </a:p>
          <a:p>
            <a:pPr algn="ctr"/>
            <a:r>
              <a:rPr kumimoji="1" lang="en-US" altLang="ja-JP" sz="900" b="1" dirty="0">
                <a:solidFill>
                  <a:schemeClr val="tx1"/>
                </a:solidFill>
              </a:rPr>
              <a:t>※</a:t>
            </a:r>
            <a:r>
              <a:rPr kumimoji="1" lang="ja-JP" altLang="en-US" sz="900" b="1" dirty="0">
                <a:solidFill>
                  <a:schemeClr val="tx1"/>
                </a:solidFill>
              </a:rPr>
              <a:t> 場合によっては、市販 </a:t>
            </a:r>
            <a:r>
              <a:rPr kumimoji="1" lang="en-US" altLang="ja-JP" sz="900" b="1" dirty="0">
                <a:solidFill>
                  <a:schemeClr val="tx1"/>
                </a:solidFill>
              </a:rPr>
              <a:t>OS </a:t>
            </a:r>
            <a:r>
              <a:rPr kumimoji="1" lang="ja-JP" altLang="en-US" sz="900" b="1" dirty="0">
                <a:solidFill>
                  <a:schemeClr val="tx1"/>
                </a:solidFill>
              </a:rPr>
              <a:t>を利用せざるを得ない場合あり</a:t>
            </a:r>
          </a:p>
        </p:txBody>
      </p:sp>
      <p:sp>
        <p:nvSpPr>
          <p:cNvPr id="143" name="四角形: 角を丸くする 142">
            <a:extLst>
              <a:ext uri="{FF2B5EF4-FFF2-40B4-BE49-F238E27FC236}">
                <a16:creationId xmlns:a16="http://schemas.microsoft.com/office/drawing/2014/main" id="{827EAAC9-88F5-42F5-843B-4249C220FC68}"/>
              </a:ext>
            </a:extLst>
          </p:cNvPr>
          <p:cNvSpPr/>
          <p:nvPr/>
        </p:nvSpPr>
        <p:spPr>
          <a:xfrm>
            <a:off x="1712763" y="4399375"/>
            <a:ext cx="2904448" cy="2775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050" b="1" dirty="0"/>
              <a:t>④ 仮想ハードウェア</a:t>
            </a:r>
            <a:endParaRPr kumimoji="1" lang="en-US" altLang="ja-JP" sz="700" b="1" dirty="0"/>
          </a:p>
        </p:txBody>
      </p:sp>
      <p:cxnSp>
        <p:nvCxnSpPr>
          <p:cNvPr id="145" name="直線コネクタ 144">
            <a:extLst>
              <a:ext uri="{FF2B5EF4-FFF2-40B4-BE49-F238E27FC236}">
                <a16:creationId xmlns:a16="http://schemas.microsoft.com/office/drawing/2014/main" id="{89230097-04FB-4E37-86E8-3E84FB9058B9}"/>
              </a:ext>
            </a:extLst>
          </p:cNvPr>
          <p:cNvCxnSpPr>
            <a:cxnSpLocks/>
          </p:cNvCxnSpPr>
          <p:nvPr/>
        </p:nvCxnSpPr>
        <p:spPr>
          <a:xfrm>
            <a:off x="1457554" y="3080301"/>
            <a:ext cx="3374545"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6" name="テキスト ボックス 145">
            <a:extLst>
              <a:ext uri="{FF2B5EF4-FFF2-40B4-BE49-F238E27FC236}">
                <a16:creationId xmlns:a16="http://schemas.microsoft.com/office/drawing/2014/main" id="{D6E5E284-1EF4-4171-925F-26D5FA470386}"/>
              </a:ext>
            </a:extLst>
          </p:cNvPr>
          <p:cNvSpPr txBox="1"/>
          <p:nvPr/>
        </p:nvSpPr>
        <p:spPr>
          <a:xfrm>
            <a:off x="1299377" y="2582142"/>
            <a:ext cx="839042" cy="415498"/>
          </a:xfrm>
          <a:prstGeom prst="rect">
            <a:avLst/>
          </a:prstGeom>
          <a:noFill/>
        </p:spPr>
        <p:txBody>
          <a:bodyPr wrap="square" rtlCol="0">
            <a:spAutoFit/>
          </a:bodyPr>
          <a:lstStyle/>
          <a:p>
            <a:r>
              <a:rPr kumimoji="1" lang="ja-JP" altLang="en-US" sz="1050" b="1" dirty="0"/>
              <a:t>内ユーザ</a:t>
            </a:r>
            <a:endParaRPr kumimoji="1" lang="en-US" altLang="ja-JP" sz="1050" b="1" dirty="0"/>
          </a:p>
          <a:p>
            <a:r>
              <a:rPr kumimoji="1" lang="ja-JP" altLang="en-US" sz="1050" b="1" dirty="0"/>
              <a:t>空間</a:t>
            </a:r>
          </a:p>
        </p:txBody>
      </p:sp>
      <p:sp>
        <p:nvSpPr>
          <p:cNvPr id="147" name="テキスト ボックス 146">
            <a:extLst>
              <a:ext uri="{FF2B5EF4-FFF2-40B4-BE49-F238E27FC236}">
                <a16:creationId xmlns:a16="http://schemas.microsoft.com/office/drawing/2014/main" id="{4E9343D8-5866-4EF2-A0DF-15EE7036F153}"/>
              </a:ext>
            </a:extLst>
          </p:cNvPr>
          <p:cNvSpPr txBox="1"/>
          <p:nvPr/>
        </p:nvSpPr>
        <p:spPr>
          <a:xfrm>
            <a:off x="1248613" y="3261544"/>
            <a:ext cx="839042" cy="415498"/>
          </a:xfrm>
          <a:prstGeom prst="rect">
            <a:avLst/>
          </a:prstGeom>
          <a:noFill/>
        </p:spPr>
        <p:txBody>
          <a:bodyPr wrap="square" rtlCol="0">
            <a:spAutoFit/>
          </a:bodyPr>
          <a:lstStyle/>
          <a:p>
            <a:r>
              <a:rPr kumimoji="1" lang="ja-JP" altLang="en-US" sz="1050" b="1" dirty="0"/>
              <a:t>内カーネル</a:t>
            </a:r>
            <a:endParaRPr kumimoji="1" lang="en-US" altLang="ja-JP" sz="1050" b="1" dirty="0"/>
          </a:p>
          <a:p>
            <a:r>
              <a:rPr kumimoji="1" lang="ja-JP" altLang="en-US" sz="1050" b="1" dirty="0"/>
              <a:t>空間</a:t>
            </a:r>
          </a:p>
        </p:txBody>
      </p:sp>
      <p:sp>
        <p:nvSpPr>
          <p:cNvPr id="148" name="四角形: 角を丸くする 147">
            <a:extLst>
              <a:ext uri="{FF2B5EF4-FFF2-40B4-BE49-F238E27FC236}">
                <a16:creationId xmlns:a16="http://schemas.microsoft.com/office/drawing/2014/main" id="{5F64F8BC-7BCB-48B3-950A-3CA9949314F4}"/>
              </a:ext>
            </a:extLst>
          </p:cNvPr>
          <p:cNvSpPr/>
          <p:nvPr/>
        </p:nvSpPr>
        <p:spPr>
          <a:xfrm>
            <a:off x="1820015" y="4670753"/>
            <a:ext cx="2689941" cy="445889"/>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③ </a:t>
            </a:r>
            <a:r>
              <a:rPr kumimoji="1" lang="en-US" altLang="ja-JP" sz="1200" b="1" dirty="0">
                <a:solidFill>
                  <a:schemeClr val="tx1"/>
                </a:solidFill>
                <a:highlight>
                  <a:srgbClr val="FF0000"/>
                </a:highlight>
              </a:rPr>
              <a:t>VM: </a:t>
            </a:r>
            <a:r>
              <a:rPr kumimoji="1" lang="ja-JP" altLang="en-US" sz="1200" b="1" dirty="0">
                <a:solidFill>
                  <a:schemeClr val="tx1"/>
                </a:solidFill>
                <a:highlight>
                  <a:srgbClr val="FF0000"/>
                </a:highlight>
              </a:rPr>
              <a:t>ハードウェア仮想化機構</a:t>
            </a:r>
          </a:p>
        </p:txBody>
      </p:sp>
      <p:sp>
        <p:nvSpPr>
          <p:cNvPr id="149" name="四角形: 角を丸くする 148">
            <a:extLst>
              <a:ext uri="{FF2B5EF4-FFF2-40B4-BE49-F238E27FC236}">
                <a16:creationId xmlns:a16="http://schemas.microsoft.com/office/drawing/2014/main" id="{74510261-92C3-4DE3-B6C4-5417BA0186B1}"/>
              </a:ext>
            </a:extLst>
          </p:cNvPr>
          <p:cNvSpPr/>
          <p:nvPr/>
        </p:nvSpPr>
        <p:spPr>
          <a:xfrm>
            <a:off x="1553499" y="5088596"/>
            <a:ext cx="8894540" cy="932653"/>
          </a:xfrm>
          <a:prstGeom prst="roundRect">
            <a:avLst/>
          </a:prstGeom>
          <a:ln w="7620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highlight>
                  <a:srgbClr val="FF0000"/>
                </a:highlight>
              </a:rPr>
              <a:t>② </a:t>
            </a:r>
            <a:r>
              <a:rPr kumimoji="1" lang="en-US" altLang="ja-JP" sz="2400" b="1" dirty="0">
                <a:highlight>
                  <a:srgbClr val="FF0000"/>
                </a:highlight>
              </a:rPr>
              <a:t>VM</a:t>
            </a:r>
            <a:r>
              <a:rPr kumimoji="1" lang="ja-JP" altLang="en-US" sz="2400" b="1" dirty="0">
                <a:highlight>
                  <a:srgbClr val="FF0000"/>
                </a:highlight>
              </a:rPr>
              <a:t> の外側の </a:t>
            </a:r>
            <a:r>
              <a:rPr kumimoji="1" lang="en-US" altLang="ja-JP" sz="2400" b="1" dirty="0">
                <a:highlight>
                  <a:srgbClr val="FF0000"/>
                </a:highlight>
              </a:rPr>
              <a:t>OS </a:t>
            </a:r>
            <a:r>
              <a:rPr kumimoji="1" lang="ja-JP" altLang="en-US" sz="2400" b="1" dirty="0">
                <a:highlight>
                  <a:srgbClr val="FF0000"/>
                </a:highlight>
              </a:rPr>
              <a:t>等の システムソフトウェア</a:t>
            </a:r>
            <a:r>
              <a:rPr kumimoji="1" lang="en-US" altLang="ja-JP" sz="2400" b="1" dirty="0">
                <a:highlight>
                  <a:srgbClr val="FF0000"/>
                </a:highlight>
              </a:rPr>
              <a:t> </a:t>
            </a:r>
            <a:r>
              <a:rPr kumimoji="1" lang="ja-JP" altLang="en-US" sz="2400" b="1" dirty="0">
                <a:highlight>
                  <a:srgbClr val="FF0000"/>
                </a:highlight>
              </a:rPr>
              <a:t>≓</a:t>
            </a:r>
            <a:r>
              <a:rPr kumimoji="1" lang="en-US" altLang="ja-JP" sz="2400" b="1" dirty="0">
                <a:highlight>
                  <a:srgbClr val="FF0000"/>
                </a:highlight>
              </a:rPr>
              <a:t> </a:t>
            </a:r>
            <a:r>
              <a:rPr kumimoji="1" lang="ja-JP" altLang="en-US" sz="2400" b="1" dirty="0">
                <a:highlight>
                  <a:srgbClr val="FF0000"/>
                </a:highlight>
              </a:rPr>
              <a:t>行政機構</a:t>
            </a:r>
          </a:p>
        </p:txBody>
      </p:sp>
      <p:sp>
        <p:nvSpPr>
          <p:cNvPr id="150" name="四角形: 角を丸くする 149">
            <a:extLst>
              <a:ext uri="{FF2B5EF4-FFF2-40B4-BE49-F238E27FC236}">
                <a16:creationId xmlns:a16="http://schemas.microsoft.com/office/drawing/2014/main" id="{BCFF2330-6A1A-44E1-B8BA-ADBAFA04A6D9}"/>
              </a:ext>
            </a:extLst>
          </p:cNvPr>
          <p:cNvSpPr/>
          <p:nvPr/>
        </p:nvSpPr>
        <p:spPr>
          <a:xfrm>
            <a:off x="1820015" y="5767998"/>
            <a:ext cx="4041527" cy="5329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b="1" dirty="0"/>
              <a:t>コンピュータシステム</a:t>
            </a:r>
            <a:endParaRPr kumimoji="1" lang="en-US" altLang="ja-JP" sz="1400" b="1" dirty="0"/>
          </a:p>
          <a:p>
            <a:pPr algn="ctr"/>
            <a:r>
              <a:rPr kumimoji="1" lang="ja-JP" altLang="en-US" sz="1400" b="1" dirty="0"/>
              <a:t>ソフトウェア </a:t>
            </a:r>
            <a:r>
              <a:rPr lang="en-US" altLang="ja-JP" sz="1400" b="1" dirty="0"/>
              <a:t>(CPU</a:t>
            </a:r>
            <a:r>
              <a:rPr lang="ja-JP" altLang="en-US" sz="1400" b="1" dirty="0"/>
              <a:t>・メモリ抽象化、ファイルシステム等</a:t>
            </a:r>
            <a:r>
              <a:rPr lang="en-US" altLang="ja-JP" sz="1400" b="1" dirty="0"/>
              <a:t>)</a:t>
            </a:r>
            <a:endParaRPr kumimoji="1" lang="ja-JP" altLang="en-US" sz="1400" b="1" dirty="0"/>
          </a:p>
        </p:txBody>
      </p:sp>
      <p:sp>
        <p:nvSpPr>
          <p:cNvPr id="154" name="四角形: 角を丸くする 153">
            <a:extLst>
              <a:ext uri="{FF2B5EF4-FFF2-40B4-BE49-F238E27FC236}">
                <a16:creationId xmlns:a16="http://schemas.microsoft.com/office/drawing/2014/main" id="{3F907BA6-E1CC-4497-9DAC-22F616779521}"/>
              </a:ext>
            </a:extLst>
          </p:cNvPr>
          <p:cNvSpPr/>
          <p:nvPr/>
        </p:nvSpPr>
        <p:spPr>
          <a:xfrm>
            <a:off x="6635299" y="5767998"/>
            <a:ext cx="2847927" cy="532979"/>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1400" b="1" dirty="0"/>
              <a:t>ネットワークシステム</a:t>
            </a:r>
            <a:endParaRPr kumimoji="1" lang="en-US" altLang="ja-JP" sz="1400" b="1" dirty="0"/>
          </a:p>
          <a:p>
            <a:pPr algn="ctr"/>
            <a:r>
              <a:rPr kumimoji="1" lang="ja-JP" altLang="en-US" sz="1400" b="1" dirty="0"/>
              <a:t>ソフトウェア </a:t>
            </a:r>
            <a:r>
              <a:rPr lang="en-US" altLang="ja-JP" sz="1400" b="1" dirty="0"/>
              <a:t>(TCP/IP</a:t>
            </a:r>
            <a:r>
              <a:rPr lang="ja-JP" altLang="en-US" sz="1400" b="1" dirty="0"/>
              <a:t> スタック等</a:t>
            </a:r>
            <a:r>
              <a:rPr lang="en-US" altLang="ja-JP" sz="1400" b="1" dirty="0"/>
              <a:t>)</a:t>
            </a:r>
            <a:endParaRPr kumimoji="1" lang="ja-JP" altLang="en-US" sz="1400" b="1" dirty="0"/>
          </a:p>
        </p:txBody>
      </p:sp>
      <p:sp>
        <p:nvSpPr>
          <p:cNvPr id="155" name="円柱 154">
            <a:extLst>
              <a:ext uri="{FF2B5EF4-FFF2-40B4-BE49-F238E27FC236}">
                <a16:creationId xmlns:a16="http://schemas.microsoft.com/office/drawing/2014/main" id="{9228028E-A64C-4E30-92F0-19EDB18D8031}"/>
              </a:ext>
            </a:extLst>
          </p:cNvPr>
          <p:cNvSpPr/>
          <p:nvPr/>
        </p:nvSpPr>
        <p:spPr>
          <a:xfrm>
            <a:off x="6043733" y="5828476"/>
            <a:ext cx="168649" cy="665275"/>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64" name="テキスト ボックス 163">
            <a:extLst>
              <a:ext uri="{FF2B5EF4-FFF2-40B4-BE49-F238E27FC236}">
                <a16:creationId xmlns:a16="http://schemas.microsoft.com/office/drawing/2014/main" id="{5FFD35A5-3C3B-488D-91BF-EA9323DD928E}"/>
              </a:ext>
            </a:extLst>
          </p:cNvPr>
          <p:cNvSpPr txBox="1"/>
          <p:nvPr/>
        </p:nvSpPr>
        <p:spPr>
          <a:xfrm>
            <a:off x="4346065" y="6276337"/>
            <a:ext cx="1552725" cy="307777"/>
          </a:xfrm>
          <a:prstGeom prst="rect">
            <a:avLst/>
          </a:prstGeom>
          <a:noFill/>
        </p:spPr>
        <p:txBody>
          <a:bodyPr wrap="square" rtlCol="0">
            <a:spAutoFit/>
          </a:bodyPr>
          <a:lstStyle/>
          <a:p>
            <a:r>
              <a:rPr kumimoji="1" lang="ja-JP" altLang="en-US" sz="1400" b="1" dirty="0">
                <a:highlight>
                  <a:srgbClr val="FFCCFF"/>
                </a:highlight>
              </a:rPr>
              <a:t>デバイスドライバ</a:t>
            </a:r>
          </a:p>
        </p:txBody>
      </p:sp>
      <p:cxnSp>
        <p:nvCxnSpPr>
          <p:cNvPr id="165" name="直線矢印コネクタ 164">
            <a:extLst>
              <a:ext uri="{FF2B5EF4-FFF2-40B4-BE49-F238E27FC236}">
                <a16:creationId xmlns:a16="http://schemas.microsoft.com/office/drawing/2014/main" id="{142AFCA0-D13A-4E6C-A435-383F8964D86C}"/>
              </a:ext>
            </a:extLst>
          </p:cNvPr>
          <p:cNvCxnSpPr>
            <a:cxnSpLocks/>
          </p:cNvCxnSpPr>
          <p:nvPr/>
        </p:nvCxnSpPr>
        <p:spPr>
          <a:xfrm>
            <a:off x="5643703" y="6431829"/>
            <a:ext cx="362782" cy="1697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線矢印コネクタ 166">
            <a:extLst>
              <a:ext uri="{FF2B5EF4-FFF2-40B4-BE49-F238E27FC236}">
                <a16:creationId xmlns:a16="http://schemas.microsoft.com/office/drawing/2014/main" id="{C58C2044-E2B0-4B4B-A65F-E3E8C173646A}"/>
              </a:ext>
            </a:extLst>
          </p:cNvPr>
          <p:cNvCxnSpPr/>
          <p:nvPr/>
        </p:nvCxnSpPr>
        <p:spPr>
          <a:xfrm>
            <a:off x="1734216" y="2773734"/>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0" name="四角形: 角を丸くする 169">
            <a:extLst>
              <a:ext uri="{FF2B5EF4-FFF2-40B4-BE49-F238E27FC236}">
                <a16:creationId xmlns:a16="http://schemas.microsoft.com/office/drawing/2014/main" id="{7B3569EC-FC5C-487B-8FE7-46C0E21D0A90}"/>
              </a:ext>
            </a:extLst>
          </p:cNvPr>
          <p:cNvSpPr/>
          <p:nvPr/>
        </p:nvSpPr>
        <p:spPr>
          <a:xfrm>
            <a:off x="3825807" y="6531163"/>
            <a:ext cx="6286952" cy="2775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200" b="1" dirty="0"/>
              <a:t>③ ハードウェア </a:t>
            </a:r>
            <a:r>
              <a:rPr kumimoji="1" lang="en-US" altLang="ja-JP" sz="1200" b="1" dirty="0"/>
              <a:t>= </a:t>
            </a:r>
            <a:r>
              <a:rPr kumimoji="1" lang="ja-JP" altLang="en-US" sz="1200" b="1" dirty="0"/>
              <a:t>物理力</a:t>
            </a:r>
            <a:r>
              <a:rPr kumimoji="1" lang="ja-JP" altLang="en-US" sz="1400" b="1" dirty="0"/>
              <a:t> </a:t>
            </a:r>
            <a:r>
              <a:rPr kumimoji="1" lang="en-US" altLang="ja-JP" sz="1000" b="1" dirty="0"/>
              <a:t>(</a:t>
            </a:r>
            <a:r>
              <a:rPr kumimoji="1" lang="ja-JP" altLang="en-US" sz="1000" b="1" dirty="0"/>
              <a:t>安価な汎用 </a:t>
            </a:r>
            <a:r>
              <a:rPr kumimoji="1" lang="en-US" altLang="ja-JP" sz="1000" b="1" dirty="0"/>
              <a:t>PC)</a:t>
            </a:r>
          </a:p>
        </p:txBody>
      </p:sp>
      <p:sp>
        <p:nvSpPr>
          <p:cNvPr id="11" name="テキスト ボックス 10">
            <a:extLst>
              <a:ext uri="{FF2B5EF4-FFF2-40B4-BE49-F238E27FC236}">
                <a16:creationId xmlns:a16="http://schemas.microsoft.com/office/drawing/2014/main" id="{A6700455-DCE6-4CDE-821C-A27BF18A38C8}"/>
              </a:ext>
            </a:extLst>
          </p:cNvPr>
          <p:cNvSpPr txBox="1"/>
          <p:nvPr/>
        </p:nvSpPr>
        <p:spPr>
          <a:xfrm>
            <a:off x="423797" y="673322"/>
            <a:ext cx="4849241" cy="523220"/>
          </a:xfrm>
          <a:prstGeom prst="rect">
            <a:avLst/>
          </a:prstGeom>
          <a:solidFill>
            <a:srgbClr val="99FFCC"/>
          </a:solidFill>
          <a:ln w="19050">
            <a:solidFill>
              <a:schemeClr val="accent6">
                <a:lumMod val="75000"/>
              </a:schemeClr>
            </a:solidFill>
          </a:ln>
        </p:spPr>
        <p:txBody>
          <a:bodyPr wrap="square" rtlCol="0">
            <a:spAutoFit/>
          </a:bodyPr>
          <a:lstStyle/>
          <a:p>
            <a:r>
              <a:rPr kumimoji="1" lang="en-US" altLang="ja-JP" sz="1400" b="1" dirty="0">
                <a:solidFill>
                  <a:schemeClr val="bg1"/>
                </a:solidFill>
                <a:highlight>
                  <a:srgbClr val="800080"/>
                </a:highlight>
              </a:rPr>
              <a:t>【</a:t>
            </a:r>
            <a:r>
              <a:rPr kumimoji="1" lang="ja-JP" altLang="en-US" sz="1400" b="1" dirty="0">
                <a:solidFill>
                  <a:schemeClr val="bg1"/>
                </a:solidFill>
                <a:highlight>
                  <a:srgbClr val="800080"/>
                </a:highlight>
              </a:rPr>
              <a:t>パターン </a:t>
            </a:r>
            <a:r>
              <a:rPr kumimoji="1" lang="en-US" altLang="ja-JP" sz="1400" b="1" dirty="0">
                <a:solidFill>
                  <a:schemeClr val="bg1"/>
                </a:solidFill>
                <a:highlight>
                  <a:srgbClr val="800080"/>
                </a:highlight>
              </a:rPr>
              <a:t>1】</a:t>
            </a:r>
            <a:r>
              <a:rPr kumimoji="1" lang="en-US" altLang="ja-JP" sz="1400" b="1" dirty="0"/>
              <a:t> </a:t>
            </a:r>
            <a:r>
              <a:rPr kumimoji="1" lang="ja-JP" altLang="en-US" sz="1400" b="1" dirty="0"/>
              <a:t>米国 </a:t>
            </a:r>
            <a:r>
              <a:rPr kumimoji="1" lang="en-US" altLang="ja-JP" sz="1400" b="1" dirty="0"/>
              <a:t>IT </a:t>
            </a:r>
            <a:r>
              <a:rPr kumimoji="1" lang="ja-JP" altLang="en-US" sz="1400" b="1" dirty="0"/>
              <a:t>企業が他人開発のアプリケーションを単純導入し代行動作させているパターン </a:t>
            </a:r>
            <a:r>
              <a:rPr kumimoji="1" lang="en-US" altLang="ja-JP" sz="1200" b="1" dirty="0"/>
              <a:t>(</a:t>
            </a:r>
            <a:r>
              <a:rPr kumimoji="1" lang="ja-JP" altLang="en-US" sz="1200" b="1" dirty="0"/>
              <a:t>例</a:t>
            </a:r>
            <a:r>
              <a:rPr kumimoji="1" lang="en-US" altLang="ja-JP" sz="1200" b="1" dirty="0"/>
              <a:t>: AWS </a:t>
            </a:r>
            <a:r>
              <a:rPr kumimoji="1" lang="ja-JP" altLang="en-US" sz="1200" b="1" dirty="0"/>
              <a:t>の </a:t>
            </a:r>
            <a:r>
              <a:rPr lang="en-US" altLang="ja-JP" sz="1200" b="1" dirty="0"/>
              <a:t>Oracle SaaS)</a:t>
            </a:r>
            <a:endParaRPr kumimoji="1" lang="ja-JP" altLang="en-US" sz="1400" b="1" dirty="0"/>
          </a:p>
        </p:txBody>
      </p:sp>
      <p:cxnSp>
        <p:nvCxnSpPr>
          <p:cNvPr id="182" name="直線コネクタ 181">
            <a:extLst>
              <a:ext uri="{FF2B5EF4-FFF2-40B4-BE49-F238E27FC236}">
                <a16:creationId xmlns:a16="http://schemas.microsoft.com/office/drawing/2014/main" id="{DD9AEF5D-21E7-434A-BD99-5198A5088C2F}"/>
              </a:ext>
            </a:extLst>
          </p:cNvPr>
          <p:cNvCxnSpPr>
            <a:cxnSpLocks/>
          </p:cNvCxnSpPr>
          <p:nvPr/>
        </p:nvCxnSpPr>
        <p:spPr>
          <a:xfrm>
            <a:off x="23879" y="4618709"/>
            <a:ext cx="1042416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98BF0AA7-8BB7-4FF6-B681-934F05A5D39B}"/>
              </a:ext>
            </a:extLst>
          </p:cNvPr>
          <p:cNvSpPr txBox="1"/>
          <p:nvPr/>
        </p:nvSpPr>
        <p:spPr>
          <a:xfrm>
            <a:off x="322251" y="4599003"/>
            <a:ext cx="862127" cy="253916"/>
          </a:xfrm>
          <a:prstGeom prst="rect">
            <a:avLst/>
          </a:prstGeom>
          <a:noFill/>
        </p:spPr>
        <p:txBody>
          <a:bodyPr wrap="square" rtlCol="0">
            <a:spAutoFit/>
          </a:bodyPr>
          <a:lstStyle/>
          <a:p>
            <a:r>
              <a:rPr kumimoji="1" lang="en-US" altLang="ja-JP" sz="1050" b="1" dirty="0"/>
              <a:t>VM </a:t>
            </a:r>
            <a:r>
              <a:rPr kumimoji="1" lang="ja-JP" altLang="en-US" sz="1050" b="1" dirty="0"/>
              <a:t>の外側</a:t>
            </a:r>
          </a:p>
        </p:txBody>
      </p:sp>
      <p:sp>
        <p:nvSpPr>
          <p:cNvPr id="184" name="テキスト ボックス 183">
            <a:extLst>
              <a:ext uri="{FF2B5EF4-FFF2-40B4-BE49-F238E27FC236}">
                <a16:creationId xmlns:a16="http://schemas.microsoft.com/office/drawing/2014/main" id="{19686ACC-A7CB-4492-9B54-B4B6757C2E85}"/>
              </a:ext>
            </a:extLst>
          </p:cNvPr>
          <p:cNvSpPr txBox="1"/>
          <p:nvPr/>
        </p:nvSpPr>
        <p:spPr>
          <a:xfrm>
            <a:off x="318202" y="4325489"/>
            <a:ext cx="839042" cy="253916"/>
          </a:xfrm>
          <a:prstGeom prst="rect">
            <a:avLst/>
          </a:prstGeom>
          <a:noFill/>
        </p:spPr>
        <p:txBody>
          <a:bodyPr wrap="square" rtlCol="0">
            <a:spAutoFit/>
          </a:bodyPr>
          <a:lstStyle/>
          <a:p>
            <a:r>
              <a:rPr kumimoji="1" lang="en-US" altLang="ja-JP" sz="1050" b="1" dirty="0"/>
              <a:t>VM</a:t>
            </a:r>
            <a:r>
              <a:rPr kumimoji="1" lang="ja-JP" altLang="en-US" sz="1050" b="1" dirty="0"/>
              <a:t> の内側</a:t>
            </a:r>
          </a:p>
        </p:txBody>
      </p:sp>
      <p:cxnSp>
        <p:nvCxnSpPr>
          <p:cNvPr id="207" name="直線矢印コネクタ 206">
            <a:extLst>
              <a:ext uri="{FF2B5EF4-FFF2-40B4-BE49-F238E27FC236}">
                <a16:creationId xmlns:a16="http://schemas.microsoft.com/office/drawing/2014/main" id="{FB61704D-4003-4540-BC03-7C26E944C278}"/>
              </a:ext>
            </a:extLst>
          </p:cNvPr>
          <p:cNvCxnSpPr/>
          <p:nvPr/>
        </p:nvCxnSpPr>
        <p:spPr>
          <a:xfrm>
            <a:off x="1120918" y="4321682"/>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9" name="四角形: 角を丸くする 208">
            <a:extLst>
              <a:ext uri="{FF2B5EF4-FFF2-40B4-BE49-F238E27FC236}">
                <a16:creationId xmlns:a16="http://schemas.microsoft.com/office/drawing/2014/main" id="{BA72CB65-2247-46AE-86E6-28555648C008}"/>
              </a:ext>
            </a:extLst>
          </p:cNvPr>
          <p:cNvSpPr/>
          <p:nvPr/>
        </p:nvSpPr>
        <p:spPr>
          <a:xfrm>
            <a:off x="1856484" y="1927732"/>
            <a:ext cx="2929895" cy="1016406"/>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1050" b="1" dirty="0">
                <a:solidFill>
                  <a:schemeClr val="tx1"/>
                </a:solidFill>
              </a:rPr>
              <a:t>⑥ </a:t>
            </a:r>
            <a:r>
              <a:rPr kumimoji="1" lang="en-US" altLang="ja-JP" sz="1050" b="1" dirty="0">
                <a:solidFill>
                  <a:schemeClr val="tx1"/>
                </a:solidFill>
              </a:rPr>
              <a:t>VM </a:t>
            </a:r>
            <a:r>
              <a:rPr kumimoji="1" lang="ja-JP" altLang="en-US" sz="1050" b="1" dirty="0">
                <a:solidFill>
                  <a:schemeClr val="tx1"/>
                </a:solidFill>
              </a:rPr>
              <a:t>内のユーザ空間 </a:t>
            </a:r>
            <a:r>
              <a:rPr kumimoji="1" lang="en-US" altLang="ja-JP" sz="1050" b="1" dirty="0">
                <a:solidFill>
                  <a:schemeClr val="tx1"/>
                </a:solidFill>
              </a:rPr>
              <a:t>(</a:t>
            </a:r>
            <a:r>
              <a:rPr kumimoji="1" lang="ja-JP" altLang="en-US" sz="1050" b="1" dirty="0">
                <a:solidFill>
                  <a:schemeClr val="tx1"/>
                </a:solidFill>
              </a:rPr>
              <a:t>アプリケーション領域</a:t>
            </a:r>
            <a:r>
              <a:rPr kumimoji="1" lang="en-US" altLang="ja-JP" sz="1050" b="1" dirty="0">
                <a:solidFill>
                  <a:schemeClr val="tx1"/>
                </a:solidFill>
              </a:rPr>
              <a:t>)</a:t>
            </a:r>
            <a:endParaRPr kumimoji="1" lang="ja-JP" altLang="en-US" sz="1050" b="1" dirty="0">
              <a:solidFill>
                <a:schemeClr val="tx1"/>
              </a:solidFill>
            </a:endParaRPr>
          </a:p>
        </p:txBody>
      </p:sp>
      <p:sp>
        <p:nvSpPr>
          <p:cNvPr id="166" name="円柱 165">
            <a:extLst>
              <a:ext uri="{FF2B5EF4-FFF2-40B4-BE49-F238E27FC236}">
                <a16:creationId xmlns:a16="http://schemas.microsoft.com/office/drawing/2014/main" id="{51DFFB4D-8DA0-4A19-908F-B623443DCFE8}"/>
              </a:ext>
            </a:extLst>
          </p:cNvPr>
          <p:cNvSpPr/>
          <p:nvPr/>
        </p:nvSpPr>
        <p:spPr>
          <a:xfrm>
            <a:off x="2795609" y="2808149"/>
            <a:ext cx="187091" cy="46166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68" name="テキスト ボックス 167">
            <a:extLst>
              <a:ext uri="{FF2B5EF4-FFF2-40B4-BE49-F238E27FC236}">
                <a16:creationId xmlns:a16="http://schemas.microsoft.com/office/drawing/2014/main" id="{43A4FB63-ADA6-47FF-AAAD-5A46384BBD08}"/>
              </a:ext>
            </a:extLst>
          </p:cNvPr>
          <p:cNvSpPr txBox="1"/>
          <p:nvPr/>
        </p:nvSpPr>
        <p:spPr>
          <a:xfrm>
            <a:off x="3740923" y="2854227"/>
            <a:ext cx="1229617" cy="461665"/>
          </a:xfrm>
          <a:prstGeom prst="rect">
            <a:avLst/>
          </a:prstGeom>
          <a:noFill/>
        </p:spPr>
        <p:txBody>
          <a:bodyPr wrap="square" rtlCol="0">
            <a:spAutoFit/>
          </a:bodyPr>
          <a:lstStyle/>
          <a:p>
            <a:r>
              <a:rPr kumimoji="1" lang="ja-JP" altLang="en-US" sz="1200" b="1" dirty="0">
                <a:highlight>
                  <a:srgbClr val="99FFCC"/>
                </a:highlight>
              </a:rPr>
              <a:t>システムコール</a:t>
            </a:r>
            <a:endParaRPr kumimoji="1" lang="en-US" altLang="ja-JP" sz="1200" b="1" dirty="0">
              <a:highlight>
                <a:srgbClr val="99FFCC"/>
              </a:highlight>
            </a:endParaRPr>
          </a:p>
          <a:p>
            <a:r>
              <a:rPr kumimoji="1" lang="en-US" altLang="ja-JP" sz="1200" b="1" dirty="0">
                <a:highlight>
                  <a:srgbClr val="99FFCC"/>
                </a:highlight>
              </a:rPr>
              <a:t>(</a:t>
            </a:r>
            <a:r>
              <a:rPr kumimoji="1" lang="ja-JP" altLang="en-US" sz="1200" b="1" dirty="0">
                <a:highlight>
                  <a:srgbClr val="99FFCC"/>
                </a:highlight>
              </a:rPr>
              <a:t>伝統的 </a:t>
            </a:r>
            <a:r>
              <a:rPr kumimoji="1" lang="en-US" altLang="ja-JP" sz="1200" b="1" dirty="0">
                <a:highlight>
                  <a:srgbClr val="99FFCC"/>
                </a:highlight>
              </a:rPr>
              <a:t>API)</a:t>
            </a:r>
          </a:p>
        </p:txBody>
      </p:sp>
      <p:cxnSp>
        <p:nvCxnSpPr>
          <p:cNvPr id="169" name="直線矢印コネクタ 168">
            <a:extLst>
              <a:ext uri="{FF2B5EF4-FFF2-40B4-BE49-F238E27FC236}">
                <a16:creationId xmlns:a16="http://schemas.microsoft.com/office/drawing/2014/main" id="{2B3961F8-1C18-4247-912E-AA92A37C3AC7}"/>
              </a:ext>
            </a:extLst>
          </p:cNvPr>
          <p:cNvCxnSpPr>
            <a:cxnSpLocks/>
          </p:cNvCxnSpPr>
          <p:nvPr/>
        </p:nvCxnSpPr>
        <p:spPr>
          <a:xfrm flipH="1">
            <a:off x="3049019" y="3139311"/>
            <a:ext cx="754381" cy="3048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8" name="図 207">
            <a:extLst>
              <a:ext uri="{FF2B5EF4-FFF2-40B4-BE49-F238E27FC236}">
                <a16:creationId xmlns:a16="http://schemas.microsoft.com/office/drawing/2014/main" id="{401BF796-8289-4048-B41A-D30D0DE39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108" y="2268870"/>
            <a:ext cx="542780" cy="531703"/>
          </a:xfrm>
          <a:custGeom>
            <a:avLst/>
            <a:gdLst>
              <a:gd name="connsiteX0" fmla="*/ 0 w 542780"/>
              <a:gd name="connsiteY0" fmla="*/ 0 h 531703"/>
              <a:gd name="connsiteX1" fmla="*/ 542780 w 542780"/>
              <a:gd name="connsiteY1" fmla="*/ 0 h 531703"/>
              <a:gd name="connsiteX2" fmla="*/ 542780 w 542780"/>
              <a:gd name="connsiteY2" fmla="*/ 531703 h 531703"/>
              <a:gd name="connsiteX3" fmla="*/ 0 w 542780"/>
              <a:gd name="connsiteY3" fmla="*/ 531703 h 531703"/>
              <a:gd name="connsiteX4" fmla="*/ 0 w 542780"/>
              <a:gd name="connsiteY4" fmla="*/ 0 h 53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80" h="531703" fill="none" extrusionOk="0">
                <a:moveTo>
                  <a:pt x="0" y="0"/>
                </a:moveTo>
                <a:cubicBezTo>
                  <a:pt x="229325" y="-63646"/>
                  <a:pt x="358194" y="40372"/>
                  <a:pt x="542780" y="0"/>
                </a:cubicBezTo>
                <a:cubicBezTo>
                  <a:pt x="573766" y="179483"/>
                  <a:pt x="515116" y="322000"/>
                  <a:pt x="542780" y="531703"/>
                </a:cubicBezTo>
                <a:cubicBezTo>
                  <a:pt x="432743" y="570701"/>
                  <a:pt x="116086" y="493906"/>
                  <a:pt x="0" y="531703"/>
                </a:cubicBezTo>
                <a:cubicBezTo>
                  <a:pt x="-52314" y="325961"/>
                  <a:pt x="53104" y="110818"/>
                  <a:pt x="0" y="0"/>
                </a:cubicBezTo>
                <a:close/>
              </a:path>
              <a:path w="542780" h="531703" stroke="0" extrusionOk="0">
                <a:moveTo>
                  <a:pt x="0" y="0"/>
                </a:moveTo>
                <a:cubicBezTo>
                  <a:pt x="254182" y="-160"/>
                  <a:pt x="365833" y="63649"/>
                  <a:pt x="542780" y="0"/>
                </a:cubicBezTo>
                <a:cubicBezTo>
                  <a:pt x="595397" y="121529"/>
                  <a:pt x="510442" y="312039"/>
                  <a:pt x="542780" y="531703"/>
                </a:cubicBezTo>
                <a:cubicBezTo>
                  <a:pt x="378795" y="566859"/>
                  <a:pt x="264109" y="529210"/>
                  <a:pt x="0" y="531703"/>
                </a:cubicBezTo>
                <a:cubicBezTo>
                  <a:pt x="-30836" y="362724"/>
                  <a:pt x="29674" y="139548"/>
                  <a:pt x="0" y="0"/>
                </a:cubicBezTo>
                <a:close/>
              </a:path>
            </a:pathLst>
          </a:custGeom>
          <a:solidFill>
            <a:schemeClr val="bg1"/>
          </a:solidFill>
          <a:ln w="57150">
            <a:solidFill>
              <a:srgbClr val="0000FF"/>
            </a:solidFill>
            <a:extLst>
              <a:ext uri="{C807C97D-BFC1-408E-A445-0C87EB9F89A2}">
                <ask:lineSketchStyleProps xmlns:ask="http://schemas.microsoft.com/office/drawing/2018/sketchyshapes" sd="1200138033">
                  <a:prstGeom prst="rect">
                    <a:avLst/>
                  </a:prstGeom>
                  <ask:type>
                    <ask:lineSketchScribble/>
                  </ask:type>
                </ask:lineSketchStyleProps>
              </a:ext>
            </a:extLst>
          </a:ln>
        </p:spPr>
      </p:pic>
      <p:sp>
        <p:nvSpPr>
          <p:cNvPr id="210" name="テキスト ボックス 209">
            <a:extLst>
              <a:ext uri="{FF2B5EF4-FFF2-40B4-BE49-F238E27FC236}">
                <a16:creationId xmlns:a16="http://schemas.microsoft.com/office/drawing/2014/main" id="{C3D86E42-7CA1-4EE2-92CE-F2FB2A3B865E}"/>
              </a:ext>
            </a:extLst>
          </p:cNvPr>
          <p:cNvSpPr txBox="1"/>
          <p:nvPr/>
        </p:nvSpPr>
        <p:spPr>
          <a:xfrm>
            <a:off x="2965082" y="2173420"/>
            <a:ext cx="1943564" cy="430887"/>
          </a:xfrm>
          <a:prstGeom prst="rect">
            <a:avLst/>
          </a:prstGeom>
          <a:noFill/>
        </p:spPr>
        <p:txBody>
          <a:bodyPr wrap="square" rtlCol="0">
            <a:spAutoFit/>
          </a:bodyPr>
          <a:lstStyle/>
          <a:p>
            <a:r>
              <a:rPr kumimoji="1" lang="ja-JP" altLang="en-US" sz="1100" b="1" dirty="0">
                <a:solidFill>
                  <a:schemeClr val="bg1"/>
                </a:solidFill>
                <a:highlight>
                  <a:srgbClr val="0000FF"/>
                </a:highlight>
              </a:rPr>
              <a:t>⑦ 他人開発のアプリケーション本体 </a:t>
            </a:r>
            <a:r>
              <a:rPr kumimoji="1" lang="en-US" altLang="ja-JP" sz="1100" b="1" dirty="0">
                <a:solidFill>
                  <a:schemeClr val="bg1"/>
                </a:solidFill>
                <a:highlight>
                  <a:srgbClr val="0000FF"/>
                </a:highlight>
              </a:rPr>
              <a:t>(</a:t>
            </a:r>
            <a:r>
              <a:rPr kumimoji="1" lang="ja-JP" altLang="en-US" sz="1100" b="1" dirty="0">
                <a:solidFill>
                  <a:schemeClr val="bg1"/>
                </a:solidFill>
                <a:highlight>
                  <a:srgbClr val="0000FF"/>
                </a:highlight>
              </a:rPr>
              <a:t>例</a:t>
            </a:r>
            <a:r>
              <a:rPr kumimoji="1" lang="en-US" altLang="ja-JP" sz="1100" b="1" dirty="0">
                <a:solidFill>
                  <a:schemeClr val="bg1"/>
                </a:solidFill>
                <a:highlight>
                  <a:srgbClr val="0000FF"/>
                </a:highlight>
              </a:rPr>
              <a:t>: </a:t>
            </a:r>
            <a:r>
              <a:rPr kumimoji="1" lang="ja-JP" altLang="en-US" sz="1100" b="1" dirty="0">
                <a:solidFill>
                  <a:schemeClr val="bg1"/>
                </a:solidFill>
                <a:highlight>
                  <a:srgbClr val="0000FF"/>
                </a:highlight>
              </a:rPr>
              <a:t>製品版 </a:t>
            </a:r>
            <a:r>
              <a:rPr kumimoji="1" lang="en-US" altLang="ja-JP" sz="1100" b="1" dirty="0">
                <a:solidFill>
                  <a:schemeClr val="bg1"/>
                </a:solidFill>
                <a:highlight>
                  <a:srgbClr val="0000FF"/>
                </a:highlight>
              </a:rPr>
              <a:t>Oracle)</a:t>
            </a:r>
          </a:p>
        </p:txBody>
      </p:sp>
      <p:cxnSp>
        <p:nvCxnSpPr>
          <p:cNvPr id="211" name="直線矢印コネクタ 210">
            <a:extLst>
              <a:ext uri="{FF2B5EF4-FFF2-40B4-BE49-F238E27FC236}">
                <a16:creationId xmlns:a16="http://schemas.microsoft.com/office/drawing/2014/main" id="{7B2AC7F7-3EA4-4F47-89A5-57E3D8597F6E}"/>
              </a:ext>
            </a:extLst>
          </p:cNvPr>
          <p:cNvCxnSpPr>
            <a:cxnSpLocks/>
          </p:cNvCxnSpPr>
          <p:nvPr/>
        </p:nvCxnSpPr>
        <p:spPr>
          <a:xfrm flipH="1">
            <a:off x="2790635" y="2511226"/>
            <a:ext cx="280804" cy="4480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2" name="四角形: 角を丸くする 211">
            <a:extLst>
              <a:ext uri="{FF2B5EF4-FFF2-40B4-BE49-F238E27FC236}">
                <a16:creationId xmlns:a16="http://schemas.microsoft.com/office/drawing/2014/main" id="{DD3B4636-DFCF-42B7-8020-5B9AD20EADAB}"/>
              </a:ext>
            </a:extLst>
          </p:cNvPr>
          <p:cNvSpPr/>
          <p:nvPr/>
        </p:nvSpPr>
        <p:spPr>
          <a:xfrm>
            <a:off x="3104967" y="2629765"/>
            <a:ext cx="1865573" cy="292889"/>
          </a:xfrm>
          <a:prstGeom prst="roundRect">
            <a:avLst/>
          </a:prstGeom>
          <a:solidFill>
            <a:schemeClr val="accent5">
              <a:lumMod val="75000"/>
            </a:schemeClr>
          </a:solidFill>
          <a:ln w="57150">
            <a:solidFill>
              <a:srgbClr val="FF0000"/>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900" b="1" dirty="0">
                <a:solidFill>
                  <a:schemeClr val="tx1"/>
                </a:solidFill>
                <a:highlight>
                  <a:srgbClr val="FFFF00"/>
                </a:highlight>
              </a:rPr>
              <a:t>⑧ 秘伝のタレのスクリプト集</a:t>
            </a:r>
            <a:endParaRPr kumimoji="1" lang="en-US" altLang="ja-JP" sz="900" dirty="0">
              <a:solidFill>
                <a:schemeClr val="tx1"/>
              </a:solidFill>
              <a:highlight>
                <a:srgbClr val="FFFF00"/>
              </a:highlight>
            </a:endParaRPr>
          </a:p>
          <a:p>
            <a:pPr algn="ctr"/>
            <a:r>
              <a:rPr lang="en-US" altLang="ja-JP" sz="900" dirty="0">
                <a:solidFill>
                  <a:schemeClr val="bg1"/>
                </a:solidFill>
              </a:rPr>
              <a:t>(</a:t>
            </a:r>
            <a:r>
              <a:rPr lang="ja-JP" altLang="en-US" sz="900" dirty="0">
                <a:solidFill>
                  <a:schemeClr val="bg1"/>
                </a:solidFill>
              </a:rPr>
              <a:t>⑦ を外的に起動・設定・監視する</a:t>
            </a:r>
            <a:r>
              <a:rPr lang="en-US" altLang="ja-JP" sz="900" dirty="0">
                <a:solidFill>
                  <a:schemeClr val="bg1"/>
                </a:solidFill>
              </a:rPr>
              <a:t>)</a:t>
            </a:r>
            <a:endParaRPr kumimoji="1" lang="ja-JP" altLang="en-US" sz="900" dirty="0">
              <a:solidFill>
                <a:schemeClr val="bg1"/>
              </a:solidFill>
            </a:endParaRPr>
          </a:p>
        </p:txBody>
      </p:sp>
      <p:cxnSp>
        <p:nvCxnSpPr>
          <p:cNvPr id="213" name="直線矢印コネクタ 212">
            <a:extLst>
              <a:ext uri="{FF2B5EF4-FFF2-40B4-BE49-F238E27FC236}">
                <a16:creationId xmlns:a16="http://schemas.microsoft.com/office/drawing/2014/main" id="{D7E4F32F-53F4-4B06-8132-F55155CC4A44}"/>
              </a:ext>
            </a:extLst>
          </p:cNvPr>
          <p:cNvCxnSpPr>
            <a:cxnSpLocks/>
          </p:cNvCxnSpPr>
          <p:nvPr/>
        </p:nvCxnSpPr>
        <p:spPr>
          <a:xfrm>
            <a:off x="1020449" y="1716575"/>
            <a:ext cx="1203659" cy="572865"/>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4" name="テキスト ボックス 213">
            <a:extLst>
              <a:ext uri="{FF2B5EF4-FFF2-40B4-BE49-F238E27FC236}">
                <a16:creationId xmlns:a16="http://schemas.microsoft.com/office/drawing/2014/main" id="{17E9405F-1EC0-43AE-881D-29992B0D475F}"/>
              </a:ext>
            </a:extLst>
          </p:cNvPr>
          <p:cNvSpPr txBox="1"/>
          <p:nvPr/>
        </p:nvSpPr>
        <p:spPr>
          <a:xfrm>
            <a:off x="24819" y="1839369"/>
            <a:ext cx="968547" cy="369332"/>
          </a:xfrm>
          <a:prstGeom prst="rect">
            <a:avLst/>
          </a:prstGeom>
          <a:noFill/>
        </p:spPr>
        <p:txBody>
          <a:bodyPr wrap="square" rtlCol="0">
            <a:spAutoFit/>
          </a:bodyPr>
          <a:lstStyle/>
          <a:p>
            <a:r>
              <a:rPr kumimoji="1" lang="ja-JP" altLang="en-US" b="1" dirty="0">
                <a:solidFill>
                  <a:schemeClr val="bg1"/>
                </a:solidFill>
                <a:highlight>
                  <a:srgbClr val="0000FF"/>
                </a:highlight>
              </a:rPr>
              <a:t>ユーザー</a:t>
            </a:r>
          </a:p>
        </p:txBody>
      </p:sp>
      <p:sp>
        <p:nvSpPr>
          <p:cNvPr id="215" name="テキスト ボックス 214">
            <a:extLst>
              <a:ext uri="{FF2B5EF4-FFF2-40B4-BE49-F238E27FC236}">
                <a16:creationId xmlns:a16="http://schemas.microsoft.com/office/drawing/2014/main" id="{1DF414DE-EBD9-4AA7-9A5D-C7E87F79888F}"/>
              </a:ext>
            </a:extLst>
          </p:cNvPr>
          <p:cNvSpPr txBox="1"/>
          <p:nvPr/>
        </p:nvSpPr>
        <p:spPr>
          <a:xfrm>
            <a:off x="423797" y="2156280"/>
            <a:ext cx="2288957" cy="1077218"/>
          </a:xfrm>
          <a:prstGeom prst="rect">
            <a:avLst/>
          </a:prstGeom>
          <a:noFill/>
        </p:spPr>
        <p:txBody>
          <a:bodyPr wrap="square" rtlCol="0">
            <a:spAutoFit/>
          </a:bodyPr>
          <a:lstStyle/>
          <a:p>
            <a:r>
              <a:rPr kumimoji="1" lang="en-US" altLang="ja-JP" sz="1600" b="1" dirty="0">
                <a:solidFill>
                  <a:srgbClr val="0000FF"/>
                </a:solidFill>
              </a:rPr>
              <a:t>Oracle </a:t>
            </a:r>
            <a:r>
              <a:rPr kumimoji="1" lang="ja-JP" altLang="en-US" sz="1600" b="1" dirty="0">
                <a:solidFill>
                  <a:srgbClr val="0000FF"/>
                </a:solidFill>
              </a:rPr>
              <a:t>を</a:t>
            </a:r>
            <a:endParaRPr kumimoji="1" lang="en-US" altLang="ja-JP" sz="1600" b="1" dirty="0">
              <a:solidFill>
                <a:srgbClr val="0000FF"/>
              </a:solidFill>
            </a:endParaRPr>
          </a:p>
          <a:p>
            <a:r>
              <a:rPr lang="en-US" altLang="ja-JP" sz="1600" b="1" dirty="0">
                <a:solidFill>
                  <a:srgbClr val="0000FF"/>
                </a:solidFill>
              </a:rPr>
              <a:t>API</a:t>
            </a:r>
            <a:r>
              <a:rPr lang="ja-JP" altLang="en-US" sz="1600" b="1" dirty="0">
                <a:solidFill>
                  <a:srgbClr val="0000FF"/>
                </a:solidFill>
              </a:rPr>
              <a:t> で</a:t>
            </a:r>
          </a:p>
          <a:p>
            <a:r>
              <a:rPr kumimoji="1" lang="ja-JP" altLang="en-US" sz="1600" b="1" dirty="0">
                <a:solidFill>
                  <a:srgbClr val="0000FF"/>
                </a:solidFill>
              </a:rPr>
              <a:t>呼び出し</a:t>
            </a:r>
            <a:endParaRPr kumimoji="1" lang="en-US" altLang="ja-JP" sz="1600" b="1" dirty="0">
              <a:solidFill>
                <a:srgbClr val="0000FF"/>
              </a:solidFill>
            </a:endParaRPr>
          </a:p>
          <a:p>
            <a:r>
              <a:rPr kumimoji="1" lang="ja-JP" altLang="en-US" sz="1600" b="1" dirty="0">
                <a:solidFill>
                  <a:srgbClr val="0000FF"/>
                </a:solidFill>
              </a:rPr>
              <a:t>て利用</a:t>
            </a:r>
          </a:p>
        </p:txBody>
      </p:sp>
      <p:sp>
        <p:nvSpPr>
          <p:cNvPr id="261" name="四角形: 角を丸くする 260">
            <a:extLst>
              <a:ext uri="{FF2B5EF4-FFF2-40B4-BE49-F238E27FC236}">
                <a16:creationId xmlns:a16="http://schemas.microsoft.com/office/drawing/2014/main" id="{E8E9C638-E553-4E56-BCC5-5B150D61A494}"/>
              </a:ext>
            </a:extLst>
          </p:cNvPr>
          <p:cNvSpPr/>
          <p:nvPr/>
        </p:nvSpPr>
        <p:spPr>
          <a:xfrm>
            <a:off x="6591233" y="1295271"/>
            <a:ext cx="3787306" cy="3230460"/>
          </a:xfrm>
          <a:prstGeom prst="roundRect">
            <a:avLst/>
          </a:prstGeom>
          <a:solidFill>
            <a:srgbClr val="FFFFCC"/>
          </a:solidFill>
          <a:ln w="38100"/>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400" b="1" dirty="0">
                <a:solidFill>
                  <a:schemeClr val="tx1"/>
                </a:solidFill>
              </a:rPr>
              <a:t>⑨ 各ユーザー専用 </a:t>
            </a:r>
            <a:r>
              <a:rPr kumimoji="1" lang="en-US" altLang="ja-JP" sz="1400" b="1" dirty="0">
                <a:solidFill>
                  <a:schemeClr val="tx1"/>
                </a:solidFill>
              </a:rPr>
              <a:t>(</a:t>
            </a:r>
            <a:r>
              <a:rPr kumimoji="1" lang="ja-JP" altLang="en-US" sz="1400" b="1" dirty="0">
                <a:solidFill>
                  <a:schemeClr val="tx1"/>
                </a:solidFill>
              </a:rPr>
              <a:t>あるいは複数ユーザーで共有</a:t>
            </a:r>
            <a:r>
              <a:rPr kumimoji="1" lang="en-US" altLang="ja-JP" sz="1400" b="1" dirty="0">
                <a:solidFill>
                  <a:schemeClr val="tx1"/>
                </a:solidFill>
              </a:rPr>
              <a:t>)</a:t>
            </a:r>
            <a:r>
              <a:rPr kumimoji="1" lang="ja-JP" altLang="en-US" sz="1400" b="1" dirty="0">
                <a:solidFill>
                  <a:schemeClr val="tx1"/>
                </a:solidFill>
              </a:rPr>
              <a:t> に作られた </a:t>
            </a:r>
            <a:r>
              <a:rPr kumimoji="1" lang="en-US" altLang="ja-JP" sz="1400" b="1" dirty="0">
                <a:solidFill>
                  <a:schemeClr val="tx1"/>
                </a:solidFill>
              </a:rPr>
              <a:t>IaaS</a:t>
            </a:r>
            <a:r>
              <a:rPr kumimoji="1" lang="ja-JP" altLang="en-US" sz="1400" b="1" dirty="0">
                <a:solidFill>
                  <a:schemeClr val="tx1"/>
                </a:solidFill>
              </a:rPr>
              <a:t> </a:t>
            </a:r>
            <a:r>
              <a:rPr kumimoji="1" lang="en-US" altLang="ja-JP" sz="1400" b="1" dirty="0">
                <a:solidFill>
                  <a:schemeClr val="tx1"/>
                </a:solidFill>
              </a:rPr>
              <a:t>VM </a:t>
            </a:r>
            <a:r>
              <a:rPr kumimoji="1" lang="ja-JP" altLang="en-US" sz="1400" b="1" dirty="0">
                <a:solidFill>
                  <a:schemeClr val="tx1"/>
                </a:solidFill>
              </a:rPr>
              <a:t>領域</a:t>
            </a:r>
          </a:p>
        </p:txBody>
      </p:sp>
      <p:sp>
        <p:nvSpPr>
          <p:cNvPr id="262" name="四角形: 角を丸くする 261">
            <a:extLst>
              <a:ext uri="{FF2B5EF4-FFF2-40B4-BE49-F238E27FC236}">
                <a16:creationId xmlns:a16="http://schemas.microsoft.com/office/drawing/2014/main" id="{F90D5894-EBAD-47E2-B2CF-40B84CCF618F}"/>
              </a:ext>
            </a:extLst>
          </p:cNvPr>
          <p:cNvSpPr/>
          <p:nvPr/>
        </p:nvSpPr>
        <p:spPr>
          <a:xfrm>
            <a:off x="6940254" y="3233498"/>
            <a:ext cx="3163965" cy="1124474"/>
          </a:xfrm>
          <a:prstGeom prst="roundRect">
            <a:avLst/>
          </a:prstGeom>
          <a:solidFill>
            <a:schemeClr val="accent5">
              <a:lumMod val="60000"/>
              <a:lumOff val="40000"/>
            </a:schemeClr>
          </a:solidFill>
          <a:ln w="57150">
            <a:solidFill>
              <a:srgbClr val="FF0000"/>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solidFill>
                  <a:schemeClr val="bg1"/>
                </a:solidFill>
                <a:highlight>
                  <a:srgbClr val="FF0000"/>
                </a:highlight>
              </a:rPr>
              <a:t>⑩ </a:t>
            </a:r>
            <a:r>
              <a:rPr kumimoji="1" lang="en-US" altLang="ja-JP" b="1" dirty="0">
                <a:solidFill>
                  <a:schemeClr val="bg1"/>
                </a:solidFill>
                <a:highlight>
                  <a:srgbClr val="FF0000"/>
                </a:highlight>
              </a:rPr>
              <a:t>VM</a:t>
            </a:r>
            <a:r>
              <a:rPr kumimoji="1" lang="ja-JP" altLang="en-US" b="1" dirty="0">
                <a:solidFill>
                  <a:schemeClr val="bg1"/>
                </a:solidFill>
                <a:highlight>
                  <a:srgbClr val="FF0000"/>
                </a:highlight>
              </a:rPr>
              <a:t> の内側の </a:t>
            </a:r>
            <a:r>
              <a:rPr kumimoji="1" lang="en-US" altLang="ja-JP" b="1" dirty="0">
                <a:solidFill>
                  <a:schemeClr val="bg1"/>
                </a:solidFill>
                <a:highlight>
                  <a:srgbClr val="FF0000"/>
                </a:highlight>
              </a:rPr>
              <a:t>OS</a:t>
            </a:r>
            <a:r>
              <a:rPr kumimoji="1" lang="ja-JP" altLang="en-US" b="1" dirty="0">
                <a:solidFill>
                  <a:schemeClr val="bg1"/>
                </a:solidFill>
                <a:highlight>
                  <a:srgbClr val="FF0000"/>
                </a:highlight>
              </a:rPr>
              <a:t> 等のシステムソフトウェア</a:t>
            </a:r>
            <a:endParaRPr kumimoji="1" lang="en-US" altLang="ja-JP" sz="1050" b="1" dirty="0">
              <a:solidFill>
                <a:schemeClr val="bg1"/>
              </a:solidFill>
              <a:highlight>
                <a:srgbClr val="FF0000"/>
              </a:highlight>
            </a:endParaRPr>
          </a:p>
          <a:p>
            <a:pPr algn="ctr"/>
            <a:r>
              <a:rPr kumimoji="1" lang="ja-JP" altLang="en-US" sz="1050" b="1" dirty="0">
                <a:solidFill>
                  <a:schemeClr val="bg1"/>
                </a:solidFill>
                <a:highlight>
                  <a:srgbClr val="0000FF"/>
                </a:highlight>
              </a:rPr>
              <a:t>自己開発アプリ ⑧ を動作させるために最適な自社開発 </a:t>
            </a:r>
            <a:r>
              <a:rPr kumimoji="1" lang="en-US" altLang="ja-JP" sz="1050" b="1" dirty="0">
                <a:solidFill>
                  <a:schemeClr val="bg1"/>
                </a:solidFill>
                <a:highlight>
                  <a:srgbClr val="0000FF"/>
                </a:highlight>
              </a:rPr>
              <a:t>OS (</a:t>
            </a:r>
            <a:r>
              <a:rPr kumimoji="1" lang="ja-JP" altLang="en-US" sz="1050" b="1" dirty="0">
                <a:solidFill>
                  <a:schemeClr val="bg1"/>
                </a:solidFill>
                <a:highlight>
                  <a:srgbClr val="0000FF"/>
                </a:highlight>
              </a:rPr>
              <a:t>② と同様に、長期安定統治が実現されているもの</a:t>
            </a:r>
            <a:r>
              <a:rPr kumimoji="1" lang="en-US" altLang="ja-JP" sz="1050" b="1" dirty="0">
                <a:solidFill>
                  <a:schemeClr val="bg1"/>
                </a:solidFill>
                <a:highlight>
                  <a:srgbClr val="0000FF"/>
                </a:highlight>
              </a:rPr>
              <a:t>)</a:t>
            </a:r>
            <a:endParaRPr kumimoji="1" lang="ja-JP" altLang="en-US" sz="900" b="1" dirty="0">
              <a:solidFill>
                <a:schemeClr val="tx1"/>
              </a:solidFill>
            </a:endParaRPr>
          </a:p>
        </p:txBody>
      </p:sp>
      <p:sp>
        <p:nvSpPr>
          <p:cNvPr id="263" name="四角形: 角を丸くする 262">
            <a:extLst>
              <a:ext uri="{FF2B5EF4-FFF2-40B4-BE49-F238E27FC236}">
                <a16:creationId xmlns:a16="http://schemas.microsoft.com/office/drawing/2014/main" id="{902CC6CB-18A7-437B-A420-BE57DB293606}"/>
              </a:ext>
            </a:extLst>
          </p:cNvPr>
          <p:cNvSpPr/>
          <p:nvPr/>
        </p:nvSpPr>
        <p:spPr>
          <a:xfrm>
            <a:off x="6984883" y="4399375"/>
            <a:ext cx="2904448" cy="2775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050" b="1" dirty="0"/>
              <a:t>④ 仮想ハードウェア</a:t>
            </a:r>
            <a:endParaRPr kumimoji="1" lang="en-US" altLang="ja-JP" sz="700" b="1" dirty="0"/>
          </a:p>
        </p:txBody>
      </p:sp>
      <p:cxnSp>
        <p:nvCxnSpPr>
          <p:cNvPr id="264" name="直線コネクタ 263">
            <a:extLst>
              <a:ext uri="{FF2B5EF4-FFF2-40B4-BE49-F238E27FC236}">
                <a16:creationId xmlns:a16="http://schemas.microsoft.com/office/drawing/2014/main" id="{D28EF10A-CE20-4BC8-846C-536113E89973}"/>
              </a:ext>
            </a:extLst>
          </p:cNvPr>
          <p:cNvCxnSpPr>
            <a:cxnSpLocks/>
          </p:cNvCxnSpPr>
          <p:nvPr/>
        </p:nvCxnSpPr>
        <p:spPr>
          <a:xfrm>
            <a:off x="6729674" y="3080301"/>
            <a:ext cx="3374545"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5" name="テキスト ボックス 264">
            <a:extLst>
              <a:ext uri="{FF2B5EF4-FFF2-40B4-BE49-F238E27FC236}">
                <a16:creationId xmlns:a16="http://schemas.microsoft.com/office/drawing/2014/main" id="{44F32638-B828-491F-9101-D31081847995}"/>
              </a:ext>
            </a:extLst>
          </p:cNvPr>
          <p:cNvSpPr txBox="1"/>
          <p:nvPr/>
        </p:nvSpPr>
        <p:spPr>
          <a:xfrm>
            <a:off x="6571497" y="2582142"/>
            <a:ext cx="839042" cy="415498"/>
          </a:xfrm>
          <a:prstGeom prst="rect">
            <a:avLst/>
          </a:prstGeom>
          <a:noFill/>
        </p:spPr>
        <p:txBody>
          <a:bodyPr wrap="square" rtlCol="0">
            <a:spAutoFit/>
          </a:bodyPr>
          <a:lstStyle/>
          <a:p>
            <a:r>
              <a:rPr kumimoji="1" lang="ja-JP" altLang="en-US" sz="1050" b="1" dirty="0"/>
              <a:t>内ユーザ</a:t>
            </a:r>
            <a:endParaRPr kumimoji="1" lang="en-US" altLang="ja-JP" sz="1050" b="1" dirty="0"/>
          </a:p>
          <a:p>
            <a:r>
              <a:rPr kumimoji="1" lang="ja-JP" altLang="en-US" sz="1050" b="1" dirty="0"/>
              <a:t>空間</a:t>
            </a:r>
          </a:p>
        </p:txBody>
      </p:sp>
      <p:sp>
        <p:nvSpPr>
          <p:cNvPr id="266" name="テキスト ボックス 265">
            <a:extLst>
              <a:ext uri="{FF2B5EF4-FFF2-40B4-BE49-F238E27FC236}">
                <a16:creationId xmlns:a16="http://schemas.microsoft.com/office/drawing/2014/main" id="{D0E378FE-E83C-4009-96B9-E2957854670D}"/>
              </a:ext>
            </a:extLst>
          </p:cNvPr>
          <p:cNvSpPr txBox="1"/>
          <p:nvPr/>
        </p:nvSpPr>
        <p:spPr>
          <a:xfrm>
            <a:off x="6520733" y="3261544"/>
            <a:ext cx="839042" cy="415498"/>
          </a:xfrm>
          <a:prstGeom prst="rect">
            <a:avLst/>
          </a:prstGeom>
          <a:noFill/>
        </p:spPr>
        <p:txBody>
          <a:bodyPr wrap="square" rtlCol="0">
            <a:spAutoFit/>
          </a:bodyPr>
          <a:lstStyle/>
          <a:p>
            <a:r>
              <a:rPr kumimoji="1" lang="ja-JP" altLang="en-US" sz="1050" b="1" dirty="0"/>
              <a:t>内カーネル</a:t>
            </a:r>
            <a:endParaRPr kumimoji="1" lang="en-US" altLang="ja-JP" sz="1050" b="1" dirty="0"/>
          </a:p>
          <a:p>
            <a:r>
              <a:rPr kumimoji="1" lang="ja-JP" altLang="en-US" sz="1050" b="1" dirty="0"/>
              <a:t>空間</a:t>
            </a:r>
          </a:p>
        </p:txBody>
      </p:sp>
      <p:sp>
        <p:nvSpPr>
          <p:cNvPr id="267" name="四角形: 角を丸くする 266">
            <a:extLst>
              <a:ext uri="{FF2B5EF4-FFF2-40B4-BE49-F238E27FC236}">
                <a16:creationId xmlns:a16="http://schemas.microsoft.com/office/drawing/2014/main" id="{14F5CBCF-DE54-4DBA-AC65-ED9E634BD334}"/>
              </a:ext>
            </a:extLst>
          </p:cNvPr>
          <p:cNvSpPr/>
          <p:nvPr/>
        </p:nvSpPr>
        <p:spPr>
          <a:xfrm>
            <a:off x="7092135" y="4670753"/>
            <a:ext cx="2689941" cy="445889"/>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③ </a:t>
            </a:r>
            <a:r>
              <a:rPr kumimoji="1" lang="en-US" altLang="ja-JP" sz="1200" b="1" dirty="0">
                <a:solidFill>
                  <a:schemeClr val="tx1"/>
                </a:solidFill>
                <a:highlight>
                  <a:srgbClr val="FF0000"/>
                </a:highlight>
              </a:rPr>
              <a:t>VM: </a:t>
            </a:r>
            <a:r>
              <a:rPr kumimoji="1" lang="ja-JP" altLang="en-US" sz="1200" b="1" dirty="0">
                <a:solidFill>
                  <a:schemeClr val="tx1"/>
                </a:solidFill>
                <a:highlight>
                  <a:srgbClr val="FF0000"/>
                </a:highlight>
              </a:rPr>
              <a:t>ハードウェア仮想化機構</a:t>
            </a:r>
          </a:p>
        </p:txBody>
      </p:sp>
      <p:cxnSp>
        <p:nvCxnSpPr>
          <p:cNvPr id="268" name="直線矢印コネクタ 267">
            <a:extLst>
              <a:ext uri="{FF2B5EF4-FFF2-40B4-BE49-F238E27FC236}">
                <a16:creationId xmlns:a16="http://schemas.microsoft.com/office/drawing/2014/main" id="{518E41F6-5B8B-43EE-BB48-FC1C675CE5A3}"/>
              </a:ext>
            </a:extLst>
          </p:cNvPr>
          <p:cNvCxnSpPr/>
          <p:nvPr/>
        </p:nvCxnSpPr>
        <p:spPr>
          <a:xfrm>
            <a:off x="7006336" y="2773734"/>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9" name="テキスト ボックス 268">
            <a:extLst>
              <a:ext uri="{FF2B5EF4-FFF2-40B4-BE49-F238E27FC236}">
                <a16:creationId xmlns:a16="http://schemas.microsoft.com/office/drawing/2014/main" id="{8144FA01-7F4D-4D0D-AB24-935CE0791B9E}"/>
              </a:ext>
            </a:extLst>
          </p:cNvPr>
          <p:cNvSpPr txBox="1"/>
          <p:nvPr/>
        </p:nvSpPr>
        <p:spPr>
          <a:xfrm>
            <a:off x="6312348" y="576358"/>
            <a:ext cx="5681499" cy="677108"/>
          </a:xfrm>
          <a:prstGeom prst="rect">
            <a:avLst/>
          </a:prstGeom>
          <a:solidFill>
            <a:schemeClr val="accent2">
              <a:lumMod val="20000"/>
              <a:lumOff val="80000"/>
            </a:schemeClr>
          </a:solidFill>
          <a:ln w="19050">
            <a:solidFill>
              <a:schemeClr val="accent6">
                <a:lumMod val="75000"/>
              </a:schemeClr>
            </a:solidFill>
          </a:ln>
        </p:spPr>
        <p:txBody>
          <a:bodyPr wrap="square" rtlCol="0">
            <a:spAutoFit/>
          </a:bodyPr>
          <a:lstStyle/>
          <a:p>
            <a:r>
              <a:rPr kumimoji="1" lang="en-US" altLang="ja-JP" sz="1400" b="1" dirty="0">
                <a:solidFill>
                  <a:schemeClr val="bg1"/>
                </a:solidFill>
                <a:highlight>
                  <a:srgbClr val="000080"/>
                </a:highlight>
              </a:rPr>
              <a:t>【</a:t>
            </a:r>
            <a:r>
              <a:rPr kumimoji="1" lang="ja-JP" altLang="en-US" sz="1400" b="1" dirty="0">
                <a:solidFill>
                  <a:schemeClr val="bg1"/>
                </a:solidFill>
                <a:highlight>
                  <a:srgbClr val="000080"/>
                </a:highlight>
              </a:rPr>
              <a:t>パターン </a:t>
            </a:r>
            <a:r>
              <a:rPr kumimoji="1" lang="en-US" altLang="ja-JP" sz="1400" b="1" dirty="0">
                <a:solidFill>
                  <a:schemeClr val="bg1"/>
                </a:solidFill>
                <a:highlight>
                  <a:srgbClr val="000080"/>
                </a:highlight>
              </a:rPr>
              <a:t>2】</a:t>
            </a:r>
            <a:r>
              <a:rPr kumimoji="1" lang="en-US" altLang="ja-JP" sz="1400" b="1" dirty="0"/>
              <a:t> </a:t>
            </a:r>
            <a:r>
              <a:rPr kumimoji="1" lang="ja-JP" altLang="en-US" sz="1400" b="1" dirty="0"/>
              <a:t>米国 </a:t>
            </a:r>
            <a:r>
              <a:rPr kumimoji="1" lang="en-US" altLang="ja-JP" sz="1400" b="1" dirty="0"/>
              <a:t>IT </a:t>
            </a:r>
            <a:r>
              <a:rPr kumimoji="1" lang="ja-JP" altLang="en-US" sz="1400" b="1" dirty="0"/>
              <a:t>企業が自らアプリケーションを開発しているパターン</a:t>
            </a:r>
            <a:endParaRPr kumimoji="1" lang="en-US" altLang="ja-JP" sz="1400" b="1" dirty="0"/>
          </a:p>
          <a:p>
            <a:r>
              <a:rPr kumimoji="1" lang="en-US" altLang="ja-JP" sz="1200" b="1" dirty="0"/>
              <a:t>(</a:t>
            </a:r>
            <a:r>
              <a:rPr kumimoji="1" lang="ja-JP" altLang="en-US" sz="1200" b="1" dirty="0"/>
              <a:t>例</a:t>
            </a:r>
            <a:r>
              <a:rPr kumimoji="1" lang="en-US" altLang="ja-JP" sz="1200" b="1" dirty="0"/>
              <a:t>: AWS </a:t>
            </a:r>
            <a:r>
              <a:rPr kumimoji="1" lang="ja-JP" altLang="en-US" sz="1200" b="1" dirty="0"/>
              <a:t>の </a:t>
            </a:r>
            <a:r>
              <a:rPr kumimoji="1" lang="en-US" altLang="ja-JP" sz="1200" b="1" dirty="0"/>
              <a:t>DynamoDB</a:t>
            </a:r>
            <a:r>
              <a:rPr kumimoji="1" lang="ja-JP" altLang="en-US" sz="1200" b="1" dirty="0"/>
              <a:t>、</a:t>
            </a:r>
            <a:r>
              <a:rPr kumimoji="1" lang="en-US" altLang="ja-JP" sz="1200" b="1" dirty="0"/>
              <a:t>Google</a:t>
            </a:r>
            <a:r>
              <a:rPr kumimoji="1" lang="ja-JP" altLang="en-US" sz="1200" b="1" dirty="0"/>
              <a:t> の </a:t>
            </a:r>
            <a:r>
              <a:rPr kumimoji="1" lang="en-US" altLang="ja-JP" sz="1200" b="1" dirty="0"/>
              <a:t>Bigtable</a:t>
            </a:r>
            <a:r>
              <a:rPr kumimoji="1" lang="ja-JP" altLang="en-US" sz="1200" b="1" dirty="0"/>
              <a:t>、</a:t>
            </a:r>
            <a:r>
              <a:rPr kumimoji="1" lang="en-US" altLang="ja-JP" sz="1200" b="1" dirty="0"/>
              <a:t>Gmail</a:t>
            </a:r>
            <a:r>
              <a:rPr kumimoji="1" lang="ja-JP" altLang="en-US" sz="1200" b="1" dirty="0"/>
              <a:t>、</a:t>
            </a:r>
            <a:r>
              <a:rPr lang="en-US" altLang="ja-JP" sz="1200" b="1" dirty="0"/>
              <a:t>MS Azure DB</a:t>
            </a:r>
            <a:r>
              <a:rPr lang="ja-JP" altLang="en-US" sz="1200" b="1" dirty="0"/>
              <a:t>、</a:t>
            </a:r>
            <a:r>
              <a:rPr lang="en-US" altLang="ja-JP" sz="1200" b="1" dirty="0"/>
              <a:t>Outlook</a:t>
            </a:r>
            <a:r>
              <a:rPr lang="ja-JP" altLang="en-US" sz="1200" b="1" dirty="0"/>
              <a:t> 等無数に存在</a:t>
            </a:r>
            <a:r>
              <a:rPr lang="en-US" altLang="ja-JP" sz="1200" b="1" dirty="0"/>
              <a:t>) </a:t>
            </a:r>
            <a:r>
              <a:rPr lang="en-US" altLang="ja-JP" sz="1050" b="1" dirty="0"/>
              <a:t>※ VM </a:t>
            </a:r>
            <a:r>
              <a:rPr lang="ja-JP" altLang="en-US" sz="1050" b="1" dirty="0"/>
              <a:t>構造の粒度やコンポーネント間階層構造に、さまざまな類型／階層構造がある。</a:t>
            </a:r>
            <a:endParaRPr kumimoji="1" lang="ja-JP" altLang="en-US" sz="1400" b="1" dirty="0"/>
          </a:p>
        </p:txBody>
      </p:sp>
      <p:sp>
        <p:nvSpPr>
          <p:cNvPr id="270" name="四角形: 角を丸くする 269">
            <a:extLst>
              <a:ext uri="{FF2B5EF4-FFF2-40B4-BE49-F238E27FC236}">
                <a16:creationId xmlns:a16="http://schemas.microsoft.com/office/drawing/2014/main" id="{D5619CE6-50F7-4BD8-9061-65A9CF8ED6D8}"/>
              </a:ext>
            </a:extLst>
          </p:cNvPr>
          <p:cNvSpPr/>
          <p:nvPr/>
        </p:nvSpPr>
        <p:spPr>
          <a:xfrm>
            <a:off x="7128604" y="1927732"/>
            <a:ext cx="2929895" cy="1016406"/>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1050" b="1" dirty="0">
                <a:solidFill>
                  <a:schemeClr val="tx1"/>
                </a:solidFill>
              </a:rPr>
              <a:t>⑪ </a:t>
            </a:r>
            <a:r>
              <a:rPr kumimoji="1" lang="en-US" altLang="ja-JP" sz="1050" b="1" dirty="0">
                <a:solidFill>
                  <a:schemeClr val="tx1"/>
                </a:solidFill>
              </a:rPr>
              <a:t>VM </a:t>
            </a:r>
            <a:r>
              <a:rPr kumimoji="1" lang="ja-JP" altLang="en-US" sz="1050" b="1" dirty="0">
                <a:solidFill>
                  <a:schemeClr val="tx1"/>
                </a:solidFill>
              </a:rPr>
              <a:t>内のユーザ空間 </a:t>
            </a:r>
            <a:r>
              <a:rPr kumimoji="1" lang="en-US" altLang="ja-JP" sz="1050" b="1" dirty="0">
                <a:solidFill>
                  <a:schemeClr val="tx1"/>
                </a:solidFill>
              </a:rPr>
              <a:t>(</a:t>
            </a:r>
            <a:r>
              <a:rPr kumimoji="1" lang="ja-JP" altLang="en-US" sz="1050" b="1" dirty="0">
                <a:solidFill>
                  <a:schemeClr val="tx1"/>
                </a:solidFill>
              </a:rPr>
              <a:t>アプリケーション領域</a:t>
            </a:r>
            <a:r>
              <a:rPr kumimoji="1" lang="en-US" altLang="ja-JP" sz="1050" b="1" dirty="0">
                <a:solidFill>
                  <a:schemeClr val="tx1"/>
                </a:solidFill>
              </a:rPr>
              <a:t>)</a:t>
            </a:r>
            <a:endParaRPr kumimoji="1" lang="ja-JP" altLang="en-US" sz="1050" b="1" dirty="0">
              <a:solidFill>
                <a:schemeClr val="tx1"/>
              </a:solidFill>
            </a:endParaRPr>
          </a:p>
        </p:txBody>
      </p:sp>
      <p:sp>
        <p:nvSpPr>
          <p:cNvPr id="271" name="円柱 270">
            <a:extLst>
              <a:ext uri="{FF2B5EF4-FFF2-40B4-BE49-F238E27FC236}">
                <a16:creationId xmlns:a16="http://schemas.microsoft.com/office/drawing/2014/main" id="{54941EA5-B866-4BCD-89D0-03DB29DE0322}"/>
              </a:ext>
            </a:extLst>
          </p:cNvPr>
          <p:cNvSpPr/>
          <p:nvPr/>
        </p:nvSpPr>
        <p:spPr>
          <a:xfrm>
            <a:off x="8067729" y="2808149"/>
            <a:ext cx="187091" cy="46166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72" name="テキスト ボックス 271">
            <a:extLst>
              <a:ext uri="{FF2B5EF4-FFF2-40B4-BE49-F238E27FC236}">
                <a16:creationId xmlns:a16="http://schemas.microsoft.com/office/drawing/2014/main" id="{DAF0EDE6-4950-43C3-B926-F82618224F48}"/>
              </a:ext>
            </a:extLst>
          </p:cNvPr>
          <p:cNvSpPr txBox="1"/>
          <p:nvPr/>
        </p:nvSpPr>
        <p:spPr>
          <a:xfrm>
            <a:off x="9013043" y="2854227"/>
            <a:ext cx="1229617" cy="461665"/>
          </a:xfrm>
          <a:prstGeom prst="rect">
            <a:avLst/>
          </a:prstGeom>
          <a:noFill/>
        </p:spPr>
        <p:txBody>
          <a:bodyPr wrap="square" rtlCol="0">
            <a:spAutoFit/>
          </a:bodyPr>
          <a:lstStyle/>
          <a:p>
            <a:r>
              <a:rPr kumimoji="1" lang="ja-JP" altLang="en-US" sz="1200" b="1" dirty="0">
                <a:highlight>
                  <a:srgbClr val="99FFCC"/>
                </a:highlight>
              </a:rPr>
              <a:t>システムコール</a:t>
            </a:r>
            <a:endParaRPr kumimoji="1" lang="en-US" altLang="ja-JP" sz="1200" b="1" dirty="0">
              <a:highlight>
                <a:srgbClr val="99FFCC"/>
              </a:highlight>
            </a:endParaRPr>
          </a:p>
          <a:p>
            <a:r>
              <a:rPr kumimoji="1" lang="en-US" altLang="ja-JP" sz="1200" b="1" dirty="0">
                <a:highlight>
                  <a:srgbClr val="99FFCC"/>
                </a:highlight>
              </a:rPr>
              <a:t>(</a:t>
            </a:r>
            <a:r>
              <a:rPr kumimoji="1" lang="ja-JP" altLang="en-US" sz="1200" b="1" dirty="0">
                <a:highlight>
                  <a:srgbClr val="99FFCC"/>
                </a:highlight>
              </a:rPr>
              <a:t>伝統的 </a:t>
            </a:r>
            <a:r>
              <a:rPr kumimoji="1" lang="en-US" altLang="ja-JP" sz="1200" b="1" dirty="0">
                <a:highlight>
                  <a:srgbClr val="99FFCC"/>
                </a:highlight>
              </a:rPr>
              <a:t>API)</a:t>
            </a:r>
          </a:p>
        </p:txBody>
      </p:sp>
      <p:cxnSp>
        <p:nvCxnSpPr>
          <p:cNvPr id="273" name="直線矢印コネクタ 272">
            <a:extLst>
              <a:ext uri="{FF2B5EF4-FFF2-40B4-BE49-F238E27FC236}">
                <a16:creationId xmlns:a16="http://schemas.microsoft.com/office/drawing/2014/main" id="{653182DD-DEBA-49A7-91EE-ABEF9B1D7C57}"/>
              </a:ext>
            </a:extLst>
          </p:cNvPr>
          <p:cNvCxnSpPr>
            <a:cxnSpLocks/>
          </p:cNvCxnSpPr>
          <p:nvPr/>
        </p:nvCxnSpPr>
        <p:spPr>
          <a:xfrm flipH="1">
            <a:off x="8321139" y="3139311"/>
            <a:ext cx="754381" cy="3048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4" name="図 273">
            <a:extLst>
              <a:ext uri="{FF2B5EF4-FFF2-40B4-BE49-F238E27FC236}">
                <a16:creationId xmlns:a16="http://schemas.microsoft.com/office/drawing/2014/main" id="{B8456587-1FBE-4A7C-948B-4D9EFE7DA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228" y="2268870"/>
            <a:ext cx="542780" cy="531703"/>
          </a:xfrm>
          <a:custGeom>
            <a:avLst/>
            <a:gdLst>
              <a:gd name="connsiteX0" fmla="*/ 0 w 542780"/>
              <a:gd name="connsiteY0" fmla="*/ 0 h 531703"/>
              <a:gd name="connsiteX1" fmla="*/ 542780 w 542780"/>
              <a:gd name="connsiteY1" fmla="*/ 0 h 531703"/>
              <a:gd name="connsiteX2" fmla="*/ 542780 w 542780"/>
              <a:gd name="connsiteY2" fmla="*/ 531703 h 531703"/>
              <a:gd name="connsiteX3" fmla="*/ 0 w 542780"/>
              <a:gd name="connsiteY3" fmla="*/ 531703 h 531703"/>
              <a:gd name="connsiteX4" fmla="*/ 0 w 542780"/>
              <a:gd name="connsiteY4" fmla="*/ 0 h 53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80" h="531703" fill="none" extrusionOk="0">
                <a:moveTo>
                  <a:pt x="0" y="0"/>
                </a:moveTo>
                <a:cubicBezTo>
                  <a:pt x="229325" y="-63646"/>
                  <a:pt x="358194" y="40372"/>
                  <a:pt x="542780" y="0"/>
                </a:cubicBezTo>
                <a:cubicBezTo>
                  <a:pt x="573766" y="179483"/>
                  <a:pt x="515116" y="322000"/>
                  <a:pt x="542780" y="531703"/>
                </a:cubicBezTo>
                <a:cubicBezTo>
                  <a:pt x="432743" y="570701"/>
                  <a:pt x="116086" y="493906"/>
                  <a:pt x="0" y="531703"/>
                </a:cubicBezTo>
                <a:cubicBezTo>
                  <a:pt x="-52314" y="325961"/>
                  <a:pt x="53104" y="110818"/>
                  <a:pt x="0" y="0"/>
                </a:cubicBezTo>
                <a:close/>
              </a:path>
              <a:path w="542780" h="531703" stroke="0" extrusionOk="0">
                <a:moveTo>
                  <a:pt x="0" y="0"/>
                </a:moveTo>
                <a:cubicBezTo>
                  <a:pt x="254182" y="-160"/>
                  <a:pt x="365833" y="63649"/>
                  <a:pt x="542780" y="0"/>
                </a:cubicBezTo>
                <a:cubicBezTo>
                  <a:pt x="595397" y="121529"/>
                  <a:pt x="510442" y="312039"/>
                  <a:pt x="542780" y="531703"/>
                </a:cubicBezTo>
                <a:cubicBezTo>
                  <a:pt x="378795" y="566859"/>
                  <a:pt x="264109" y="529210"/>
                  <a:pt x="0" y="531703"/>
                </a:cubicBezTo>
                <a:cubicBezTo>
                  <a:pt x="-30836" y="362724"/>
                  <a:pt x="29674" y="139548"/>
                  <a:pt x="0" y="0"/>
                </a:cubicBezTo>
                <a:close/>
              </a:path>
            </a:pathLst>
          </a:custGeom>
          <a:solidFill>
            <a:schemeClr val="bg1"/>
          </a:solidFill>
          <a:ln w="57150">
            <a:solidFill>
              <a:srgbClr val="FF0000"/>
            </a:solidFill>
            <a:prstDash val="sysDash"/>
            <a:extLst>
              <a:ext uri="{C807C97D-BFC1-408E-A445-0C87EB9F89A2}">
                <ask:lineSketchStyleProps xmlns:ask="http://schemas.microsoft.com/office/drawing/2018/sketchyshapes" sd="1200138033">
                  <a:prstGeom prst="rect">
                    <a:avLst/>
                  </a:prstGeom>
                  <ask:type>
                    <ask:lineSketchScribble/>
                  </ask:type>
                </ask:lineSketchStyleProps>
              </a:ext>
            </a:extLst>
          </a:ln>
        </p:spPr>
      </p:pic>
      <p:sp>
        <p:nvSpPr>
          <p:cNvPr id="275" name="テキスト ボックス 274">
            <a:extLst>
              <a:ext uri="{FF2B5EF4-FFF2-40B4-BE49-F238E27FC236}">
                <a16:creationId xmlns:a16="http://schemas.microsoft.com/office/drawing/2014/main" id="{38203E79-4ED7-4566-B015-3E9BA9BB68C6}"/>
              </a:ext>
            </a:extLst>
          </p:cNvPr>
          <p:cNvSpPr txBox="1"/>
          <p:nvPr/>
        </p:nvSpPr>
        <p:spPr>
          <a:xfrm>
            <a:off x="8237202" y="2173420"/>
            <a:ext cx="1652129" cy="646331"/>
          </a:xfrm>
          <a:prstGeom prst="rect">
            <a:avLst/>
          </a:prstGeom>
          <a:noFill/>
        </p:spPr>
        <p:txBody>
          <a:bodyPr wrap="square" rtlCol="0">
            <a:spAutoFit/>
          </a:bodyPr>
          <a:lstStyle/>
          <a:p>
            <a:r>
              <a:rPr kumimoji="1" lang="ja-JP" altLang="en-US" sz="1200" b="1" dirty="0">
                <a:solidFill>
                  <a:schemeClr val="bg1"/>
                </a:solidFill>
                <a:highlight>
                  <a:srgbClr val="FF0000"/>
                </a:highlight>
              </a:rPr>
              <a:t>⑫ 自己開発のアプリケーション本体 </a:t>
            </a:r>
            <a:r>
              <a:rPr kumimoji="1" lang="en-US" altLang="ja-JP" sz="1200" b="1" dirty="0">
                <a:solidFill>
                  <a:schemeClr val="bg1"/>
                </a:solidFill>
                <a:highlight>
                  <a:srgbClr val="FF0000"/>
                </a:highlight>
              </a:rPr>
              <a:t>(</a:t>
            </a:r>
            <a:r>
              <a:rPr kumimoji="1" lang="ja-JP" altLang="en-US" sz="1200" b="1" dirty="0">
                <a:solidFill>
                  <a:schemeClr val="bg1"/>
                </a:solidFill>
                <a:highlight>
                  <a:srgbClr val="FF0000"/>
                </a:highlight>
              </a:rPr>
              <a:t>秘伝のタレのアプリ</a:t>
            </a:r>
            <a:r>
              <a:rPr kumimoji="1" lang="en-US" altLang="ja-JP" sz="1200" b="1" dirty="0">
                <a:solidFill>
                  <a:schemeClr val="bg1"/>
                </a:solidFill>
                <a:highlight>
                  <a:srgbClr val="FF0000"/>
                </a:highlight>
              </a:rPr>
              <a:t>)</a:t>
            </a:r>
          </a:p>
        </p:txBody>
      </p:sp>
      <p:cxnSp>
        <p:nvCxnSpPr>
          <p:cNvPr id="276" name="直線矢印コネクタ 275">
            <a:extLst>
              <a:ext uri="{FF2B5EF4-FFF2-40B4-BE49-F238E27FC236}">
                <a16:creationId xmlns:a16="http://schemas.microsoft.com/office/drawing/2014/main" id="{491CA5E6-B670-4630-A099-1253E92D1D2C}"/>
              </a:ext>
            </a:extLst>
          </p:cNvPr>
          <p:cNvCxnSpPr>
            <a:cxnSpLocks/>
          </p:cNvCxnSpPr>
          <p:nvPr/>
        </p:nvCxnSpPr>
        <p:spPr>
          <a:xfrm flipH="1">
            <a:off x="8062755" y="2511226"/>
            <a:ext cx="280804" cy="4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8" name="テキスト ボックス 277">
            <a:extLst>
              <a:ext uri="{FF2B5EF4-FFF2-40B4-BE49-F238E27FC236}">
                <a16:creationId xmlns:a16="http://schemas.microsoft.com/office/drawing/2014/main" id="{BC6D04F8-3CD6-4F65-B50A-5496274F2762}"/>
              </a:ext>
            </a:extLst>
          </p:cNvPr>
          <p:cNvSpPr txBox="1"/>
          <p:nvPr/>
        </p:nvSpPr>
        <p:spPr>
          <a:xfrm>
            <a:off x="33081" y="5510935"/>
            <a:ext cx="2071276" cy="1300356"/>
          </a:xfrm>
          <a:prstGeom prst="rect">
            <a:avLst/>
          </a:prstGeom>
          <a:noFill/>
        </p:spPr>
        <p:txBody>
          <a:bodyPr wrap="square" rtlCol="0">
            <a:spAutoFit/>
          </a:bodyPr>
          <a:lstStyle/>
          <a:p>
            <a:r>
              <a:rPr kumimoji="1" lang="ja-JP" altLang="en-US" sz="1400" b="1" dirty="0">
                <a:solidFill>
                  <a:schemeClr val="bg1"/>
                </a:solidFill>
                <a:highlight>
                  <a:srgbClr val="0000FF"/>
                </a:highlight>
              </a:rPr>
              <a:t>②、③、④</a:t>
            </a:r>
            <a:endParaRPr kumimoji="1" lang="en-US" altLang="ja-JP" sz="1400" b="1" dirty="0">
              <a:solidFill>
                <a:schemeClr val="bg1"/>
              </a:solidFill>
              <a:highlight>
                <a:srgbClr val="0000FF"/>
              </a:highlight>
            </a:endParaRPr>
          </a:p>
          <a:p>
            <a:r>
              <a:rPr kumimoji="1" lang="ja-JP" altLang="en-US" sz="1400" b="1" dirty="0">
                <a:solidFill>
                  <a:schemeClr val="bg1"/>
                </a:solidFill>
                <a:highlight>
                  <a:srgbClr val="0000FF"/>
                </a:highlight>
              </a:rPr>
              <a:t>長期安定統治</a:t>
            </a:r>
            <a:endParaRPr kumimoji="1" lang="en-US" altLang="ja-JP" sz="1400" b="1" dirty="0">
              <a:solidFill>
                <a:schemeClr val="bg1"/>
              </a:solidFill>
              <a:highlight>
                <a:srgbClr val="0000FF"/>
              </a:highlight>
            </a:endParaRPr>
          </a:p>
          <a:p>
            <a:r>
              <a:rPr kumimoji="1" lang="ja-JP" altLang="en-US" sz="1400" b="1" dirty="0">
                <a:solidFill>
                  <a:schemeClr val="bg1"/>
                </a:solidFill>
                <a:highlight>
                  <a:srgbClr val="0000FF"/>
                </a:highlight>
              </a:rPr>
              <a:t>賞味期限</a:t>
            </a:r>
            <a:r>
              <a:rPr kumimoji="1" lang="en-US" altLang="ja-JP" sz="1400" b="1" dirty="0">
                <a:solidFill>
                  <a:schemeClr val="bg1"/>
                </a:solidFill>
                <a:highlight>
                  <a:srgbClr val="0000FF"/>
                </a:highlight>
              </a:rPr>
              <a:t> 40 </a:t>
            </a:r>
            <a:r>
              <a:rPr kumimoji="1" lang="ja-JP" altLang="en-US" sz="1400" b="1" dirty="0">
                <a:solidFill>
                  <a:schemeClr val="bg1"/>
                </a:solidFill>
                <a:highlight>
                  <a:srgbClr val="0000FF"/>
                </a:highlight>
              </a:rPr>
              <a:t>年以上</a:t>
            </a:r>
            <a:endParaRPr kumimoji="1" lang="en-US" altLang="ja-JP" sz="1400" b="1" dirty="0">
              <a:solidFill>
                <a:schemeClr val="bg1"/>
              </a:solidFill>
              <a:highlight>
                <a:srgbClr val="0000FF"/>
              </a:highlight>
            </a:endParaRPr>
          </a:p>
          <a:p>
            <a:r>
              <a:rPr lang="en-US" altLang="ja-JP" sz="1400" b="1" dirty="0">
                <a:solidFill>
                  <a:schemeClr val="bg1"/>
                </a:solidFill>
                <a:highlight>
                  <a:srgbClr val="0000FF"/>
                </a:highlight>
              </a:rPr>
              <a:t>(</a:t>
            </a:r>
            <a:r>
              <a:rPr lang="ja-JP" altLang="en-US" sz="1400" b="1" dirty="0">
                <a:solidFill>
                  <a:schemeClr val="bg1"/>
                </a:solidFill>
                <a:highlight>
                  <a:srgbClr val="0000FF"/>
                </a:highlight>
              </a:rPr>
              <a:t>理想的には・・・</a:t>
            </a:r>
            <a:r>
              <a:rPr lang="en-US" altLang="ja-JP" sz="1400" b="1" dirty="0">
                <a:solidFill>
                  <a:schemeClr val="bg1"/>
                </a:solidFill>
                <a:highlight>
                  <a:srgbClr val="0000FF"/>
                </a:highlight>
              </a:rPr>
              <a:t>)</a:t>
            </a:r>
            <a:endParaRPr kumimoji="1" lang="en-US" altLang="ja-JP" sz="1400" b="1" dirty="0">
              <a:solidFill>
                <a:schemeClr val="bg1"/>
              </a:solidFill>
              <a:highlight>
                <a:srgbClr val="0000FF"/>
              </a:highlight>
            </a:endParaRPr>
          </a:p>
          <a:p>
            <a:r>
              <a:rPr lang="en-US" altLang="ja-JP" sz="1050" b="1" dirty="0">
                <a:solidFill>
                  <a:schemeClr val="bg1"/>
                </a:solidFill>
                <a:highlight>
                  <a:srgbClr val="0000FF"/>
                </a:highlight>
              </a:rPr>
              <a:t>(</a:t>
            </a:r>
            <a:r>
              <a:rPr lang="ja-JP" altLang="en-US" sz="1050" b="1" dirty="0">
                <a:solidFill>
                  <a:schemeClr val="bg1"/>
                </a:solidFill>
                <a:highlight>
                  <a:srgbClr val="0000FF"/>
                </a:highlight>
              </a:rPr>
              <a:t>①、⑤、⑥、⑦ からみて意図せずに挙動が変わらないこと</a:t>
            </a:r>
            <a:r>
              <a:rPr lang="en-US" altLang="ja-JP" sz="1050" b="1" dirty="0">
                <a:solidFill>
                  <a:schemeClr val="bg1"/>
                </a:solidFill>
                <a:highlight>
                  <a:srgbClr val="0000FF"/>
                </a:highlight>
              </a:rPr>
              <a:t>)</a:t>
            </a:r>
            <a:r>
              <a:rPr lang="ja-JP" altLang="en-US" sz="1200" b="1" dirty="0">
                <a:solidFill>
                  <a:schemeClr val="bg1"/>
                </a:solidFill>
                <a:highlight>
                  <a:srgbClr val="0000FF"/>
                </a:highlight>
              </a:rPr>
              <a:t> </a:t>
            </a:r>
            <a:r>
              <a:rPr kumimoji="1" lang="ja-JP" altLang="en-US" sz="1200" b="1" dirty="0">
                <a:solidFill>
                  <a:schemeClr val="bg1"/>
                </a:solidFill>
                <a:highlight>
                  <a:srgbClr val="0000FF"/>
                </a:highlight>
              </a:rPr>
              <a:t>が重要。</a:t>
            </a:r>
          </a:p>
        </p:txBody>
      </p:sp>
      <p:sp>
        <p:nvSpPr>
          <p:cNvPr id="29" name="矢印: 右 28">
            <a:extLst>
              <a:ext uri="{FF2B5EF4-FFF2-40B4-BE49-F238E27FC236}">
                <a16:creationId xmlns:a16="http://schemas.microsoft.com/office/drawing/2014/main" id="{4684D5AC-3123-4753-9D9A-246C8E88ACC4}"/>
              </a:ext>
            </a:extLst>
          </p:cNvPr>
          <p:cNvSpPr/>
          <p:nvPr/>
        </p:nvSpPr>
        <p:spPr>
          <a:xfrm>
            <a:off x="1113539" y="3795735"/>
            <a:ext cx="495300" cy="227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テキスト ボックス 278">
            <a:extLst>
              <a:ext uri="{FF2B5EF4-FFF2-40B4-BE49-F238E27FC236}">
                <a16:creationId xmlns:a16="http://schemas.microsoft.com/office/drawing/2014/main" id="{96E75566-A1BC-4AB8-AD97-4DE8EDBCB8EF}"/>
              </a:ext>
            </a:extLst>
          </p:cNvPr>
          <p:cNvSpPr txBox="1"/>
          <p:nvPr/>
        </p:nvSpPr>
        <p:spPr>
          <a:xfrm>
            <a:off x="0" y="3174723"/>
            <a:ext cx="1165757" cy="1223412"/>
          </a:xfrm>
          <a:prstGeom prst="rect">
            <a:avLst/>
          </a:prstGeom>
          <a:noFill/>
        </p:spPr>
        <p:txBody>
          <a:bodyPr wrap="square" rtlCol="0">
            <a:spAutoFit/>
          </a:bodyPr>
          <a:lstStyle/>
          <a:p>
            <a:r>
              <a:rPr kumimoji="1" lang="ja-JP" altLang="en-US" sz="1050" b="1" dirty="0">
                <a:solidFill>
                  <a:schemeClr val="bg1"/>
                </a:solidFill>
                <a:highlight>
                  <a:srgbClr val="FF00FF"/>
                </a:highlight>
              </a:rPr>
              <a:t>⑤ の種類はできるだけ極小化したいが、やむを得ずいくつものバリエーションが生じ得る。</a:t>
            </a:r>
            <a:r>
              <a:rPr kumimoji="1" lang="en-US" altLang="ja-JP" sz="1050" b="1" dirty="0">
                <a:solidFill>
                  <a:schemeClr val="bg1"/>
                </a:solidFill>
                <a:highlight>
                  <a:srgbClr val="FF00FF"/>
                </a:highlight>
              </a:rPr>
              <a:t>(</a:t>
            </a:r>
            <a:r>
              <a:rPr kumimoji="1" lang="ja-JP" altLang="en-US" sz="1050" b="1" dirty="0">
                <a:solidFill>
                  <a:schemeClr val="bg1"/>
                </a:solidFill>
                <a:highlight>
                  <a:srgbClr val="FF00FF"/>
                </a:highlight>
              </a:rPr>
              <a:t>⑦ を満足させる必要があるため</a:t>
            </a:r>
            <a:r>
              <a:rPr kumimoji="1" lang="en-US" altLang="ja-JP" sz="1050" b="1" dirty="0">
                <a:solidFill>
                  <a:schemeClr val="bg1"/>
                </a:solidFill>
                <a:highlight>
                  <a:srgbClr val="FF00FF"/>
                </a:highlight>
              </a:rPr>
              <a:t>)</a:t>
            </a:r>
            <a:endParaRPr kumimoji="1" lang="ja-JP" altLang="en-US" sz="1050" b="1" dirty="0">
              <a:solidFill>
                <a:schemeClr val="bg1"/>
              </a:solidFill>
              <a:highlight>
                <a:srgbClr val="FF00FF"/>
              </a:highlight>
            </a:endParaRPr>
          </a:p>
        </p:txBody>
      </p:sp>
      <p:sp>
        <p:nvSpPr>
          <p:cNvPr id="282" name="テキスト ボックス 281">
            <a:extLst>
              <a:ext uri="{FF2B5EF4-FFF2-40B4-BE49-F238E27FC236}">
                <a16:creationId xmlns:a16="http://schemas.microsoft.com/office/drawing/2014/main" id="{3617AD4A-99C9-4C17-A5E8-CD2A35082008}"/>
              </a:ext>
            </a:extLst>
          </p:cNvPr>
          <p:cNvSpPr txBox="1"/>
          <p:nvPr/>
        </p:nvSpPr>
        <p:spPr>
          <a:xfrm>
            <a:off x="10616750" y="2010475"/>
            <a:ext cx="1547583" cy="2308324"/>
          </a:xfrm>
          <a:prstGeom prst="rect">
            <a:avLst/>
          </a:prstGeom>
          <a:noFill/>
          <a:ln w="28575">
            <a:solidFill>
              <a:schemeClr val="tx1"/>
            </a:solidFill>
            <a:prstDash val="sysDash"/>
          </a:ln>
        </p:spPr>
        <p:txBody>
          <a:bodyPr wrap="square" rtlCol="0">
            <a:spAutoFit/>
          </a:bodyPr>
          <a:lstStyle/>
          <a:p>
            <a:r>
              <a:rPr kumimoji="1" lang="ja-JP" altLang="en-US" sz="1200" b="1" dirty="0">
                <a:highlight>
                  <a:srgbClr val="00FF00"/>
                </a:highlight>
              </a:rPr>
              <a:t>注 </a:t>
            </a:r>
            <a:r>
              <a:rPr kumimoji="1" lang="en-US" altLang="ja-JP" sz="1200" b="1" dirty="0">
                <a:highlight>
                  <a:srgbClr val="00FF00"/>
                </a:highlight>
              </a:rPr>
              <a:t>1: </a:t>
            </a:r>
            <a:r>
              <a:rPr kumimoji="1" lang="ja-JP" altLang="en-US" sz="1200" b="1" dirty="0">
                <a:highlight>
                  <a:srgbClr val="00FF00"/>
                </a:highlight>
              </a:rPr>
              <a:t>①、⑨ の </a:t>
            </a:r>
            <a:r>
              <a:rPr kumimoji="1" lang="en-US" altLang="ja-JP" sz="1200" b="1" dirty="0">
                <a:highlight>
                  <a:srgbClr val="00FF00"/>
                </a:highlight>
              </a:rPr>
              <a:t>VM </a:t>
            </a:r>
            <a:r>
              <a:rPr kumimoji="1" lang="ja-JP" altLang="en-US" sz="1200" b="1" dirty="0">
                <a:highlight>
                  <a:srgbClr val="00FF00"/>
                </a:highlight>
              </a:rPr>
              <a:t>は、実際には、各社の </a:t>
            </a:r>
            <a:r>
              <a:rPr kumimoji="1" lang="en-US" altLang="ja-JP" sz="1200" b="1" dirty="0">
                <a:highlight>
                  <a:srgbClr val="00FF00"/>
                </a:highlight>
              </a:rPr>
              <a:t>IaaS (</a:t>
            </a:r>
            <a:r>
              <a:rPr kumimoji="1" lang="ja-JP" altLang="en-US" sz="1200" b="1" dirty="0">
                <a:highlight>
                  <a:srgbClr val="00FF00"/>
                </a:highlight>
              </a:rPr>
              <a:t>解説図 </a:t>
            </a:r>
            <a:r>
              <a:rPr kumimoji="1" lang="en-US" altLang="ja-JP" sz="1200" b="1" dirty="0">
                <a:highlight>
                  <a:srgbClr val="00FF00"/>
                </a:highlight>
              </a:rPr>
              <a:t>B </a:t>
            </a:r>
            <a:r>
              <a:rPr kumimoji="1" lang="ja-JP" altLang="en-US" sz="1200" b="1" dirty="0">
                <a:highlight>
                  <a:srgbClr val="00FF00"/>
                </a:highlight>
              </a:rPr>
              <a:t>参照</a:t>
            </a:r>
            <a:r>
              <a:rPr kumimoji="1" lang="en-US" altLang="ja-JP" sz="1200" b="1" dirty="0">
                <a:highlight>
                  <a:srgbClr val="00FF00"/>
                </a:highlight>
              </a:rPr>
              <a:t>) </a:t>
            </a:r>
            <a:r>
              <a:rPr kumimoji="1" lang="ja-JP" altLang="en-US" sz="1200" b="1" dirty="0">
                <a:highlight>
                  <a:srgbClr val="00FF00"/>
                </a:highlight>
              </a:rPr>
              <a:t>の自家利用であることが多い。</a:t>
            </a:r>
            <a:endParaRPr kumimoji="1" lang="en-US" altLang="ja-JP" sz="1200" b="1" dirty="0">
              <a:highlight>
                <a:srgbClr val="00FF00"/>
              </a:highlight>
            </a:endParaRPr>
          </a:p>
          <a:p>
            <a:r>
              <a:rPr lang="en-US" altLang="ja-JP" sz="1200" b="1" dirty="0">
                <a:highlight>
                  <a:srgbClr val="00FF00"/>
                </a:highlight>
              </a:rPr>
              <a:t>(</a:t>
            </a:r>
            <a:r>
              <a:rPr lang="ja-JP" altLang="en-US" sz="1200" b="1" dirty="0">
                <a:highlight>
                  <a:srgbClr val="00FF00"/>
                </a:highlight>
              </a:rPr>
              <a:t>すなわち、米国 </a:t>
            </a:r>
            <a:r>
              <a:rPr lang="en-US" altLang="ja-JP" sz="1200" b="1" dirty="0">
                <a:highlight>
                  <a:srgbClr val="00FF00"/>
                </a:highlight>
              </a:rPr>
              <a:t>IT </a:t>
            </a:r>
            <a:r>
              <a:rPr lang="ja-JP" altLang="en-US" sz="1200" b="1" dirty="0">
                <a:highlight>
                  <a:srgbClr val="00FF00"/>
                </a:highlight>
              </a:rPr>
              <a:t>企業の同一社内において、</a:t>
            </a:r>
            <a:r>
              <a:rPr lang="en-US" altLang="ja-JP" sz="1200" b="1" dirty="0">
                <a:highlight>
                  <a:srgbClr val="00FF00"/>
                </a:highlight>
              </a:rPr>
              <a:t>SaaS </a:t>
            </a:r>
            <a:r>
              <a:rPr lang="ja-JP" altLang="en-US" sz="1200" b="1" dirty="0">
                <a:highlight>
                  <a:srgbClr val="00FF00"/>
                </a:highlight>
              </a:rPr>
              <a:t>における提供部門は、</a:t>
            </a:r>
            <a:r>
              <a:rPr lang="en-US" altLang="ja-JP" sz="1200" b="1" dirty="0">
                <a:highlight>
                  <a:srgbClr val="00FF00"/>
                </a:highlight>
              </a:rPr>
              <a:t>IaaS </a:t>
            </a:r>
            <a:r>
              <a:rPr lang="ja-JP" altLang="en-US" sz="1200" b="1" dirty="0">
                <a:highlight>
                  <a:srgbClr val="00FF00"/>
                </a:highlight>
              </a:rPr>
              <a:t>における </a:t>
            </a:r>
            <a:r>
              <a:rPr lang="en-US" altLang="ja-JP" sz="1200" b="1" dirty="0">
                <a:highlight>
                  <a:srgbClr val="00FF00"/>
                </a:highlight>
              </a:rPr>
              <a:t>1 </a:t>
            </a:r>
            <a:r>
              <a:rPr lang="ja-JP" altLang="en-US" sz="1200" b="1" dirty="0">
                <a:highlight>
                  <a:srgbClr val="00FF00"/>
                </a:highlight>
              </a:rPr>
              <a:t>ユーザーなのであり、社内調達できるのである。</a:t>
            </a:r>
            <a:r>
              <a:rPr lang="en-US" altLang="ja-JP" sz="1200" b="1" dirty="0">
                <a:highlight>
                  <a:srgbClr val="00FF00"/>
                </a:highlight>
              </a:rPr>
              <a:t>)</a:t>
            </a:r>
            <a:endParaRPr kumimoji="1" lang="ja-JP" altLang="en-US" sz="1200" b="1" dirty="0">
              <a:highlight>
                <a:srgbClr val="00FF00"/>
              </a:highlight>
            </a:endParaRPr>
          </a:p>
        </p:txBody>
      </p:sp>
      <p:sp>
        <p:nvSpPr>
          <p:cNvPr id="283" name="矢印: 右 282">
            <a:extLst>
              <a:ext uri="{FF2B5EF4-FFF2-40B4-BE49-F238E27FC236}">
                <a16:creationId xmlns:a16="http://schemas.microsoft.com/office/drawing/2014/main" id="{6FDD4439-2CC1-476C-B3C6-DFDD2A0ACAB3}"/>
              </a:ext>
            </a:extLst>
          </p:cNvPr>
          <p:cNvSpPr/>
          <p:nvPr/>
        </p:nvSpPr>
        <p:spPr>
          <a:xfrm>
            <a:off x="6398828" y="3809064"/>
            <a:ext cx="495300" cy="227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テキスト ボックス 283">
            <a:extLst>
              <a:ext uri="{FF2B5EF4-FFF2-40B4-BE49-F238E27FC236}">
                <a16:creationId xmlns:a16="http://schemas.microsoft.com/office/drawing/2014/main" id="{8D55E00D-F17A-4373-A095-29BFC8F562B9}"/>
              </a:ext>
            </a:extLst>
          </p:cNvPr>
          <p:cNvSpPr txBox="1"/>
          <p:nvPr/>
        </p:nvSpPr>
        <p:spPr>
          <a:xfrm>
            <a:off x="5197973" y="3153427"/>
            <a:ext cx="1263368" cy="1869743"/>
          </a:xfrm>
          <a:prstGeom prst="rect">
            <a:avLst/>
          </a:prstGeom>
          <a:noFill/>
        </p:spPr>
        <p:txBody>
          <a:bodyPr wrap="square" rtlCol="0">
            <a:spAutoFit/>
          </a:bodyPr>
          <a:lstStyle/>
          <a:p>
            <a:r>
              <a:rPr kumimoji="1" lang="ja-JP" altLang="en-US" sz="1050" b="1" dirty="0">
                <a:solidFill>
                  <a:schemeClr val="bg1"/>
                </a:solidFill>
                <a:highlight>
                  <a:srgbClr val="800080"/>
                </a:highlight>
              </a:rPr>
              <a:t>⑫ はすべて自社開発であるため、⑩ の種類は、できる限り極小化することができる。</a:t>
            </a:r>
            <a:endParaRPr kumimoji="1" lang="en-US" altLang="ja-JP" sz="1050" b="1" dirty="0">
              <a:solidFill>
                <a:schemeClr val="bg1"/>
              </a:solidFill>
              <a:highlight>
                <a:srgbClr val="800080"/>
              </a:highlight>
            </a:endParaRPr>
          </a:p>
          <a:p>
            <a:r>
              <a:rPr kumimoji="1" lang="ja-JP" altLang="en-US" sz="1050" b="1" dirty="0">
                <a:solidFill>
                  <a:schemeClr val="bg1"/>
                </a:solidFill>
                <a:highlight>
                  <a:srgbClr val="800080"/>
                </a:highlight>
              </a:rPr>
              <a:t>理想的には、⑩ は、 ② と同様の </a:t>
            </a:r>
            <a:r>
              <a:rPr kumimoji="1" lang="en-US" altLang="ja-JP" sz="1050" b="1" dirty="0">
                <a:solidFill>
                  <a:schemeClr val="bg1"/>
                </a:solidFill>
                <a:highlight>
                  <a:srgbClr val="800080"/>
                </a:highlight>
              </a:rPr>
              <a:t>40 </a:t>
            </a:r>
            <a:r>
              <a:rPr kumimoji="1" lang="ja-JP" altLang="en-US" sz="1050" b="1" dirty="0">
                <a:solidFill>
                  <a:schemeClr val="bg1"/>
                </a:solidFill>
                <a:highlight>
                  <a:srgbClr val="800080"/>
                </a:highlight>
              </a:rPr>
              <a:t>年賞味期限 </a:t>
            </a:r>
            <a:r>
              <a:rPr kumimoji="1" lang="en-US" altLang="ja-JP" sz="1050" b="1" dirty="0">
                <a:solidFill>
                  <a:schemeClr val="bg1"/>
                </a:solidFill>
                <a:highlight>
                  <a:srgbClr val="800080"/>
                </a:highlight>
              </a:rPr>
              <a:t>OS </a:t>
            </a:r>
            <a:r>
              <a:rPr kumimoji="1" lang="ja-JP" altLang="en-US" sz="1050" b="1" dirty="0">
                <a:solidFill>
                  <a:schemeClr val="bg1"/>
                </a:solidFill>
                <a:highlight>
                  <a:srgbClr val="800080"/>
                </a:highlight>
              </a:rPr>
              <a:t>であることが望ましいが、そううまくいかないことも多い。</a:t>
            </a:r>
          </a:p>
        </p:txBody>
      </p:sp>
      <p:sp>
        <p:nvSpPr>
          <p:cNvPr id="285" name="テキスト ボックス 284">
            <a:extLst>
              <a:ext uri="{FF2B5EF4-FFF2-40B4-BE49-F238E27FC236}">
                <a16:creationId xmlns:a16="http://schemas.microsoft.com/office/drawing/2014/main" id="{1E5C2EBE-D36B-44F2-BF03-272AA6788205}"/>
              </a:ext>
            </a:extLst>
          </p:cNvPr>
          <p:cNvSpPr txBox="1"/>
          <p:nvPr/>
        </p:nvSpPr>
        <p:spPr>
          <a:xfrm>
            <a:off x="10616751" y="4318790"/>
            <a:ext cx="1547583" cy="1569660"/>
          </a:xfrm>
          <a:prstGeom prst="rect">
            <a:avLst/>
          </a:prstGeom>
          <a:noFill/>
          <a:ln w="28575">
            <a:solidFill>
              <a:schemeClr val="tx1"/>
            </a:solidFill>
            <a:prstDash val="sysDash"/>
          </a:ln>
        </p:spPr>
        <p:txBody>
          <a:bodyPr wrap="square" rtlCol="0">
            <a:spAutoFit/>
          </a:bodyPr>
          <a:lstStyle/>
          <a:p>
            <a:r>
              <a:rPr kumimoji="1" lang="ja-JP" altLang="en-US" sz="1200" b="1" dirty="0">
                <a:highlight>
                  <a:srgbClr val="00FF00"/>
                </a:highlight>
              </a:rPr>
              <a:t>注 </a:t>
            </a:r>
            <a:r>
              <a:rPr kumimoji="1" lang="en-US" altLang="ja-JP" sz="1200" b="1" dirty="0">
                <a:highlight>
                  <a:srgbClr val="00FF00"/>
                </a:highlight>
              </a:rPr>
              <a:t>2: </a:t>
            </a:r>
            <a:r>
              <a:rPr kumimoji="1" lang="ja-JP" altLang="en-US" sz="1200" b="1" dirty="0">
                <a:highlight>
                  <a:srgbClr val="00FF00"/>
                </a:highlight>
              </a:rPr>
              <a:t>⑤ または ⑨ が </a:t>
            </a:r>
            <a:r>
              <a:rPr kumimoji="1" lang="en-US" altLang="ja-JP" sz="1200" b="1" dirty="0">
                <a:highlight>
                  <a:srgbClr val="00FF00"/>
                </a:highlight>
              </a:rPr>
              <a:t>VM </a:t>
            </a:r>
            <a:r>
              <a:rPr kumimoji="1" lang="ja-JP" altLang="en-US" sz="1200" b="1" dirty="0">
                <a:highlight>
                  <a:srgbClr val="00FF00"/>
                </a:highlight>
              </a:rPr>
              <a:t>ではなくサーバーレスのコンテナになっているケース </a:t>
            </a:r>
            <a:r>
              <a:rPr kumimoji="1" lang="en-US" altLang="ja-JP" sz="1200" b="1" dirty="0">
                <a:highlight>
                  <a:srgbClr val="00FF00"/>
                </a:highlight>
              </a:rPr>
              <a:t>(</a:t>
            </a:r>
            <a:r>
              <a:rPr kumimoji="1" lang="ja-JP" altLang="en-US" sz="1200" b="1" dirty="0">
                <a:highlight>
                  <a:srgbClr val="00FF00"/>
                </a:highlight>
              </a:rPr>
              <a:t>解説図 </a:t>
            </a:r>
            <a:r>
              <a:rPr kumimoji="1" lang="en-US" altLang="ja-JP" sz="1200" b="1" dirty="0">
                <a:highlight>
                  <a:srgbClr val="00FF00"/>
                </a:highlight>
              </a:rPr>
              <a:t>D) </a:t>
            </a:r>
            <a:r>
              <a:rPr kumimoji="1" lang="ja-JP" altLang="en-US" sz="1200" b="1" dirty="0">
                <a:highlight>
                  <a:srgbClr val="00FF00"/>
                </a:highlight>
              </a:rPr>
              <a:t>も存在する。</a:t>
            </a:r>
            <a:endParaRPr kumimoji="1" lang="en-US" altLang="ja-JP" sz="1200" b="1" dirty="0">
              <a:highlight>
                <a:srgbClr val="00FF00"/>
              </a:highlight>
            </a:endParaRPr>
          </a:p>
          <a:p>
            <a:r>
              <a:rPr lang="en-US" altLang="ja-JP" sz="1200" b="1" dirty="0">
                <a:highlight>
                  <a:srgbClr val="00FF00"/>
                </a:highlight>
              </a:rPr>
              <a:t>(</a:t>
            </a:r>
            <a:r>
              <a:rPr lang="ja-JP" altLang="en-US" sz="1200" b="1" dirty="0">
                <a:highlight>
                  <a:srgbClr val="00FF00"/>
                </a:highlight>
              </a:rPr>
              <a:t>この場合、</a:t>
            </a:r>
            <a:r>
              <a:rPr lang="en-US" altLang="ja-JP" sz="1200" b="1" dirty="0">
                <a:highlight>
                  <a:srgbClr val="00FF00"/>
                </a:highlight>
              </a:rPr>
              <a:t>SaaS </a:t>
            </a:r>
            <a:r>
              <a:rPr lang="ja-JP" altLang="en-US" sz="1200" b="1" dirty="0">
                <a:highlight>
                  <a:srgbClr val="00FF00"/>
                </a:highlight>
              </a:rPr>
              <a:t>提供部門は、</a:t>
            </a:r>
            <a:r>
              <a:rPr lang="en-US" altLang="ja-JP" sz="1200" b="1" dirty="0">
                <a:highlight>
                  <a:srgbClr val="00FF00"/>
                </a:highlight>
              </a:rPr>
              <a:t>PaaS </a:t>
            </a:r>
            <a:r>
              <a:rPr lang="ja-JP" altLang="en-US" sz="1200" b="1" dirty="0">
                <a:highlight>
                  <a:srgbClr val="00FF00"/>
                </a:highlight>
              </a:rPr>
              <a:t>における </a:t>
            </a:r>
            <a:r>
              <a:rPr lang="en-US" altLang="ja-JP" sz="1200" b="1" dirty="0">
                <a:highlight>
                  <a:srgbClr val="00FF00"/>
                </a:highlight>
              </a:rPr>
              <a:t>1 </a:t>
            </a:r>
            <a:r>
              <a:rPr lang="ja-JP" altLang="en-US" sz="1200" b="1" dirty="0">
                <a:highlight>
                  <a:srgbClr val="00FF00"/>
                </a:highlight>
              </a:rPr>
              <a:t>ユーザーである。</a:t>
            </a:r>
            <a:r>
              <a:rPr lang="en-US" altLang="ja-JP" sz="1200" b="1" dirty="0">
                <a:highlight>
                  <a:srgbClr val="00FF00"/>
                </a:highlight>
              </a:rPr>
              <a:t>)</a:t>
            </a:r>
            <a:endParaRPr kumimoji="1" lang="ja-JP" altLang="en-US" sz="1200" b="1" dirty="0">
              <a:highlight>
                <a:srgbClr val="00FF00"/>
              </a:highlight>
            </a:endParaRPr>
          </a:p>
        </p:txBody>
      </p:sp>
      <p:sp>
        <p:nvSpPr>
          <p:cNvPr id="287" name="テキスト ボックス 286">
            <a:extLst>
              <a:ext uri="{FF2B5EF4-FFF2-40B4-BE49-F238E27FC236}">
                <a16:creationId xmlns:a16="http://schemas.microsoft.com/office/drawing/2014/main" id="{4E86F0D8-DF46-425E-8062-27215960886C}"/>
              </a:ext>
            </a:extLst>
          </p:cNvPr>
          <p:cNvSpPr txBox="1"/>
          <p:nvPr/>
        </p:nvSpPr>
        <p:spPr>
          <a:xfrm>
            <a:off x="10625626" y="5888450"/>
            <a:ext cx="1547583" cy="830997"/>
          </a:xfrm>
          <a:prstGeom prst="rect">
            <a:avLst/>
          </a:prstGeom>
          <a:noFill/>
          <a:ln w="28575">
            <a:solidFill>
              <a:schemeClr val="tx1"/>
            </a:solidFill>
            <a:prstDash val="sysDash"/>
          </a:ln>
        </p:spPr>
        <p:txBody>
          <a:bodyPr wrap="square" rtlCol="0">
            <a:spAutoFit/>
          </a:bodyPr>
          <a:lstStyle/>
          <a:p>
            <a:r>
              <a:rPr kumimoji="1" lang="ja-JP" altLang="en-US" sz="1200" b="1" dirty="0">
                <a:highlight>
                  <a:srgbClr val="00FF00"/>
                </a:highlight>
              </a:rPr>
              <a:t>注 </a:t>
            </a:r>
            <a:r>
              <a:rPr kumimoji="1" lang="en-US" altLang="ja-JP" sz="1200" b="1" dirty="0">
                <a:highlight>
                  <a:srgbClr val="00FF00"/>
                </a:highlight>
              </a:rPr>
              <a:t>3: </a:t>
            </a:r>
            <a:r>
              <a:rPr kumimoji="1" lang="ja-JP" altLang="en-US" sz="1200" b="1" dirty="0">
                <a:highlight>
                  <a:srgbClr val="00FF00"/>
                </a:highlight>
              </a:rPr>
              <a:t>⑩ と ⑪ の間にさらにコンテナが入るケース </a:t>
            </a:r>
            <a:r>
              <a:rPr kumimoji="1" lang="en-US" altLang="ja-JP" sz="1200" b="1" dirty="0">
                <a:highlight>
                  <a:srgbClr val="00FF00"/>
                </a:highlight>
              </a:rPr>
              <a:t>(</a:t>
            </a:r>
            <a:r>
              <a:rPr kumimoji="1" lang="ja-JP" altLang="en-US" sz="1200" b="1" dirty="0">
                <a:highlight>
                  <a:srgbClr val="00FF00"/>
                </a:highlight>
              </a:rPr>
              <a:t>解説図 </a:t>
            </a:r>
            <a:r>
              <a:rPr kumimoji="1" lang="en-US" altLang="ja-JP" sz="1200" b="1" dirty="0">
                <a:highlight>
                  <a:srgbClr val="00FF00"/>
                </a:highlight>
              </a:rPr>
              <a:t>D </a:t>
            </a:r>
            <a:r>
              <a:rPr kumimoji="1" lang="ja-JP" altLang="en-US" sz="1200" b="1" dirty="0">
                <a:highlight>
                  <a:srgbClr val="00FF00"/>
                </a:highlight>
              </a:rPr>
              <a:t>の注 </a:t>
            </a:r>
            <a:r>
              <a:rPr kumimoji="1" lang="en-US" altLang="ja-JP" sz="1200" b="1" dirty="0">
                <a:highlight>
                  <a:srgbClr val="00FF00"/>
                </a:highlight>
              </a:rPr>
              <a:t>1) </a:t>
            </a:r>
            <a:r>
              <a:rPr kumimoji="1" lang="ja-JP" altLang="en-US" sz="1200" b="1" dirty="0">
                <a:highlight>
                  <a:srgbClr val="00FF00"/>
                </a:highlight>
              </a:rPr>
              <a:t>が存在する。</a:t>
            </a:r>
          </a:p>
        </p:txBody>
      </p:sp>
      <p:cxnSp>
        <p:nvCxnSpPr>
          <p:cNvPr id="288" name="直線矢印コネクタ 287">
            <a:extLst>
              <a:ext uri="{FF2B5EF4-FFF2-40B4-BE49-F238E27FC236}">
                <a16:creationId xmlns:a16="http://schemas.microsoft.com/office/drawing/2014/main" id="{4C27D34C-5DCE-42E1-9BBF-E2816B0DA442}"/>
              </a:ext>
            </a:extLst>
          </p:cNvPr>
          <p:cNvCxnSpPr>
            <a:cxnSpLocks/>
          </p:cNvCxnSpPr>
          <p:nvPr/>
        </p:nvCxnSpPr>
        <p:spPr>
          <a:xfrm>
            <a:off x="6282701" y="1818272"/>
            <a:ext cx="1203659" cy="5728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0" name="図 289">
            <a:extLst>
              <a:ext uri="{FF2B5EF4-FFF2-40B4-BE49-F238E27FC236}">
                <a16:creationId xmlns:a16="http://schemas.microsoft.com/office/drawing/2014/main" id="{62E8B10D-7478-4698-96A7-21E8D9A2D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589" y="1509181"/>
            <a:ext cx="727067" cy="759689"/>
          </a:xfrm>
          <a:prstGeom prst="rect">
            <a:avLst/>
          </a:prstGeom>
        </p:spPr>
      </p:pic>
      <p:sp>
        <p:nvSpPr>
          <p:cNvPr id="291" name="テキスト ボックス 290">
            <a:extLst>
              <a:ext uri="{FF2B5EF4-FFF2-40B4-BE49-F238E27FC236}">
                <a16:creationId xmlns:a16="http://schemas.microsoft.com/office/drawing/2014/main" id="{B77B8676-CFD6-482C-B77D-51CFE93B80EF}"/>
              </a:ext>
            </a:extLst>
          </p:cNvPr>
          <p:cNvSpPr txBox="1"/>
          <p:nvPr/>
        </p:nvSpPr>
        <p:spPr>
          <a:xfrm>
            <a:off x="5349748" y="2287557"/>
            <a:ext cx="968547" cy="369332"/>
          </a:xfrm>
          <a:prstGeom prst="rect">
            <a:avLst/>
          </a:prstGeom>
          <a:noFill/>
        </p:spPr>
        <p:txBody>
          <a:bodyPr wrap="square" rtlCol="0">
            <a:spAutoFit/>
          </a:bodyPr>
          <a:lstStyle/>
          <a:p>
            <a:r>
              <a:rPr kumimoji="1" lang="ja-JP" altLang="en-US" b="1" dirty="0">
                <a:solidFill>
                  <a:schemeClr val="bg1"/>
                </a:solidFill>
                <a:highlight>
                  <a:srgbClr val="FF0000"/>
                </a:highlight>
              </a:rPr>
              <a:t>ユーザー</a:t>
            </a:r>
          </a:p>
        </p:txBody>
      </p:sp>
      <p:sp>
        <p:nvSpPr>
          <p:cNvPr id="292" name="テキスト ボックス 291">
            <a:extLst>
              <a:ext uri="{FF2B5EF4-FFF2-40B4-BE49-F238E27FC236}">
                <a16:creationId xmlns:a16="http://schemas.microsoft.com/office/drawing/2014/main" id="{E12487A7-6209-443F-BC76-12D374C9E46F}"/>
              </a:ext>
            </a:extLst>
          </p:cNvPr>
          <p:cNvSpPr txBox="1"/>
          <p:nvPr/>
        </p:nvSpPr>
        <p:spPr>
          <a:xfrm>
            <a:off x="5367141" y="2573485"/>
            <a:ext cx="1197007" cy="646331"/>
          </a:xfrm>
          <a:prstGeom prst="rect">
            <a:avLst/>
          </a:prstGeom>
          <a:noFill/>
        </p:spPr>
        <p:txBody>
          <a:bodyPr wrap="square" rtlCol="0">
            <a:spAutoFit/>
          </a:bodyPr>
          <a:lstStyle/>
          <a:p>
            <a:r>
              <a:rPr lang="en-US" altLang="ja-JP" sz="1200" b="1" dirty="0">
                <a:solidFill>
                  <a:srgbClr val="FF0000"/>
                </a:solidFill>
              </a:rPr>
              <a:t>API</a:t>
            </a:r>
            <a:r>
              <a:rPr lang="ja-JP" altLang="en-US" sz="1200" b="1" dirty="0">
                <a:solidFill>
                  <a:srgbClr val="FF0000"/>
                </a:solidFill>
              </a:rPr>
              <a:t> や </a:t>
            </a:r>
            <a:r>
              <a:rPr lang="en-US" altLang="ja-JP" sz="1200" b="1" dirty="0">
                <a:solidFill>
                  <a:srgbClr val="FF0000"/>
                </a:solidFill>
              </a:rPr>
              <a:t>Web</a:t>
            </a:r>
            <a:r>
              <a:rPr lang="ja-JP" altLang="en-US" sz="1200" b="1" dirty="0">
                <a:solidFill>
                  <a:srgbClr val="FF0000"/>
                </a:solidFill>
              </a:rPr>
              <a:t> 画面で</a:t>
            </a:r>
            <a:r>
              <a:rPr kumimoji="1" lang="ja-JP" altLang="en-US" sz="1200" b="1" dirty="0">
                <a:solidFill>
                  <a:srgbClr val="FF0000"/>
                </a:solidFill>
              </a:rPr>
              <a:t>呼び出し</a:t>
            </a:r>
            <a:endParaRPr kumimoji="1" lang="en-US" altLang="ja-JP" sz="1200" b="1" dirty="0">
              <a:solidFill>
                <a:srgbClr val="FF0000"/>
              </a:solidFill>
            </a:endParaRPr>
          </a:p>
          <a:p>
            <a:r>
              <a:rPr kumimoji="1" lang="ja-JP" altLang="en-US" sz="1200" b="1" dirty="0">
                <a:solidFill>
                  <a:srgbClr val="FF0000"/>
                </a:solidFill>
              </a:rPr>
              <a:t>て利用</a:t>
            </a:r>
          </a:p>
        </p:txBody>
      </p:sp>
      <p:sp>
        <p:nvSpPr>
          <p:cNvPr id="294" name="テキスト ボックス 293">
            <a:extLst>
              <a:ext uri="{FF2B5EF4-FFF2-40B4-BE49-F238E27FC236}">
                <a16:creationId xmlns:a16="http://schemas.microsoft.com/office/drawing/2014/main" id="{97089FF6-52E7-4BC0-AC99-C01D40522DD5}"/>
              </a:ext>
            </a:extLst>
          </p:cNvPr>
          <p:cNvSpPr txBox="1"/>
          <p:nvPr/>
        </p:nvSpPr>
        <p:spPr>
          <a:xfrm>
            <a:off x="55723" y="4824099"/>
            <a:ext cx="1678493" cy="738664"/>
          </a:xfrm>
          <a:prstGeom prst="rect">
            <a:avLst/>
          </a:prstGeom>
          <a:noFill/>
        </p:spPr>
        <p:txBody>
          <a:bodyPr wrap="square" rtlCol="0">
            <a:spAutoFit/>
          </a:bodyPr>
          <a:lstStyle/>
          <a:p>
            <a:r>
              <a:rPr kumimoji="1" lang="ja-JP" altLang="en-US" sz="1400" b="1" dirty="0">
                <a:highlight>
                  <a:srgbClr val="00FF00"/>
                </a:highlight>
              </a:rPr>
              <a:t>ここより下は、</a:t>
            </a:r>
            <a:r>
              <a:rPr kumimoji="1" lang="en-US" altLang="ja-JP" sz="1400" b="1" dirty="0">
                <a:highlight>
                  <a:srgbClr val="00FF00"/>
                </a:highlight>
              </a:rPr>
              <a:t>IaaS </a:t>
            </a:r>
            <a:r>
              <a:rPr kumimoji="1" lang="ja-JP" altLang="en-US" sz="1400" b="1" dirty="0">
                <a:highlight>
                  <a:srgbClr val="00FF00"/>
                </a:highlight>
              </a:rPr>
              <a:t>アーキテクチャ </a:t>
            </a:r>
            <a:r>
              <a:rPr kumimoji="1" lang="en-US" altLang="ja-JP" sz="1400" b="1" dirty="0">
                <a:highlight>
                  <a:srgbClr val="00FF00"/>
                </a:highlight>
              </a:rPr>
              <a:t>(</a:t>
            </a:r>
            <a:r>
              <a:rPr kumimoji="1" lang="ja-JP" altLang="en-US" sz="1400" b="1" dirty="0">
                <a:highlight>
                  <a:srgbClr val="00FF00"/>
                </a:highlight>
              </a:rPr>
              <a:t>解説図 </a:t>
            </a:r>
            <a:r>
              <a:rPr kumimoji="1" lang="en-US" altLang="ja-JP" sz="1400" b="1" dirty="0">
                <a:highlight>
                  <a:srgbClr val="00FF00"/>
                </a:highlight>
              </a:rPr>
              <a:t>B) </a:t>
            </a:r>
            <a:r>
              <a:rPr kumimoji="1" lang="ja-JP" altLang="en-US" sz="1400" b="1" dirty="0">
                <a:highlight>
                  <a:srgbClr val="00FF00"/>
                </a:highlight>
              </a:rPr>
              <a:t>参照</a:t>
            </a:r>
          </a:p>
        </p:txBody>
      </p:sp>
      <p:pic>
        <p:nvPicPr>
          <p:cNvPr id="140" name="図 139">
            <a:extLst>
              <a:ext uri="{FF2B5EF4-FFF2-40B4-BE49-F238E27FC236}">
                <a16:creationId xmlns:a16="http://schemas.microsoft.com/office/drawing/2014/main" id="{7C05AD7C-D21A-4961-A5BE-6882BD7B5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60" y="1060993"/>
            <a:ext cx="727067" cy="759689"/>
          </a:xfrm>
          <a:prstGeom prst="rect">
            <a:avLst/>
          </a:prstGeom>
        </p:spPr>
      </p:pic>
      <p:sp>
        <p:nvSpPr>
          <p:cNvPr id="36" name="テキスト ボックス 35">
            <a:extLst>
              <a:ext uri="{FF2B5EF4-FFF2-40B4-BE49-F238E27FC236}">
                <a16:creationId xmlns:a16="http://schemas.microsoft.com/office/drawing/2014/main" id="{71A4DD86-5DB4-432A-BF74-0DFFB2B98192}"/>
              </a:ext>
            </a:extLst>
          </p:cNvPr>
          <p:cNvSpPr txBox="1"/>
          <p:nvPr/>
        </p:nvSpPr>
        <p:spPr>
          <a:xfrm>
            <a:off x="5283528" y="559552"/>
            <a:ext cx="1009771" cy="954107"/>
          </a:xfrm>
          <a:prstGeom prst="rect">
            <a:avLst/>
          </a:prstGeom>
          <a:solidFill>
            <a:schemeClr val="accent6">
              <a:lumMod val="20000"/>
              <a:lumOff val="80000"/>
            </a:schemeClr>
          </a:solidFill>
          <a:ln w="19050">
            <a:solidFill>
              <a:schemeClr val="tx1"/>
            </a:solidFill>
            <a:prstDash val="sysDash"/>
          </a:ln>
        </p:spPr>
        <p:txBody>
          <a:bodyPr wrap="square" rtlCol="0">
            <a:spAutoFit/>
          </a:bodyPr>
          <a:lstStyle/>
          <a:p>
            <a:r>
              <a:rPr kumimoji="1" lang="ja-JP" altLang="en-US" sz="800" b="1" dirty="0"/>
              <a:t>パターン </a:t>
            </a:r>
            <a:r>
              <a:rPr lang="en-US" altLang="ja-JP" sz="800" b="1" dirty="0"/>
              <a:t>1 </a:t>
            </a:r>
            <a:r>
              <a:rPr lang="ja-JP" altLang="en-US" sz="800" b="1" dirty="0"/>
              <a:t>と </a:t>
            </a:r>
            <a:r>
              <a:rPr lang="en-US" altLang="ja-JP" sz="800" b="1" dirty="0"/>
              <a:t>2 </a:t>
            </a:r>
            <a:r>
              <a:rPr lang="ja-JP" altLang="en-US" sz="800" b="1" dirty="0"/>
              <a:t>の中間手法も存在する。</a:t>
            </a:r>
            <a:r>
              <a:rPr lang="en-US" altLang="ja-JP" sz="800" b="1" dirty="0"/>
              <a:t>(OSS </a:t>
            </a:r>
            <a:r>
              <a:rPr lang="ja-JP" altLang="en-US" sz="800" b="1" dirty="0"/>
              <a:t>一部改造パターン。</a:t>
            </a:r>
            <a:r>
              <a:rPr lang="en-US" altLang="ja-JP" sz="800" b="1" dirty="0" err="1"/>
              <a:t>ElasticSearch</a:t>
            </a:r>
            <a:r>
              <a:rPr lang="en-US" altLang="ja-JP" sz="800" b="1" dirty="0"/>
              <a:t> </a:t>
            </a:r>
            <a:r>
              <a:rPr lang="ja-JP" altLang="en-US" sz="800" b="1" dirty="0"/>
              <a:t>を改造した </a:t>
            </a:r>
            <a:r>
              <a:rPr lang="en-US" altLang="ja-JP" sz="800" b="1" dirty="0"/>
              <a:t>AWS OpenSearch </a:t>
            </a:r>
            <a:r>
              <a:rPr lang="ja-JP" altLang="en-US" sz="800" b="1" dirty="0"/>
              <a:t>等</a:t>
            </a:r>
            <a:r>
              <a:rPr lang="en-US" altLang="ja-JP" sz="800" b="1" dirty="0"/>
              <a:t>)</a:t>
            </a:r>
            <a:endParaRPr kumimoji="1" lang="ja-JP" altLang="en-US" sz="800" b="1" dirty="0"/>
          </a:p>
        </p:txBody>
      </p:sp>
      <p:sp>
        <p:nvSpPr>
          <p:cNvPr id="295" name="テキスト ボックス 294">
            <a:extLst>
              <a:ext uri="{FF2B5EF4-FFF2-40B4-BE49-F238E27FC236}">
                <a16:creationId xmlns:a16="http://schemas.microsoft.com/office/drawing/2014/main" id="{C5B35618-0C58-4554-A19B-1FE343759DD1}"/>
              </a:ext>
            </a:extLst>
          </p:cNvPr>
          <p:cNvSpPr txBox="1"/>
          <p:nvPr/>
        </p:nvSpPr>
        <p:spPr>
          <a:xfrm>
            <a:off x="2745261" y="6366305"/>
            <a:ext cx="1177887" cy="415498"/>
          </a:xfrm>
          <a:prstGeom prst="rect">
            <a:avLst/>
          </a:prstGeom>
          <a:noFill/>
        </p:spPr>
        <p:txBody>
          <a:bodyPr wrap="square" rtlCol="0">
            <a:spAutoFit/>
          </a:bodyPr>
          <a:lstStyle/>
          <a:p>
            <a:r>
              <a:rPr kumimoji="1" lang="ja-JP" altLang="en-US" sz="1050" b="1" dirty="0">
                <a:solidFill>
                  <a:schemeClr val="bg1"/>
                </a:solidFill>
                <a:highlight>
                  <a:srgbClr val="000000"/>
                </a:highlight>
              </a:rPr>
              <a:t>③ 差替可能領域 </a:t>
            </a:r>
            <a:endParaRPr kumimoji="1" lang="en-US" altLang="ja-JP" sz="1050" b="1" dirty="0">
              <a:solidFill>
                <a:schemeClr val="bg1"/>
              </a:solidFill>
              <a:highlight>
                <a:srgbClr val="000000"/>
              </a:highlight>
            </a:endParaRPr>
          </a:p>
          <a:p>
            <a:r>
              <a:rPr kumimoji="1" lang="en-US" altLang="ja-JP" sz="1050" b="1" dirty="0">
                <a:solidFill>
                  <a:schemeClr val="bg1"/>
                </a:solidFill>
                <a:highlight>
                  <a:srgbClr val="000000"/>
                </a:highlight>
              </a:rPr>
              <a:t>(</a:t>
            </a:r>
            <a:r>
              <a:rPr kumimoji="1" lang="ja-JP" altLang="en-US" sz="1050" b="1" dirty="0">
                <a:solidFill>
                  <a:schemeClr val="bg1"/>
                </a:solidFill>
                <a:highlight>
                  <a:srgbClr val="000000"/>
                </a:highlight>
              </a:rPr>
              <a:t>新陳代謝部分</a:t>
            </a:r>
            <a:r>
              <a:rPr kumimoji="1" lang="en-US" altLang="ja-JP" sz="1050" b="1" dirty="0">
                <a:solidFill>
                  <a:schemeClr val="bg1"/>
                </a:solidFill>
                <a:highlight>
                  <a:srgbClr val="000000"/>
                </a:highlight>
              </a:rPr>
              <a:t>)</a:t>
            </a:r>
            <a:endParaRPr kumimoji="1" lang="ja-JP" altLang="en-US" sz="1000" b="1" dirty="0">
              <a:solidFill>
                <a:schemeClr val="bg1"/>
              </a:solidFill>
              <a:highlight>
                <a:srgbClr val="000000"/>
              </a:highlight>
            </a:endParaRPr>
          </a:p>
        </p:txBody>
      </p:sp>
    </p:spTree>
    <p:extLst>
      <p:ext uri="{BB962C8B-B14F-4D97-AF65-F5344CB8AC3E}">
        <p14:creationId xmlns:p14="http://schemas.microsoft.com/office/powerpoint/2010/main" val="111834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a:extLst>
              <a:ext uri="{FF2B5EF4-FFF2-40B4-BE49-F238E27FC236}">
                <a16:creationId xmlns:a16="http://schemas.microsoft.com/office/drawing/2014/main" id="{0D740BA3-23E8-488A-BB38-95E5C4292F26}"/>
              </a:ext>
            </a:extLst>
          </p:cNvPr>
          <p:cNvSpPr/>
          <p:nvPr/>
        </p:nvSpPr>
        <p:spPr>
          <a:xfrm>
            <a:off x="701166" y="464949"/>
            <a:ext cx="7325629" cy="5974597"/>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81775234-F926-4667-8E18-C8D3C28C5A70}"/>
              </a:ext>
            </a:extLst>
          </p:cNvPr>
          <p:cNvSpPr/>
          <p:nvPr/>
        </p:nvSpPr>
        <p:spPr>
          <a:xfrm>
            <a:off x="11095571" y="4409871"/>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95FFDB00-D2FF-4474-ACC2-A4308E0F2354}"/>
              </a:ext>
            </a:extLst>
          </p:cNvPr>
          <p:cNvSpPr/>
          <p:nvPr/>
        </p:nvSpPr>
        <p:spPr>
          <a:xfrm>
            <a:off x="9746410" y="4415077"/>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E78DECD0-7313-4C35-9832-BD82F6189FBE}"/>
              </a:ext>
            </a:extLst>
          </p:cNvPr>
          <p:cNvSpPr/>
          <p:nvPr/>
        </p:nvSpPr>
        <p:spPr>
          <a:xfrm>
            <a:off x="8330339" y="4432514"/>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7D47D030-B354-4903-8F72-3000D61DECBF}"/>
              </a:ext>
            </a:extLst>
          </p:cNvPr>
          <p:cNvCxnSpPr>
            <a:cxnSpLocks/>
          </p:cNvCxnSpPr>
          <p:nvPr/>
        </p:nvCxnSpPr>
        <p:spPr>
          <a:xfrm flipV="1">
            <a:off x="1032579" y="4604125"/>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1DE5ADBA-6EE9-49C1-B3F3-3B7051AAF72F}"/>
              </a:ext>
            </a:extLst>
          </p:cNvPr>
          <p:cNvSpPr>
            <a:spLocks noGrp="1"/>
          </p:cNvSpPr>
          <p:nvPr>
            <p:ph type="sldNum" sz="quarter" idx="12"/>
          </p:nvPr>
        </p:nvSpPr>
        <p:spPr>
          <a:xfrm>
            <a:off x="11338560" y="6356350"/>
            <a:ext cx="697930" cy="365125"/>
          </a:xfrm>
        </p:spPr>
        <p:txBody>
          <a:bodyPr/>
          <a:lstStyle/>
          <a:p>
            <a:fld id="{63DCA85F-F225-44A4-AEA8-9083CAE61796}" type="slidenum">
              <a:rPr kumimoji="1" lang="ja-JP" altLang="en-US" smtClean="0"/>
              <a:t>45</a:t>
            </a:fld>
            <a:endParaRPr kumimoji="1" lang="ja-JP" altLang="en-US" dirty="0"/>
          </a:p>
        </p:txBody>
      </p:sp>
      <p:sp>
        <p:nvSpPr>
          <p:cNvPr id="5" name="四角形: 角を丸くする 4">
            <a:extLst>
              <a:ext uri="{FF2B5EF4-FFF2-40B4-BE49-F238E27FC236}">
                <a16:creationId xmlns:a16="http://schemas.microsoft.com/office/drawing/2014/main" id="{A751B9C3-05C7-46DD-A0FB-3F126B5AE792}"/>
              </a:ext>
            </a:extLst>
          </p:cNvPr>
          <p:cNvSpPr/>
          <p:nvPr/>
        </p:nvSpPr>
        <p:spPr>
          <a:xfrm>
            <a:off x="1468660" y="2952247"/>
            <a:ext cx="5748000" cy="1484455"/>
          </a:xfrm>
          <a:prstGeom prst="roundRect">
            <a:avLst/>
          </a:prstGeom>
          <a:ln w="7620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highlight>
                  <a:srgbClr val="FF0000"/>
                </a:highlight>
              </a:rPr>
              <a:t>② システムソフトウェア </a:t>
            </a:r>
            <a:r>
              <a:rPr kumimoji="1" lang="en-US" altLang="ja-JP" sz="2400" b="1" dirty="0">
                <a:highlight>
                  <a:srgbClr val="FF0000"/>
                </a:highlight>
              </a:rPr>
              <a:t>(OS</a:t>
            </a:r>
            <a:r>
              <a:rPr kumimoji="1" lang="ja-JP" altLang="en-US" sz="2400" b="1" dirty="0">
                <a:highlight>
                  <a:srgbClr val="FF0000"/>
                </a:highlight>
              </a:rPr>
              <a:t> 等</a:t>
            </a:r>
            <a:r>
              <a:rPr kumimoji="1" lang="en-US" altLang="ja-JP" sz="2400" b="1" dirty="0">
                <a:highlight>
                  <a:srgbClr val="FF0000"/>
                </a:highlight>
              </a:rPr>
              <a:t>) </a:t>
            </a:r>
            <a:r>
              <a:rPr kumimoji="1" lang="ja-JP" altLang="en-US" sz="2400" b="1" dirty="0">
                <a:highlight>
                  <a:srgbClr val="FF0000"/>
                </a:highlight>
              </a:rPr>
              <a:t>≓</a:t>
            </a:r>
            <a:r>
              <a:rPr kumimoji="1" lang="en-US" altLang="ja-JP" sz="2400" b="1" dirty="0">
                <a:highlight>
                  <a:srgbClr val="FF0000"/>
                </a:highlight>
              </a:rPr>
              <a:t> </a:t>
            </a:r>
            <a:r>
              <a:rPr kumimoji="1" lang="ja-JP" altLang="en-US" sz="2400" b="1" dirty="0">
                <a:highlight>
                  <a:srgbClr val="FF0000"/>
                </a:highlight>
              </a:rPr>
              <a:t>行政機構</a:t>
            </a:r>
          </a:p>
        </p:txBody>
      </p:sp>
      <p:sp>
        <p:nvSpPr>
          <p:cNvPr id="6" name="四角形: 角を丸くする 5">
            <a:extLst>
              <a:ext uri="{FF2B5EF4-FFF2-40B4-BE49-F238E27FC236}">
                <a16:creationId xmlns:a16="http://schemas.microsoft.com/office/drawing/2014/main" id="{DDF04A33-76FB-4014-BF2F-6BC4DFBDF7AB}"/>
              </a:ext>
            </a:extLst>
          </p:cNvPr>
          <p:cNvSpPr/>
          <p:nvPr/>
        </p:nvSpPr>
        <p:spPr>
          <a:xfrm>
            <a:off x="1637552" y="3552653"/>
            <a:ext cx="2190457" cy="778089"/>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b="1" dirty="0"/>
              <a:t>コンピュータシステム</a:t>
            </a:r>
            <a:endParaRPr kumimoji="1" lang="en-US" altLang="ja-JP" sz="1400" b="1" dirty="0"/>
          </a:p>
          <a:p>
            <a:pPr algn="ctr"/>
            <a:r>
              <a:rPr kumimoji="1" lang="ja-JP" altLang="en-US" sz="1400" b="1" dirty="0"/>
              <a:t>ソフトウェア </a:t>
            </a:r>
            <a:r>
              <a:rPr lang="en-US" altLang="ja-JP" sz="1400" b="1" dirty="0"/>
              <a:t>(CPU</a:t>
            </a:r>
            <a:r>
              <a:rPr lang="ja-JP" altLang="en-US" sz="1400" b="1" dirty="0"/>
              <a:t>・メモリ抽象化、ファイルシステム等</a:t>
            </a:r>
            <a:r>
              <a:rPr lang="en-US" altLang="ja-JP" sz="1400" b="1" dirty="0"/>
              <a:t>)</a:t>
            </a:r>
            <a:endParaRPr kumimoji="1" lang="ja-JP" altLang="en-US" sz="1400" b="1" dirty="0"/>
          </a:p>
        </p:txBody>
      </p:sp>
      <p:sp>
        <p:nvSpPr>
          <p:cNvPr id="7" name="四角形: 角を丸くする 6">
            <a:extLst>
              <a:ext uri="{FF2B5EF4-FFF2-40B4-BE49-F238E27FC236}">
                <a16:creationId xmlns:a16="http://schemas.microsoft.com/office/drawing/2014/main" id="{ECA21431-825E-47DB-A041-1E88A3CA96AA}"/>
              </a:ext>
            </a:extLst>
          </p:cNvPr>
          <p:cNvSpPr/>
          <p:nvPr/>
        </p:nvSpPr>
        <p:spPr>
          <a:xfrm>
            <a:off x="4096474" y="3576515"/>
            <a:ext cx="2847927" cy="6840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1400" b="1" dirty="0"/>
              <a:t>ネットワークシステム</a:t>
            </a:r>
            <a:endParaRPr kumimoji="1" lang="en-US" altLang="ja-JP" sz="1400" b="1" dirty="0"/>
          </a:p>
          <a:p>
            <a:pPr algn="ctr"/>
            <a:r>
              <a:rPr kumimoji="1" lang="ja-JP" altLang="en-US" sz="1400" b="1" dirty="0"/>
              <a:t>ソフトウェア </a:t>
            </a:r>
            <a:r>
              <a:rPr lang="en-US" altLang="ja-JP" sz="1400" b="1" dirty="0"/>
              <a:t>(TCP/IP</a:t>
            </a:r>
            <a:r>
              <a:rPr lang="ja-JP" altLang="en-US" sz="1400" b="1" dirty="0"/>
              <a:t> スタック等</a:t>
            </a:r>
            <a:r>
              <a:rPr lang="en-US" altLang="ja-JP" sz="1400" b="1" dirty="0"/>
              <a:t>)</a:t>
            </a:r>
            <a:endParaRPr kumimoji="1" lang="ja-JP" altLang="en-US" sz="1400" b="1" dirty="0"/>
          </a:p>
        </p:txBody>
      </p:sp>
      <p:sp>
        <p:nvSpPr>
          <p:cNvPr id="8" name="四角形: 角を丸くする 7">
            <a:extLst>
              <a:ext uri="{FF2B5EF4-FFF2-40B4-BE49-F238E27FC236}">
                <a16:creationId xmlns:a16="http://schemas.microsoft.com/office/drawing/2014/main" id="{DD8B2384-8E8C-4046-9B4D-CD667355A1C5}"/>
              </a:ext>
            </a:extLst>
          </p:cNvPr>
          <p:cNvSpPr/>
          <p:nvPr/>
        </p:nvSpPr>
        <p:spPr>
          <a:xfrm>
            <a:off x="1394847" y="4914848"/>
            <a:ext cx="5452458" cy="8872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③ ハードウェア </a:t>
            </a:r>
            <a:r>
              <a:rPr kumimoji="1" lang="en-US" altLang="ja-JP" sz="2400" b="1" dirty="0"/>
              <a:t>= </a:t>
            </a:r>
            <a:r>
              <a:rPr kumimoji="1" lang="ja-JP" altLang="en-US" sz="2400" b="1" dirty="0"/>
              <a:t>物理力</a:t>
            </a:r>
            <a:r>
              <a:rPr kumimoji="1" lang="ja-JP" altLang="en-US" sz="2800" b="1" dirty="0"/>
              <a:t> </a:t>
            </a:r>
            <a:r>
              <a:rPr kumimoji="1" lang="en-US" altLang="ja-JP" sz="1200" b="1" dirty="0"/>
              <a:t>(</a:t>
            </a:r>
            <a:r>
              <a:rPr kumimoji="1" lang="ja-JP" altLang="en-US" sz="1200" b="1" dirty="0"/>
              <a:t>安価な汎用 </a:t>
            </a:r>
            <a:r>
              <a:rPr kumimoji="1" lang="en-US" altLang="ja-JP" sz="1200" b="1" dirty="0"/>
              <a:t>PC)</a:t>
            </a:r>
            <a:endParaRPr kumimoji="1" lang="en-US" altLang="ja-JP" sz="1400" b="1" dirty="0"/>
          </a:p>
        </p:txBody>
      </p:sp>
      <p:sp>
        <p:nvSpPr>
          <p:cNvPr id="9" name="四角形: 角を丸くする 8">
            <a:extLst>
              <a:ext uri="{FF2B5EF4-FFF2-40B4-BE49-F238E27FC236}">
                <a16:creationId xmlns:a16="http://schemas.microsoft.com/office/drawing/2014/main" id="{505B06BC-2FAC-433E-9EAE-53FE53DB2191}"/>
              </a:ext>
            </a:extLst>
          </p:cNvPr>
          <p:cNvSpPr/>
          <p:nvPr/>
        </p:nvSpPr>
        <p:spPr>
          <a:xfrm>
            <a:off x="1729042"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CPU</a:t>
            </a:r>
            <a:endParaRPr kumimoji="1" lang="ja-JP" altLang="en-US" sz="1600" dirty="0">
              <a:solidFill>
                <a:schemeClr val="bg1"/>
              </a:solidFill>
            </a:endParaRPr>
          </a:p>
        </p:txBody>
      </p:sp>
      <p:sp>
        <p:nvSpPr>
          <p:cNvPr id="10" name="四角形: 角を丸くする 9">
            <a:extLst>
              <a:ext uri="{FF2B5EF4-FFF2-40B4-BE49-F238E27FC236}">
                <a16:creationId xmlns:a16="http://schemas.microsoft.com/office/drawing/2014/main" id="{031D15B1-451F-4CA8-B27B-BF82DCA6BF40}"/>
              </a:ext>
            </a:extLst>
          </p:cNvPr>
          <p:cNvSpPr/>
          <p:nvPr/>
        </p:nvSpPr>
        <p:spPr>
          <a:xfrm>
            <a:off x="3344094"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メモリ</a:t>
            </a:r>
          </a:p>
        </p:txBody>
      </p:sp>
      <p:sp>
        <p:nvSpPr>
          <p:cNvPr id="12" name="四角形: 角を丸くする 11">
            <a:extLst>
              <a:ext uri="{FF2B5EF4-FFF2-40B4-BE49-F238E27FC236}">
                <a16:creationId xmlns:a16="http://schemas.microsoft.com/office/drawing/2014/main" id="{87B3A905-E182-443C-94F7-A82022457BE8}"/>
              </a:ext>
            </a:extLst>
          </p:cNvPr>
          <p:cNvSpPr/>
          <p:nvPr/>
        </p:nvSpPr>
        <p:spPr>
          <a:xfrm>
            <a:off x="4725578" y="5399307"/>
            <a:ext cx="1334109"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ストレージ</a:t>
            </a:r>
          </a:p>
        </p:txBody>
      </p:sp>
      <p:sp>
        <p:nvSpPr>
          <p:cNvPr id="13" name="四角形: 角を丸くする 12">
            <a:extLst>
              <a:ext uri="{FF2B5EF4-FFF2-40B4-BE49-F238E27FC236}">
                <a16:creationId xmlns:a16="http://schemas.microsoft.com/office/drawing/2014/main" id="{B93619A7-D1B9-4E62-9419-8500D46EE228}"/>
              </a:ext>
            </a:extLst>
          </p:cNvPr>
          <p:cNvSpPr/>
          <p:nvPr/>
        </p:nvSpPr>
        <p:spPr>
          <a:xfrm>
            <a:off x="3802893" y="5722695"/>
            <a:ext cx="1351292" cy="329902"/>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LAN </a:t>
            </a:r>
            <a:r>
              <a:rPr kumimoji="1" lang="ja-JP" altLang="en-US" sz="1600" dirty="0">
                <a:solidFill>
                  <a:schemeClr val="bg1"/>
                </a:solidFill>
              </a:rPr>
              <a:t>カード</a:t>
            </a:r>
          </a:p>
        </p:txBody>
      </p:sp>
      <p:sp>
        <p:nvSpPr>
          <p:cNvPr id="16" name="円柱 15">
            <a:extLst>
              <a:ext uri="{FF2B5EF4-FFF2-40B4-BE49-F238E27FC236}">
                <a16:creationId xmlns:a16="http://schemas.microsoft.com/office/drawing/2014/main" id="{AB82C5FE-7002-430C-B98C-C7EDFD1A0CC7}"/>
              </a:ext>
            </a:extLst>
          </p:cNvPr>
          <p:cNvSpPr/>
          <p:nvPr/>
        </p:nvSpPr>
        <p:spPr>
          <a:xfrm>
            <a:off x="3816285" y="4230781"/>
            <a:ext cx="168649" cy="665275"/>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21FAC7F0-8563-41D6-B267-DDEBD82C6934}"/>
              </a:ext>
            </a:extLst>
          </p:cNvPr>
          <p:cNvSpPr txBox="1"/>
          <p:nvPr/>
        </p:nvSpPr>
        <p:spPr>
          <a:xfrm>
            <a:off x="4519350" y="4570536"/>
            <a:ext cx="1552725" cy="307777"/>
          </a:xfrm>
          <a:prstGeom prst="rect">
            <a:avLst/>
          </a:prstGeom>
          <a:noFill/>
        </p:spPr>
        <p:txBody>
          <a:bodyPr wrap="square" rtlCol="0">
            <a:spAutoFit/>
          </a:bodyPr>
          <a:lstStyle/>
          <a:p>
            <a:r>
              <a:rPr kumimoji="1" lang="ja-JP" altLang="en-US" sz="1400" b="1" dirty="0">
                <a:highlight>
                  <a:srgbClr val="FFCCFF"/>
                </a:highlight>
              </a:rPr>
              <a:t>デバイスドライバ</a:t>
            </a:r>
          </a:p>
        </p:txBody>
      </p:sp>
      <p:cxnSp>
        <p:nvCxnSpPr>
          <p:cNvPr id="18" name="直線矢印コネクタ 17">
            <a:extLst>
              <a:ext uri="{FF2B5EF4-FFF2-40B4-BE49-F238E27FC236}">
                <a16:creationId xmlns:a16="http://schemas.microsoft.com/office/drawing/2014/main" id="{9E57A374-522F-4ECB-81C7-E0392590BAE3}"/>
              </a:ext>
            </a:extLst>
          </p:cNvPr>
          <p:cNvCxnSpPr>
            <a:cxnSpLocks/>
          </p:cNvCxnSpPr>
          <p:nvPr/>
        </p:nvCxnSpPr>
        <p:spPr>
          <a:xfrm flipH="1">
            <a:off x="3956829" y="4671297"/>
            <a:ext cx="581855" cy="5071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DC6BE50-4398-454D-A8ED-6392458A1808}"/>
              </a:ext>
            </a:extLst>
          </p:cNvPr>
          <p:cNvCxnSpPr>
            <a:cxnSpLocks/>
          </p:cNvCxnSpPr>
          <p:nvPr/>
        </p:nvCxnSpPr>
        <p:spPr>
          <a:xfrm>
            <a:off x="6091267" y="5463540"/>
            <a:ext cx="304800" cy="0"/>
          </a:xfrm>
          <a:prstGeom prst="line">
            <a:avLst/>
          </a:prstGeom>
          <a:ln w="57150">
            <a:solidFill>
              <a:srgbClr val="99FFCC"/>
            </a:solidFill>
          </a:ln>
        </p:spPr>
        <p:style>
          <a:lnRef idx="1">
            <a:schemeClr val="accent1"/>
          </a:lnRef>
          <a:fillRef idx="0">
            <a:schemeClr val="accent1"/>
          </a:fillRef>
          <a:effectRef idx="0">
            <a:schemeClr val="accent1"/>
          </a:effectRef>
          <a:fontRef idx="minor">
            <a:schemeClr val="tx1"/>
          </a:fontRef>
        </p:style>
      </p:cxnSp>
      <p:sp>
        <p:nvSpPr>
          <p:cNvPr id="25" name="円柱 24">
            <a:extLst>
              <a:ext uri="{FF2B5EF4-FFF2-40B4-BE49-F238E27FC236}">
                <a16:creationId xmlns:a16="http://schemas.microsoft.com/office/drawing/2014/main" id="{38C0D8E0-E83C-4B66-8232-3EFAE1CD6569}"/>
              </a:ext>
            </a:extLst>
          </p:cNvPr>
          <p:cNvSpPr/>
          <p:nvPr/>
        </p:nvSpPr>
        <p:spPr>
          <a:xfrm>
            <a:off x="6240805" y="4826901"/>
            <a:ext cx="1456417" cy="1066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柱 13">
            <a:extLst>
              <a:ext uri="{FF2B5EF4-FFF2-40B4-BE49-F238E27FC236}">
                <a16:creationId xmlns:a16="http://schemas.microsoft.com/office/drawing/2014/main" id="{8419C50B-AA72-4CD8-AE43-19827A883E24}"/>
              </a:ext>
            </a:extLst>
          </p:cNvPr>
          <p:cNvSpPr/>
          <p:nvPr/>
        </p:nvSpPr>
        <p:spPr>
          <a:xfrm>
            <a:off x="6335108" y="4968240"/>
            <a:ext cx="1456417" cy="1066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44A4BCA-E32F-478F-912A-14ECF4246830}"/>
              </a:ext>
            </a:extLst>
          </p:cNvPr>
          <p:cNvSpPr txBox="1"/>
          <p:nvPr/>
        </p:nvSpPr>
        <p:spPr>
          <a:xfrm>
            <a:off x="6329139" y="5196840"/>
            <a:ext cx="1420442" cy="784830"/>
          </a:xfrm>
          <a:prstGeom prst="rect">
            <a:avLst/>
          </a:prstGeom>
          <a:noFill/>
        </p:spPr>
        <p:txBody>
          <a:bodyPr wrap="square" rtlCol="0">
            <a:spAutoFit/>
          </a:bodyPr>
          <a:lstStyle/>
          <a:p>
            <a:pPr algn="ctr"/>
            <a:r>
              <a:rPr kumimoji="1" lang="ja-JP" altLang="en-US" sz="1200" b="1" dirty="0">
                <a:solidFill>
                  <a:schemeClr val="bg1"/>
                </a:solidFill>
              </a:rPr>
              <a:t>物理的なハードディスクや </a:t>
            </a:r>
            <a:r>
              <a:rPr kumimoji="1" lang="en-US" altLang="ja-JP" sz="1200" b="1" dirty="0">
                <a:solidFill>
                  <a:schemeClr val="bg1"/>
                </a:solidFill>
              </a:rPr>
              <a:t>SSD</a:t>
            </a:r>
          </a:p>
          <a:p>
            <a:pPr algn="ctr"/>
            <a:r>
              <a:rPr kumimoji="1" lang="en-US" altLang="ja-JP" sz="1050" b="1" dirty="0">
                <a:solidFill>
                  <a:schemeClr val="bg1"/>
                </a:solidFill>
              </a:rPr>
              <a:t>(</a:t>
            </a:r>
            <a:r>
              <a:rPr kumimoji="1" lang="ja-JP" altLang="en-US" sz="1050" b="1" dirty="0">
                <a:solidFill>
                  <a:schemeClr val="bg1"/>
                </a:solidFill>
              </a:rPr>
              <a:t>ユーザープログラムがファイルを一時保存可</a:t>
            </a:r>
            <a:r>
              <a:rPr kumimoji="1" lang="en-US" altLang="ja-JP" sz="1050" b="1" dirty="0">
                <a:solidFill>
                  <a:schemeClr val="bg1"/>
                </a:solidFill>
              </a:rPr>
              <a:t>)</a:t>
            </a:r>
            <a:endParaRPr kumimoji="1" lang="ja-JP" altLang="en-US" sz="1050" b="1" dirty="0">
              <a:solidFill>
                <a:schemeClr val="bg1"/>
              </a:solidFill>
            </a:endParaRPr>
          </a:p>
        </p:txBody>
      </p:sp>
      <p:cxnSp>
        <p:nvCxnSpPr>
          <p:cNvPr id="26" name="直線コネクタ 25">
            <a:extLst>
              <a:ext uri="{FF2B5EF4-FFF2-40B4-BE49-F238E27FC236}">
                <a16:creationId xmlns:a16="http://schemas.microsoft.com/office/drawing/2014/main" id="{ADB9F01E-69D6-41A6-9CE4-DF44B1801A97}"/>
              </a:ext>
            </a:extLst>
          </p:cNvPr>
          <p:cNvCxnSpPr>
            <a:cxnSpLocks/>
          </p:cNvCxnSpPr>
          <p:nvPr/>
        </p:nvCxnSpPr>
        <p:spPr>
          <a:xfrm flipV="1">
            <a:off x="1018955" y="2585899"/>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6E32969-D5B6-4A56-9088-FCDC7089B121}"/>
              </a:ext>
            </a:extLst>
          </p:cNvPr>
          <p:cNvSpPr txBox="1"/>
          <p:nvPr/>
        </p:nvSpPr>
        <p:spPr>
          <a:xfrm>
            <a:off x="5708294" y="2369985"/>
            <a:ext cx="1229617" cy="523220"/>
          </a:xfrm>
          <a:prstGeom prst="rect">
            <a:avLst/>
          </a:prstGeom>
          <a:noFill/>
        </p:spPr>
        <p:txBody>
          <a:bodyPr wrap="square" rtlCol="0">
            <a:spAutoFit/>
          </a:bodyPr>
          <a:lstStyle/>
          <a:p>
            <a:r>
              <a:rPr kumimoji="1" lang="ja-JP" altLang="en-US" sz="1400" b="1" dirty="0">
                <a:highlight>
                  <a:srgbClr val="99FFCC"/>
                </a:highlight>
              </a:rPr>
              <a:t>システムコール</a:t>
            </a:r>
            <a:endParaRPr kumimoji="1" lang="en-US" altLang="ja-JP" sz="1400" b="1" dirty="0">
              <a:highlight>
                <a:srgbClr val="99FFCC"/>
              </a:highlight>
            </a:endParaRPr>
          </a:p>
          <a:p>
            <a:r>
              <a:rPr kumimoji="1" lang="en-US" altLang="ja-JP" sz="1400" b="1" dirty="0">
                <a:highlight>
                  <a:srgbClr val="99FFCC"/>
                </a:highlight>
              </a:rPr>
              <a:t>(</a:t>
            </a:r>
            <a:r>
              <a:rPr kumimoji="1" lang="ja-JP" altLang="en-US" sz="1400" b="1" dirty="0">
                <a:highlight>
                  <a:srgbClr val="99FFCC"/>
                </a:highlight>
              </a:rPr>
              <a:t>伝統的 </a:t>
            </a:r>
            <a:r>
              <a:rPr kumimoji="1" lang="en-US" altLang="ja-JP" sz="1400" b="1" dirty="0">
                <a:highlight>
                  <a:srgbClr val="99FFCC"/>
                </a:highlight>
              </a:rPr>
              <a:t>API)</a:t>
            </a:r>
          </a:p>
        </p:txBody>
      </p:sp>
      <p:pic>
        <p:nvPicPr>
          <p:cNvPr id="35" name="Picture 9">
            <a:extLst>
              <a:ext uri="{FF2B5EF4-FFF2-40B4-BE49-F238E27FC236}">
                <a16:creationId xmlns:a16="http://schemas.microsoft.com/office/drawing/2014/main" id="{ABEF6582-FF26-49BC-9C92-2F5CCC40870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2936" y="5193900"/>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a:extLst>
              <a:ext uri="{FF2B5EF4-FFF2-40B4-BE49-F238E27FC236}">
                <a16:creationId xmlns:a16="http://schemas.microsoft.com/office/drawing/2014/main" id="{18A4027B-2B41-4291-9497-6003373A0AD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2041" y="5357483"/>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9">
            <a:extLst>
              <a:ext uri="{FF2B5EF4-FFF2-40B4-BE49-F238E27FC236}">
                <a16:creationId xmlns:a16="http://schemas.microsoft.com/office/drawing/2014/main" id="{FFAA788A-2298-4EB4-BC90-FA17E2AD7DBB}"/>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1630" y="5511167"/>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四角形: 角を丸くする 39">
            <a:extLst>
              <a:ext uri="{FF2B5EF4-FFF2-40B4-BE49-F238E27FC236}">
                <a16:creationId xmlns:a16="http://schemas.microsoft.com/office/drawing/2014/main" id="{C9051AD9-11F7-4012-803A-E33DF73DB646}"/>
              </a:ext>
            </a:extLst>
          </p:cNvPr>
          <p:cNvSpPr/>
          <p:nvPr/>
        </p:nvSpPr>
        <p:spPr>
          <a:xfrm>
            <a:off x="1468660" y="533918"/>
            <a:ext cx="6322865" cy="178293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1400" b="1" dirty="0">
                <a:solidFill>
                  <a:schemeClr val="tx1"/>
                </a:solidFill>
              </a:rPr>
              <a:t>⑦ アプリケーション領域 </a:t>
            </a:r>
            <a:r>
              <a:rPr kumimoji="1" lang="en-US" altLang="ja-JP" sz="1400" b="1" dirty="0">
                <a:solidFill>
                  <a:schemeClr val="tx1"/>
                </a:solidFill>
              </a:rPr>
              <a:t>= </a:t>
            </a:r>
            <a:r>
              <a:rPr kumimoji="1" lang="ja-JP" altLang="en-US" sz="1400" b="1" dirty="0">
                <a:solidFill>
                  <a:schemeClr val="tx1"/>
                </a:solidFill>
              </a:rPr>
              <a:t>民間領域</a:t>
            </a:r>
          </a:p>
        </p:txBody>
      </p:sp>
      <p:cxnSp>
        <p:nvCxnSpPr>
          <p:cNvPr id="52" name="直線コネクタ 51">
            <a:extLst>
              <a:ext uri="{FF2B5EF4-FFF2-40B4-BE49-F238E27FC236}">
                <a16:creationId xmlns:a16="http://schemas.microsoft.com/office/drawing/2014/main" id="{08A28700-3F05-459E-A7C3-C643CF144A4D}"/>
              </a:ext>
            </a:extLst>
          </p:cNvPr>
          <p:cNvCxnSpPr>
            <a:cxnSpLocks/>
            <a:stCxn id="13" idx="2"/>
          </p:cNvCxnSpPr>
          <p:nvPr/>
        </p:nvCxnSpPr>
        <p:spPr>
          <a:xfrm>
            <a:off x="4478539" y="6052597"/>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C03810A-A01A-47BC-BC1A-DA71295D1E4F}"/>
              </a:ext>
            </a:extLst>
          </p:cNvPr>
          <p:cNvCxnSpPr>
            <a:cxnSpLocks/>
          </p:cNvCxnSpPr>
          <p:nvPr/>
        </p:nvCxnSpPr>
        <p:spPr>
          <a:xfrm flipH="1">
            <a:off x="155510" y="6644640"/>
            <a:ext cx="1159453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0D6A9E1-5BB4-4EBE-A183-F085E106EDB3}"/>
              </a:ext>
            </a:extLst>
          </p:cNvPr>
          <p:cNvCxnSpPr>
            <a:cxnSpLocks/>
          </p:cNvCxnSpPr>
          <p:nvPr/>
        </p:nvCxnSpPr>
        <p:spPr>
          <a:xfrm>
            <a:off x="8967831" y="6050201"/>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四角形: 角を丸くする 60">
            <a:extLst>
              <a:ext uri="{FF2B5EF4-FFF2-40B4-BE49-F238E27FC236}">
                <a16:creationId xmlns:a16="http://schemas.microsoft.com/office/drawing/2014/main" id="{74EDEC9E-77D7-4458-AD62-813E298DEFD1}"/>
              </a:ext>
            </a:extLst>
          </p:cNvPr>
          <p:cNvSpPr/>
          <p:nvPr/>
        </p:nvSpPr>
        <p:spPr>
          <a:xfrm>
            <a:off x="8420634" y="5677617"/>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63" name="四角形: 角を丸くする 62">
            <a:extLst>
              <a:ext uri="{FF2B5EF4-FFF2-40B4-BE49-F238E27FC236}">
                <a16:creationId xmlns:a16="http://schemas.microsoft.com/office/drawing/2014/main" id="{F6F30EA7-F022-41C4-8B93-BB7E18164EA6}"/>
              </a:ext>
            </a:extLst>
          </p:cNvPr>
          <p:cNvSpPr/>
          <p:nvPr/>
        </p:nvSpPr>
        <p:spPr>
          <a:xfrm>
            <a:off x="8420634" y="5280477"/>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64" name="四角形: 角を丸くする 63">
            <a:extLst>
              <a:ext uri="{FF2B5EF4-FFF2-40B4-BE49-F238E27FC236}">
                <a16:creationId xmlns:a16="http://schemas.microsoft.com/office/drawing/2014/main" id="{9850E5C4-DF45-46A0-8A4C-EB3B03E34D2E}"/>
              </a:ext>
            </a:extLst>
          </p:cNvPr>
          <p:cNvSpPr/>
          <p:nvPr/>
        </p:nvSpPr>
        <p:spPr>
          <a:xfrm>
            <a:off x="8452686" y="4501320"/>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ユーザ領域</a:t>
            </a:r>
          </a:p>
        </p:txBody>
      </p:sp>
      <p:sp>
        <p:nvSpPr>
          <p:cNvPr id="66" name="円柱 65">
            <a:extLst>
              <a:ext uri="{FF2B5EF4-FFF2-40B4-BE49-F238E27FC236}">
                <a16:creationId xmlns:a16="http://schemas.microsoft.com/office/drawing/2014/main" id="{CB6FEFEA-CCD2-4BEE-B0CE-74D47A2E555F}"/>
              </a:ext>
            </a:extLst>
          </p:cNvPr>
          <p:cNvSpPr/>
          <p:nvPr/>
        </p:nvSpPr>
        <p:spPr>
          <a:xfrm>
            <a:off x="9292499" y="5699349"/>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D3FF7418-287D-4581-85A3-34CFA49FD9F8}"/>
              </a:ext>
            </a:extLst>
          </p:cNvPr>
          <p:cNvSpPr txBox="1"/>
          <p:nvPr/>
        </p:nvSpPr>
        <p:spPr>
          <a:xfrm>
            <a:off x="9221089" y="5823528"/>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cxnSp>
        <p:nvCxnSpPr>
          <p:cNvPr id="69" name="直線コネクタ 68">
            <a:extLst>
              <a:ext uri="{FF2B5EF4-FFF2-40B4-BE49-F238E27FC236}">
                <a16:creationId xmlns:a16="http://schemas.microsoft.com/office/drawing/2014/main" id="{987D5644-7D2C-4AA9-BAD3-985A5249B5B2}"/>
              </a:ext>
            </a:extLst>
          </p:cNvPr>
          <p:cNvCxnSpPr>
            <a:cxnSpLocks/>
          </p:cNvCxnSpPr>
          <p:nvPr/>
        </p:nvCxnSpPr>
        <p:spPr>
          <a:xfrm>
            <a:off x="10381662" y="6077444"/>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四角形: 角を丸くする 69">
            <a:extLst>
              <a:ext uri="{FF2B5EF4-FFF2-40B4-BE49-F238E27FC236}">
                <a16:creationId xmlns:a16="http://schemas.microsoft.com/office/drawing/2014/main" id="{304D2A8D-F56B-4A88-84E8-A98B24FB4C54}"/>
              </a:ext>
            </a:extLst>
          </p:cNvPr>
          <p:cNvSpPr/>
          <p:nvPr/>
        </p:nvSpPr>
        <p:spPr>
          <a:xfrm>
            <a:off x="9834465" y="5704860"/>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71" name="四角形: 角を丸くする 70">
            <a:extLst>
              <a:ext uri="{FF2B5EF4-FFF2-40B4-BE49-F238E27FC236}">
                <a16:creationId xmlns:a16="http://schemas.microsoft.com/office/drawing/2014/main" id="{B7041E65-4C7C-4DB5-8AD8-17A223606A30}"/>
              </a:ext>
            </a:extLst>
          </p:cNvPr>
          <p:cNvSpPr/>
          <p:nvPr/>
        </p:nvSpPr>
        <p:spPr>
          <a:xfrm>
            <a:off x="9834465" y="5307720"/>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000" b="1" dirty="0"/>
              <a:t>OS </a:t>
            </a:r>
            <a:r>
              <a:rPr kumimoji="1" lang="ja-JP" altLang="en-US" sz="2000" b="1" dirty="0"/>
              <a:t>統治</a:t>
            </a:r>
            <a:endParaRPr kumimoji="1" lang="en-US" altLang="ja-JP" sz="2000" b="1" dirty="0"/>
          </a:p>
        </p:txBody>
      </p:sp>
      <p:sp>
        <p:nvSpPr>
          <p:cNvPr id="72" name="四角形: 角を丸くする 71">
            <a:extLst>
              <a:ext uri="{FF2B5EF4-FFF2-40B4-BE49-F238E27FC236}">
                <a16:creationId xmlns:a16="http://schemas.microsoft.com/office/drawing/2014/main" id="{FCB7ED4F-A8C6-4CDD-A0B3-4CB45E2E9B0F}"/>
              </a:ext>
            </a:extLst>
          </p:cNvPr>
          <p:cNvSpPr/>
          <p:nvPr/>
        </p:nvSpPr>
        <p:spPr>
          <a:xfrm>
            <a:off x="9866517" y="4528563"/>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ユーザ領域</a:t>
            </a:r>
          </a:p>
        </p:txBody>
      </p:sp>
      <p:cxnSp>
        <p:nvCxnSpPr>
          <p:cNvPr id="76" name="直線コネクタ 75">
            <a:extLst>
              <a:ext uri="{FF2B5EF4-FFF2-40B4-BE49-F238E27FC236}">
                <a16:creationId xmlns:a16="http://schemas.microsoft.com/office/drawing/2014/main" id="{C34746A3-722D-4A82-B0BD-1905655B9C39}"/>
              </a:ext>
            </a:extLst>
          </p:cNvPr>
          <p:cNvCxnSpPr>
            <a:cxnSpLocks/>
          </p:cNvCxnSpPr>
          <p:nvPr/>
        </p:nvCxnSpPr>
        <p:spPr>
          <a:xfrm>
            <a:off x="11677627" y="6058652"/>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四角形: 角を丸くする 76">
            <a:extLst>
              <a:ext uri="{FF2B5EF4-FFF2-40B4-BE49-F238E27FC236}">
                <a16:creationId xmlns:a16="http://schemas.microsoft.com/office/drawing/2014/main" id="{8001EE78-FAAE-4AFE-A96C-34D08942EFAF}"/>
              </a:ext>
            </a:extLst>
          </p:cNvPr>
          <p:cNvSpPr/>
          <p:nvPr/>
        </p:nvSpPr>
        <p:spPr>
          <a:xfrm>
            <a:off x="11096786" y="5686068"/>
            <a:ext cx="1142518"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78" name="四角形: 角を丸くする 77">
            <a:extLst>
              <a:ext uri="{FF2B5EF4-FFF2-40B4-BE49-F238E27FC236}">
                <a16:creationId xmlns:a16="http://schemas.microsoft.com/office/drawing/2014/main" id="{B9D859B2-DC51-4340-815B-3DE28B37B236}"/>
              </a:ext>
            </a:extLst>
          </p:cNvPr>
          <p:cNvSpPr/>
          <p:nvPr/>
        </p:nvSpPr>
        <p:spPr>
          <a:xfrm>
            <a:off x="11130430" y="5288928"/>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000" b="1" dirty="0"/>
              <a:t>OS </a:t>
            </a:r>
            <a:r>
              <a:rPr kumimoji="1" lang="ja-JP" altLang="en-US" sz="2000" b="1" dirty="0"/>
              <a:t>統治</a:t>
            </a:r>
            <a:endParaRPr kumimoji="1" lang="en-US" altLang="ja-JP" sz="2000" b="1" dirty="0"/>
          </a:p>
        </p:txBody>
      </p:sp>
      <p:sp>
        <p:nvSpPr>
          <p:cNvPr id="79" name="四角形: 角を丸くする 78">
            <a:extLst>
              <a:ext uri="{FF2B5EF4-FFF2-40B4-BE49-F238E27FC236}">
                <a16:creationId xmlns:a16="http://schemas.microsoft.com/office/drawing/2014/main" id="{8C772497-3769-4F29-AAB5-98030148EB26}"/>
              </a:ext>
            </a:extLst>
          </p:cNvPr>
          <p:cNvSpPr/>
          <p:nvPr/>
        </p:nvSpPr>
        <p:spPr>
          <a:xfrm>
            <a:off x="11162482" y="4509771"/>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ユーザ領域</a:t>
            </a:r>
          </a:p>
        </p:txBody>
      </p:sp>
      <p:sp>
        <p:nvSpPr>
          <p:cNvPr id="81" name="円柱 80">
            <a:extLst>
              <a:ext uri="{FF2B5EF4-FFF2-40B4-BE49-F238E27FC236}">
                <a16:creationId xmlns:a16="http://schemas.microsoft.com/office/drawing/2014/main" id="{8A9F9924-1615-4575-B196-51437B686297}"/>
              </a:ext>
            </a:extLst>
          </p:cNvPr>
          <p:cNvSpPr/>
          <p:nvPr/>
        </p:nvSpPr>
        <p:spPr>
          <a:xfrm>
            <a:off x="12002295" y="5707800"/>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C2B773A9-C9DC-4E62-8B5D-2BAB33A86EA9}"/>
              </a:ext>
            </a:extLst>
          </p:cNvPr>
          <p:cNvSpPr txBox="1"/>
          <p:nvPr/>
        </p:nvSpPr>
        <p:spPr>
          <a:xfrm>
            <a:off x="11930885" y="5831979"/>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83" name="テキスト ボックス 82">
            <a:extLst>
              <a:ext uri="{FF2B5EF4-FFF2-40B4-BE49-F238E27FC236}">
                <a16:creationId xmlns:a16="http://schemas.microsoft.com/office/drawing/2014/main" id="{CB6338FA-BAA8-4B2E-AC5B-826FA46C9726}"/>
              </a:ext>
            </a:extLst>
          </p:cNvPr>
          <p:cNvSpPr txBox="1"/>
          <p:nvPr/>
        </p:nvSpPr>
        <p:spPr>
          <a:xfrm>
            <a:off x="9136251" y="3628811"/>
            <a:ext cx="3041285" cy="738664"/>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同じ形のサーバーを多数組み立て、これらを数個のデータセンタにまたがってたくさん並べ、仮想的に連結して組織化し、</a:t>
            </a:r>
            <a:r>
              <a:rPr kumimoji="1" lang="en-US" altLang="ja-JP" sz="1050" dirty="0"/>
              <a:t>1 </a:t>
            </a:r>
            <a:r>
              <a:rPr kumimoji="1" lang="ja-JP" altLang="en-US" sz="1050" dirty="0"/>
              <a:t>つの大きなクラウド型サーバーレス実行基盤として見えるようにする。</a:t>
            </a:r>
            <a:r>
              <a:rPr kumimoji="1" lang="en-US" altLang="ja-JP" sz="1050" dirty="0"/>
              <a:t>)</a:t>
            </a:r>
            <a:endParaRPr kumimoji="1" lang="ja-JP" altLang="en-US" sz="1050" dirty="0"/>
          </a:p>
        </p:txBody>
      </p:sp>
      <p:sp>
        <p:nvSpPr>
          <p:cNvPr id="84" name="テキスト ボックス 83">
            <a:extLst>
              <a:ext uri="{FF2B5EF4-FFF2-40B4-BE49-F238E27FC236}">
                <a16:creationId xmlns:a16="http://schemas.microsoft.com/office/drawing/2014/main" id="{2D538181-A478-49E5-B51B-87D3BB5B847E}"/>
              </a:ext>
            </a:extLst>
          </p:cNvPr>
          <p:cNvSpPr txBox="1"/>
          <p:nvPr/>
        </p:nvSpPr>
        <p:spPr>
          <a:xfrm>
            <a:off x="3936154" y="6389001"/>
            <a:ext cx="4115821" cy="307777"/>
          </a:xfrm>
          <a:prstGeom prst="rect">
            <a:avLst/>
          </a:prstGeom>
          <a:noFill/>
        </p:spPr>
        <p:txBody>
          <a:bodyPr wrap="square" rtlCol="0">
            <a:spAutoFit/>
          </a:bodyPr>
          <a:lstStyle/>
          <a:p>
            <a:r>
              <a:rPr kumimoji="1" lang="ja-JP" altLang="en-US" sz="1400" b="1" dirty="0">
                <a:solidFill>
                  <a:srgbClr val="0070C0"/>
                </a:solidFill>
              </a:rPr>
              <a:t>データセンタ内／データセンタ間の自作ネットワーク</a:t>
            </a:r>
          </a:p>
        </p:txBody>
      </p:sp>
      <p:sp>
        <p:nvSpPr>
          <p:cNvPr id="90" name="テキスト ボックス 89">
            <a:extLst>
              <a:ext uri="{FF2B5EF4-FFF2-40B4-BE49-F238E27FC236}">
                <a16:creationId xmlns:a16="http://schemas.microsoft.com/office/drawing/2014/main" id="{53D84A7E-EDA1-4125-B9EA-03F99F5BDA8E}"/>
              </a:ext>
            </a:extLst>
          </p:cNvPr>
          <p:cNvSpPr txBox="1"/>
          <p:nvPr/>
        </p:nvSpPr>
        <p:spPr>
          <a:xfrm>
            <a:off x="54244" y="23247"/>
            <a:ext cx="10142712" cy="538609"/>
          </a:xfrm>
          <a:prstGeom prst="rect">
            <a:avLst/>
          </a:prstGeom>
          <a:noFill/>
        </p:spPr>
        <p:txBody>
          <a:bodyPr wrap="square" rtlCol="0">
            <a:spAutoFit/>
          </a:bodyPr>
          <a:lstStyle/>
          <a:p>
            <a:r>
              <a:rPr kumimoji="1" lang="en-US" altLang="ja-JP" b="1" dirty="0">
                <a:highlight>
                  <a:srgbClr val="FFFFCC"/>
                </a:highlight>
              </a:rPr>
              <a:t>【</a:t>
            </a:r>
            <a:r>
              <a:rPr kumimoji="1" lang="ja-JP" altLang="en-US" b="1" dirty="0">
                <a:highlight>
                  <a:srgbClr val="FFFFCC"/>
                </a:highlight>
              </a:rPr>
              <a:t>クラウドアーキテクチャ解説図 </a:t>
            </a:r>
            <a:r>
              <a:rPr kumimoji="1" lang="en-US" altLang="ja-JP" b="1" dirty="0">
                <a:highlight>
                  <a:srgbClr val="FFFFCC"/>
                </a:highlight>
              </a:rPr>
              <a:t>D】 </a:t>
            </a:r>
            <a:r>
              <a:rPr kumimoji="1" lang="ja-JP" altLang="en-US" b="1" dirty="0">
                <a:highlight>
                  <a:srgbClr val="FFFFCC"/>
                </a:highlight>
              </a:rPr>
              <a:t>モダンなクラウド型サーバーレス実行エンジン </a:t>
            </a:r>
            <a:r>
              <a:rPr kumimoji="1" lang="en-US" altLang="ja-JP" b="1" dirty="0">
                <a:highlight>
                  <a:srgbClr val="FFFFCC"/>
                </a:highlight>
              </a:rPr>
              <a:t>(</a:t>
            </a:r>
            <a:r>
              <a:rPr kumimoji="1" lang="ja-JP" altLang="en-US" b="1" dirty="0">
                <a:highlight>
                  <a:srgbClr val="FFFFCC"/>
                </a:highlight>
              </a:rPr>
              <a:t>いわゆる「</a:t>
            </a:r>
            <a:r>
              <a:rPr kumimoji="1" lang="en-US" altLang="ja-JP" b="1" dirty="0">
                <a:highlight>
                  <a:srgbClr val="FFFFCC"/>
                </a:highlight>
              </a:rPr>
              <a:t>PaaS</a:t>
            </a:r>
            <a:r>
              <a:rPr kumimoji="1" lang="ja-JP" altLang="en-US" b="1" dirty="0">
                <a:highlight>
                  <a:srgbClr val="FFFFCC"/>
                </a:highlight>
              </a:rPr>
              <a:t>」</a:t>
            </a:r>
            <a:r>
              <a:rPr kumimoji="1" lang="en-US" altLang="ja-JP" b="1" dirty="0">
                <a:highlight>
                  <a:srgbClr val="FFFFCC"/>
                </a:highlight>
              </a:rPr>
              <a:t>) </a:t>
            </a:r>
            <a:r>
              <a:rPr kumimoji="1" lang="ja-JP" altLang="en-US" b="1" dirty="0">
                <a:highlight>
                  <a:srgbClr val="FFFFCC"/>
                </a:highlight>
              </a:rPr>
              <a:t>の仕組み</a:t>
            </a:r>
            <a:endParaRPr kumimoji="1" lang="en-US" altLang="ja-JP" b="1" dirty="0">
              <a:highlight>
                <a:srgbClr val="FFFFCC"/>
              </a:highlight>
            </a:endParaRPr>
          </a:p>
          <a:p>
            <a:r>
              <a:rPr kumimoji="1" lang="en-US" altLang="ja-JP" sz="1100" b="1" dirty="0">
                <a:highlight>
                  <a:srgbClr val="FFFFCC"/>
                </a:highlight>
              </a:rPr>
              <a:t>(</a:t>
            </a:r>
            <a:r>
              <a:rPr kumimoji="1" lang="ja-JP" altLang="en-US" sz="1100" b="1" dirty="0">
                <a:highlight>
                  <a:srgbClr val="FFFFCC"/>
                </a:highlight>
              </a:rPr>
              <a:t>著名なものに </a:t>
            </a:r>
            <a:r>
              <a:rPr kumimoji="1" lang="en-US" altLang="ja-JP" sz="1100" b="1" dirty="0">
                <a:highlight>
                  <a:srgbClr val="FFFFCC"/>
                </a:highlight>
              </a:rPr>
              <a:t>Amazon Lambda</a:t>
            </a:r>
            <a:r>
              <a:rPr kumimoji="1" lang="ja-JP" altLang="en-US" sz="1100" b="1" dirty="0">
                <a:highlight>
                  <a:srgbClr val="FFFFCC"/>
                </a:highlight>
              </a:rPr>
              <a:t>、</a:t>
            </a:r>
            <a:r>
              <a:rPr kumimoji="1" lang="en-US" altLang="ja-JP" sz="1100" b="1" dirty="0">
                <a:highlight>
                  <a:srgbClr val="FFFFCC"/>
                </a:highlight>
              </a:rPr>
              <a:t>Google Cloud Functions</a:t>
            </a:r>
            <a:r>
              <a:rPr kumimoji="1" lang="ja-JP" altLang="en-US" sz="1100" b="1" dirty="0">
                <a:highlight>
                  <a:srgbClr val="FFFFCC"/>
                </a:highlight>
              </a:rPr>
              <a:t>、</a:t>
            </a:r>
            <a:r>
              <a:rPr kumimoji="1" lang="en-US" altLang="ja-JP" sz="1100" b="1" dirty="0">
                <a:highlight>
                  <a:srgbClr val="FFFFCC"/>
                </a:highlight>
              </a:rPr>
              <a:t>Azure Functions </a:t>
            </a:r>
            <a:r>
              <a:rPr kumimoji="1" lang="ja-JP" altLang="en-US" sz="1100" b="1" dirty="0">
                <a:highlight>
                  <a:srgbClr val="FFFFCC"/>
                </a:highlight>
              </a:rPr>
              <a:t>等がある</a:t>
            </a:r>
            <a:r>
              <a:rPr lang="en-US" altLang="ja-JP" sz="1100" b="1" dirty="0">
                <a:highlight>
                  <a:srgbClr val="FFFFCC"/>
                </a:highlight>
              </a:rPr>
              <a:t>) </a:t>
            </a:r>
            <a:r>
              <a:rPr lang="ja-JP" altLang="en-US" sz="1100" b="1" dirty="0">
                <a:highlight>
                  <a:srgbClr val="FFFFCC"/>
                </a:highlight>
              </a:rPr>
              <a:t>霞ヶ関の文系の方々のために無理矢理説明するための図</a:t>
            </a:r>
            <a:endParaRPr kumimoji="1" lang="ja-JP" altLang="en-US" sz="1400" b="1" dirty="0">
              <a:highlight>
                <a:srgbClr val="FFFFCC"/>
              </a:highlight>
            </a:endParaRPr>
          </a:p>
        </p:txBody>
      </p:sp>
      <p:pic>
        <p:nvPicPr>
          <p:cNvPr id="91" name="図 90">
            <a:extLst>
              <a:ext uri="{FF2B5EF4-FFF2-40B4-BE49-F238E27FC236}">
                <a16:creationId xmlns:a16="http://schemas.microsoft.com/office/drawing/2014/main" id="{6D03898F-8E4E-4758-8B1A-B19AF26861EF}"/>
              </a:ext>
            </a:extLst>
          </p:cNvPr>
          <p:cNvPicPr>
            <a:picLocks noChangeAspect="1"/>
          </p:cNvPicPr>
          <p:nvPr/>
        </p:nvPicPr>
        <p:blipFill>
          <a:blip r:embed="rId3"/>
          <a:stretch>
            <a:fillRect/>
          </a:stretch>
        </p:blipFill>
        <p:spPr>
          <a:xfrm>
            <a:off x="9198104" y="1276372"/>
            <a:ext cx="1258864" cy="2086515"/>
          </a:xfrm>
          <a:prstGeom prst="rect">
            <a:avLst/>
          </a:prstGeom>
          <a:ln w="28575">
            <a:solidFill>
              <a:srgbClr val="FFC000"/>
            </a:solidFill>
          </a:ln>
        </p:spPr>
      </p:pic>
      <p:pic>
        <p:nvPicPr>
          <p:cNvPr id="92" name="図 91">
            <a:extLst>
              <a:ext uri="{FF2B5EF4-FFF2-40B4-BE49-F238E27FC236}">
                <a16:creationId xmlns:a16="http://schemas.microsoft.com/office/drawing/2014/main" id="{9225EAF7-3FE9-45BD-99C6-2580FD4BA328}"/>
              </a:ext>
            </a:extLst>
          </p:cNvPr>
          <p:cNvPicPr>
            <a:picLocks noChangeAspect="1"/>
          </p:cNvPicPr>
          <p:nvPr/>
        </p:nvPicPr>
        <p:blipFill>
          <a:blip r:embed="rId4"/>
          <a:stretch>
            <a:fillRect/>
          </a:stretch>
        </p:blipFill>
        <p:spPr>
          <a:xfrm>
            <a:off x="9741867" y="1996385"/>
            <a:ext cx="2142877" cy="1607158"/>
          </a:xfrm>
          <a:prstGeom prst="rect">
            <a:avLst/>
          </a:prstGeom>
          <a:ln w="28575">
            <a:solidFill>
              <a:srgbClr val="FFC000"/>
            </a:solidFill>
          </a:ln>
        </p:spPr>
      </p:pic>
      <p:sp>
        <p:nvSpPr>
          <p:cNvPr id="93" name="テキスト ボックス 92">
            <a:extLst>
              <a:ext uri="{FF2B5EF4-FFF2-40B4-BE49-F238E27FC236}">
                <a16:creationId xmlns:a16="http://schemas.microsoft.com/office/drawing/2014/main" id="{DD2C80FB-C8D4-49F5-AD65-682DD2C094AF}"/>
              </a:ext>
            </a:extLst>
          </p:cNvPr>
          <p:cNvSpPr txBox="1"/>
          <p:nvPr/>
        </p:nvSpPr>
        <p:spPr>
          <a:xfrm>
            <a:off x="10585789" y="877038"/>
            <a:ext cx="1720518" cy="1169551"/>
          </a:xfrm>
          <a:prstGeom prst="rect">
            <a:avLst/>
          </a:prstGeom>
          <a:noFill/>
        </p:spPr>
        <p:txBody>
          <a:bodyPr wrap="square" rtlCol="0">
            <a:spAutoFit/>
          </a:bodyPr>
          <a:lstStyle/>
          <a:p>
            <a:r>
              <a:rPr kumimoji="1" lang="en-US" altLang="ja-JP" sz="1000" b="1" dirty="0"/>
              <a:t>Google</a:t>
            </a:r>
            <a:r>
              <a:rPr kumimoji="1" lang="ja-JP" altLang="en-US" sz="1000" b="1" dirty="0"/>
              <a:t> 社の実装例 </a:t>
            </a:r>
            <a:r>
              <a:rPr kumimoji="1" lang="en-US" altLang="ja-JP" sz="1000" b="1" dirty="0"/>
              <a:t>(</a:t>
            </a:r>
            <a:r>
              <a:rPr kumimoji="1" lang="ja-JP" altLang="en-US" sz="1000" b="1" dirty="0"/>
              <a:t>現物</a:t>
            </a:r>
            <a:r>
              <a:rPr kumimoji="1" lang="en-US" altLang="ja-JP" sz="1000" b="1" dirty="0"/>
              <a:t>)</a:t>
            </a:r>
          </a:p>
          <a:p>
            <a:r>
              <a:rPr lang="en-US" altLang="ja-JP" sz="1000" dirty="0"/>
              <a:t>1 </a:t>
            </a:r>
            <a:r>
              <a:rPr lang="ja-JP" altLang="en-US" sz="1000" dirty="0"/>
              <a:t>枚のマザーボードに数個の </a:t>
            </a:r>
            <a:r>
              <a:rPr lang="en-US" altLang="ja-JP" sz="1000" dirty="0"/>
              <a:t>HDD </a:t>
            </a:r>
            <a:r>
              <a:rPr lang="ja-JP" altLang="en-US" sz="1000" dirty="0"/>
              <a:t>が乗っていて、その上で </a:t>
            </a:r>
            <a:r>
              <a:rPr lang="en-US" altLang="ja-JP" sz="1000" dirty="0"/>
              <a:t>Linux </a:t>
            </a:r>
            <a:r>
              <a:rPr lang="ja-JP" altLang="en-US" sz="1000" dirty="0"/>
              <a:t>を動かしている。これを数千台組立し </a:t>
            </a:r>
            <a:r>
              <a:rPr lang="en-US" altLang="ja-JP" sz="1000" dirty="0"/>
              <a:t>NW </a:t>
            </a:r>
            <a:r>
              <a:rPr lang="ja-JP" altLang="en-US" sz="1000" dirty="0"/>
              <a:t>でつなぐ。</a:t>
            </a:r>
            <a:endParaRPr lang="en-US" altLang="ja-JP" sz="1000" dirty="0"/>
          </a:p>
          <a:p>
            <a:r>
              <a:rPr kumimoji="1" lang="en-US" altLang="ja-JP" sz="1000" dirty="0"/>
              <a:t>https://gigazine.net/news/20070226_google/</a:t>
            </a:r>
            <a:endParaRPr kumimoji="1" lang="ja-JP" altLang="en-US" sz="1000" dirty="0"/>
          </a:p>
        </p:txBody>
      </p:sp>
      <p:sp>
        <p:nvSpPr>
          <p:cNvPr id="95" name="テキスト ボックス 94">
            <a:extLst>
              <a:ext uri="{FF2B5EF4-FFF2-40B4-BE49-F238E27FC236}">
                <a16:creationId xmlns:a16="http://schemas.microsoft.com/office/drawing/2014/main" id="{2835F5D1-E48A-42AB-9874-80367FBA6049}"/>
              </a:ext>
            </a:extLst>
          </p:cNvPr>
          <p:cNvSpPr txBox="1"/>
          <p:nvPr/>
        </p:nvSpPr>
        <p:spPr>
          <a:xfrm>
            <a:off x="8972446" y="1023642"/>
            <a:ext cx="1641689" cy="1708160"/>
          </a:xfrm>
          <a:prstGeom prst="rect">
            <a:avLst/>
          </a:prstGeom>
          <a:noFill/>
        </p:spPr>
        <p:txBody>
          <a:bodyPr wrap="square" rtlCol="0">
            <a:spAutoFit/>
          </a:bodyPr>
          <a:lstStyle/>
          <a:p>
            <a:r>
              <a:rPr kumimoji="1" lang="ja-JP" altLang="en-US" sz="1050" b="1" dirty="0">
                <a:highlight>
                  <a:srgbClr val="FFCCFF"/>
                </a:highlight>
              </a:rPr>
              <a:t>サーバーレス技術・コンテナ技術は、もともと、各米国 </a:t>
            </a:r>
            <a:r>
              <a:rPr kumimoji="1" lang="en-US" altLang="ja-JP" sz="1050" b="1" dirty="0">
                <a:highlight>
                  <a:srgbClr val="FFCCFF"/>
                </a:highlight>
              </a:rPr>
              <a:t>IT </a:t>
            </a:r>
            <a:r>
              <a:rPr kumimoji="1" lang="ja-JP" altLang="en-US" sz="1050" b="1" dirty="0">
                <a:highlight>
                  <a:srgbClr val="FFCCFF"/>
                </a:highlight>
              </a:rPr>
              <a:t>企業が検索エンジン等に必要な大量のサーバーを世界中に並べたのち、その空き性能に着目し、各社員が快適に自由プログラムを動かすことを簡単化するための社内ツールとして発達した。</a:t>
            </a:r>
          </a:p>
        </p:txBody>
      </p:sp>
      <p:sp>
        <p:nvSpPr>
          <p:cNvPr id="97" name="右中かっこ 96">
            <a:extLst>
              <a:ext uri="{FF2B5EF4-FFF2-40B4-BE49-F238E27FC236}">
                <a16:creationId xmlns:a16="http://schemas.microsoft.com/office/drawing/2014/main" id="{DCFBCFEF-D3FF-4811-92FE-A37DA2B56231}"/>
              </a:ext>
            </a:extLst>
          </p:cNvPr>
          <p:cNvSpPr/>
          <p:nvPr/>
        </p:nvSpPr>
        <p:spPr>
          <a:xfrm>
            <a:off x="7176166" y="2939861"/>
            <a:ext cx="272259" cy="1532810"/>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8E58D8C7-B1D4-4415-AE6A-9C374E50277F}"/>
              </a:ext>
            </a:extLst>
          </p:cNvPr>
          <p:cNvSpPr txBox="1"/>
          <p:nvPr/>
        </p:nvSpPr>
        <p:spPr>
          <a:xfrm>
            <a:off x="7526601" y="2998279"/>
            <a:ext cx="1743777" cy="1384995"/>
          </a:xfrm>
          <a:prstGeom prst="rect">
            <a:avLst/>
          </a:prstGeom>
          <a:noFill/>
        </p:spPr>
        <p:txBody>
          <a:bodyPr wrap="square" rtlCol="0">
            <a:spAutoFit/>
          </a:bodyPr>
          <a:lstStyle/>
          <a:p>
            <a:r>
              <a:rPr kumimoji="1" lang="ja-JP" altLang="en-US" sz="1200" b="1" dirty="0">
                <a:solidFill>
                  <a:schemeClr val="bg1"/>
                </a:solidFill>
                <a:highlight>
                  <a:srgbClr val="0000FF"/>
                </a:highlight>
              </a:rPr>
              <a:t>②、④ 米国 </a:t>
            </a:r>
            <a:r>
              <a:rPr kumimoji="1" lang="en-US" altLang="ja-JP" sz="1200" b="1" dirty="0">
                <a:solidFill>
                  <a:schemeClr val="bg1"/>
                </a:solidFill>
                <a:highlight>
                  <a:srgbClr val="0000FF"/>
                </a:highlight>
              </a:rPr>
              <a:t>IT </a:t>
            </a:r>
            <a:r>
              <a:rPr kumimoji="1" lang="ja-JP" altLang="en-US" sz="1200" b="1" dirty="0">
                <a:solidFill>
                  <a:schemeClr val="bg1"/>
                </a:solidFill>
                <a:highlight>
                  <a:srgbClr val="0000FF"/>
                </a:highlight>
              </a:rPr>
              <a:t>企業成功のカギは、短期で崩壊 </a:t>
            </a:r>
            <a:r>
              <a:rPr kumimoji="1" lang="en-US" altLang="ja-JP" sz="1200" b="1" dirty="0">
                <a:solidFill>
                  <a:schemeClr val="bg1"/>
                </a:solidFill>
                <a:highlight>
                  <a:srgbClr val="0000FF"/>
                </a:highlight>
              </a:rPr>
              <a:t>(</a:t>
            </a:r>
            <a:r>
              <a:rPr kumimoji="1" lang="en-US" altLang="ja-JP" sz="1200" b="1" dirty="0" err="1">
                <a:solidFill>
                  <a:schemeClr val="bg1"/>
                </a:solidFill>
                <a:highlight>
                  <a:srgbClr val="0000FF"/>
                </a:highlight>
              </a:rPr>
              <a:t>EoL</a:t>
            </a:r>
            <a:r>
              <a:rPr kumimoji="1" lang="en-US" altLang="ja-JP" sz="1200" b="1" dirty="0">
                <a:solidFill>
                  <a:schemeClr val="bg1"/>
                </a:solidFill>
                <a:highlight>
                  <a:srgbClr val="0000FF"/>
                </a:highlight>
              </a:rPr>
              <a:t>) </a:t>
            </a:r>
            <a:r>
              <a:rPr kumimoji="1" lang="ja-JP" altLang="en-US" sz="1200" b="1" dirty="0">
                <a:solidFill>
                  <a:schemeClr val="bg1"/>
                </a:solidFill>
                <a:highlight>
                  <a:srgbClr val="0000FF"/>
                </a:highlight>
              </a:rPr>
              <a:t>しない超長期的システムソフトウェア </a:t>
            </a:r>
            <a:r>
              <a:rPr kumimoji="1" lang="en-US" altLang="ja-JP" sz="1200" b="1" dirty="0">
                <a:solidFill>
                  <a:schemeClr val="bg1"/>
                </a:solidFill>
                <a:highlight>
                  <a:srgbClr val="0000FF"/>
                </a:highlight>
              </a:rPr>
              <a:t>(OS) </a:t>
            </a:r>
            <a:r>
              <a:rPr kumimoji="1" lang="ja-JP" altLang="en-US" sz="1200" b="1" dirty="0">
                <a:solidFill>
                  <a:schemeClr val="bg1"/>
                </a:solidFill>
                <a:highlight>
                  <a:srgbClr val="0000FF"/>
                </a:highlight>
              </a:rPr>
              <a:t>部分の自前実現 </a:t>
            </a:r>
            <a:r>
              <a:rPr kumimoji="1" lang="en-US" altLang="ja-JP" sz="1200" b="1" dirty="0">
                <a:solidFill>
                  <a:schemeClr val="bg1"/>
                </a:solidFill>
                <a:highlight>
                  <a:srgbClr val="0000FF"/>
                </a:highlight>
              </a:rPr>
              <a:t>(</a:t>
            </a:r>
            <a:r>
              <a:rPr kumimoji="1" lang="ja-JP" altLang="en-US" sz="1200" b="1" dirty="0">
                <a:solidFill>
                  <a:schemeClr val="bg1"/>
                </a:solidFill>
                <a:highlight>
                  <a:srgbClr val="0000FF"/>
                </a:highlight>
              </a:rPr>
              <a:t>秘伝のタレ醸成</a:t>
            </a:r>
            <a:r>
              <a:rPr kumimoji="1" lang="en-US" altLang="ja-JP" sz="1200" b="1" dirty="0">
                <a:solidFill>
                  <a:schemeClr val="bg1"/>
                </a:solidFill>
                <a:highlight>
                  <a:srgbClr val="0000FF"/>
                </a:highlight>
              </a:rPr>
              <a:t>) </a:t>
            </a:r>
            <a:r>
              <a:rPr kumimoji="1" lang="ja-JP" altLang="en-US" sz="1200" b="1" dirty="0">
                <a:solidFill>
                  <a:schemeClr val="bg1"/>
                </a:solidFill>
                <a:highlight>
                  <a:srgbClr val="0000FF"/>
                </a:highlight>
              </a:rPr>
              <a:t>に成功したことによる。</a:t>
            </a:r>
          </a:p>
        </p:txBody>
      </p:sp>
      <p:sp>
        <p:nvSpPr>
          <p:cNvPr id="74" name="円柱 73">
            <a:extLst>
              <a:ext uri="{FF2B5EF4-FFF2-40B4-BE49-F238E27FC236}">
                <a16:creationId xmlns:a16="http://schemas.microsoft.com/office/drawing/2014/main" id="{A38447FB-314B-41A6-8941-5798F50B2040}"/>
              </a:ext>
            </a:extLst>
          </p:cNvPr>
          <p:cNvSpPr/>
          <p:nvPr/>
        </p:nvSpPr>
        <p:spPr>
          <a:xfrm>
            <a:off x="10706330" y="5726592"/>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BCB55604-1DD5-412B-8104-2E7E3CF6E8AE}"/>
              </a:ext>
            </a:extLst>
          </p:cNvPr>
          <p:cNvSpPr txBox="1"/>
          <p:nvPr/>
        </p:nvSpPr>
        <p:spPr>
          <a:xfrm>
            <a:off x="10634920" y="5850771"/>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cxnSp>
        <p:nvCxnSpPr>
          <p:cNvPr id="106" name="直線矢印コネクタ 105">
            <a:extLst>
              <a:ext uri="{FF2B5EF4-FFF2-40B4-BE49-F238E27FC236}">
                <a16:creationId xmlns:a16="http://schemas.microsoft.com/office/drawing/2014/main" id="{34CA373E-A304-447C-869A-75A9F43C6D19}"/>
              </a:ext>
            </a:extLst>
          </p:cNvPr>
          <p:cNvCxnSpPr/>
          <p:nvPr/>
        </p:nvCxnSpPr>
        <p:spPr>
          <a:xfrm>
            <a:off x="1406370" y="2302924"/>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4FEC1114-FF70-4E16-83D1-E640E19DA3F3}"/>
              </a:ext>
            </a:extLst>
          </p:cNvPr>
          <p:cNvCxnSpPr>
            <a:cxnSpLocks/>
          </p:cNvCxnSpPr>
          <p:nvPr/>
        </p:nvCxnSpPr>
        <p:spPr>
          <a:xfrm>
            <a:off x="1235644" y="4309353"/>
            <a:ext cx="0" cy="61354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83CEE523-1713-4AF4-A8FF-0949B44592E6}"/>
              </a:ext>
            </a:extLst>
          </p:cNvPr>
          <p:cNvSpPr txBox="1"/>
          <p:nvPr/>
        </p:nvSpPr>
        <p:spPr>
          <a:xfrm>
            <a:off x="729035" y="4563418"/>
            <a:ext cx="534104" cy="461665"/>
          </a:xfrm>
          <a:prstGeom prst="rect">
            <a:avLst/>
          </a:prstGeom>
          <a:noFill/>
        </p:spPr>
        <p:txBody>
          <a:bodyPr wrap="square" rtlCol="0">
            <a:spAutoFit/>
          </a:bodyPr>
          <a:lstStyle/>
          <a:p>
            <a:r>
              <a:rPr kumimoji="1" lang="ja-JP" altLang="en-US" sz="1200" b="1" dirty="0"/>
              <a:t>物理</a:t>
            </a:r>
            <a:endParaRPr kumimoji="1" lang="en-US" altLang="ja-JP" sz="1200" b="1" dirty="0"/>
          </a:p>
          <a:p>
            <a:r>
              <a:rPr kumimoji="1" lang="ja-JP" altLang="en-US" sz="1200" b="1" dirty="0"/>
              <a:t>空間</a:t>
            </a:r>
          </a:p>
        </p:txBody>
      </p:sp>
      <p:sp>
        <p:nvSpPr>
          <p:cNvPr id="115" name="テキスト ボックス 114">
            <a:extLst>
              <a:ext uri="{FF2B5EF4-FFF2-40B4-BE49-F238E27FC236}">
                <a16:creationId xmlns:a16="http://schemas.microsoft.com/office/drawing/2014/main" id="{D21CD47E-D165-437F-8867-1007E7A1F18B}"/>
              </a:ext>
            </a:extLst>
          </p:cNvPr>
          <p:cNvSpPr txBox="1"/>
          <p:nvPr/>
        </p:nvSpPr>
        <p:spPr>
          <a:xfrm>
            <a:off x="7949944" y="406916"/>
            <a:ext cx="3796891" cy="584775"/>
          </a:xfrm>
          <a:prstGeom prst="rect">
            <a:avLst/>
          </a:prstGeom>
          <a:noFill/>
        </p:spPr>
        <p:txBody>
          <a:bodyPr wrap="square" rtlCol="0">
            <a:spAutoFit/>
          </a:bodyPr>
          <a:lstStyle/>
          <a:p>
            <a:r>
              <a:rPr kumimoji="1" lang="ja-JP" altLang="en-US" sz="1600" b="1" dirty="0">
                <a:highlight>
                  <a:srgbClr val="00FF00"/>
                </a:highlight>
              </a:rPr>
              <a:t>同一人が②、④、⑥を全部自作・支配していることが、米国 </a:t>
            </a:r>
            <a:r>
              <a:rPr lang="en-US" altLang="ja-JP" sz="1600" b="1" dirty="0">
                <a:highlight>
                  <a:srgbClr val="00FF00"/>
                </a:highlight>
              </a:rPr>
              <a:t>IT </a:t>
            </a:r>
            <a:r>
              <a:rPr lang="ja-JP" altLang="en-US" sz="1600" b="1" dirty="0">
                <a:highlight>
                  <a:srgbClr val="00FF00"/>
                </a:highlight>
              </a:rPr>
              <a:t>企業の</a:t>
            </a:r>
            <a:r>
              <a:rPr kumimoji="1" lang="ja-JP" altLang="en-US" sz="1600" b="1" dirty="0">
                <a:highlight>
                  <a:srgbClr val="00FF00"/>
                </a:highlight>
              </a:rPr>
              <a:t>強さの秘密。</a:t>
            </a:r>
          </a:p>
        </p:txBody>
      </p:sp>
      <p:sp>
        <p:nvSpPr>
          <p:cNvPr id="86" name="テキスト ボックス 85">
            <a:extLst>
              <a:ext uri="{FF2B5EF4-FFF2-40B4-BE49-F238E27FC236}">
                <a16:creationId xmlns:a16="http://schemas.microsoft.com/office/drawing/2014/main" id="{8E709ED2-F27C-4268-AC7F-AC3C95E0EF02}"/>
              </a:ext>
            </a:extLst>
          </p:cNvPr>
          <p:cNvSpPr txBox="1"/>
          <p:nvPr/>
        </p:nvSpPr>
        <p:spPr>
          <a:xfrm>
            <a:off x="874288" y="2810925"/>
            <a:ext cx="862127" cy="461665"/>
          </a:xfrm>
          <a:prstGeom prst="rect">
            <a:avLst/>
          </a:prstGeom>
          <a:noFill/>
        </p:spPr>
        <p:txBody>
          <a:bodyPr wrap="square" rtlCol="0">
            <a:spAutoFit/>
          </a:bodyPr>
          <a:lstStyle/>
          <a:p>
            <a:r>
              <a:rPr kumimoji="1" lang="ja-JP" altLang="en-US" sz="1200" b="1" dirty="0"/>
              <a:t>カーネル</a:t>
            </a:r>
            <a:endParaRPr kumimoji="1" lang="en-US" altLang="ja-JP" sz="1200" b="1" dirty="0"/>
          </a:p>
          <a:p>
            <a:r>
              <a:rPr kumimoji="1" lang="ja-JP" altLang="en-US" sz="1200" b="1" dirty="0"/>
              <a:t>空間</a:t>
            </a:r>
          </a:p>
        </p:txBody>
      </p:sp>
      <p:sp>
        <p:nvSpPr>
          <p:cNvPr id="99" name="テキスト ボックス 98">
            <a:extLst>
              <a:ext uri="{FF2B5EF4-FFF2-40B4-BE49-F238E27FC236}">
                <a16:creationId xmlns:a16="http://schemas.microsoft.com/office/drawing/2014/main" id="{56646889-F573-4FF0-AAFE-6769432F8EEC}"/>
              </a:ext>
            </a:extLst>
          </p:cNvPr>
          <p:cNvSpPr txBox="1"/>
          <p:nvPr/>
        </p:nvSpPr>
        <p:spPr>
          <a:xfrm>
            <a:off x="898640" y="2080967"/>
            <a:ext cx="785868" cy="461665"/>
          </a:xfrm>
          <a:prstGeom prst="rect">
            <a:avLst/>
          </a:prstGeom>
          <a:noFill/>
        </p:spPr>
        <p:txBody>
          <a:bodyPr wrap="square" rtlCol="0">
            <a:spAutoFit/>
          </a:bodyPr>
          <a:lstStyle/>
          <a:p>
            <a:r>
              <a:rPr kumimoji="1" lang="ja-JP" altLang="en-US" sz="1200" b="1" dirty="0"/>
              <a:t>ユーザー</a:t>
            </a:r>
            <a:endParaRPr kumimoji="1" lang="en-US" altLang="ja-JP" sz="1200" b="1" dirty="0"/>
          </a:p>
          <a:p>
            <a:r>
              <a:rPr kumimoji="1" lang="ja-JP" altLang="en-US" sz="1200" b="1" dirty="0"/>
              <a:t>空間</a:t>
            </a:r>
          </a:p>
        </p:txBody>
      </p:sp>
      <p:sp>
        <p:nvSpPr>
          <p:cNvPr id="105" name="四角形: 角を丸くする 104">
            <a:extLst>
              <a:ext uri="{FF2B5EF4-FFF2-40B4-BE49-F238E27FC236}">
                <a16:creationId xmlns:a16="http://schemas.microsoft.com/office/drawing/2014/main" id="{A0EB06AB-16F6-48BD-A66E-433C29C54B52}"/>
              </a:ext>
            </a:extLst>
          </p:cNvPr>
          <p:cNvSpPr/>
          <p:nvPr/>
        </p:nvSpPr>
        <p:spPr>
          <a:xfrm>
            <a:off x="1620433" y="877038"/>
            <a:ext cx="2003832" cy="1398139"/>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b="1" dirty="0">
                <a:solidFill>
                  <a:schemeClr val="tx1"/>
                </a:solidFill>
              </a:rPr>
              <a:t>① 各コンテナ領域</a:t>
            </a:r>
          </a:p>
        </p:txBody>
      </p:sp>
      <p:sp>
        <p:nvSpPr>
          <p:cNvPr id="111" name="四角形: 角を丸くする 110">
            <a:extLst>
              <a:ext uri="{FF2B5EF4-FFF2-40B4-BE49-F238E27FC236}">
                <a16:creationId xmlns:a16="http://schemas.microsoft.com/office/drawing/2014/main" id="{B38BF2B5-33A6-4B08-A9B7-B8DE4707242B}"/>
              </a:ext>
            </a:extLst>
          </p:cNvPr>
          <p:cNvSpPr/>
          <p:nvPr/>
        </p:nvSpPr>
        <p:spPr>
          <a:xfrm>
            <a:off x="1606211" y="2003346"/>
            <a:ext cx="1597530" cy="953849"/>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④ コンテナ機構 </a:t>
            </a:r>
            <a:r>
              <a:rPr lang="en-US" altLang="ja-JP" sz="1100" b="1" dirty="0">
                <a:solidFill>
                  <a:schemeClr val="tx1"/>
                </a:solidFill>
                <a:highlight>
                  <a:srgbClr val="FF0000"/>
                </a:highlight>
              </a:rPr>
              <a:t>(</a:t>
            </a:r>
            <a:r>
              <a:rPr lang="ja-JP" altLang="en-US" sz="1100" b="1" dirty="0">
                <a:solidFill>
                  <a:schemeClr val="tx1"/>
                </a:solidFill>
                <a:highlight>
                  <a:srgbClr val="FF0000"/>
                </a:highlight>
              </a:rPr>
              <a:t>② の行政機構を ② 本体から一見分離させ実現する特殊な仕組み。</a:t>
            </a:r>
            <a:endParaRPr lang="en-US" altLang="ja-JP" sz="1100" b="1" dirty="0">
              <a:solidFill>
                <a:schemeClr val="tx1"/>
              </a:solidFill>
              <a:highlight>
                <a:srgbClr val="FF0000"/>
              </a:highlight>
            </a:endParaRPr>
          </a:p>
          <a:p>
            <a:pPr algn="ctr"/>
            <a:r>
              <a:rPr lang="ja-JP" altLang="en-US" sz="1100" b="1" dirty="0">
                <a:solidFill>
                  <a:schemeClr val="tx1"/>
                </a:solidFill>
                <a:highlight>
                  <a:srgbClr val="FF0000"/>
                </a:highlight>
              </a:rPr>
              <a:t>独立行政法人に類似</a:t>
            </a:r>
            <a:r>
              <a:rPr lang="en-US" altLang="ja-JP" sz="1100" b="1" dirty="0">
                <a:solidFill>
                  <a:schemeClr val="tx1"/>
                </a:solidFill>
                <a:highlight>
                  <a:srgbClr val="FF0000"/>
                </a:highlight>
              </a:rPr>
              <a:t>)</a:t>
            </a:r>
            <a:endParaRPr kumimoji="1" lang="ja-JP" altLang="en-US" sz="1200" b="1" dirty="0">
              <a:solidFill>
                <a:schemeClr val="tx1"/>
              </a:solidFill>
              <a:highlight>
                <a:srgbClr val="FF0000"/>
              </a:highlight>
            </a:endParaRPr>
          </a:p>
        </p:txBody>
      </p:sp>
      <p:sp>
        <p:nvSpPr>
          <p:cNvPr id="112" name="四角形: 角を丸くする 111">
            <a:extLst>
              <a:ext uri="{FF2B5EF4-FFF2-40B4-BE49-F238E27FC236}">
                <a16:creationId xmlns:a16="http://schemas.microsoft.com/office/drawing/2014/main" id="{2082E4D4-CC2C-4397-9179-212CE2E827EF}"/>
              </a:ext>
            </a:extLst>
          </p:cNvPr>
          <p:cNvSpPr/>
          <p:nvPr/>
        </p:nvSpPr>
        <p:spPr>
          <a:xfrm>
            <a:off x="3659560" y="877038"/>
            <a:ext cx="2003832" cy="1374199"/>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b="1" dirty="0">
                <a:solidFill>
                  <a:schemeClr val="tx1"/>
                </a:solidFill>
              </a:rPr>
              <a:t>① 各コンテナ領域</a:t>
            </a:r>
          </a:p>
        </p:txBody>
      </p:sp>
      <p:sp>
        <p:nvSpPr>
          <p:cNvPr id="29" name="円柱 28">
            <a:extLst>
              <a:ext uri="{FF2B5EF4-FFF2-40B4-BE49-F238E27FC236}">
                <a16:creationId xmlns:a16="http://schemas.microsoft.com/office/drawing/2014/main" id="{B649424F-E9D2-4DFC-8B1C-DE1363D49F74}"/>
              </a:ext>
            </a:extLst>
          </p:cNvPr>
          <p:cNvSpPr/>
          <p:nvPr/>
        </p:nvSpPr>
        <p:spPr>
          <a:xfrm>
            <a:off x="3268278" y="1971378"/>
            <a:ext cx="187091" cy="974468"/>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16" name="円柱 115">
            <a:extLst>
              <a:ext uri="{FF2B5EF4-FFF2-40B4-BE49-F238E27FC236}">
                <a16:creationId xmlns:a16="http://schemas.microsoft.com/office/drawing/2014/main" id="{77E5D2A6-C8E2-49A0-9F4F-121DCA4F734C}"/>
              </a:ext>
            </a:extLst>
          </p:cNvPr>
          <p:cNvSpPr/>
          <p:nvPr/>
        </p:nvSpPr>
        <p:spPr>
          <a:xfrm>
            <a:off x="5438343" y="2002327"/>
            <a:ext cx="187091" cy="89021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cxnSp>
        <p:nvCxnSpPr>
          <p:cNvPr id="117" name="直線矢印コネクタ 116">
            <a:extLst>
              <a:ext uri="{FF2B5EF4-FFF2-40B4-BE49-F238E27FC236}">
                <a16:creationId xmlns:a16="http://schemas.microsoft.com/office/drawing/2014/main" id="{26C3C473-5122-4BAC-A719-981C0A0028EF}"/>
              </a:ext>
            </a:extLst>
          </p:cNvPr>
          <p:cNvCxnSpPr>
            <a:cxnSpLocks/>
          </p:cNvCxnSpPr>
          <p:nvPr/>
        </p:nvCxnSpPr>
        <p:spPr>
          <a:xfrm flipH="1">
            <a:off x="5618130" y="2717354"/>
            <a:ext cx="375934" cy="3831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矢印コネクタ 117">
            <a:extLst>
              <a:ext uri="{FF2B5EF4-FFF2-40B4-BE49-F238E27FC236}">
                <a16:creationId xmlns:a16="http://schemas.microsoft.com/office/drawing/2014/main" id="{69C50181-CFC6-4E8C-A68A-DA296F651CB6}"/>
              </a:ext>
            </a:extLst>
          </p:cNvPr>
          <p:cNvCxnSpPr>
            <a:cxnSpLocks/>
          </p:cNvCxnSpPr>
          <p:nvPr/>
        </p:nvCxnSpPr>
        <p:spPr>
          <a:xfrm flipH="1">
            <a:off x="3471147" y="2642461"/>
            <a:ext cx="2518948" cy="2578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四角形: 角を丸くする 118">
            <a:extLst>
              <a:ext uri="{FF2B5EF4-FFF2-40B4-BE49-F238E27FC236}">
                <a16:creationId xmlns:a16="http://schemas.microsoft.com/office/drawing/2014/main" id="{9B427299-4249-4FFE-8C02-7A8740211F45}"/>
              </a:ext>
            </a:extLst>
          </p:cNvPr>
          <p:cNvSpPr/>
          <p:nvPr/>
        </p:nvSpPr>
        <p:spPr>
          <a:xfrm>
            <a:off x="1659943" y="1657510"/>
            <a:ext cx="1939617" cy="292889"/>
          </a:xfrm>
          <a:prstGeom prst="roundRect">
            <a:avLst/>
          </a:prstGeom>
          <a:solidFill>
            <a:schemeClr val="accent5">
              <a:lumMod val="75000"/>
            </a:schemeClr>
          </a:solidFill>
          <a:ln w="19050">
            <a:solidFill>
              <a:srgbClr val="FF0000"/>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900" b="1" dirty="0">
                <a:solidFill>
                  <a:schemeClr val="tx1"/>
                </a:solidFill>
                <a:highlight>
                  <a:srgbClr val="FFFF00"/>
                </a:highlight>
              </a:rPr>
              <a:t>⑤ 仮想 </a:t>
            </a:r>
            <a:r>
              <a:rPr kumimoji="1" lang="en-US" altLang="ja-JP" sz="900" b="1" dirty="0">
                <a:solidFill>
                  <a:schemeClr val="tx1"/>
                </a:solidFill>
                <a:highlight>
                  <a:srgbClr val="FFFF00"/>
                </a:highlight>
              </a:rPr>
              <a:t>OS </a:t>
            </a:r>
            <a:r>
              <a:rPr kumimoji="1" lang="ja-JP" altLang="en-US" sz="900" b="1" dirty="0">
                <a:solidFill>
                  <a:schemeClr val="tx1"/>
                </a:solidFill>
                <a:highlight>
                  <a:srgbClr val="FFFF00"/>
                </a:highlight>
              </a:rPr>
              <a:t>環境 ＋ 実行環境</a:t>
            </a:r>
            <a:endParaRPr kumimoji="1" lang="en-US" altLang="ja-JP" sz="900" dirty="0">
              <a:solidFill>
                <a:schemeClr val="tx1"/>
              </a:solidFill>
              <a:highlight>
                <a:srgbClr val="FFFF00"/>
              </a:highlight>
            </a:endParaRPr>
          </a:p>
          <a:p>
            <a:pPr algn="ctr"/>
            <a:r>
              <a:rPr lang="en-US" altLang="ja-JP" sz="900" dirty="0">
                <a:solidFill>
                  <a:schemeClr val="bg1"/>
                </a:solidFill>
              </a:rPr>
              <a:t>(</a:t>
            </a:r>
            <a:r>
              <a:rPr lang="ja-JP" altLang="en-US" sz="900" dirty="0">
                <a:solidFill>
                  <a:schemeClr val="bg1"/>
                </a:solidFill>
              </a:rPr>
              <a:t>インストール・起動代行サービス付き</a:t>
            </a:r>
            <a:r>
              <a:rPr lang="en-US" altLang="ja-JP" sz="900" dirty="0">
                <a:solidFill>
                  <a:schemeClr val="bg1"/>
                </a:solidFill>
              </a:rPr>
              <a:t>)</a:t>
            </a:r>
            <a:endParaRPr kumimoji="1" lang="ja-JP" altLang="en-US" sz="900" dirty="0">
              <a:solidFill>
                <a:schemeClr val="bg1"/>
              </a:solidFill>
            </a:endParaRPr>
          </a:p>
        </p:txBody>
      </p:sp>
      <p:sp>
        <p:nvSpPr>
          <p:cNvPr id="121" name="四角形: 角を丸くする 120">
            <a:extLst>
              <a:ext uri="{FF2B5EF4-FFF2-40B4-BE49-F238E27FC236}">
                <a16:creationId xmlns:a16="http://schemas.microsoft.com/office/drawing/2014/main" id="{175D2024-1B22-4F92-AEF4-44F68832C7E3}"/>
              </a:ext>
            </a:extLst>
          </p:cNvPr>
          <p:cNvSpPr/>
          <p:nvPr/>
        </p:nvSpPr>
        <p:spPr>
          <a:xfrm>
            <a:off x="3714515" y="1658319"/>
            <a:ext cx="1903616" cy="292889"/>
          </a:xfrm>
          <a:prstGeom prst="roundRect">
            <a:avLst/>
          </a:prstGeom>
          <a:solidFill>
            <a:schemeClr val="accent5">
              <a:lumMod val="75000"/>
            </a:schemeClr>
          </a:solidFill>
          <a:ln w="19050">
            <a:solidFill>
              <a:srgbClr val="FF0000"/>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900" b="1" dirty="0">
                <a:solidFill>
                  <a:schemeClr val="tx1"/>
                </a:solidFill>
                <a:highlight>
                  <a:srgbClr val="FFFF00"/>
                </a:highlight>
              </a:rPr>
              <a:t>⑤ 仮想 </a:t>
            </a:r>
            <a:r>
              <a:rPr kumimoji="1" lang="en-US" altLang="ja-JP" sz="900" b="1" dirty="0">
                <a:solidFill>
                  <a:schemeClr val="tx1"/>
                </a:solidFill>
                <a:highlight>
                  <a:srgbClr val="FFFF00"/>
                </a:highlight>
              </a:rPr>
              <a:t>OS </a:t>
            </a:r>
            <a:r>
              <a:rPr kumimoji="1" lang="ja-JP" altLang="en-US" sz="900" b="1" dirty="0">
                <a:solidFill>
                  <a:schemeClr val="tx1"/>
                </a:solidFill>
                <a:highlight>
                  <a:srgbClr val="FFFF00"/>
                </a:highlight>
              </a:rPr>
              <a:t>環境 ＋ 実行環境</a:t>
            </a:r>
            <a:endParaRPr kumimoji="1" lang="en-US" altLang="ja-JP" sz="900" dirty="0">
              <a:solidFill>
                <a:schemeClr val="tx1"/>
              </a:solidFill>
              <a:highlight>
                <a:srgbClr val="FFFF00"/>
              </a:highlight>
            </a:endParaRPr>
          </a:p>
          <a:p>
            <a:pPr algn="ctr"/>
            <a:r>
              <a:rPr lang="en-US" altLang="ja-JP" sz="900" dirty="0">
                <a:solidFill>
                  <a:schemeClr val="bg1"/>
                </a:solidFill>
              </a:rPr>
              <a:t>(</a:t>
            </a:r>
            <a:r>
              <a:rPr lang="ja-JP" altLang="en-US" sz="900" dirty="0">
                <a:solidFill>
                  <a:schemeClr val="bg1"/>
                </a:solidFill>
              </a:rPr>
              <a:t>インストール・起動代行サービス付き</a:t>
            </a:r>
            <a:r>
              <a:rPr lang="en-US" altLang="ja-JP" sz="900" dirty="0">
                <a:solidFill>
                  <a:schemeClr val="bg1"/>
                </a:solidFill>
              </a:rPr>
              <a:t>)</a:t>
            </a:r>
            <a:endParaRPr kumimoji="1" lang="ja-JP" altLang="en-US" sz="900" dirty="0">
              <a:solidFill>
                <a:schemeClr val="bg1"/>
              </a:solidFill>
            </a:endParaRPr>
          </a:p>
        </p:txBody>
      </p:sp>
      <p:sp>
        <p:nvSpPr>
          <p:cNvPr id="122" name="四角形: 角を丸くする 121">
            <a:extLst>
              <a:ext uri="{FF2B5EF4-FFF2-40B4-BE49-F238E27FC236}">
                <a16:creationId xmlns:a16="http://schemas.microsoft.com/office/drawing/2014/main" id="{B0F5542C-F6AE-4657-B191-D9D4092EB0E9}"/>
              </a:ext>
            </a:extLst>
          </p:cNvPr>
          <p:cNvSpPr/>
          <p:nvPr/>
        </p:nvSpPr>
        <p:spPr>
          <a:xfrm>
            <a:off x="3755681" y="1989002"/>
            <a:ext cx="1597530" cy="953849"/>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④ コンテナ機構 </a:t>
            </a:r>
            <a:r>
              <a:rPr lang="en-US" altLang="ja-JP" sz="1100" b="1" dirty="0">
                <a:solidFill>
                  <a:schemeClr val="tx1"/>
                </a:solidFill>
                <a:highlight>
                  <a:srgbClr val="FF0000"/>
                </a:highlight>
              </a:rPr>
              <a:t>(</a:t>
            </a:r>
            <a:r>
              <a:rPr lang="ja-JP" altLang="en-US" sz="1100" b="1" dirty="0">
                <a:solidFill>
                  <a:schemeClr val="tx1"/>
                </a:solidFill>
                <a:highlight>
                  <a:srgbClr val="FF0000"/>
                </a:highlight>
              </a:rPr>
              <a:t>② の行政機構を ② 本体から一見分離させ実現する特殊な仕組み。</a:t>
            </a:r>
            <a:endParaRPr lang="en-US" altLang="ja-JP" sz="1100" b="1" dirty="0">
              <a:solidFill>
                <a:schemeClr val="tx1"/>
              </a:solidFill>
              <a:highlight>
                <a:srgbClr val="FF0000"/>
              </a:highlight>
            </a:endParaRPr>
          </a:p>
          <a:p>
            <a:pPr algn="ctr"/>
            <a:r>
              <a:rPr lang="ja-JP" altLang="en-US" sz="1100" b="1" dirty="0">
                <a:solidFill>
                  <a:schemeClr val="tx1"/>
                </a:solidFill>
                <a:highlight>
                  <a:srgbClr val="FF0000"/>
                </a:highlight>
              </a:rPr>
              <a:t>独立行政法人に類似</a:t>
            </a:r>
            <a:r>
              <a:rPr lang="en-US" altLang="ja-JP" sz="1100" b="1" dirty="0">
                <a:solidFill>
                  <a:schemeClr val="tx1"/>
                </a:solidFill>
                <a:highlight>
                  <a:srgbClr val="FF0000"/>
                </a:highlight>
              </a:rPr>
              <a:t>)</a:t>
            </a:r>
            <a:endParaRPr kumimoji="1" lang="ja-JP" altLang="en-US" sz="1200" b="1" dirty="0">
              <a:solidFill>
                <a:schemeClr val="tx1"/>
              </a:solidFill>
              <a:highlight>
                <a:srgbClr val="FF0000"/>
              </a:highlight>
            </a:endParaRPr>
          </a:p>
        </p:txBody>
      </p:sp>
      <p:sp>
        <p:nvSpPr>
          <p:cNvPr id="11" name="四角形: 角を丸くする 10">
            <a:extLst>
              <a:ext uri="{FF2B5EF4-FFF2-40B4-BE49-F238E27FC236}">
                <a16:creationId xmlns:a16="http://schemas.microsoft.com/office/drawing/2014/main" id="{4F8BD9EE-207B-4857-859F-065F1F011165}"/>
              </a:ext>
            </a:extLst>
          </p:cNvPr>
          <p:cNvSpPr/>
          <p:nvPr/>
        </p:nvSpPr>
        <p:spPr>
          <a:xfrm>
            <a:off x="1860202" y="1278353"/>
            <a:ext cx="1685716" cy="3300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ユーザーが書いた</a:t>
            </a:r>
          </a:p>
          <a:p>
            <a:pPr algn="ctr"/>
            <a:r>
              <a:rPr kumimoji="1" lang="ja-JP" altLang="en-US" sz="1100" b="1" dirty="0">
                <a:solidFill>
                  <a:schemeClr val="tx1"/>
                </a:solidFill>
              </a:rPr>
              <a:t>プログラム </a:t>
            </a:r>
            <a:r>
              <a:rPr kumimoji="1" lang="en-US" altLang="ja-JP" sz="1100" b="1" dirty="0">
                <a:solidFill>
                  <a:schemeClr val="tx1"/>
                </a:solidFill>
              </a:rPr>
              <a:t>(</a:t>
            </a:r>
            <a:r>
              <a:rPr kumimoji="1" lang="ja-JP" altLang="en-US" sz="1100" b="1" dirty="0">
                <a:solidFill>
                  <a:schemeClr val="tx1"/>
                </a:solidFill>
              </a:rPr>
              <a:t>実行目的物</a:t>
            </a:r>
            <a:r>
              <a:rPr kumimoji="1" lang="en-US" altLang="ja-JP" sz="1100" b="1" dirty="0">
                <a:solidFill>
                  <a:schemeClr val="tx1"/>
                </a:solidFill>
              </a:rPr>
              <a:t>)</a:t>
            </a:r>
            <a:endParaRPr kumimoji="1" lang="ja-JP" altLang="en-US" sz="1100" b="1" dirty="0">
              <a:solidFill>
                <a:schemeClr val="tx1"/>
              </a:solidFill>
            </a:endParaRPr>
          </a:p>
        </p:txBody>
      </p:sp>
      <p:pic>
        <p:nvPicPr>
          <p:cNvPr id="124" name="図 123">
            <a:extLst>
              <a:ext uri="{FF2B5EF4-FFF2-40B4-BE49-F238E27FC236}">
                <a16:creationId xmlns:a16="http://schemas.microsoft.com/office/drawing/2014/main" id="{FC473F38-531D-4747-A91C-442B9C13E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658" y="1222691"/>
            <a:ext cx="389566" cy="407045"/>
          </a:xfrm>
          <a:prstGeom prst="rect">
            <a:avLst/>
          </a:prstGeom>
        </p:spPr>
      </p:pic>
      <p:sp>
        <p:nvSpPr>
          <p:cNvPr id="125" name="四角形: 角を丸くする 124">
            <a:extLst>
              <a:ext uri="{FF2B5EF4-FFF2-40B4-BE49-F238E27FC236}">
                <a16:creationId xmlns:a16="http://schemas.microsoft.com/office/drawing/2014/main" id="{E0C7D015-FBE3-4D80-ADFB-E6E7FB200D37}"/>
              </a:ext>
            </a:extLst>
          </p:cNvPr>
          <p:cNvSpPr/>
          <p:nvPr/>
        </p:nvSpPr>
        <p:spPr>
          <a:xfrm>
            <a:off x="3968037" y="1300463"/>
            <a:ext cx="1685716" cy="3300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ユーザーが書いた</a:t>
            </a:r>
          </a:p>
          <a:p>
            <a:pPr algn="ctr"/>
            <a:r>
              <a:rPr kumimoji="1" lang="ja-JP" altLang="en-US" sz="1100" b="1" dirty="0">
                <a:solidFill>
                  <a:schemeClr val="tx1"/>
                </a:solidFill>
              </a:rPr>
              <a:t>プログラム </a:t>
            </a:r>
            <a:r>
              <a:rPr kumimoji="1" lang="en-US" altLang="ja-JP" sz="1100" b="1" dirty="0">
                <a:solidFill>
                  <a:schemeClr val="tx1"/>
                </a:solidFill>
              </a:rPr>
              <a:t>(</a:t>
            </a:r>
            <a:r>
              <a:rPr kumimoji="1" lang="ja-JP" altLang="en-US" sz="1100" b="1" dirty="0">
                <a:solidFill>
                  <a:schemeClr val="tx1"/>
                </a:solidFill>
              </a:rPr>
              <a:t>実行目的物</a:t>
            </a:r>
            <a:r>
              <a:rPr kumimoji="1" lang="en-US" altLang="ja-JP" sz="1100" b="1" dirty="0">
                <a:solidFill>
                  <a:schemeClr val="tx1"/>
                </a:solidFill>
              </a:rPr>
              <a:t>)</a:t>
            </a:r>
            <a:endParaRPr kumimoji="1" lang="ja-JP" altLang="en-US" sz="1100" b="1" dirty="0">
              <a:solidFill>
                <a:schemeClr val="tx1"/>
              </a:solidFill>
            </a:endParaRPr>
          </a:p>
        </p:txBody>
      </p:sp>
      <p:pic>
        <p:nvPicPr>
          <p:cNvPr id="126" name="図 125">
            <a:extLst>
              <a:ext uri="{FF2B5EF4-FFF2-40B4-BE49-F238E27FC236}">
                <a16:creationId xmlns:a16="http://schemas.microsoft.com/office/drawing/2014/main" id="{A20C6AA8-B134-417D-8433-C1947E1CB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4493" y="1244801"/>
            <a:ext cx="389566" cy="407045"/>
          </a:xfrm>
          <a:prstGeom prst="rect">
            <a:avLst/>
          </a:prstGeom>
        </p:spPr>
      </p:pic>
      <p:sp>
        <p:nvSpPr>
          <p:cNvPr id="127" name="四角形: 角を丸くする 126">
            <a:extLst>
              <a:ext uri="{FF2B5EF4-FFF2-40B4-BE49-F238E27FC236}">
                <a16:creationId xmlns:a16="http://schemas.microsoft.com/office/drawing/2014/main" id="{ED2B2AB2-38A8-4F05-B67A-DDF0139D2193}"/>
              </a:ext>
            </a:extLst>
          </p:cNvPr>
          <p:cNvSpPr/>
          <p:nvPr/>
        </p:nvSpPr>
        <p:spPr>
          <a:xfrm>
            <a:off x="5698687" y="714746"/>
            <a:ext cx="2205096" cy="1639071"/>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400" b="1" dirty="0">
                <a:solidFill>
                  <a:schemeClr val="bg1"/>
                </a:solidFill>
                <a:highlight>
                  <a:srgbClr val="FF0000"/>
                </a:highlight>
              </a:rPr>
              <a:t>⑥ コンテナマネージャー</a:t>
            </a:r>
            <a:endParaRPr kumimoji="1" lang="en-US" altLang="ja-JP" sz="1400" b="1" dirty="0">
              <a:solidFill>
                <a:schemeClr val="bg1"/>
              </a:solidFill>
              <a:highlight>
                <a:srgbClr val="FF0000"/>
              </a:highlight>
            </a:endParaRPr>
          </a:p>
          <a:p>
            <a:pPr algn="ctr"/>
            <a:r>
              <a:rPr kumimoji="1" lang="en-US" altLang="ja-JP" sz="1400" b="1" dirty="0">
                <a:solidFill>
                  <a:schemeClr val="bg1"/>
                </a:solidFill>
                <a:highlight>
                  <a:srgbClr val="FF0000"/>
                </a:highlight>
              </a:rPr>
              <a:t>(</a:t>
            </a:r>
            <a:r>
              <a:rPr kumimoji="1" lang="ja-JP" altLang="en-US" sz="1400" b="1" dirty="0">
                <a:solidFill>
                  <a:schemeClr val="bg1"/>
                </a:solidFill>
                <a:highlight>
                  <a:srgbClr val="FF0000"/>
                </a:highlight>
              </a:rPr>
              <a:t>≓ 特権的民間人</a:t>
            </a:r>
            <a:r>
              <a:rPr kumimoji="1" lang="en-US" altLang="ja-JP" sz="1400" b="1" dirty="0">
                <a:solidFill>
                  <a:schemeClr val="bg1"/>
                </a:solidFill>
                <a:highlight>
                  <a:srgbClr val="FF0000"/>
                </a:highlight>
              </a:rPr>
              <a:t>)</a:t>
            </a:r>
          </a:p>
          <a:p>
            <a:pPr algn="ctr"/>
            <a:r>
              <a:rPr kumimoji="1" lang="ja-JP" altLang="en-US" sz="900" b="1" dirty="0">
                <a:solidFill>
                  <a:schemeClr val="tx1"/>
                </a:solidFill>
              </a:rPr>
              <a:t>各ユーザーの申請に応じて各コンテナを動的に作成し、コンテナ内の実行環境を整備し、ユーザーの自作プログラムを受け取ってコンテナ内に置いて実行を開始する。行政のカウンターの向こうにいる、免許センターの交通安全協会職員、法務局の民事法務協会職員のようなもの。</a:t>
            </a:r>
          </a:p>
        </p:txBody>
      </p:sp>
      <p:sp>
        <p:nvSpPr>
          <p:cNvPr id="128" name="円柱 127">
            <a:extLst>
              <a:ext uri="{FF2B5EF4-FFF2-40B4-BE49-F238E27FC236}">
                <a16:creationId xmlns:a16="http://schemas.microsoft.com/office/drawing/2014/main" id="{977597C6-493C-41F0-B9FE-6AC30DE98BB6}"/>
              </a:ext>
            </a:extLst>
          </p:cNvPr>
          <p:cNvSpPr/>
          <p:nvPr/>
        </p:nvSpPr>
        <p:spPr>
          <a:xfrm>
            <a:off x="6933942" y="2289554"/>
            <a:ext cx="187091" cy="672746"/>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cxnSp>
        <p:nvCxnSpPr>
          <p:cNvPr id="129" name="直線矢印コネクタ 128">
            <a:extLst>
              <a:ext uri="{FF2B5EF4-FFF2-40B4-BE49-F238E27FC236}">
                <a16:creationId xmlns:a16="http://schemas.microsoft.com/office/drawing/2014/main" id="{F05F626E-5D5F-4818-A365-B8D835B1B019}"/>
              </a:ext>
            </a:extLst>
          </p:cNvPr>
          <p:cNvCxnSpPr>
            <a:cxnSpLocks/>
          </p:cNvCxnSpPr>
          <p:nvPr/>
        </p:nvCxnSpPr>
        <p:spPr>
          <a:xfrm>
            <a:off x="6707952" y="2701939"/>
            <a:ext cx="252681" cy="58473"/>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C388FF3F-674D-48FF-A894-EB0B590245B1}"/>
              </a:ext>
            </a:extLst>
          </p:cNvPr>
          <p:cNvSpPr txBox="1"/>
          <p:nvPr/>
        </p:nvSpPr>
        <p:spPr>
          <a:xfrm>
            <a:off x="1235644" y="5791855"/>
            <a:ext cx="2627028" cy="900246"/>
          </a:xfrm>
          <a:prstGeom prst="rect">
            <a:avLst/>
          </a:prstGeom>
          <a:noFill/>
        </p:spPr>
        <p:txBody>
          <a:bodyPr wrap="square" rtlCol="0">
            <a:spAutoFit/>
          </a:bodyPr>
          <a:lstStyle/>
          <a:p>
            <a:r>
              <a:rPr kumimoji="1" lang="ja-JP" altLang="en-US" sz="1050" b="1" dirty="0"/>
              <a:t>↑ ③ は、米国 </a:t>
            </a:r>
            <a:r>
              <a:rPr kumimoji="1" lang="en-US" altLang="ja-JP" sz="1050" b="1" dirty="0"/>
              <a:t>IT </a:t>
            </a:r>
            <a:r>
              <a:rPr kumimoji="1" lang="ja-JP" altLang="en-US" sz="1050" b="1" dirty="0"/>
              <a:t>企業が支配困難な部分 </a:t>
            </a:r>
            <a:r>
              <a:rPr lang="en-US" altLang="ja-JP" sz="1050" b="1" dirty="0"/>
              <a:t>(</a:t>
            </a:r>
            <a:r>
              <a:rPr lang="ja-JP" altLang="en-US" sz="1050" b="1" dirty="0"/>
              <a:t>半導体メーカー各社が支配しているため</a:t>
            </a:r>
            <a:r>
              <a:rPr lang="en-US" altLang="ja-JP" sz="1050" b="1" dirty="0"/>
              <a:t>)</a:t>
            </a:r>
            <a:r>
              <a:rPr lang="ja-JP" altLang="en-US" sz="1050" b="1" dirty="0"/>
              <a:t>。そこで、米国 </a:t>
            </a:r>
            <a:r>
              <a:rPr lang="en-US" altLang="ja-JP" sz="1050" b="1" dirty="0"/>
              <a:t>IT </a:t>
            </a:r>
            <a:r>
              <a:rPr lang="ja-JP" altLang="en-US" sz="1050" b="1" dirty="0"/>
              <a:t>企業は、秘伝のタレ ② を作り、③ の差替え・変動があっても大丈夫なようにして、③ を競争させ買い叩いている。</a:t>
            </a:r>
            <a:r>
              <a:rPr lang="en-US" altLang="ja-JP" sz="1050" b="1" dirty="0"/>
              <a:t>)</a:t>
            </a:r>
            <a:endParaRPr kumimoji="1" lang="ja-JP" altLang="en-US" sz="1050" b="1" dirty="0"/>
          </a:p>
        </p:txBody>
      </p:sp>
      <p:sp>
        <p:nvSpPr>
          <p:cNvPr id="131" name="テキスト ボックス 130">
            <a:extLst>
              <a:ext uri="{FF2B5EF4-FFF2-40B4-BE49-F238E27FC236}">
                <a16:creationId xmlns:a16="http://schemas.microsoft.com/office/drawing/2014/main" id="{D3BB1710-0191-4D26-B543-02E142A36789}"/>
              </a:ext>
            </a:extLst>
          </p:cNvPr>
          <p:cNvSpPr txBox="1"/>
          <p:nvPr/>
        </p:nvSpPr>
        <p:spPr>
          <a:xfrm>
            <a:off x="-54479" y="4930835"/>
            <a:ext cx="1491680" cy="1569660"/>
          </a:xfrm>
          <a:prstGeom prst="rect">
            <a:avLst/>
          </a:prstGeom>
          <a:noFill/>
        </p:spPr>
        <p:txBody>
          <a:bodyPr wrap="square" rtlCol="0">
            <a:spAutoFit/>
          </a:bodyPr>
          <a:lstStyle/>
          <a:p>
            <a:r>
              <a:rPr kumimoji="1" lang="ja-JP" altLang="en-US" sz="1400" b="1" dirty="0">
                <a:solidFill>
                  <a:schemeClr val="bg1"/>
                </a:solidFill>
                <a:highlight>
                  <a:srgbClr val="000000"/>
                </a:highlight>
              </a:rPr>
              <a:t>③ 差替可能領域 </a:t>
            </a:r>
            <a:r>
              <a:rPr kumimoji="1" lang="en-US" altLang="ja-JP" sz="1400" b="1" dirty="0">
                <a:solidFill>
                  <a:schemeClr val="bg1"/>
                </a:solidFill>
                <a:highlight>
                  <a:srgbClr val="000000"/>
                </a:highlight>
              </a:rPr>
              <a:t>(</a:t>
            </a:r>
            <a:r>
              <a:rPr kumimoji="1" lang="ja-JP" altLang="en-US" sz="1400" b="1" dirty="0">
                <a:solidFill>
                  <a:schemeClr val="bg1"/>
                </a:solidFill>
                <a:highlight>
                  <a:srgbClr val="000000"/>
                </a:highlight>
              </a:rPr>
              <a:t>新陳代謝部分</a:t>
            </a:r>
            <a:r>
              <a:rPr kumimoji="1" lang="en-US" altLang="ja-JP" sz="1400" b="1" dirty="0">
                <a:solidFill>
                  <a:schemeClr val="bg1"/>
                </a:solidFill>
                <a:highlight>
                  <a:srgbClr val="000000"/>
                </a:highlight>
              </a:rPr>
              <a:t>)</a:t>
            </a:r>
          </a:p>
          <a:p>
            <a:r>
              <a:rPr kumimoji="1" lang="ja-JP" altLang="en-US" sz="1400" b="1" dirty="0">
                <a:solidFill>
                  <a:schemeClr val="bg1"/>
                </a:solidFill>
                <a:highlight>
                  <a:srgbClr val="000000"/>
                </a:highlight>
              </a:rPr>
              <a:t>使い捨てに近い。</a:t>
            </a:r>
            <a:endParaRPr kumimoji="1" lang="en-US" altLang="ja-JP" sz="1400" b="1" dirty="0">
              <a:solidFill>
                <a:schemeClr val="bg1"/>
              </a:solidFill>
              <a:highlight>
                <a:srgbClr val="000000"/>
              </a:highlight>
            </a:endParaRPr>
          </a:p>
          <a:p>
            <a:r>
              <a:rPr lang="en-US" altLang="ja-JP" sz="1050" b="1" dirty="0">
                <a:solidFill>
                  <a:schemeClr val="bg1"/>
                </a:solidFill>
                <a:highlight>
                  <a:srgbClr val="000000"/>
                </a:highlight>
              </a:rPr>
              <a:t>(</a:t>
            </a:r>
            <a:r>
              <a:rPr lang="ja-JP" altLang="en-US" sz="1050" b="1" dirty="0">
                <a:solidFill>
                  <a:schemeClr val="bg1"/>
                </a:solidFill>
                <a:highlight>
                  <a:srgbClr val="000000"/>
                </a:highlight>
              </a:rPr>
              <a:t>② が安定している限り、③ はその時代毎に最安価な任意のメーカーの汎用 </a:t>
            </a:r>
            <a:r>
              <a:rPr lang="en-US" altLang="ja-JP" sz="1050" b="1" dirty="0">
                <a:solidFill>
                  <a:schemeClr val="bg1"/>
                </a:solidFill>
                <a:highlight>
                  <a:srgbClr val="000000"/>
                </a:highlight>
              </a:rPr>
              <a:t>PC </a:t>
            </a:r>
            <a:r>
              <a:rPr lang="ja-JP" altLang="en-US" sz="1050" b="1" dirty="0">
                <a:solidFill>
                  <a:schemeClr val="bg1"/>
                </a:solidFill>
                <a:highlight>
                  <a:srgbClr val="000000"/>
                </a:highlight>
              </a:rPr>
              <a:t>用を調達すればよい</a:t>
            </a:r>
            <a:r>
              <a:rPr lang="en-US" altLang="ja-JP" sz="1050" b="1" dirty="0">
                <a:solidFill>
                  <a:schemeClr val="bg1"/>
                </a:solidFill>
                <a:highlight>
                  <a:srgbClr val="000000"/>
                </a:highlight>
              </a:rPr>
              <a:t>)</a:t>
            </a:r>
            <a:endParaRPr kumimoji="1" lang="ja-JP" altLang="en-US" sz="1200" b="1" dirty="0">
              <a:solidFill>
                <a:schemeClr val="bg1"/>
              </a:solidFill>
              <a:highlight>
                <a:srgbClr val="000000"/>
              </a:highlight>
            </a:endParaRPr>
          </a:p>
        </p:txBody>
      </p:sp>
      <p:sp>
        <p:nvSpPr>
          <p:cNvPr id="132" name="テキスト ボックス 131">
            <a:extLst>
              <a:ext uri="{FF2B5EF4-FFF2-40B4-BE49-F238E27FC236}">
                <a16:creationId xmlns:a16="http://schemas.microsoft.com/office/drawing/2014/main" id="{78380343-6328-4138-8574-18889C842C9E}"/>
              </a:ext>
            </a:extLst>
          </p:cNvPr>
          <p:cNvSpPr txBox="1"/>
          <p:nvPr/>
        </p:nvSpPr>
        <p:spPr>
          <a:xfrm>
            <a:off x="-54479" y="3258635"/>
            <a:ext cx="1557589" cy="1123384"/>
          </a:xfrm>
          <a:prstGeom prst="rect">
            <a:avLst/>
          </a:prstGeom>
          <a:noFill/>
        </p:spPr>
        <p:txBody>
          <a:bodyPr wrap="square" rtlCol="0">
            <a:spAutoFit/>
          </a:bodyPr>
          <a:lstStyle/>
          <a:p>
            <a:r>
              <a:rPr kumimoji="1" lang="ja-JP" altLang="en-US" sz="1200" b="1" dirty="0">
                <a:solidFill>
                  <a:schemeClr val="bg1"/>
                </a:solidFill>
                <a:highlight>
                  <a:srgbClr val="0000FF"/>
                </a:highlight>
              </a:rPr>
              <a:t>②、④長期安定統治</a:t>
            </a:r>
            <a:endParaRPr kumimoji="1" lang="en-US" altLang="ja-JP" sz="1200" b="1" dirty="0">
              <a:solidFill>
                <a:schemeClr val="bg1"/>
              </a:solidFill>
              <a:highlight>
                <a:srgbClr val="0000FF"/>
              </a:highlight>
            </a:endParaRPr>
          </a:p>
          <a:p>
            <a:r>
              <a:rPr kumimoji="1" lang="ja-JP" altLang="en-US" sz="1200" b="1" dirty="0">
                <a:solidFill>
                  <a:schemeClr val="bg1"/>
                </a:solidFill>
                <a:highlight>
                  <a:srgbClr val="0000FF"/>
                </a:highlight>
              </a:rPr>
              <a:t>賞味期限</a:t>
            </a:r>
            <a:r>
              <a:rPr kumimoji="1" lang="en-US" altLang="ja-JP" sz="1200" b="1" dirty="0">
                <a:solidFill>
                  <a:schemeClr val="bg1"/>
                </a:solidFill>
                <a:highlight>
                  <a:srgbClr val="0000FF"/>
                </a:highlight>
              </a:rPr>
              <a:t> 40 </a:t>
            </a:r>
            <a:r>
              <a:rPr kumimoji="1" lang="ja-JP" altLang="en-US" sz="1200" b="1" dirty="0">
                <a:solidFill>
                  <a:schemeClr val="bg1"/>
                </a:solidFill>
                <a:highlight>
                  <a:srgbClr val="0000FF"/>
                </a:highlight>
              </a:rPr>
              <a:t>年以上</a:t>
            </a:r>
            <a:endParaRPr kumimoji="1" lang="en-US" altLang="ja-JP" sz="1200" b="1" dirty="0">
              <a:solidFill>
                <a:schemeClr val="bg1"/>
              </a:solidFill>
              <a:highlight>
                <a:srgbClr val="0000FF"/>
              </a:highlight>
            </a:endParaRPr>
          </a:p>
          <a:p>
            <a:r>
              <a:rPr lang="en-US" altLang="ja-JP" sz="1200" b="1" dirty="0">
                <a:solidFill>
                  <a:schemeClr val="bg1"/>
                </a:solidFill>
                <a:highlight>
                  <a:srgbClr val="0000FF"/>
                </a:highlight>
              </a:rPr>
              <a:t>(</a:t>
            </a:r>
            <a:r>
              <a:rPr lang="ja-JP" altLang="en-US" sz="1200" b="1" dirty="0">
                <a:solidFill>
                  <a:schemeClr val="bg1"/>
                </a:solidFill>
                <a:highlight>
                  <a:srgbClr val="0000FF"/>
                </a:highlight>
              </a:rPr>
              <a:t>理想的には・・・</a:t>
            </a:r>
            <a:r>
              <a:rPr lang="en-US" altLang="ja-JP" sz="1200" b="1" dirty="0">
                <a:solidFill>
                  <a:schemeClr val="bg1"/>
                </a:solidFill>
                <a:highlight>
                  <a:srgbClr val="0000FF"/>
                </a:highlight>
              </a:rPr>
              <a:t>)</a:t>
            </a:r>
            <a:endParaRPr kumimoji="1" lang="en-US" altLang="ja-JP" sz="1200" b="1" dirty="0">
              <a:solidFill>
                <a:schemeClr val="bg1"/>
              </a:solidFill>
              <a:highlight>
                <a:srgbClr val="0000FF"/>
              </a:highlight>
            </a:endParaRPr>
          </a:p>
          <a:p>
            <a:r>
              <a:rPr lang="en-US" altLang="ja-JP" sz="1000" b="1" dirty="0">
                <a:solidFill>
                  <a:schemeClr val="bg1"/>
                </a:solidFill>
                <a:highlight>
                  <a:srgbClr val="0000FF"/>
                </a:highlight>
              </a:rPr>
              <a:t>(</a:t>
            </a:r>
            <a:r>
              <a:rPr lang="ja-JP" altLang="en-US" sz="1000" b="1" dirty="0">
                <a:solidFill>
                  <a:schemeClr val="bg1"/>
                </a:solidFill>
                <a:highlight>
                  <a:srgbClr val="0000FF"/>
                </a:highlight>
              </a:rPr>
              <a:t>①、⑤、⑥ からみて意図せずに挙動が変わらないこと</a:t>
            </a:r>
            <a:r>
              <a:rPr lang="en-US" altLang="ja-JP" sz="1000" b="1" dirty="0">
                <a:solidFill>
                  <a:schemeClr val="bg1"/>
                </a:solidFill>
                <a:highlight>
                  <a:srgbClr val="0000FF"/>
                </a:highlight>
              </a:rPr>
              <a:t>)</a:t>
            </a:r>
            <a:r>
              <a:rPr lang="ja-JP" altLang="en-US" sz="1100" b="1" dirty="0">
                <a:solidFill>
                  <a:schemeClr val="bg1"/>
                </a:solidFill>
                <a:highlight>
                  <a:srgbClr val="0000FF"/>
                </a:highlight>
              </a:rPr>
              <a:t> </a:t>
            </a:r>
            <a:r>
              <a:rPr kumimoji="1" lang="ja-JP" altLang="en-US" sz="1100" b="1" dirty="0">
                <a:solidFill>
                  <a:schemeClr val="bg1"/>
                </a:solidFill>
                <a:highlight>
                  <a:srgbClr val="0000FF"/>
                </a:highlight>
              </a:rPr>
              <a:t>が重要。</a:t>
            </a:r>
          </a:p>
        </p:txBody>
      </p:sp>
      <p:cxnSp>
        <p:nvCxnSpPr>
          <p:cNvPr id="21" name="直線矢印コネクタ 20">
            <a:extLst>
              <a:ext uri="{FF2B5EF4-FFF2-40B4-BE49-F238E27FC236}">
                <a16:creationId xmlns:a16="http://schemas.microsoft.com/office/drawing/2014/main" id="{3D7C8AEF-F545-4377-ABD3-D9BB179CBC48}"/>
              </a:ext>
            </a:extLst>
          </p:cNvPr>
          <p:cNvCxnSpPr>
            <a:cxnSpLocks/>
          </p:cNvCxnSpPr>
          <p:nvPr/>
        </p:nvCxnSpPr>
        <p:spPr>
          <a:xfrm>
            <a:off x="1123627" y="1778177"/>
            <a:ext cx="513925" cy="0"/>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7E6E952C-7F5A-45E4-85F8-89E2F3B1E1E5}"/>
              </a:ext>
            </a:extLst>
          </p:cNvPr>
          <p:cNvSpPr txBox="1"/>
          <p:nvPr/>
        </p:nvSpPr>
        <p:spPr>
          <a:xfrm>
            <a:off x="-26688" y="976324"/>
            <a:ext cx="1509787" cy="931024"/>
          </a:xfrm>
          <a:prstGeom prst="rect">
            <a:avLst/>
          </a:prstGeom>
          <a:noFill/>
        </p:spPr>
        <p:txBody>
          <a:bodyPr wrap="square" rtlCol="0">
            <a:spAutoFit/>
          </a:bodyPr>
          <a:lstStyle/>
          <a:p>
            <a:r>
              <a:rPr kumimoji="1" lang="ja-JP" altLang="en-US" sz="1100" b="1" dirty="0">
                <a:solidFill>
                  <a:schemeClr val="bg1"/>
                </a:solidFill>
                <a:highlight>
                  <a:srgbClr val="000080"/>
                </a:highlight>
              </a:rPr>
              <a:t>⑤ ユーザーの需要に応じて頻繁に追加 </a:t>
            </a:r>
            <a:r>
              <a:rPr lang="en-US" altLang="ja-JP" sz="1100" b="1" dirty="0">
                <a:solidFill>
                  <a:schemeClr val="bg1"/>
                </a:solidFill>
                <a:highlight>
                  <a:srgbClr val="000080"/>
                </a:highlight>
              </a:rPr>
              <a:t>(OS </a:t>
            </a:r>
            <a:r>
              <a:rPr lang="ja-JP" altLang="en-US" sz="1100" b="1" dirty="0">
                <a:solidFill>
                  <a:schemeClr val="bg1"/>
                </a:solidFill>
                <a:highlight>
                  <a:srgbClr val="000080"/>
                </a:highlight>
              </a:rPr>
              <a:t>環境やプログラミング言語の流行変化毎に</a:t>
            </a:r>
            <a:r>
              <a:rPr lang="en-US" altLang="ja-JP" sz="1100" b="1" dirty="0">
                <a:solidFill>
                  <a:schemeClr val="bg1"/>
                </a:solidFill>
                <a:highlight>
                  <a:srgbClr val="000080"/>
                </a:highlight>
              </a:rPr>
              <a:t>)</a:t>
            </a:r>
            <a:r>
              <a:rPr lang="ja-JP" altLang="en-US" sz="1100" b="1" dirty="0">
                <a:solidFill>
                  <a:schemeClr val="bg1"/>
                </a:solidFill>
                <a:highlight>
                  <a:srgbClr val="000080"/>
                </a:highlight>
              </a:rPr>
              <a:t>。</a:t>
            </a:r>
            <a:r>
              <a:rPr kumimoji="1" lang="ja-JP" altLang="en-US" sz="1050" b="1" dirty="0">
                <a:solidFill>
                  <a:schemeClr val="bg1"/>
                </a:solidFill>
                <a:highlight>
                  <a:srgbClr val="000080"/>
                </a:highlight>
              </a:rPr>
              <a:t>数ヶ月ごとに進化</a:t>
            </a:r>
            <a:r>
              <a:rPr lang="ja-JP" altLang="en-US" sz="1050" b="1" dirty="0">
                <a:solidFill>
                  <a:schemeClr val="bg1"/>
                </a:solidFill>
                <a:highlight>
                  <a:srgbClr val="000080"/>
                </a:highlight>
              </a:rPr>
              <a:t>。</a:t>
            </a:r>
            <a:endParaRPr kumimoji="1" lang="ja-JP" altLang="en-US" sz="1050" b="1" dirty="0">
              <a:solidFill>
                <a:schemeClr val="bg1"/>
              </a:solidFill>
              <a:highlight>
                <a:srgbClr val="000080"/>
              </a:highlight>
            </a:endParaRPr>
          </a:p>
        </p:txBody>
      </p:sp>
      <p:sp>
        <p:nvSpPr>
          <p:cNvPr id="134" name="テキスト ボックス 133">
            <a:extLst>
              <a:ext uri="{FF2B5EF4-FFF2-40B4-BE49-F238E27FC236}">
                <a16:creationId xmlns:a16="http://schemas.microsoft.com/office/drawing/2014/main" id="{EAB63B9B-ADCB-4DC3-AA55-886500E72835}"/>
              </a:ext>
            </a:extLst>
          </p:cNvPr>
          <p:cNvSpPr txBox="1"/>
          <p:nvPr/>
        </p:nvSpPr>
        <p:spPr>
          <a:xfrm>
            <a:off x="7784231" y="1127578"/>
            <a:ext cx="1314325" cy="1569660"/>
          </a:xfrm>
          <a:prstGeom prst="rect">
            <a:avLst/>
          </a:prstGeom>
          <a:noFill/>
        </p:spPr>
        <p:txBody>
          <a:bodyPr wrap="square" rtlCol="0">
            <a:spAutoFit/>
          </a:bodyPr>
          <a:lstStyle/>
          <a:p>
            <a:r>
              <a:rPr kumimoji="1" lang="ja-JP" altLang="en-US" sz="1200" b="1" dirty="0">
                <a:solidFill>
                  <a:schemeClr val="bg1"/>
                </a:solidFill>
                <a:highlight>
                  <a:srgbClr val="FF0000"/>
                </a:highlight>
              </a:rPr>
              <a:t>⑥ マネージャーはホテルの支配人や刑務所の所長のように、数ヶ月ごとに、自組織の業務プロセスを改良することができる必要がある。</a:t>
            </a:r>
          </a:p>
        </p:txBody>
      </p:sp>
      <p:sp>
        <p:nvSpPr>
          <p:cNvPr id="135" name="四角形: 角を丸くする 134">
            <a:extLst>
              <a:ext uri="{FF2B5EF4-FFF2-40B4-BE49-F238E27FC236}">
                <a16:creationId xmlns:a16="http://schemas.microsoft.com/office/drawing/2014/main" id="{AA500EA9-BBD5-4D24-AF4D-476890BCA3CD}"/>
              </a:ext>
            </a:extLst>
          </p:cNvPr>
          <p:cNvSpPr/>
          <p:nvPr/>
        </p:nvSpPr>
        <p:spPr>
          <a:xfrm>
            <a:off x="8474680" y="4756695"/>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36" name="図 135">
            <a:extLst>
              <a:ext uri="{FF2B5EF4-FFF2-40B4-BE49-F238E27FC236}">
                <a16:creationId xmlns:a16="http://schemas.microsoft.com/office/drawing/2014/main" id="{ACBCA372-0D08-4A1E-82BA-69F18B89BF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4215" y="4952308"/>
            <a:ext cx="389566" cy="407045"/>
          </a:xfrm>
          <a:prstGeom prst="rect">
            <a:avLst/>
          </a:prstGeom>
        </p:spPr>
      </p:pic>
      <p:sp>
        <p:nvSpPr>
          <p:cNvPr id="137" name="四角形: 角を丸くする 136">
            <a:extLst>
              <a:ext uri="{FF2B5EF4-FFF2-40B4-BE49-F238E27FC236}">
                <a16:creationId xmlns:a16="http://schemas.microsoft.com/office/drawing/2014/main" id="{83FC946C-C64A-4F8B-9532-182BAC3B8E08}"/>
              </a:ext>
            </a:extLst>
          </p:cNvPr>
          <p:cNvSpPr/>
          <p:nvPr/>
        </p:nvSpPr>
        <p:spPr>
          <a:xfrm>
            <a:off x="8745344" y="4801849"/>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38" name="図 137">
            <a:extLst>
              <a:ext uri="{FF2B5EF4-FFF2-40B4-BE49-F238E27FC236}">
                <a16:creationId xmlns:a16="http://schemas.microsoft.com/office/drawing/2014/main" id="{AD3D7359-6B8A-41CB-99EE-2BCF595803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4879" y="4997462"/>
            <a:ext cx="389566" cy="407045"/>
          </a:xfrm>
          <a:prstGeom prst="rect">
            <a:avLst/>
          </a:prstGeom>
        </p:spPr>
      </p:pic>
      <p:sp>
        <p:nvSpPr>
          <p:cNvPr id="139" name="四角形: 角を丸くする 138">
            <a:extLst>
              <a:ext uri="{FF2B5EF4-FFF2-40B4-BE49-F238E27FC236}">
                <a16:creationId xmlns:a16="http://schemas.microsoft.com/office/drawing/2014/main" id="{C5825783-9BEE-4A90-9F20-53CDA5877C60}"/>
              </a:ext>
            </a:extLst>
          </p:cNvPr>
          <p:cNvSpPr/>
          <p:nvPr/>
        </p:nvSpPr>
        <p:spPr>
          <a:xfrm>
            <a:off x="9223823" y="4787709"/>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140" name="四角形: 角を丸くする 139">
            <a:extLst>
              <a:ext uri="{FF2B5EF4-FFF2-40B4-BE49-F238E27FC236}">
                <a16:creationId xmlns:a16="http://schemas.microsoft.com/office/drawing/2014/main" id="{FC683E98-78BF-4074-8C11-124D655F88C3}"/>
              </a:ext>
            </a:extLst>
          </p:cNvPr>
          <p:cNvSpPr/>
          <p:nvPr/>
        </p:nvSpPr>
        <p:spPr>
          <a:xfrm>
            <a:off x="9926292" y="4820494"/>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41" name="図 140">
            <a:extLst>
              <a:ext uri="{FF2B5EF4-FFF2-40B4-BE49-F238E27FC236}">
                <a16:creationId xmlns:a16="http://schemas.microsoft.com/office/drawing/2014/main" id="{65ACA55B-C393-422D-86F3-FEB4638C7C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5827" y="5016107"/>
            <a:ext cx="389566" cy="407045"/>
          </a:xfrm>
          <a:prstGeom prst="rect">
            <a:avLst/>
          </a:prstGeom>
        </p:spPr>
      </p:pic>
      <p:sp>
        <p:nvSpPr>
          <p:cNvPr id="142" name="四角形: 角を丸くする 141">
            <a:extLst>
              <a:ext uri="{FF2B5EF4-FFF2-40B4-BE49-F238E27FC236}">
                <a16:creationId xmlns:a16="http://schemas.microsoft.com/office/drawing/2014/main" id="{15788DC8-140D-49D9-89C5-52853BC2ED06}"/>
              </a:ext>
            </a:extLst>
          </p:cNvPr>
          <p:cNvSpPr/>
          <p:nvPr/>
        </p:nvSpPr>
        <p:spPr>
          <a:xfrm>
            <a:off x="10196956" y="4865648"/>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43" name="図 142">
            <a:extLst>
              <a:ext uri="{FF2B5EF4-FFF2-40B4-BE49-F238E27FC236}">
                <a16:creationId xmlns:a16="http://schemas.microsoft.com/office/drawing/2014/main" id="{DDDF5346-C59A-42B5-A92D-D14A5AD242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91" y="5061261"/>
            <a:ext cx="389566" cy="407045"/>
          </a:xfrm>
          <a:prstGeom prst="rect">
            <a:avLst/>
          </a:prstGeom>
        </p:spPr>
      </p:pic>
      <p:sp>
        <p:nvSpPr>
          <p:cNvPr id="144" name="四角形: 角を丸くする 143">
            <a:extLst>
              <a:ext uri="{FF2B5EF4-FFF2-40B4-BE49-F238E27FC236}">
                <a16:creationId xmlns:a16="http://schemas.microsoft.com/office/drawing/2014/main" id="{27991E17-2EF1-4B4F-9E7D-A937D92DB23E}"/>
              </a:ext>
            </a:extLst>
          </p:cNvPr>
          <p:cNvSpPr/>
          <p:nvPr/>
        </p:nvSpPr>
        <p:spPr>
          <a:xfrm>
            <a:off x="10675435" y="4851508"/>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145" name="四角形: 角を丸くする 144">
            <a:extLst>
              <a:ext uri="{FF2B5EF4-FFF2-40B4-BE49-F238E27FC236}">
                <a16:creationId xmlns:a16="http://schemas.microsoft.com/office/drawing/2014/main" id="{B774060B-5ACD-4A65-8C05-09E7948FB938}"/>
              </a:ext>
            </a:extLst>
          </p:cNvPr>
          <p:cNvSpPr/>
          <p:nvPr/>
        </p:nvSpPr>
        <p:spPr>
          <a:xfrm>
            <a:off x="11165072" y="4829827"/>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46" name="図 145">
            <a:extLst>
              <a:ext uri="{FF2B5EF4-FFF2-40B4-BE49-F238E27FC236}">
                <a16:creationId xmlns:a16="http://schemas.microsoft.com/office/drawing/2014/main" id="{C66213C5-6D40-4E32-B3B6-C37DF669EB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4607" y="5025440"/>
            <a:ext cx="389566" cy="407045"/>
          </a:xfrm>
          <a:prstGeom prst="rect">
            <a:avLst/>
          </a:prstGeom>
        </p:spPr>
      </p:pic>
      <p:sp>
        <p:nvSpPr>
          <p:cNvPr id="147" name="四角形: 角を丸くする 146">
            <a:extLst>
              <a:ext uri="{FF2B5EF4-FFF2-40B4-BE49-F238E27FC236}">
                <a16:creationId xmlns:a16="http://schemas.microsoft.com/office/drawing/2014/main" id="{BC939DE9-4144-4CB1-80E0-471809810269}"/>
              </a:ext>
            </a:extLst>
          </p:cNvPr>
          <p:cNvSpPr/>
          <p:nvPr/>
        </p:nvSpPr>
        <p:spPr>
          <a:xfrm>
            <a:off x="11435736" y="4874981"/>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48" name="図 147">
            <a:extLst>
              <a:ext uri="{FF2B5EF4-FFF2-40B4-BE49-F238E27FC236}">
                <a16:creationId xmlns:a16="http://schemas.microsoft.com/office/drawing/2014/main" id="{E586A651-2E24-4DC5-A398-22D016DC2C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5271" y="5070594"/>
            <a:ext cx="389566" cy="407045"/>
          </a:xfrm>
          <a:prstGeom prst="rect">
            <a:avLst/>
          </a:prstGeom>
        </p:spPr>
      </p:pic>
      <p:sp>
        <p:nvSpPr>
          <p:cNvPr id="149" name="四角形: 角を丸くする 148">
            <a:extLst>
              <a:ext uri="{FF2B5EF4-FFF2-40B4-BE49-F238E27FC236}">
                <a16:creationId xmlns:a16="http://schemas.microsoft.com/office/drawing/2014/main" id="{0EDB7487-4FC4-4239-A6A1-62DDD3679D33}"/>
              </a:ext>
            </a:extLst>
          </p:cNvPr>
          <p:cNvSpPr/>
          <p:nvPr/>
        </p:nvSpPr>
        <p:spPr>
          <a:xfrm>
            <a:off x="11914215" y="4860841"/>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2" name="テキスト ボックス 1">
            <a:extLst>
              <a:ext uri="{FF2B5EF4-FFF2-40B4-BE49-F238E27FC236}">
                <a16:creationId xmlns:a16="http://schemas.microsoft.com/office/drawing/2014/main" id="{4689D14A-960C-4331-8C99-6690D0529F09}"/>
              </a:ext>
            </a:extLst>
          </p:cNvPr>
          <p:cNvSpPr txBox="1"/>
          <p:nvPr/>
        </p:nvSpPr>
        <p:spPr>
          <a:xfrm>
            <a:off x="24817" y="2086882"/>
            <a:ext cx="930431" cy="1169551"/>
          </a:xfrm>
          <a:prstGeom prst="rect">
            <a:avLst/>
          </a:prstGeom>
          <a:noFill/>
          <a:ln w="28575">
            <a:solidFill>
              <a:schemeClr val="tx1"/>
            </a:solidFill>
            <a:prstDash val="sysDash"/>
          </a:ln>
        </p:spPr>
        <p:txBody>
          <a:bodyPr wrap="square" rtlCol="0">
            <a:spAutoFit/>
          </a:bodyPr>
          <a:lstStyle/>
          <a:p>
            <a:r>
              <a:rPr kumimoji="1" lang="en-US" altLang="ja-JP" sz="1000" b="1" dirty="0">
                <a:highlight>
                  <a:srgbClr val="00FF00"/>
                </a:highlight>
              </a:rPr>
              <a:t>※</a:t>
            </a:r>
            <a:r>
              <a:rPr kumimoji="1" lang="ja-JP" altLang="en-US" sz="1000" b="1" dirty="0">
                <a:highlight>
                  <a:srgbClr val="00FF00"/>
                </a:highlight>
              </a:rPr>
              <a:t>注</a:t>
            </a:r>
            <a:r>
              <a:rPr kumimoji="1" lang="en-US" altLang="ja-JP" sz="1000" b="1" dirty="0">
                <a:highlight>
                  <a:srgbClr val="00FF00"/>
                </a:highlight>
              </a:rPr>
              <a:t>1: </a:t>
            </a:r>
            <a:r>
              <a:rPr kumimoji="1" lang="ja-JP" altLang="en-US" sz="1000" b="1" dirty="0">
                <a:highlight>
                  <a:srgbClr val="00FF00"/>
                </a:highlight>
              </a:rPr>
              <a:t>実際には管理上の都合で </a:t>
            </a:r>
            <a:r>
              <a:rPr kumimoji="1" lang="en-US" altLang="ja-JP" sz="1000" b="1" dirty="0">
                <a:highlight>
                  <a:srgbClr val="00FF00"/>
                </a:highlight>
              </a:rPr>
              <a:t>IaaS (</a:t>
            </a:r>
            <a:r>
              <a:rPr kumimoji="1" lang="ja-JP" altLang="en-US" sz="1000" b="1" dirty="0">
                <a:highlight>
                  <a:srgbClr val="00FF00"/>
                </a:highlight>
              </a:rPr>
              <a:t>図 </a:t>
            </a:r>
            <a:r>
              <a:rPr kumimoji="1" lang="en-US" altLang="ja-JP" sz="1000" b="1" dirty="0">
                <a:highlight>
                  <a:srgbClr val="00FF00"/>
                </a:highlight>
              </a:rPr>
              <a:t>B</a:t>
            </a:r>
            <a:r>
              <a:rPr kumimoji="1" lang="ja-JP" altLang="en-US" sz="1000" b="1" dirty="0">
                <a:highlight>
                  <a:srgbClr val="00FF00"/>
                </a:highlight>
              </a:rPr>
              <a:t> 参照</a:t>
            </a:r>
            <a:r>
              <a:rPr kumimoji="1" lang="en-US" altLang="ja-JP" sz="1000" b="1" dirty="0">
                <a:highlight>
                  <a:srgbClr val="00FF00"/>
                </a:highlight>
              </a:rPr>
              <a:t>) </a:t>
            </a:r>
            <a:r>
              <a:rPr kumimoji="1" lang="ja-JP" altLang="en-US" sz="1000" b="1" dirty="0">
                <a:highlight>
                  <a:srgbClr val="00FF00"/>
                </a:highlight>
              </a:rPr>
              <a:t>を用いて ② をさらに </a:t>
            </a:r>
            <a:r>
              <a:rPr kumimoji="1" lang="en-US" altLang="ja-JP" sz="1000" b="1" dirty="0">
                <a:highlight>
                  <a:srgbClr val="00FF00"/>
                </a:highlight>
              </a:rPr>
              <a:t>1 </a:t>
            </a:r>
            <a:r>
              <a:rPr kumimoji="1" lang="ja-JP" altLang="en-US" sz="1000" b="1" dirty="0">
                <a:highlight>
                  <a:srgbClr val="00FF00"/>
                </a:highlight>
              </a:rPr>
              <a:t>層仮想化することもある。</a:t>
            </a:r>
          </a:p>
        </p:txBody>
      </p:sp>
      <p:pic>
        <p:nvPicPr>
          <p:cNvPr id="104" name="Picture 9">
            <a:extLst>
              <a:ext uri="{FF2B5EF4-FFF2-40B4-BE49-F238E27FC236}">
                <a16:creationId xmlns:a16="http://schemas.microsoft.com/office/drawing/2014/main" id="{6E072D75-F5F6-4010-A052-812846CB5324}"/>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0708" y="6007091"/>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9">
            <a:extLst>
              <a:ext uri="{FF2B5EF4-FFF2-40B4-BE49-F238E27FC236}">
                <a16:creationId xmlns:a16="http://schemas.microsoft.com/office/drawing/2014/main" id="{776FCC9D-D44C-478C-9C3A-A765311D2468}"/>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882" y="6047005"/>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9">
            <a:extLst>
              <a:ext uri="{FF2B5EF4-FFF2-40B4-BE49-F238E27FC236}">
                <a16:creationId xmlns:a16="http://schemas.microsoft.com/office/drawing/2014/main" id="{854E9AD4-39DF-4AE7-989B-563D96C650A6}"/>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9803" y="6048566"/>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9">
            <a:extLst>
              <a:ext uri="{FF2B5EF4-FFF2-40B4-BE49-F238E27FC236}">
                <a16:creationId xmlns:a16="http://schemas.microsoft.com/office/drawing/2014/main" id="{740383C5-F3DE-4004-8451-0B5245599B81}"/>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4942" y="6022850"/>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9">
            <a:extLst>
              <a:ext uri="{FF2B5EF4-FFF2-40B4-BE49-F238E27FC236}">
                <a16:creationId xmlns:a16="http://schemas.microsoft.com/office/drawing/2014/main" id="{D07119C2-4904-4E8C-B587-94F8995B26F0}"/>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1066" y="6046430"/>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9">
            <a:extLst>
              <a:ext uri="{FF2B5EF4-FFF2-40B4-BE49-F238E27FC236}">
                <a16:creationId xmlns:a16="http://schemas.microsoft.com/office/drawing/2014/main" id="{352AD8A4-2E3B-4CC1-AD53-EF7FC50C6586}"/>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03347" y="6054463"/>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9">
            <a:extLst>
              <a:ext uri="{FF2B5EF4-FFF2-40B4-BE49-F238E27FC236}">
                <a16:creationId xmlns:a16="http://schemas.microsoft.com/office/drawing/2014/main" id="{3B0FB3D8-A950-46C0-A59F-43A59E58AD9A}"/>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40629" y="6062689"/>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Picture 9">
            <a:extLst>
              <a:ext uri="{FF2B5EF4-FFF2-40B4-BE49-F238E27FC236}">
                <a16:creationId xmlns:a16="http://schemas.microsoft.com/office/drawing/2014/main" id="{8E020E6B-B7C2-4C3E-8739-F21FDD33AD7A}"/>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03741" y="6062689"/>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 name="Picture 9">
            <a:extLst>
              <a:ext uri="{FF2B5EF4-FFF2-40B4-BE49-F238E27FC236}">
                <a16:creationId xmlns:a16="http://schemas.microsoft.com/office/drawing/2014/main" id="{148BAE4D-D6D0-41BA-B5B6-CCABD49655F2}"/>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82395" y="6062689"/>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661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A400EA-1ED2-4D3D-98B9-9794DEB6BB48}"/>
              </a:ext>
            </a:extLst>
          </p:cNvPr>
          <p:cNvSpPr>
            <a:spLocks noGrp="1"/>
          </p:cNvSpPr>
          <p:nvPr>
            <p:ph type="title"/>
          </p:nvPr>
        </p:nvSpPr>
        <p:spPr>
          <a:xfrm>
            <a:off x="182880" y="67257"/>
            <a:ext cx="9806940" cy="807085"/>
          </a:xfrm>
        </p:spPr>
        <p:txBody>
          <a:bodyPr>
            <a:normAutofit fontScale="90000"/>
          </a:bodyPr>
          <a:lstStyle/>
          <a:p>
            <a:r>
              <a:rPr kumimoji="1" lang="ja-JP" altLang="en-US" dirty="0">
                <a:highlight>
                  <a:srgbClr val="99FFCC"/>
                </a:highlight>
              </a:rPr>
              <a:t>現在、米中デジタル基盤産業で起きていること</a:t>
            </a:r>
          </a:p>
        </p:txBody>
      </p:sp>
      <p:sp>
        <p:nvSpPr>
          <p:cNvPr id="3" name="コンテンツ プレースホルダー 2">
            <a:extLst>
              <a:ext uri="{FF2B5EF4-FFF2-40B4-BE49-F238E27FC236}">
                <a16:creationId xmlns:a16="http://schemas.microsoft.com/office/drawing/2014/main" id="{CD22B19A-D736-4251-8E2F-DF7D72C0B2F6}"/>
              </a:ext>
            </a:extLst>
          </p:cNvPr>
          <p:cNvSpPr>
            <a:spLocks noGrp="1"/>
          </p:cNvSpPr>
          <p:nvPr>
            <p:ph idx="1"/>
          </p:nvPr>
        </p:nvSpPr>
        <p:spPr>
          <a:xfrm>
            <a:off x="182880" y="778137"/>
            <a:ext cx="11163300" cy="4780614"/>
          </a:xfrm>
        </p:spPr>
        <p:txBody>
          <a:bodyPr>
            <a:normAutofit lnSpcReduction="10000"/>
          </a:bodyPr>
          <a:lstStyle/>
          <a:p>
            <a:r>
              <a:rPr kumimoji="1" lang="en-US" altLang="ja-JP" b="1" dirty="0">
                <a:highlight>
                  <a:srgbClr val="FFFF00"/>
                </a:highlight>
              </a:rPr>
              <a:t>2010 </a:t>
            </a:r>
            <a:r>
              <a:rPr kumimoji="1" lang="ja-JP" altLang="en-US" b="1" dirty="0">
                <a:highlight>
                  <a:srgbClr val="FFFF00"/>
                </a:highlight>
              </a:rPr>
              <a:t>年代後半から、米国の大学において、</a:t>
            </a:r>
            <a:r>
              <a:rPr kumimoji="1" lang="en-US" altLang="ja-JP" b="1" dirty="0">
                <a:highlight>
                  <a:srgbClr val="FFFF00"/>
                </a:highlight>
              </a:rPr>
              <a:t>(a) </a:t>
            </a:r>
            <a:r>
              <a:rPr kumimoji="1" lang="ja-JP" altLang="en-US" b="1" dirty="0">
                <a:highlight>
                  <a:srgbClr val="FFFF00"/>
                </a:highlight>
              </a:rPr>
              <a:t>デジタル基盤人材の育成数が減少し始め、</a:t>
            </a:r>
            <a:r>
              <a:rPr kumimoji="1" lang="en-US" altLang="ja-JP" b="1" dirty="0">
                <a:highlight>
                  <a:srgbClr val="FFFF00"/>
                </a:highlight>
              </a:rPr>
              <a:t>AI </a:t>
            </a:r>
            <a:r>
              <a:rPr kumimoji="1" lang="ja-JP" altLang="en-US" b="1" dirty="0">
                <a:highlight>
                  <a:srgbClr val="FFFF00"/>
                </a:highlight>
              </a:rPr>
              <a:t>人材が大半を占める傾向に変化</a:t>
            </a:r>
            <a:r>
              <a:rPr kumimoji="1" lang="ja-JP" altLang="en-US" b="1" dirty="0"/>
              <a:t>。</a:t>
            </a:r>
            <a:endParaRPr kumimoji="1" lang="en-US" altLang="ja-JP" b="1" dirty="0"/>
          </a:p>
          <a:p>
            <a:pPr lvl="1"/>
            <a:r>
              <a:rPr kumimoji="1" lang="ja-JP" altLang="en-US" sz="1800" b="1" dirty="0"/>
              <a:t>米国のデジタル基盤企業 </a:t>
            </a:r>
            <a:r>
              <a:rPr kumimoji="1" lang="en-US" altLang="ja-JP" sz="1800" b="1" dirty="0"/>
              <a:t>(Amazon AWS, Microsoft</a:t>
            </a:r>
            <a:r>
              <a:rPr lang="en-US" altLang="ja-JP" sz="1800" b="1" dirty="0"/>
              <a:t> </a:t>
            </a:r>
            <a:r>
              <a:rPr kumimoji="1" lang="ja-JP" altLang="en-US" sz="1800" b="1" dirty="0"/>
              <a:t>等</a:t>
            </a:r>
            <a:r>
              <a:rPr kumimoji="1" lang="en-US" altLang="ja-JP" sz="1800" b="1" dirty="0"/>
              <a:t>) </a:t>
            </a:r>
            <a:r>
              <a:rPr kumimoji="1" lang="ja-JP" altLang="en-US" sz="1800" b="1" dirty="0"/>
              <a:t>で深刻な人材不足が発生。</a:t>
            </a:r>
            <a:br>
              <a:rPr kumimoji="1" lang="en-US" altLang="ja-JP" sz="1800" b="1" dirty="0"/>
            </a:br>
            <a:r>
              <a:rPr kumimoji="1" lang="en-US" altLang="ja-JP" sz="1800" b="1" dirty="0"/>
              <a:t>(</a:t>
            </a:r>
            <a:r>
              <a:rPr kumimoji="1" lang="ja-JP" altLang="en-US" sz="1800" b="1" dirty="0"/>
              <a:t>現在、米国系プラットフォーマーでは、</a:t>
            </a:r>
            <a:r>
              <a:rPr kumimoji="1" lang="en-US" altLang="ja-JP" sz="1800" b="1" dirty="0"/>
              <a:t>(a) </a:t>
            </a:r>
            <a:r>
              <a:rPr kumimoji="1" lang="ja-JP" altLang="en-US" sz="1800" b="1" dirty="0"/>
              <a:t>デジタル基盤人材の人手不足が極めて深刻な水準。後述</a:t>
            </a:r>
            <a:r>
              <a:rPr kumimoji="1" lang="en-US" altLang="ja-JP" sz="1800" b="1" dirty="0"/>
              <a:t>)</a:t>
            </a:r>
            <a:r>
              <a:rPr kumimoji="1" lang="ja-JP" altLang="en-US" sz="1800" b="1" dirty="0"/>
              <a:t>。</a:t>
            </a:r>
            <a:endParaRPr kumimoji="1" lang="en-US" altLang="ja-JP" sz="1800" b="1" dirty="0"/>
          </a:p>
          <a:p>
            <a:pPr lvl="1"/>
            <a:endParaRPr kumimoji="1" lang="en-US" altLang="ja-JP" b="1" dirty="0"/>
          </a:p>
          <a:p>
            <a:pPr lvl="1"/>
            <a:endParaRPr kumimoji="1" lang="en-US" altLang="ja-JP" b="1" dirty="0"/>
          </a:p>
          <a:p>
            <a:pPr lvl="1"/>
            <a:endParaRPr lang="en-US" altLang="ja-JP" b="1" dirty="0"/>
          </a:p>
          <a:p>
            <a:pPr lvl="1"/>
            <a:endParaRPr kumimoji="1" lang="en-US" altLang="ja-JP" b="1" dirty="0"/>
          </a:p>
          <a:p>
            <a:pPr lvl="1"/>
            <a:endParaRPr kumimoji="1" lang="en-US" altLang="ja-JP" b="1" dirty="0"/>
          </a:p>
          <a:p>
            <a:pPr lvl="1"/>
            <a:endParaRPr lang="en-US" altLang="ja-JP" b="1" dirty="0"/>
          </a:p>
          <a:p>
            <a:pPr lvl="1"/>
            <a:endParaRPr kumimoji="1" lang="en-US" altLang="ja-JP" b="1" dirty="0"/>
          </a:p>
          <a:p>
            <a:r>
              <a:rPr kumimoji="1" lang="en-US" altLang="ja-JP" sz="2400" dirty="0"/>
              <a:t>2016 </a:t>
            </a:r>
            <a:r>
              <a:rPr kumimoji="1" lang="ja-JP" altLang="en-US" sz="2400" dirty="0"/>
              <a:t>年以降、米国での 「</a:t>
            </a:r>
            <a:r>
              <a:rPr kumimoji="1" lang="en-US" altLang="ja-JP" sz="2400" dirty="0"/>
              <a:t>2.</a:t>
            </a:r>
            <a:r>
              <a:rPr kumimoji="1" lang="ja-JP" altLang="en-US" sz="2400" dirty="0"/>
              <a:t>」の異変に気付いた中国が、さらに </a:t>
            </a:r>
            <a:r>
              <a:rPr kumimoji="1" lang="en-US" altLang="ja-JP" sz="2400" dirty="0"/>
              <a:t>(a) </a:t>
            </a:r>
            <a:r>
              <a:rPr kumimoji="1" lang="ja-JP" altLang="en-US" sz="2400" dirty="0"/>
              <a:t>デジタル基盤技術の人材育成に注力する強力な各種政策を開始 </a:t>
            </a:r>
            <a:r>
              <a:rPr kumimoji="1" lang="en-US" altLang="ja-JP" sz="2400" dirty="0"/>
              <a:t>(</a:t>
            </a:r>
            <a:r>
              <a:rPr kumimoji="1" lang="ja-JP" altLang="en-US" sz="2400" dirty="0"/>
              <a:t>後述</a:t>
            </a:r>
            <a:r>
              <a:rPr kumimoji="1" lang="en-US" altLang="ja-JP" sz="2400" dirty="0"/>
              <a:t>)</a:t>
            </a:r>
            <a:r>
              <a:rPr kumimoji="1" lang="ja-JP" altLang="en-US" sz="2400" dirty="0"/>
              <a:t>。</a:t>
            </a:r>
            <a:endParaRPr kumimoji="1" lang="en-US" altLang="ja-JP" sz="2400" dirty="0"/>
          </a:p>
          <a:p>
            <a:pPr marL="514350" indent="-514350">
              <a:buFont typeface="+mj-lt"/>
              <a:buAutoNum type="arabicPeriod"/>
            </a:pPr>
            <a:endParaRPr kumimoji="1" lang="ja-JP" altLang="en-US" sz="2400" dirty="0"/>
          </a:p>
        </p:txBody>
      </p:sp>
      <p:sp>
        <p:nvSpPr>
          <p:cNvPr id="4" name="スライド番号プレースホルダー 3">
            <a:extLst>
              <a:ext uri="{FF2B5EF4-FFF2-40B4-BE49-F238E27FC236}">
                <a16:creationId xmlns:a16="http://schemas.microsoft.com/office/drawing/2014/main" id="{6D672053-CDB7-44DA-B034-3BEB21971D27}"/>
              </a:ext>
            </a:extLst>
          </p:cNvPr>
          <p:cNvSpPr>
            <a:spLocks noGrp="1"/>
          </p:cNvSpPr>
          <p:nvPr>
            <p:ph type="sldNum" sz="quarter" idx="12"/>
          </p:nvPr>
        </p:nvSpPr>
        <p:spPr/>
        <p:txBody>
          <a:bodyPr/>
          <a:lstStyle/>
          <a:p>
            <a:fld id="{63DCA85F-F225-44A4-AEA8-9083CAE61796}" type="slidenum">
              <a:rPr kumimoji="1" lang="ja-JP" altLang="en-US" smtClean="0"/>
              <a:t>46</a:t>
            </a:fld>
            <a:endParaRPr kumimoji="1" lang="ja-JP" altLang="en-US" dirty="0"/>
          </a:p>
        </p:txBody>
      </p:sp>
      <p:sp>
        <p:nvSpPr>
          <p:cNvPr id="6" name="矢印: 右 5">
            <a:extLst>
              <a:ext uri="{FF2B5EF4-FFF2-40B4-BE49-F238E27FC236}">
                <a16:creationId xmlns:a16="http://schemas.microsoft.com/office/drawing/2014/main" id="{B02EF875-B9D5-46B0-8C72-EB6E8CA30088}"/>
              </a:ext>
            </a:extLst>
          </p:cNvPr>
          <p:cNvSpPr/>
          <p:nvPr/>
        </p:nvSpPr>
        <p:spPr>
          <a:xfrm>
            <a:off x="1163743" y="5819046"/>
            <a:ext cx="1211580" cy="90117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5920F91-44DA-4CDF-9374-90BA61E65FF3}"/>
              </a:ext>
            </a:extLst>
          </p:cNvPr>
          <p:cNvSpPr txBox="1"/>
          <p:nvPr/>
        </p:nvSpPr>
        <p:spPr>
          <a:xfrm>
            <a:off x="2476176" y="5311620"/>
            <a:ext cx="9075646" cy="1323439"/>
          </a:xfrm>
          <a:prstGeom prst="rect">
            <a:avLst/>
          </a:prstGeom>
          <a:solidFill>
            <a:schemeClr val="accent2">
              <a:lumMod val="20000"/>
              <a:lumOff val="80000"/>
            </a:schemeClr>
          </a:solidFill>
        </p:spPr>
        <p:txBody>
          <a:bodyPr wrap="square" rtlCol="0">
            <a:spAutoFit/>
          </a:bodyPr>
          <a:lstStyle/>
          <a:p>
            <a:r>
              <a:rPr kumimoji="1" lang="en-US" altLang="ja-JP" sz="2000" b="1" dirty="0">
                <a:solidFill>
                  <a:srgbClr val="C00000"/>
                </a:solidFill>
              </a:rPr>
              <a:t>2040 </a:t>
            </a:r>
            <a:r>
              <a:rPr kumimoji="1" lang="ja-JP" altLang="en-US" sz="2000" b="1" dirty="0">
                <a:solidFill>
                  <a:srgbClr val="C00000"/>
                </a:solidFill>
              </a:rPr>
              <a:t>年ごろには、米国デジタル基盤企業の技術力が衰退して、現在の日本の大企業のようになってしまい、クラウド基盤サービスやシステムソフトウェア、インターネット機器等の主要な供給元が米国から中国に遷移してしまう可能性が高い。</a:t>
            </a:r>
            <a:endParaRPr kumimoji="1" lang="en-US" altLang="ja-JP" sz="2000" b="1" dirty="0">
              <a:solidFill>
                <a:srgbClr val="C00000"/>
              </a:solidFill>
            </a:endParaRPr>
          </a:p>
          <a:p>
            <a:r>
              <a:rPr kumimoji="1" lang="ja-JP" altLang="en-US" sz="2000" b="1" u="sng" dirty="0">
                <a:solidFill>
                  <a:srgbClr val="0000FF"/>
                </a:solidFill>
              </a:rPr>
              <a:t>日本 </a:t>
            </a:r>
            <a:r>
              <a:rPr kumimoji="1" lang="en-US" altLang="ja-JP" sz="2000" b="1" u="sng" dirty="0">
                <a:solidFill>
                  <a:srgbClr val="0000FF"/>
                </a:solidFill>
              </a:rPr>
              <a:t>(+ </a:t>
            </a:r>
            <a:r>
              <a:rPr kumimoji="1" lang="ja-JP" altLang="en-US" sz="2000" b="1" u="sng" dirty="0">
                <a:solidFill>
                  <a:srgbClr val="0000FF"/>
                </a:solidFill>
              </a:rPr>
              <a:t>米国</a:t>
            </a:r>
            <a:r>
              <a:rPr kumimoji="1" lang="en-US" altLang="ja-JP" sz="2000" b="1" u="sng" dirty="0">
                <a:solidFill>
                  <a:srgbClr val="0000FF"/>
                </a:solidFill>
              </a:rPr>
              <a:t>) </a:t>
            </a:r>
            <a:r>
              <a:rPr kumimoji="1" lang="ja-JP" altLang="en-US" sz="2000" b="1" u="sng" dirty="0">
                <a:solidFill>
                  <a:srgbClr val="0000FF"/>
                </a:solidFill>
              </a:rPr>
              <a:t>は、中国に勝てるデジタル基盤人材・技術育成戦略を立てる必要がある。</a:t>
            </a:r>
          </a:p>
        </p:txBody>
      </p:sp>
      <p:pic>
        <p:nvPicPr>
          <p:cNvPr id="10" name="図 9">
            <a:extLst>
              <a:ext uri="{FF2B5EF4-FFF2-40B4-BE49-F238E27FC236}">
                <a16:creationId xmlns:a16="http://schemas.microsoft.com/office/drawing/2014/main" id="{9C087A82-9207-45B0-9021-13CACF9E7C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107" y="2003035"/>
            <a:ext cx="4754879" cy="2550604"/>
          </a:xfrm>
          <a:prstGeom prst="rect">
            <a:avLst/>
          </a:prstGeom>
        </p:spPr>
      </p:pic>
      <p:sp>
        <p:nvSpPr>
          <p:cNvPr id="11" name="テキスト ボックス 10">
            <a:extLst>
              <a:ext uri="{FF2B5EF4-FFF2-40B4-BE49-F238E27FC236}">
                <a16:creationId xmlns:a16="http://schemas.microsoft.com/office/drawing/2014/main" id="{EBED0EBD-DDC1-4397-AF0A-54EECC0CA928}"/>
              </a:ext>
            </a:extLst>
          </p:cNvPr>
          <p:cNvSpPr txBox="1"/>
          <p:nvPr/>
        </p:nvSpPr>
        <p:spPr>
          <a:xfrm>
            <a:off x="7368540" y="2792909"/>
            <a:ext cx="4130040" cy="1600438"/>
          </a:xfrm>
          <a:prstGeom prst="rect">
            <a:avLst/>
          </a:prstGeom>
          <a:noFill/>
        </p:spPr>
        <p:txBody>
          <a:bodyPr wrap="square" rtlCol="0">
            <a:spAutoFit/>
          </a:bodyPr>
          <a:lstStyle/>
          <a:p>
            <a:r>
              <a:rPr kumimoji="1" lang="ja-JP" altLang="en-US" sz="1400" dirty="0"/>
              <a:t>米国大学発コンピュータ系博士専門割合推移</a:t>
            </a:r>
          </a:p>
          <a:p>
            <a:r>
              <a:rPr kumimoji="1" lang="en-US" altLang="ja-JP" sz="1400" dirty="0"/>
              <a:t>2002 </a:t>
            </a:r>
            <a:r>
              <a:rPr kumimoji="1" lang="ja-JP" altLang="en-US" sz="1400" dirty="0"/>
              <a:t>年から </a:t>
            </a:r>
            <a:r>
              <a:rPr kumimoji="1" lang="en-US" altLang="ja-JP" sz="1400" dirty="0"/>
              <a:t>2023 </a:t>
            </a:r>
            <a:r>
              <a:rPr kumimoji="1" lang="ja-JP" altLang="en-US" sz="1400" dirty="0"/>
              <a:t>年までの米 </a:t>
            </a:r>
            <a:r>
              <a:rPr kumimoji="1" lang="en-US" altLang="ja-JP" sz="1400" dirty="0"/>
              <a:t>CRA </a:t>
            </a:r>
            <a:r>
              <a:rPr kumimoji="1" lang="ja-JP" altLang="en-US" sz="1400" dirty="0"/>
              <a:t>の各年報告書のデータをもとに著者が作成。</a:t>
            </a:r>
          </a:p>
          <a:p>
            <a:r>
              <a:rPr kumimoji="1" lang="en-US" altLang="ja-JP" sz="1400" dirty="0"/>
              <a:t>Computing Research Association: "The CRA </a:t>
            </a:r>
            <a:r>
              <a:rPr kumimoji="1" lang="en-US" altLang="ja-JP" sz="1400" dirty="0" err="1"/>
              <a:t>Taulbee</a:t>
            </a:r>
            <a:r>
              <a:rPr kumimoji="1" lang="en-US" altLang="ja-JP" sz="1400" dirty="0"/>
              <a:t> Survey" (2002 </a:t>
            </a:r>
            <a:r>
              <a:rPr kumimoji="1" lang="ja-JP" altLang="en-US" sz="1400" dirty="0"/>
              <a:t>年から </a:t>
            </a:r>
            <a:r>
              <a:rPr kumimoji="1" lang="en-US" altLang="ja-JP" sz="1400" dirty="0"/>
              <a:t>2023 </a:t>
            </a:r>
            <a:r>
              <a:rPr kumimoji="1" lang="ja-JP" altLang="en-US" sz="1400" dirty="0"/>
              <a:t>年までの各年報告書</a:t>
            </a:r>
            <a:r>
              <a:rPr kumimoji="1" lang="en-US" altLang="ja-JP" sz="1400" dirty="0"/>
              <a:t>), 2024/05/18, https://cra.org/resources/taulbee-survey/ , (</a:t>
            </a:r>
            <a:r>
              <a:rPr kumimoji="1" lang="ja-JP" altLang="en-US" sz="1400" dirty="0"/>
              <a:t>閲覧 </a:t>
            </a:r>
            <a:r>
              <a:rPr kumimoji="1" lang="en-US" altLang="ja-JP" sz="1400" dirty="0"/>
              <a:t>2025/12/04).</a:t>
            </a:r>
            <a:endParaRPr kumimoji="1" lang="ja-JP" altLang="en-US" sz="1400" dirty="0"/>
          </a:p>
        </p:txBody>
      </p:sp>
    </p:spTree>
    <p:extLst>
      <p:ext uri="{BB962C8B-B14F-4D97-AF65-F5344CB8AC3E}">
        <p14:creationId xmlns:p14="http://schemas.microsoft.com/office/powerpoint/2010/main" val="965351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2854CC1-724E-475F-B4E9-92B4D565D7DB}"/>
              </a:ext>
            </a:extLst>
          </p:cNvPr>
          <p:cNvSpPr>
            <a:spLocks noGrp="1"/>
          </p:cNvSpPr>
          <p:nvPr>
            <p:ph type="sldNum" sz="quarter" idx="12"/>
          </p:nvPr>
        </p:nvSpPr>
        <p:spPr/>
        <p:txBody>
          <a:bodyPr/>
          <a:lstStyle/>
          <a:p>
            <a:fld id="{63DCA85F-F225-44A4-AEA8-9083CAE61796}" type="slidenum">
              <a:rPr kumimoji="1" lang="ja-JP" altLang="en-US" smtClean="0"/>
              <a:t>47</a:t>
            </a:fld>
            <a:endParaRPr kumimoji="1" lang="ja-JP" altLang="en-US" dirty="0"/>
          </a:p>
        </p:txBody>
      </p:sp>
      <p:pic>
        <p:nvPicPr>
          <p:cNvPr id="6" name="図 5">
            <a:extLst>
              <a:ext uri="{FF2B5EF4-FFF2-40B4-BE49-F238E27FC236}">
                <a16:creationId xmlns:a16="http://schemas.microsoft.com/office/drawing/2014/main" id="{85B7AD8F-A7A3-451A-84A0-3412980E1957}"/>
              </a:ext>
            </a:extLst>
          </p:cNvPr>
          <p:cNvPicPr>
            <a:picLocks noChangeAspect="1"/>
          </p:cNvPicPr>
          <p:nvPr/>
        </p:nvPicPr>
        <p:blipFill>
          <a:blip r:embed="rId2"/>
          <a:stretch>
            <a:fillRect/>
          </a:stretch>
        </p:blipFill>
        <p:spPr>
          <a:xfrm>
            <a:off x="1630943" y="1200453"/>
            <a:ext cx="6771663" cy="5406087"/>
          </a:xfrm>
          <a:prstGeom prst="rect">
            <a:avLst/>
          </a:prstGeom>
          <a:ln w="12700">
            <a:solidFill>
              <a:schemeClr val="tx1"/>
            </a:solidFill>
          </a:ln>
        </p:spPr>
      </p:pic>
      <p:sp>
        <p:nvSpPr>
          <p:cNvPr id="7" name="テキスト ボックス 6">
            <a:extLst>
              <a:ext uri="{FF2B5EF4-FFF2-40B4-BE49-F238E27FC236}">
                <a16:creationId xmlns:a16="http://schemas.microsoft.com/office/drawing/2014/main" id="{4A91E392-6262-45A5-AB71-B43F1CFD065E}"/>
              </a:ext>
            </a:extLst>
          </p:cNvPr>
          <p:cNvSpPr txBox="1"/>
          <p:nvPr/>
        </p:nvSpPr>
        <p:spPr>
          <a:xfrm>
            <a:off x="708660" y="251460"/>
            <a:ext cx="11483340" cy="1077218"/>
          </a:xfrm>
          <a:prstGeom prst="rect">
            <a:avLst/>
          </a:prstGeom>
          <a:noFill/>
        </p:spPr>
        <p:txBody>
          <a:bodyPr wrap="square" rtlCol="0">
            <a:spAutoFit/>
          </a:bodyPr>
          <a:lstStyle/>
          <a:p>
            <a:r>
              <a:rPr kumimoji="1" lang="ja-JP" altLang="en-US" b="1" dirty="0">
                <a:highlight>
                  <a:srgbClr val="99FFCC"/>
                </a:highlight>
              </a:rPr>
              <a:t>米ホワイトハウス </a:t>
            </a:r>
            <a:r>
              <a:rPr kumimoji="1" lang="en-US" altLang="ja-JP" b="1" dirty="0">
                <a:highlight>
                  <a:srgbClr val="99FFCC"/>
                </a:highlight>
              </a:rPr>
              <a:t>2024/6/10 </a:t>
            </a:r>
            <a:r>
              <a:rPr kumimoji="1" lang="ja-JP" altLang="en-US" b="1" dirty="0">
                <a:highlight>
                  <a:srgbClr val="99FFCC"/>
                </a:highlight>
              </a:rPr>
              <a:t>発表資料</a:t>
            </a:r>
            <a:endParaRPr kumimoji="1" lang="en-US" altLang="ja-JP" b="1" dirty="0">
              <a:highlight>
                <a:srgbClr val="99FFCC"/>
              </a:highlight>
            </a:endParaRPr>
          </a:p>
          <a:p>
            <a:r>
              <a:rPr kumimoji="1" lang="ja-JP" altLang="en-US" b="1" dirty="0"/>
              <a:t>「米国のサービス貿易黒字の原動力は何か </a:t>
            </a:r>
            <a:r>
              <a:rPr kumimoji="1" lang="en-US" altLang="ja-JP" b="1" dirty="0"/>
              <a:t>? </a:t>
            </a:r>
            <a:r>
              <a:rPr kumimoji="1" lang="ja-JP" altLang="en-US" b="1" dirty="0"/>
              <a:t>デジタル関連サービス輸出の伸び」</a:t>
            </a:r>
            <a:endParaRPr kumimoji="1" lang="en-US" altLang="ja-JP" b="1" dirty="0"/>
          </a:p>
          <a:p>
            <a:r>
              <a:rPr kumimoji="1" lang="en-US" altLang="ja-JP" sz="1400" dirty="0"/>
              <a:t>https://bidenwhitehouse.archives.gov/cea/written-materials/2024/06/10/what-drives-the-u-s-services-trade-surplus-growth-in-digitally-enabled-services-exports/</a:t>
            </a:r>
            <a:endParaRPr kumimoji="1" lang="ja-JP" altLang="en-US" sz="1400" dirty="0"/>
          </a:p>
        </p:txBody>
      </p:sp>
      <p:sp>
        <p:nvSpPr>
          <p:cNvPr id="8" name="右中かっこ 7">
            <a:extLst>
              <a:ext uri="{FF2B5EF4-FFF2-40B4-BE49-F238E27FC236}">
                <a16:creationId xmlns:a16="http://schemas.microsoft.com/office/drawing/2014/main" id="{F3C63E51-53F0-4B07-B6C3-CC7824F34FB1}"/>
              </a:ext>
            </a:extLst>
          </p:cNvPr>
          <p:cNvSpPr/>
          <p:nvPr/>
        </p:nvSpPr>
        <p:spPr>
          <a:xfrm>
            <a:off x="8530589" y="2796540"/>
            <a:ext cx="304801" cy="1264920"/>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3E19F47-9B99-45BB-A822-5083929A6087}"/>
              </a:ext>
            </a:extLst>
          </p:cNvPr>
          <p:cNvSpPr txBox="1"/>
          <p:nvPr/>
        </p:nvSpPr>
        <p:spPr>
          <a:xfrm>
            <a:off x="9039575" y="2790835"/>
            <a:ext cx="2567940" cy="923330"/>
          </a:xfrm>
          <a:prstGeom prst="rect">
            <a:avLst/>
          </a:prstGeom>
          <a:solidFill>
            <a:schemeClr val="accent6">
              <a:lumMod val="20000"/>
              <a:lumOff val="80000"/>
            </a:schemeClr>
          </a:solidFill>
        </p:spPr>
        <p:txBody>
          <a:bodyPr wrap="square" rtlCol="0">
            <a:spAutoFit/>
          </a:bodyPr>
          <a:lstStyle/>
          <a:p>
            <a:r>
              <a:rPr kumimoji="1" lang="ja-JP" altLang="en-US" b="1" dirty="0"/>
              <a:t>米国は、</a:t>
            </a:r>
            <a:endParaRPr kumimoji="1" lang="en-US" altLang="ja-JP" b="1" dirty="0"/>
          </a:p>
          <a:p>
            <a:r>
              <a:rPr kumimoji="1" lang="ja-JP" altLang="en-US" b="1" dirty="0"/>
              <a:t>デジタル関連サービスが</a:t>
            </a:r>
            <a:endParaRPr kumimoji="1" lang="en-US" altLang="ja-JP" b="1" dirty="0"/>
          </a:p>
          <a:p>
            <a:r>
              <a:rPr lang="en-US" altLang="ja-JP" b="1" dirty="0"/>
              <a:t>40 </a:t>
            </a:r>
            <a:r>
              <a:rPr lang="ja-JP" altLang="en-US" b="1" dirty="0"/>
              <a:t>兆円 </a:t>
            </a:r>
            <a:r>
              <a:rPr lang="en-US" altLang="ja-JP" b="1" dirty="0"/>
              <a:t>/ </a:t>
            </a:r>
            <a:r>
              <a:rPr lang="ja-JP" altLang="en-US" b="1" dirty="0"/>
              <a:t>年 の貿易黒字</a:t>
            </a:r>
            <a:endParaRPr kumimoji="1" lang="ja-JP" altLang="en-US" b="1" dirty="0"/>
          </a:p>
        </p:txBody>
      </p:sp>
      <p:sp>
        <p:nvSpPr>
          <p:cNvPr id="10" name="テキスト ボックス 9">
            <a:extLst>
              <a:ext uri="{FF2B5EF4-FFF2-40B4-BE49-F238E27FC236}">
                <a16:creationId xmlns:a16="http://schemas.microsoft.com/office/drawing/2014/main" id="{A22D9109-8641-47D6-BD32-A73E4F062FBD}"/>
              </a:ext>
            </a:extLst>
          </p:cNvPr>
          <p:cNvSpPr txBox="1"/>
          <p:nvPr/>
        </p:nvSpPr>
        <p:spPr>
          <a:xfrm>
            <a:off x="9039575" y="3790830"/>
            <a:ext cx="2827019" cy="1969770"/>
          </a:xfrm>
          <a:prstGeom prst="rect">
            <a:avLst/>
          </a:prstGeom>
          <a:solidFill>
            <a:schemeClr val="accent4">
              <a:lumMod val="20000"/>
              <a:lumOff val="80000"/>
            </a:schemeClr>
          </a:solidFill>
        </p:spPr>
        <p:txBody>
          <a:bodyPr wrap="square" rtlCol="0">
            <a:spAutoFit/>
          </a:bodyPr>
          <a:lstStyle/>
          <a:p>
            <a:r>
              <a:rPr kumimoji="1" lang="ja-JP" altLang="en-US" dirty="0"/>
              <a:t>米国は、</a:t>
            </a:r>
            <a:r>
              <a:rPr kumimoji="1" lang="ja-JP" altLang="en-US" b="1" u="sng" dirty="0">
                <a:solidFill>
                  <a:srgbClr val="C00000"/>
                </a:solidFill>
              </a:rPr>
              <a:t>製造業等が大幅な貿易赤字 </a:t>
            </a:r>
            <a:r>
              <a:rPr kumimoji="1" lang="en-US" altLang="ja-JP" b="1" u="sng" dirty="0">
                <a:solidFill>
                  <a:srgbClr val="C00000"/>
                </a:solidFill>
              </a:rPr>
              <a:t>(150 </a:t>
            </a:r>
            <a:r>
              <a:rPr kumimoji="1" lang="ja-JP" altLang="en-US" b="1" u="sng" dirty="0">
                <a:solidFill>
                  <a:srgbClr val="C00000"/>
                </a:solidFill>
              </a:rPr>
              <a:t>兆円規模</a:t>
            </a:r>
            <a:r>
              <a:rPr kumimoji="1" lang="en-US" altLang="ja-JP" b="1" u="sng" dirty="0">
                <a:solidFill>
                  <a:srgbClr val="C00000"/>
                </a:solidFill>
              </a:rPr>
              <a:t>) </a:t>
            </a:r>
            <a:r>
              <a:rPr kumimoji="1" lang="ja-JP" altLang="en-US" dirty="0"/>
              <a:t>であり、デジタル関連サービスの輸出で経済をなんとか保っている状況。</a:t>
            </a:r>
            <a:r>
              <a:rPr kumimoji="1" lang="ja-JP" altLang="en-US" sz="1600" dirty="0"/>
              <a:t>仮に米国デジタル基盤技術の継続性が失われると、米国は深刻な危機に陥る。</a:t>
            </a:r>
          </a:p>
        </p:txBody>
      </p:sp>
      <p:sp>
        <p:nvSpPr>
          <p:cNvPr id="11" name="テキスト ボックス 10">
            <a:extLst>
              <a:ext uri="{FF2B5EF4-FFF2-40B4-BE49-F238E27FC236}">
                <a16:creationId xmlns:a16="http://schemas.microsoft.com/office/drawing/2014/main" id="{F9F2BC53-26CA-46F6-BC52-331C2DF5FAAB}"/>
              </a:ext>
            </a:extLst>
          </p:cNvPr>
          <p:cNvSpPr txBox="1"/>
          <p:nvPr/>
        </p:nvSpPr>
        <p:spPr>
          <a:xfrm>
            <a:off x="8955754" y="5879296"/>
            <a:ext cx="2956560" cy="954107"/>
          </a:xfrm>
          <a:prstGeom prst="rect">
            <a:avLst/>
          </a:prstGeom>
          <a:noFill/>
        </p:spPr>
        <p:txBody>
          <a:bodyPr wrap="square" rtlCol="0">
            <a:spAutoFit/>
          </a:bodyPr>
          <a:lstStyle/>
          <a:p>
            <a:r>
              <a:rPr kumimoji="1" lang="ja-JP" altLang="en-US" sz="1400" b="1" dirty="0"/>
              <a:t>米国</a:t>
            </a:r>
            <a:r>
              <a:rPr kumimoji="1" lang="en-US" altLang="ja-JP" sz="1400" b="1" dirty="0"/>
              <a:t>: 2024 </a:t>
            </a:r>
            <a:r>
              <a:rPr kumimoji="1" lang="ja-JP" altLang="en-US" sz="1400" b="1" dirty="0"/>
              <a:t>年は輸出入とも過去最高、貿易赤字が拡大 </a:t>
            </a:r>
            <a:r>
              <a:rPr kumimoji="1" lang="en-US" altLang="ja-JP" sz="1400" b="1" dirty="0"/>
              <a:t>(</a:t>
            </a:r>
            <a:r>
              <a:rPr kumimoji="1" lang="ja-JP" altLang="en-US" sz="1400" b="1" dirty="0"/>
              <a:t>米国</a:t>
            </a:r>
            <a:r>
              <a:rPr kumimoji="1" lang="en-US" altLang="ja-JP" sz="1400" b="1" dirty="0"/>
              <a:t>)</a:t>
            </a:r>
          </a:p>
          <a:p>
            <a:r>
              <a:rPr kumimoji="1" lang="en-US" altLang="ja-JP" sz="1400" dirty="0"/>
              <a:t>https://www.jetro.go.jp/biz/areareports/2025/fb39f45e711d5a5c.html</a:t>
            </a:r>
            <a:endParaRPr kumimoji="1" lang="ja-JP" altLang="en-US" sz="1400" dirty="0"/>
          </a:p>
        </p:txBody>
      </p:sp>
    </p:spTree>
    <p:extLst>
      <p:ext uri="{BB962C8B-B14F-4D97-AF65-F5344CB8AC3E}">
        <p14:creationId xmlns:p14="http://schemas.microsoft.com/office/powerpoint/2010/main" val="560077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F6D7782-DD4F-4134-B860-5B1641D22927}"/>
              </a:ext>
            </a:extLst>
          </p:cNvPr>
          <p:cNvSpPr>
            <a:spLocks noGrp="1"/>
          </p:cNvSpPr>
          <p:nvPr>
            <p:ph type="sldNum" sz="quarter" idx="12"/>
          </p:nvPr>
        </p:nvSpPr>
        <p:spPr/>
        <p:txBody>
          <a:bodyPr/>
          <a:lstStyle/>
          <a:p>
            <a:fld id="{63DCA85F-F225-44A4-AEA8-9083CAE61796}" type="slidenum">
              <a:rPr kumimoji="1" lang="ja-JP" altLang="en-US" smtClean="0"/>
              <a:t>48</a:t>
            </a:fld>
            <a:endParaRPr kumimoji="1" lang="ja-JP" altLang="en-US" dirty="0"/>
          </a:p>
        </p:txBody>
      </p:sp>
      <p:sp>
        <p:nvSpPr>
          <p:cNvPr id="5" name="テキスト ボックス 4">
            <a:extLst>
              <a:ext uri="{FF2B5EF4-FFF2-40B4-BE49-F238E27FC236}">
                <a16:creationId xmlns:a16="http://schemas.microsoft.com/office/drawing/2014/main" id="{B2CC7B47-3AF2-4D4D-93CC-52364C256455}"/>
              </a:ext>
            </a:extLst>
          </p:cNvPr>
          <p:cNvSpPr txBox="1"/>
          <p:nvPr/>
        </p:nvSpPr>
        <p:spPr>
          <a:xfrm>
            <a:off x="161312" y="723265"/>
            <a:ext cx="6029253" cy="1107996"/>
          </a:xfrm>
          <a:prstGeom prst="rect">
            <a:avLst/>
          </a:prstGeom>
          <a:solidFill>
            <a:schemeClr val="accent4">
              <a:lumMod val="20000"/>
              <a:lumOff val="80000"/>
            </a:schemeClr>
          </a:solidFill>
        </p:spPr>
        <p:txBody>
          <a:bodyPr wrap="square" rtlCol="0">
            <a:spAutoFit/>
          </a:bodyPr>
          <a:lstStyle/>
          <a:p>
            <a:r>
              <a:rPr kumimoji="1" lang="ja-JP" altLang="en-US" sz="1400" b="1" dirty="0">
                <a:highlight>
                  <a:srgbClr val="FFFF00"/>
                </a:highlight>
              </a:rPr>
              <a:t>① </a:t>
            </a:r>
            <a:r>
              <a:rPr kumimoji="1" lang="en-US" altLang="ja-JP" sz="1400" b="1" dirty="0" err="1">
                <a:highlight>
                  <a:srgbClr val="99FFCC"/>
                </a:highlight>
              </a:rPr>
              <a:t>Opengear</a:t>
            </a:r>
            <a:r>
              <a:rPr kumimoji="1" lang="en-US" altLang="ja-JP" sz="1400" b="1" dirty="0">
                <a:highlight>
                  <a:srgbClr val="99FFCC"/>
                </a:highlight>
              </a:rPr>
              <a:t> (Digi International, 2023) </a:t>
            </a:r>
            <a:r>
              <a:rPr kumimoji="1" lang="ja-JP" altLang="en-US" sz="1400" b="1" dirty="0">
                <a:highlight>
                  <a:srgbClr val="99FFCC"/>
                </a:highlight>
              </a:rPr>
              <a:t>調査</a:t>
            </a:r>
          </a:p>
          <a:p>
            <a:r>
              <a:rPr kumimoji="1" lang="ja-JP" altLang="en-US" sz="1400" b="1" dirty="0"/>
              <a:t>米国 </a:t>
            </a:r>
            <a:r>
              <a:rPr kumimoji="1" lang="en-US" altLang="ja-JP" sz="1400" b="1" dirty="0"/>
              <a:t>CIO </a:t>
            </a:r>
            <a:r>
              <a:rPr kumimoji="1" lang="ja-JP" altLang="en-US" sz="1400" b="1" dirty="0"/>
              <a:t>の </a:t>
            </a:r>
            <a:r>
              <a:rPr kumimoji="1" lang="en-US" altLang="ja-JP" sz="1400" b="1" dirty="0"/>
              <a:t>86% </a:t>
            </a:r>
            <a:r>
              <a:rPr kumimoji="1" lang="ja-JP" altLang="en-US" sz="1400" b="1" dirty="0"/>
              <a:t>が </a:t>
            </a:r>
            <a:r>
              <a:rPr kumimoji="1" lang="en-US" altLang="ja-JP" sz="1400" b="1" dirty="0"/>
              <a:t>5 </a:t>
            </a:r>
            <a:r>
              <a:rPr kumimoji="1" lang="ja-JP" altLang="en-US" sz="1400" b="1" dirty="0"/>
              <a:t>年以内に </a:t>
            </a:r>
            <a:r>
              <a:rPr kumimoji="1" lang="en-US" altLang="ja-JP" sz="1400" b="1" dirty="0"/>
              <a:t>25% </a:t>
            </a:r>
            <a:r>
              <a:rPr kumimoji="1" lang="ja-JP" altLang="en-US" sz="1400" b="1" dirty="0"/>
              <a:t>以上のネットワークエンジニアが退職すると予測。</a:t>
            </a:r>
            <a:r>
              <a:rPr kumimoji="1" lang="ja-JP" altLang="en-US" sz="1400" b="1" u="sng" dirty="0">
                <a:solidFill>
                  <a:srgbClr val="C00000"/>
                </a:solidFill>
              </a:rPr>
              <a:t>人員不足がネットワーク運用に支障を来すとの回答多数。</a:t>
            </a:r>
          </a:p>
          <a:p>
            <a:r>
              <a:rPr kumimoji="1" lang="en-US" altLang="ja-JP" sz="1100" dirty="0"/>
              <a:t>https://www.digi.com/company/press-releases/2023/quarter-of-us-network-engineers-are-set-to-retire/</a:t>
            </a:r>
          </a:p>
        </p:txBody>
      </p:sp>
      <p:sp>
        <p:nvSpPr>
          <p:cNvPr id="6" name="テキスト ボックス 5">
            <a:extLst>
              <a:ext uri="{FF2B5EF4-FFF2-40B4-BE49-F238E27FC236}">
                <a16:creationId xmlns:a16="http://schemas.microsoft.com/office/drawing/2014/main" id="{A10EF8E6-58B9-4470-8200-8622FF3247EE}"/>
              </a:ext>
            </a:extLst>
          </p:cNvPr>
          <p:cNvSpPr txBox="1"/>
          <p:nvPr/>
        </p:nvSpPr>
        <p:spPr>
          <a:xfrm>
            <a:off x="161312" y="1831261"/>
            <a:ext cx="6029253" cy="1338828"/>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② </a:t>
            </a:r>
            <a:r>
              <a:rPr lang="en-US" altLang="ja-JP" sz="1400" b="1" dirty="0">
                <a:highlight>
                  <a:srgbClr val="99FFCC"/>
                </a:highlight>
              </a:rPr>
              <a:t>The</a:t>
            </a:r>
            <a:r>
              <a:rPr lang="ja-JP" altLang="en-US" sz="1400" b="1" dirty="0">
                <a:highlight>
                  <a:srgbClr val="99FFCC"/>
                </a:highlight>
              </a:rPr>
              <a:t> </a:t>
            </a:r>
            <a:r>
              <a:rPr lang="en-US" altLang="ja-JP" sz="1400" b="1" dirty="0">
                <a:highlight>
                  <a:srgbClr val="99FFCC"/>
                </a:highlight>
              </a:rPr>
              <a:t>Atlantic</a:t>
            </a:r>
            <a:r>
              <a:rPr lang="ja-JP" altLang="en-US" sz="1400" b="1" dirty="0">
                <a:highlight>
                  <a:srgbClr val="99FFCC"/>
                </a:highlight>
              </a:rPr>
              <a:t> 経済記事</a:t>
            </a:r>
            <a:r>
              <a:rPr kumimoji="1" lang="en-US" altLang="ja-JP" sz="1400" b="1" dirty="0">
                <a:highlight>
                  <a:srgbClr val="99FFCC"/>
                </a:highlight>
              </a:rPr>
              <a:t> 2025/6/21</a:t>
            </a:r>
            <a:endParaRPr kumimoji="1" lang="ja-JP" altLang="en-US" sz="1400" b="1" dirty="0">
              <a:highlight>
                <a:srgbClr val="99FFCC"/>
              </a:highlight>
            </a:endParaRPr>
          </a:p>
          <a:p>
            <a:r>
              <a:rPr kumimoji="1" lang="ja-JP" altLang="en-US" sz="1400" b="1" dirty="0"/>
              <a:t>米国大学のコンピュータサイエンス専攻の学生数が停滞あるいは減少に転じた。例えば、</a:t>
            </a:r>
            <a:r>
              <a:rPr kumimoji="1" lang="ja-JP" altLang="en-US" sz="1400" b="1" u="sng" dirty="0">
                <a:solidFill>
                  <a:srgbClr val="C00000"/>
                </a:solidFill>
              </a:rPr>
              <a:t>米プリンストン大学のコンピュータサイエンス専攻の卒業生は </a:t>
            </a:r>
            <a:r>
              <a:rPr kumimoji="1" lang="en-US" altLang="ja-JP" sz="1400" b="1" u="sng" dirty="0">
                <a:solidFill>
                  <a:srgbClr val="C00000"/>
                </a:solidFill>
              </a:rPr>
              <a:t>2 </a:t>
            </a:r>
            <a:r>
              <a:rPr kumimoji="1" lang="ja-JP" altLang="en-US" sz="1400" b="1" u="sng" dirty="0">
                <a:solidFill>
                  <a:srgbClr val="C00000"/>
                </a:solidFill>
              </a:rPr>
              <a:t>年後に </a:t>
            </a:r>
            <a:r>
              <a:rPr kumimoji="1" lang="en-US" altLang="ja-JP" sz="1400" b="1" u="sng" dirty="0">
                <a:solidFill>
                  <a:srgbClr val="C00000"/>
                </a:solidFill>
              </a:rPr>
              <a:t>25% </a:t>
            </a:r>
            <a:r>
              <a:rPr kumimoji="1" lang="ja-JP" altLang="en-US" sz="1400" b="1" u="sng" dirty="0">
                <a:solidFill>
                  <a:srgbClr val="C00000"/>
                </a:solidFill>
              </a:rPr>
              <a:t>減少する予測があり、米デューク大学のコンピュータサイエンス専攻の卒業生は実際に過去 </a:t>
            </a:r>
            <a:r>
              <a:rPr kumimoji="1" lang="en-US" altLang="ja-JP" sz="1400" b="1" u="sng" dirty="0">
                <a:solidFill>
                  <a:srgbClr val="C00000"/>
                </a:solidFill>
              </a:rPr>
              <a:t>1 </a:t>
            </a:r>
            <a:r>
              <a:rPr kumimoji="1" lang="ja-JP" altLang="en-US" sz="1400" b="1" u="sng" dirty="0">
                <a:solidFill>
                  <a:srgbClr val="C00000"/>
                </a:solidFill>
              </a:rPr>
              <a:t>年間で </a:t>
            </a:r>
            <a:r>
              <a:rPr kumimoji="1" lang="en-US" altLang="ja-JP" sz="1400" b="1" u="sng" dirty="0">
                <a:solidFill>
                  <a:srgbClr val="C00000"/>
                </a:solidFill>
              </a:rPr>
              <a:t>20% </a:t>
            </a:r>
            <a:r>
              <a:rPr kumimoji="1" lang="ja-JP" altLang="en-US" sz="1400" b="1" u="sng" dirty="0">
                <a:solidFill>
                  <a:srgbClr val="C00000"/>
                </a:solidFill>
              </a:rPr>
              <a:t>減少した</a:t>
            </a:r>
            <a:r>
              <a:rPr kumimoji="1" lang="ja-JP" altLang="en-US" sz="1400" b="1" dirty="0"/>
              <a:t>という。</a:t>
            </a:r>
          </a:p>
          <a:p>
            <a:r>
              <a:rPr kumimoji="1" lang="en-US" altLang="ja-JP" sz="1100" dirty="0"/>
              <a:t>https://www.theatlantic.com/economy/archive/2025/06/computer-science-bubble-ai/683242/</a:t>
            </a:r>
          </a:p>
        </p:txBody>
      </p:sp>
      <p:sp>
        <p:nvSpPr>
          <p:cNvPr id="7" name="テキスト ボックス 6">
            <a:extLst>
              <a:ext uri="{FF2B5EF4-FFF2-40B4-BE49-F238E27FC236}">
                <a16:creationId xmlns:a16="http://schemas.microsoft.com/office/drawing/2014/main" id="{F9BA2C5C-2633-4FD7-83CC-94AAA87A26E4}"/>
              </a:ext>
            </a:extLst>
          </p:cNvPr>
          <p:cNvSpPr txBox="1"/>
          <p:nvPr/>
        </p:nvSpPr>
        <p:spPr>
          <a:xfrm>
            <a:off x="161312" y="3271441"/>
            <a:ext cx="6029253" cy="1123384"/>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③ </a:t>
            </a:r>
            <a:r>
              <a:rPr lang="ja-JP" altLang="en-US" sz="1400" b="1" dirty="0">
                <a:highlight>
                  <a:srgbClr val="99FFCC"/>
                </a:highlight>
              </a:rPr>
              <a:t>米国 </a:t>
            </a:r>
            <a:r>
              <a:rPr lang="en-US" altLang="ja-JP" sz="1400" b="1" dirty="0">
                <a:highlight>
                  <a:srgbClr val="99FFCC"/>
                </a:highlight>
              </a:rPr>
              <a:t>ACM </a:t>
            </a:r>
            <a:r>
              <a:rPr lang="ja-JP" altLang="en-US" sz="1400" b="1" dirty="0">
                <a:highlight>
                  <a:srgbClr val="99FFCC"/>
                </a:highlight>
              </a:rPr>
              <a:t>学会記事 </a:t>
            </a:r>
            <a:r>
              <a:rPr lang="en-US" altLang="ja-JP" sz="1400" b="1" dirty="0">
                <a:highlight>
                  <a:srgbClr val="99FFCC"/>
                </a:highlight>
              </a:rPr>
              <a:t>2020/9/1 </a:t>
            </a:r>
            <a:r>
              <a:rPr lang="ja-JP" altLang="en-US" sz="1400" b="1" dirty="0">
                <a:highlight>
                  <a:srgbClr val="99FFCC"/>
                </a:highlight>
              </a:rPr>
              <a:t>「国内の大学院生はどこへ行ってしまったのか</a:t>
            </a:r>
            <a:r>
              <a:rPr lang="en-US" altLang="ja-JP" sz="1400" b="1" dirty="0">
                <a:highlight>
                  <a:srgbClr val="99FFCC"/>
                </a:highlight>
              </a:rPr>
              <a:t>?</a:t>
            </a:r>
            <a:r>
              <a:rPr lang="ja-JP" altLang="en-US" sz="1400" b="1" dirty="0">
                <a:highlight>
                  <a:srgbClr val="99FFCC"/>
                </a:highlight>
              </a:rPr>
              <a:t>」</a:t>
            </a:r>
            <a:endParaRPr kumimoji="1" lang="ja-JP" altLang="en-US" sz="1400" b="1" dirty="0">
              <a:highlight>
                <a:srgbClr val="99FFCC"/>
              </a:highlight>
            </a:endParaRPr>
          </a:p>
          <a:p>
            <a:r>
              <a:rPr kumimoji="1" lang="ja-JP" altLang="en-US" sz="1400" b="1" dirty="0"/>
              <a:t>米国では、近年、複合的事象が原因で、コンピュータ専攻の専門人材の育成に失敗している。</a:t>
            </a:r>
          </a:p>
          <a:p>
            <a:r>
              <a:rPr kumimoji="1" lang="en-US" altLang="ja-JP" sz="1100" dirty="0"/>
              <a:t>https://cacm.acm.org/opinion/where-have-all-the-domestic-graduate-students-gone/</a:t>
            </a:r>
          </a:p>
        </p:txBody>
      </p:sp>
      <p:sp>
        <p:nvSpPr>
          <p:cNvPr id="8" name="テキスト ボックス 7">
            <a:extLst>
              <a:ext uri="{FF2B5EF4-FFF2-40B4-BE49-F238E27FC236}">
                <a16:creationId xmlns:a16="http://schemas.microsoft.com/office/drawing/2014/main" id="{A50C5FE4-E21C-429F-89D9-A25C5B058A6F}"/>
              </a:ext>
            </a:extLst>
          </p:cNvPr>
          <p:cNvSpPr txBox="1"/>
          <p:nvPr/>
        </p:nvSpPr>
        <p:spPr>
          <a:xfrm>
            <a:off x="161311" y="4463782"/>
            <a:ext cx="6029253" cy="1338828"/>
          </a:xfrm>
          <a:prstGeom prst="rect">
            <a:avLst/>
          </a:prstGeom>
          <a:solidFill>
            <a:srgbClr val="FFCCFF"/>
          </a:solidFill>
        </p:spPr>
        <p:txBody>
          <a:bodyPr wrap="square" rtlCol="0">
            <a:spAutoFit/>
          </a:bodyPr>
          <a:lstStyle/>
          <a:p>
            <a:r>
              <a:rPr kumimoji="1" lang="ja-JP" altLang="en-US" sz="1400" b="1" dirty="0">
                <a:highlight>
                  <a:srgbClr val="FFFF00"/>
                </a:highlight>
              </a:rPr>
              <a:t>④ </a:t>
            </a:r>
            <a:r>
              <a:rPr lang="ja-JP" altLang="en-US" sz="1400" b="1" dirty="0">
                <a:highlight>
                  <a:srgbClr val="99FFCC"/>
                </a:highlight>
              </a:rPr>
              <a:t>米国 </a:t>
            </a:r>
            <a:r>
              <a:rPr lang="en-US" altLang="ja-JP" sz="1400" b="1" dirty="0">
                <a:highlight>
                  <a:srgbClr val="99FFCC"/>
                </a:highlight>
              </a:rPr>
              <a:t>ACM </a:t>
            </a:r>
            <a:r>
              <a:rPr lang="ja-JP" altLang="en-US" sz="1400" b="1" dirty="0">
                <a:highlight>
                  <a:srgbClr val="99FFCC"/>
                </a:highlight>
              </a:rPr>
              <a:t>学会記事 </a:t>
            </a:r>
            <a:r>
              <a:rPr lang="en-US" altLang="ja-JP" sz="1400" b="1" dirty="0">
                <a:highlight>
                  <a:srgbClr val="99FFCC"/>
                </a:highlight>
              </a:rPr>
              <a:t>2025/10/14 </a:t>
            </a:r>
            <a:r>
              <a:rPr lang="ja-JP" altLang="en-US" sz="1400" b="1" dirty="0">
                <a:highlight>
                  <a:srgbClr val="99FFCC"/>
                </a:highlight>
              </a:rPr>
              <a:t>「コンピューティングはまさに危機に瀕している分野である」</a:t>
            </a:r>
            <a:endParaRPr kumimoji="1" lang="ja-JP" altLang="en-US" sz="1400" b="1" dirty="0">
              <a:highlight>
                <a:srgbClr val="99FFCC"/>
              </a:highlight>
            </a:endParaRPr>
          </a:p>
          <a:p>
            <a:r>
              <a:rPr kumimoji="1" lang="ja-JP" altLang="en-US" sz="1400" b="1" dirty="0"/>
              <a:t>米国では、アプリケーションである </a:t>
            </a:r>
            <a:r>
              <a:rPr kumimoji="1" lang="en-US" altLang="ja-JP" sz="1400" b="1" dirty="0"/>
              <a:t>AI </a:t>
            </a:r>
            <a:r>
              <a:rPr kumimoji="1" lang="ja-JP" altLang="en-US" sz="1400" b="1" dirty="0"/>
              <a:t>領域に多額の資金を集中させたことから、基盤たるコンピューティング分野において深刻な資金枯渇が発生しており、「コンピューティングはまさに危機に瀕している」と強い警告が発せられている状況にある。</a:t>
            </a:r>
          </a:p>
          <a:p>
            <a:r>
              <a:rPr kumimoji="1" lang="en-US" altLang="ja-JP" sz="1100" dirty="0"/>
              <a:t>https://cacm.acm.org/opinion/computing-is-indeed-a-discipline-in-crisis/</a:t>
            </a:r>
          </a:p>
        </p:txBody>
      </p:sp>
      <p:sp>
        <p:nvSpPr>
          <p:cNvPr id="10" name="テキスト ボックス 9">
            <a:extLst>
              <a:ext uri="{FF2B5EF4-FFF2-40B4-BE49-F238E27FC236}">
                <a16:creationId xmlns:a16="http://schemas.microsoft.com/office/drawing/2014/main" id="{90F63141-2AF3-424D-B033-8FD65CE2B02A}"/>
              </a:ext>
            </a:extLst>
          </p:cNvPr>
          <p:cNvSpPr txBox="1"/>
          <p:nvPr/>
        </p:nvSpPr>
        <p:spPr>
          <a:xfrm>
            <a:off x="6190563" y="705526"/>
            <a:ext cx="6029253" cy="1292662"/>
          </a:xfrm>
          <a:prstGeom prst="rect">
            <a:avLst/>
          </a:prstGeom>
          <a:solidFill>
            <a:srgbClr val="FFFFCC"/>
          </a:solidFill>
        </p:spPr>
        <p:txBody>
          <a:bodyPr wrap="square" rtlCol="0">
            <a:spAutoFit/>
          </a:bodyPr>
          <a:lstStyle/>
          <a:p>
            <a:r>
              <a:rPr kumimoji="1" lang="ja-JP" altLang="en-US" sz="1400" b="1" dirty="0">
                <a:highlight>
                  <a:srgbClr val="FFFF00"/>
                </a:highlight>
              </a:rPr>
              <a:t>⑤ </a:t>
            </a:r>
            <a:r>
              <a:rPr lang="en-US" altLang="ja-JP" sz="1400" b="1" dirty="0">
                <a:highlight>
                  <a:srgbClr val="99FFCC"/>
                </a:highlight>
              </a:rPr>
              <a:t>medium.com 2025/1/30</a:t>
            </a:r>
            <a:endParaRPr kumimoji="1" lang="ja-JP" altLang="en-US" sz="1400" b="1" dirty="0">
              <a:highlight>
                <a:srgbClr val="99FFCC"/>
              </a:highlight>
            </a:endParaRPr>
          </a:p>
          <a:p>
            <a:r>
              <a:rPr kumimoji="1" lang="ja-JP" altLang="en-US" sz="1400" b="1" dirty="0"/>
              <a:t>米国では、</a:t>
            </a:r>
            <a:r>
              <a:rPr kumimoji="1" lang="en-US" altLang="ja-JP" sz="1400" b="1" dirty="0"/>
              <a:t>Linux </a:t>
            </a:r>
            <a:r>
              <a:rPr kumimoji="1" lang="ja-JP" altLang="en-US" sz="1400" b="1" dirty="0"/>
              <a:t>カーネルのような低レイヤの人材は、長年かけて修得する高度なスキルを要するため、高齢化が進んでおり、極めて供給が限られ、需要超過の市場となっている。</a:t>
            </a:r>
            <a:endParaRPr kumimoji="1" lang="en-US" altLang="ja-JP" sz="1400" b="1" dirty="0"/>
          </a:p>
          <a:p>
            <a:r>
              <a:rPr kumimoji="1" lang="en-US" altLang="ja-JP" sz="1100" dirty="0"/>
              <a:t>https://medium.com/@michal.afek/targeting-linux-kernel-engineers-sourcing-deep-dive-for-recruiters-240ba5c912dd</a:t>
            </a:r>
          </a:p>
        </p:txBody>
      </p:sp>
      <p:sp>
        <p:nvSpPr>
          <p:cNvPr id="11" name="テキスト ボックス 10">
            <a:extLst>
              <a:ext uri="{FF2B5EF4-FFF2-40B4-BE49-F238E27FC236}">
                <a16:creationId xmlns:a16="http://schemas.microsoft.com/office/drawing/2014/main" id="{411185FC-A508-485B-8D1A-BB8C40155E26}"/>
              </a:ext>
            </a:extLst>
          </p:cNvPr>
          <p:cNvSpPr txBox="1"/>
          <p:nvPr/>
        </p:nvSpPr>
        <p:spPr>
          <a:xfrm>
            <a:off x="6190563" y="2046704"/>
            <a:ext cx="6029253" cy="907941"/>
          </a:xfrm>
          <a:prstGeom prst="rect">
            <a:avLst/>
          </a:prstGeom>
          <a:solidFill>
            <a:schemeClr val="accent2">
              <a:lumMod val="20000"/>
              <a:lumOff val="80000"/>
            </a:schemeClr>
          </a:solidFill>
        </p:spPr>
        <p:txBody>
          <a:bodyPr wrap="square" rtlCol="0">
            <a:spAutoFit/>
          </a:bodyPr>
          <a:lstStyle/>
          <a:p>
            <a:r>
              <a:rPr kumimoji="1" lang="ja-JP" altLang="en-US" sz="1400" b="1" dirty="0">
                <a:highlight>
                  <a:srgbClr val="FFFF00"/>
                </a:highlight>
              </a:rPr>
              <a:t>⑥ </a:t>
            </a:r>
            <a:r>
              <a:rPr lang="ja-JP" altLang="en-US" sz="1400" b="1" dirty="0">
                <a:highlight>
                  <a:srgbClr val="99FFCC"/>
                </a:highlight>
              </a:rPr>
              <a:t>米 </a:t>
            </a:r>
            <a:r>
              <a:rPr lang="en-US" altLang="ja-JP" sz="1400" b="1" dirty="0">
                <a:highlight>
                  <a:srgbClr val="99FFCC"/>
                </a:highlight>
              </a:rPr>
              <a:t>CRA  2023</a:t>
            </a:r>
            <a:r>
              <a:rPr lang="ja-JP" altLang="en-US" sz="1400" b="1" dirty="0">
                <a:highlight>
                  <a:srgbClr val="99FFCC"/>
                </a:highlight>
              </a:rPr>
              <a:t> 年度報告書</a:t>
            </a:r>
            <a:endParaRPr kumimoji="1" lang="ja-JP" altLang="en-US" sz="1400" b="1" dirty="0">
              <a:highlight>
                <a:srgbClr val="99FFCC"/>
              </a:highlight>
            </a:endParaRPr>
          </a:p>
          <a:p>
            <a:r>
              <a:rPr kumimoji="1" lang="en-US" altLang="ja-JP" sz="1400" b="1" dirty="0"/>
              <a:t>2023 </a:t>
            </a:r>
            <a:r>
              <a:rPr kumimoji="1" lang="ja-JP" altLang="en-US" sz="1400" b="1" dirty="0"/>
              <a:t>年度の米国新規 </a:t>
            </a:r>
            <a:r>
              <a:rPr kumimoji="1" lang="en-US" altLang="ja-JP" sz="1400" b="1" dirty="0" err="1"/>
              <a:t>Ph.D</a:t>
            </a:r>
            <a:r>
              <a:rPr kumimoji="1" lang="en-US" altLang="ja-JP" sz="1400" b="1" dirty="0"/>
              <a:t> (</a:t>
            </a:r>
            <a:r>
              <a:rPr kumimoji="1" lang="ja-JP" altLang="en-US" sz="1400" b="1" dirty="0"/>
              <a:t>博士号</a:t>
            </a:r>
            <a:r>
              <a:rPr kumimoji="1" lang="en-US" altLang="ja-JP" sz="1400" b="1" dirty="0"/>
              <a:t>) </a:t>
            </a:r>
            <a:r>
              <a:rPr kumimoji="1" lang="ja-JP" altLang="en-US" sz="1400" b="1" dirty="0"/>
              <a:t>取得者 </a:t>
            </a:r>
            <a:r>
              <a:rPr kumimoji="1" lang="en-US" altLang="ja-JP" sz="1400" b="1" dirty="0"/>
              <a:t>(</a:t>
            </a:r>
            <a:r>
              <a:rPr kumimoji="1" lang="ja-JP" altLang="en-US" sz="1400" b="1" dirty="0"/>
              <a:t>就職者</a:t>
            </a:r>
            <a:r>
              <a:rPr kumimoji="1" lang="en-US" altLang="ja-JP" sz="1400" b="1" dirty="0"/>
              <a:t>) </a:t>
            </a:r>
            <a:r>
              <a:rPr kumimoji="1" lang="ja-JP" altLang="en-US" sz="1400" b="1" dirty="0"/>
              <a:t>のうち、</a:t>
            </a:r>
            <a:r>
              <a:rPr kumimoji="1" lang="en-US" altLang="ja-JP" sz="1400" b="1" dirty="0"/>
              <a:t>AI </a:t>
            </a:r>
            <a:r>
              <a:rPr kumimoji="1" lang="ja-JP" altLang="en-US" sz="1400" b="1" dirty="0"/>
              <a:t>専攻者は </a:t>
            </a:r>
            <a:r>
              <a:rPr kumimoji="1" lang="en-US" altLang="ja-JP" sz="1400" b="1" dirty="0"/>
              <a:t>404 </a:t>
            </a:r>
            <a:r>
              <a:rPr kumimoji="1" lang="ja-JP" altLang="en-US" sz="1400" b="1" dirty="0"/>
              <a:t>名、ネットワーク・</a:t>
            </a:r>
            <a:r>
              <a:rPr kumimoji="1" lang="en-US" altLang="ja-JP" sz="1400" b="1" dirty="0"/>
              <a:t>OS </a:t>
            </a:r>
            <a:r>
              <a:rPr kumimoji="1" lang="ja-JP" altLang="en-US" sz="1400" b="1" dirty="0"/>
              <a:t>はわずか </a:t>
            </a:r>
            <a:r>
              <a:rPr kumimoji="1" lang="en-US" altLang="ja-JP" sz="1400" b="1" dirty="0"/>
              <a:t>39 </a:t>
            </a:r>
            <a:r>
              <a:rPr kumimoji="1" lang="ja-JP" altLang="en-US" sz="1400" b="1" dirty="0"/>
              <a:t>名、</a:t>
            </a:r>
            <a:r>
              <a:rPr kumimoji="1" lang="en-US" altLang="ja-JP" sz="1400" b="1" dirty="0"/>
              <a:t>33 </a:t>
            </a:r>
            <a:r>
              <a:rPr kumimoji="1" lang="ja-JP" altLang="en-US" sz="1400" b="1" dirty="0"/>
              <a:t>名。</a:t>
            </a:r>
            <a:endParaRPr kumimoji="1" lang="en-US" altLang="ja-JP" sz="1400" b="1" dirty="0"/>
          </a:p>
          <a:p>
            <a:r>
              <a:rPr kumimoji="1" lang="en-US" altLang="ja-JP" sz="1100" dirty="0"/>
              <a:t>https://cra.org/wp-content/uploads/2024/05/2023-CRA-Taulbee-Survey-Report.pdf</a:t>
            </a:r>
          </a:p>
        </p:txBody>
      </p:sp>
      <p:sp>
        <p:nvSpPr>
          <p:cNvPr id="13" name="テキスト ボックス 12">
            <a:extLst>
              <a:ext uri="{FF2B5EF4-FFF2-40B4-BE49-F238E27FC236}">
                <a16:creationId xmlns:a16="http://schemas.microsoft.com/office/drawing/2014/main" id="{9ED443D5-A801-4988-B895-BDB53DBE326B}"/>
              </a:ext>
            </a:extLst>
          </p:cNvPr>
          <p:cNvSpPr txBox="1"/>
          <p:nvPr/>
        </p:nvSpPr>
        <p:spPr>
          <a:xfrm>
            <a:off x="114300" y="105410"/>
            <a:ext cx="9220200" cy="461665"/>
          </a:xfrm>
          <a:prstGeom prst="rect">
            <a:avLst/>
          </a:prstGeom>
          <a:noFill/>
        </p:spPr>
        <p:txBody>
          <a:bodyPr wrap="square" rtlCol="0">
            <a:spAutoFit/>
          </a:bodyPr>
          <a:lstStyle/>
          <a:p>
            <a:r>
              <a:rPr kumimoji="1" lang="ja-JP" altLang="en-US" sz="2400" b="1" dirty="0">
                <a:highlight>
                  <a:srgbClr val="99FFCC"/>
                </a:highlight>
              </a:rPr>
              <a:t>米国の </a:t>
            </a:r>
            <a:r>
              <a:rPr kumimoji="1" lang="en-US" altLang="ja-JP" sz="2400" b="1" dirty="0">
                <a:highlight>
                  <a:srgbClr val="99FFCC"/>
                </a:highlight>
              </a:rPr>
              <a:t>(a), (b) </a:t>
            </a:r>
            <a:r>
              <a:rPr kumimoji="1" lang="ja-JP" altLang="en-US" sz="2400" b="1" dirty="0">
                <a:highlight>
                  <a:srgbClr val="99FFCC"/>
                </a:highlight>
              </a:rPr>
              <a:t>のデジタル人材不足の深刻な状況</a:t>
            </a:r>
          </a:p>
        </p:txBody>
      </p:sp>
      <p:pic>
        <p:nvPicPr>
          <p:cNvPr id="14" name="図 13">
            <a:extLst>
              <a:ext uri="{FF2B5EF4-FFF2-40B4-BE49-F238E27FC236}">
                <a16:creationId xmlns:a16="http://schemas.microsoft.com/office/drawing/2014/main" id="{7F04CA88-59B0-4746-A5C7-42FC950F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4630251"/>
            <a:ext cx="2151417" cy="1539284"/>
          </a:xfrm>
          <a:prstGeom prst="rect">
            <a:avLst/>
          </a:prstGeom>
        </p:spPr>
      </p:pic>
      <p:pic>
        <p:nvPicPr>
          <p:cNvPr id="15" name="図 14">
            <a:extLst>
              <a:ext uri="{FF2B5EF4-FFF2-40B4-BE49-F238E27FC236}">
                <a16:creationId xmlns:a16="http://schemas.microsoft.com/office/drawing/2014/main" id="{D59118F3-E7C4-4134-A4E0-17516F2BA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6244" y="4252783"/>
            <a:ext cx="793655" cy="1393146"/>
          </a:xfrm>
          <a:prstGeom prst="rect">
            <a:avLst/>
          </a:prstGeom>
        </p:spPr>
      </p:pic>
      <p:pic>
        <p:nvPicPr>
          <p:cNvPr id="16" name="図 15">
            <a:extLst>
              <a:ext uri="{FF2B5EF4-FFF2-40B4-BE49-F238E27FC236}">
                <a16:creationId xmlns:a16="http://schemas.microsoft.com/office/drawing/2014/main" id="{2F82C599-89A8-44CB-AE39-75C6CAE25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899" y="4327765"/>
            <a:ext cx="957179" cy="1338828"/>
          </a:xfrm>
          <a:prstGeom prst="rect">
            <a:avLst/>
          </a:prstGeom>
        </p:spPr>
      </p:pic>
    </p:spTree>
    <p:extLst>
      <p:ext uri="{BB962C8B-B14F-4D97-AF65-F5344CB8AC3E}">
        <p14:creationId xmlns:p14="http://schemas.microsoft.com/office/powerpoint/2010/main" val="2286611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39A3509-356B-4875-8A7C-2F3FDB3B5F09}"/>
              </a:ext>
            </a:extLst>
          </p:cNvPr>
          <p:cNvSpPr>
            <a:spLocks noGrp="1"/>
          </p:cNvSpPr>
          <p:nvPr>
            <p:ph type="sldNum" sz="quarter" idx="12"/>
          </p:nvPr>
        </p:nvSpPr>
        <p:spPr/>
        <p:txBody>
          <a:bodyPr/>
          <a:lstStyle/>
          <a:p>
            <a:fld id="{63DCA85F-F225-44A4-AEA8-9083CAE61796}" type="slidenum">
              <a:rPr kumimoji="1" lang="ja-JP" altLang="en-US" smtClean="0"/>
              <a:t>49</a:t>
            </a:fld>
            <a:endParaRPr kumimoji="1" lang="ja-JP" altLang="en-US" dirty="0"/>
          </a:p>
        </p:txBody>
      </p:sp>
      <p:sp>
        <p:nvSpPr>
          <p:cNvPr id="5" name="テキスト ボックス 4">
            <a:extLst>
              <a:ext uri="{FF2B5EF4-FFF2-40B4-BE49-F238E27FC236}">
                <a16:creationId xmlns:a16="http://schemas.microsoft.com/office/drawing/2014/main" id="{9C2A8907-C5E1-4380-9A50-0381B708DEFF}"/>
              </a:ext>
            </a:extLst>
          </p:cNvPr>
          <p:cNvSpPr txBox="1"/>
          <p:nvPr/>
        </p:nvSpPr>
        <p:spPr>
          <a:xfrm>
            <a:off x="114300" y="105410"/>
            <a:ext cx="10523220" cy="400110"/>
          </a:xfrm>
          <a:prstGeom prst="rect">
            <a:avLst/>
          </a:prstGeom>
          <a:noFill/>
        </p:spPr>
        <p:txBody>
          <a:bodyPr wrap="square" rtlCol="0">
            <a:spAutoFit/>
          </a:bodyPr>
          <a:lstStyle/>
          <a:p>
            <a:r>
              <a:rPr kumimoji="1" lang="en-US" altLang="ja-JP" sz="2000" b="1" dirty="0">
                <a:highlight>
                  <a:srgbClr val="99FFCC"/>
                </a:highlight>
              </a:rPr>
              <a:t>Amazon (AWS) </a:t>
            </a:r>
            <a:r>
              <a:rPr kumimoji="1" lang="ja-JP" altLang="en-US" sz="2000" b="1" dirty="0">
                <a:highlight>
                  <a:srgbClr val="99FFCC"/>
                </a:highlight>
              </a:rPr>
              <a:t>のクラウドを支える </a:t>
            </a:r>
            <a:r>
              <a:rPr kumimoji="1" lang="en-US" altLang="ja-JP" sz="2000" b="1" dirty="0">
                <a:highlight>
                  <a:srgbClr val="99FFCC"/>
                </a:highlight>
              </a:rPr>
              <a:t>(a) </a:t>
            </a:r>
            <a:r>
              <a:rPr kumimoji="1" lang="ja-JP" altLang="en-US" sz="2000" b="1" dirty="0">
                <a:highlight>
                  <a:srgbClr val="99FFCC"/>
                </a:highlight>
              </a:rPr>
              <a:t>デジタル基盤人材不足の深刻な状況の報道等</a:t>
            </a:r>
          </a:p>
        </p:txBody>
      </p:sp>
      <p:sp>
        <p:nvSpPr>
          <p:cNvPr id="6" name="テキスト ボックス 5">
            <a:extLst>
              <a:ext uri="{FF2B5EF4-FFF2-40B4-BE49-F238E27FC236}">
                <a16:creationId xmlns:a16="http://schemas.microsoft.com/office/drawing/2014/main" id="{4A22D71B-B80E-4AE2-A4B1-2425F362505C}"/>
              </a:ext>
            </a:extLst>
          </p:cNvPr>
          <p:cNvSpPr txBox="1"/>
          <p:nvPr/>
        </p:nvSpPr>
        <p:spPr>
          <a:xfrm>
            <a:off x="274320" y="567075"/>
            <a:ext cx="6029253" cy="3270126"/>
          </a:xfrm>
          <a:prstGeom prst="rect">
            <a:avLst/>
          </a:prstGeom>
          <a:solidFill>
            <a:schemeClr val="accent4">
              <a:lumMod val="20000"/>
              <a:lumOff val="80000"/>
            </a:schemeClr>
          </a:solidFill>
        </p:spPr>
        <p:txBody>
          <a:bodyPr wrap="square" rtlCol="0">
            <a:spAutoFit/>
          </a:bodyPr>
          <a:lstStyle/>
          <a:p>
            <a:r>
              <a:rPr kumimoji="1" lang="ja-JP" altLang="en-US" sz="1400" b="1" dirty="0">
                <a:highlight>
                  <a:srgbClr val="FFFF00"/>
                </a:highlight>
              </a:rPr>
              <a:t>① </a:t>
            </a:r>
            <a:r>
              <a:rPr kumimoji="1" lang="en-US" altLang="ja-JP" sz="1400" b="1" dirty="0">
                <a:highlight>
                  <a:srgbClr val="99FFCC"/>
                </a:highlight>
              </a:rPr>
              <a:t>Amazon </a:t>
            </a:r>
            <a:r>
              <a:rPr kumimoji="1" lang="ja-JP" altLang="en-US" sz="1400" b="1" dirty="0">
                <a:highlight>
                  <a:srgbClr val="99FFCC"/>
                </a:highlight>
              </a:rPr>
              <a:t>副社長兼法務 </a:t>
            </a:r>
            <a:r>
              <a:rPr kumimoji="1" lang="en-US" altLang="ja-JP" sz="1400" b="1" dirty="0">
                <a:highlight>
                  <a:srgbClr val="99FFCC"/>
                </a:highlight>
              </a:rPr>
              <a:t>(</a:t>
            </a:r>
            <a:r>
              <a:rPr kumimoji="1" lang="ja-JP" altLang="en-US" sz="1400" b="1" dirty="0">
                <a:highlight>
                  <a:srgbClr val="99FFCC"/>
                </a:highlight>
              </a:rPr>
              <a:t>労働雇用</a:t>
            </a:r>
            <a:r>
              <a:rPr kumimoji="1" lang="en-US" altLang="ja-JP" sz="1400" b="1" dirty="0">
                <a:highlight>
                  <a:srgbClr val="99FFCC"/>
                </a:highlight>
              </a:rPr>
              <a:t>) </a:t>
            </a:r>
            <a:r>
              <a:rPr kumimoji="1" lang="ja-JP" altLang="en-US" sz="1400" b="1" dirty="0">
                <a:highlight>
                  <a:srgbClr val="99FFCC"/>
                </a:highlight>
              </a:rPr>
              <a:t>担当 </a:t>
            </a:r>
            <a:r>
              <a:rPr kumimoji="1" lang="en-US" altLang="ja-JP" sz="1400" b="1" dirty="0">
                <a:highlight>
                  <a:srgbClr val="99FFCC"/>
                </a:highlight>
              </a:rPr>
              <a:t>Zane Brown </a:t>
            </a:r>
            <a:r>
              <a:rPr kumimoji="1" lang="ja-JP" altLang="en-US" sz="1400" b="1" dirty="0">
                <a:highlight>
                  <a:srgbClr val="99FFCC"/>
                </a:highlight>
              </a:rPr>
              <a:t>氏</a:t>
            </a:r>
            <a:endParaRPr kumimoji="1" lang="en-US" altLang="ja-JP" sz="1400" b="1" dirty="0">
              <a:highlight>
                <a:srgbClr val="99FFCC"/>
              </a:highlight>
            </a:endParaRPr>
          </a:p>
          <a:p>
            <a:r>
              <a:rPr kumimoji="1" lang="ja-JP" altLang="en-US" sz="1400" b="1" dirty="0">
                <a:highlight>
                  <a:srgbClr val="99FFCC"/>
                </a:highlight>
              </a:rPr>
              <a:t>カリフォルニア州北東部地方裁判所 </a:t>
            </a:r>
            <a:r>
              <a:rPr kumimoji="1" lang="en-US" altLang="ja-JP" sz="1400" b="1" dirty="0">
                <a:highlight>
                  <a:srgbClr val="99FFCC"/>
                </a:highlight>
              </a:rPr>
              <a:t>2020/10/22 </a:t>
            </a:r>
            <a:r>
              <a:rPr kumimoji="1" lang="ja-JP" altLang="en-US" sz="1400" b="1" dirty="0">
                <a:highlight>
                  <a:srgbClr val="99FFCC"/>
                </a:highlight>
              </a:rPr>
              <a:t>宣誓供述議事録</a:t>
            </a:r>
          </a:p>
          <a:p>
            <a:r>
              <a:rPr kumimoji="1" lang="ja-JP" altLang="en-US" sz="1400" b="1" dirty="0"/>
              <a:t>「</a:t>
            </a:r>
            <a:r>
              <a:rPr kumimoji="1" lang="en-US" altLang="ja-JP" sz="1400" b="1" u="sng" dirty="0">
                <a:solidFill>
                  <a:srgbClr val="C00000"/>
                </a:solidFill>
              </a:rPr>
              <a:t>Amazon </a:t>
            </a:r>
            <a:r>
              <a:rPr kumimoji="1" lang="ja-JP" altLang="en-US" sz="1400" b="1" u="sng" dirty="0">
                <a:solidFill>
                  <a:srgbClr val="C00000"/>
                </a:solidFill>
              </a:rPr>
              <a:t>は、アメリカ人社員を募集・採用するために、あらゆる努力を払ってきました。</a:t>
            </a:r>
            <a:r>
              <a:rPr kumimoji="1" lang="en-US" altLang="ja-JP" sz="1400" b="1" u="sng" dirty="0">
                <a:solidFill>
                  <a:srgbClr val="C00000"/>
                </a:solidFill>
              </a:rPr>
              <a:t>... </a:t>
            </a:r>
            <a:r>
              <a:rPr kumimoji="1" lang="ja-JP" altLang="en-US" sz="1400" b="1" u="sng" dirty="0">
                <a:solidFill>
                  <a:srgbClr val="C00000"/>
                </a:solidFill>
              </a:rPr>
              <a:t>しかし、</a:t>
            </a:r>
            <a:r>
              <a:rPr kumimoji="1" lang="en-US" altLang="ja-JP" sz="1400" b="1" u="sng" dirty="0">
                <a:solidFill>
                  <a:srgbClr val="C00000"/>
                </a:solidFill>
              </a:rPr>
              <a:t>Amazon </a:t>
            </a:r>
            <a:r>
              <a:rPr kumimoji="1" lang="ja-JP" altLang="en-US" sz="1400" b="1" u="sng" dirty="0">
                <a:solidFill>
                  <a:srgbClr val="C00000"/>
                </a:solidFill>
              </a:rPr>
              <a:t>は、今、アメリカ人技術者で埋め合わせできない程度の高度技術社員の欠員を抱えております。</a:t>
            </a:r>
            <a:r>
              <a:rPr kumimoji="1" lang="en-US" altLang="ja-JP" sz="1400" b="1" u="sng" dirty="0">
                <a:solidFill>
                  <a:srgbClr val="C00000"/>
                </a:solidFill>
              </a:rPr>
              <a:t>Amazon </a:t>
            </a:r>
            <a:r>
              <a:rPr kumimoji="1" lang="ja-JP" altLang="en-US" sz="1400" b="1" u="sng" dirty="0">
                <a:solidFill>
                  <a:srgbClr val="C00000"/>
                </a:solidFill>
              </a:rPr>
              <a:t>は、この人材不足を埋めるために、外国人を採用する必要に迫られています。もし </a:t>
            </a:r>
            <a:r>
              <a:rPr kumimoji="1" lang="en-US" altLang="ja-JP" sz="1400" b="1" u="sng" dirty="0">
                <a:solidFill>
                  <a:srgbClr val="C00000"/>
                </a:solidFill>
              </a:rPr>
              <a:t>Amazon </a:t>
            </a:r>
            <a:r>
              <a:rPr kumimoji="1" lang="ja-JP" altLang="en-US" sz="1400" b="1" u="sng" dirty="0">
                <a:solidFill>
                  <a:srgbClr val="C00000"/>
                </a:solidFill>
              </a:rPr>
              <a:t>が必要な外国人を採用できなければ、</a:t>
            </a:r>
            <a:r>
              <a:rPr kumimoji="1" lang="en-US" altLang="ja-JP" sz="1400" b="1" u="sng" dirty="0">
                <a:solidFill>
                  <a:srgbClr val="C00000"/>
                </a:solidFill>
              </a:rPr>
              <a:t>Amazon </a:t>
            </a:r>
            <a:r>
              <a:rPr kumimoji="1" lang="ja-JP" altLang="en-US" sz="1400" b="1" u="sng" dirty="0">
                <a:solidFill>
                  <a:srgbClr val="C00000"/>
                </a:solidFill>
              </a:rPr>
              <a:t>は、雇用を創出し、顧客のために技術革新を継続をすることは、不可能となります。</a:t>
            </a:r>
          </a:p>
          <a:p>
            <a:r>
              <a:rPr kumimoji="1" lang="en-US" altLang="ja-JP" sz="1400" b="1" dirty="0"/>
              <a:t>DHS (</a:t>
            </a:r>
            <a:r>
              <a:rPr kumimoji="1" lang="ja-JP" altLang="en-US" sz="1400" b="1" dirty="0"/>
              <a:t>米国アメリカ合衆国国土安全保障省</a:t>
            </a:r>
            <a:r>
              <a:rPr kumimoji="1" lang="en-US" altLang="ja-JP" sz="1400" b="1" dirty="0"/>
              <a:t>) </a:t>
            </a:r>
            <a:r>
              <a:rPr kumimoji="1" lang="ja-JP" altLang="en-US" sz="1400" b="1" dirty="0"/>
              <a:t>が、今回の </a:t>
            </a:r>
            <a:r>
              <a:rPr kumimoji="1" lang="en-US" altLang="ja-JP" sz="1400" b="1" dirty="0"/>
              <a:t>DHS </a:t>
            </a:r>
            <a:r>
              <a:rPr kumimoji="1" lang="ja-JP" altLang="en-US" sz="1400" b="1" dirty="0"/>
              <a:t>規則を公布する前に正式な通知と意見募集期間を設けなかった不作為によっても、</a:t>
            </a:r>
            <a:r>
              <a:rPr kumimoji="1" lang="en-US" altLang="ja-JP" sz="1400" b="1" dirty="0"/>
              <a:t>Amazon </a:t>
            </a:r>
            <a:r>
              <a:rPr kumimoji="1" lang="ja-JP" altLang="en-US" sz="1400" b="1" dirty="0"/>
              <a:t>は、損害を被っています。</a:t>
            </a:r>
            <a:r>
              <a:rPr kumimoji="1" lang="en-US" altLang="ja-JP" sz="1400" b="1" dirty="0"/>
              <a:t>... DHS </a:t>
            </a:r>
            <a:r>
              <a:rPr kumimoji="1" lang="ja-JP" altLang="en-US" sz="1400" b="1" dirty="0"/>
              <a:t>規則が </a:t>
            </a:r>
            <a:r>
              <a:rPr kumimoji="1" lang="en-US" altLang="ja-JP" sz="1400" b="1" dirty="0"/>
              <a:t>Amazon </a:t>
            </a:r>
            <a:r>
              <a:rPr kumimoji="1" lang="ja-JP" altLang="en-US" sz="1400" b="1" dirty="0"/>
              <a:t>の事業に及ぼす重大な影響と、それによって生じる逸失利益について、</a:t>
            </a:r>
            <a:r>
              <a:rPr kumimoji="1" lang="en-US" altLang="ja-JP" sz="1400" b="1" dirty="0"/>
              <a:t>(Amazon </a:t>
            </a:r>
            <a:r>
              <a:rPr kumimoji="1" lang="ja-JP" altLang="en-US" sz="1400" b="1" dirty="0"/>
              <a:t>には</a:t>
            </a:r>
            <a:r>
              <a:rPr kumimoji="1" lang="en-US" altLang="ja-JP" sz="1400" b="1" dirty="0"/>
              <a:t>) </a:t>
            </a:r>
            <a:r>
              <a:rPr kumimoji="1" lang="ja-JP" altLang="en-US" sz="1400" b="1" dirty="0"/>
              <a:t>政府に事前に通知する機会が与えられませんでした。</a:t>
            </a:r>
            <a:r>
              <a:rPr kumimoji="1" lang="ja-JP" altLang="en-US" sz="1400" b="1" u="sng" dirty="0">
                <a:solidFill>
                  <a:srgbClr val="C00000"/>
                </a:solidFill>
              </a:rPr>
              <a:t>私は、偽証罪に問われることを覚悟の上で、上記が真実かつ正確であることを宣言します。</a:t>
            </a:r>
            <a:r>
              <a:rPr kumimoji="1" lang="ja-JP" altLang="en-US" sz="1400" b="1" dirty="0"/>
              <a:t>」</a:t>
            </a:r>
            <a:endParaRPr kumimoji="1" lang="en-US" altLang="ja-JP" sz="1400" b="1" dirty="0"/>
          </a:p>
          <a:p>
            <a:r>
              <a:rPr kumimoji="1" lang="en-US" altLang="ja-JP" sz="1050" dirty="0"/>
              <a:t>https://storage.courtlistener.com/recap/gov.uscourts.cand.367484/gov.uscourts.cand.367484.31.2.pdf</a:t>
            </a:r>
            <a:endParaRPr kumimoji="1" lang="ja-JP" altLang="en-US" sz="1050" dirty="0"/>
          </a:p>
        </p:txBody>
      </p:sp>
      <p:sp>
        <p:nvSpPr>
          <p:cNvPr id="7" name="テキスト ボックス 6">
            <a:extLst>
              <a:ext uri="{FF2B5EF4-FFF2-40B4-BE49-F238E27FC236}">
                <a16:creationId xmlns:a16="http://schemas.microsoft.com/office/drawing/2014/main" id="{DA9FE640-F02F-4FD9-B294-70E22F218C71}"/>
              </a:ext>
            </a:extLst>
          </p:cNvPr>
          <p:cNvSpPr txBox="1"/>
          <p:nvPr/>
        </p:nvSpPr>
        <p:spPr>
          <a:xfrm>
            <a:off x="274320" y="3913351"/>
            <a:ext cx="6087734" cy="2839239"/>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② </a:t>
            </a:r>
            <a:r>
              <a:rPr kumimoji="1" lang="en-US" altLang="ja-JP" sz="1400" b="1" dirty="0">
                <a:highlight>
                  <a:srgbClr val="99FFCC"/>
                </a:highlight>
              </a:rPr>
              <a:t>Amazon 2024 </a:t>
            </a:r>
            <a:r>
              <a:rPr kumimoji="1" lang="ja-JP" altLang="en-US" sz="1400" b="1" dirty="0">
                <a:highlight>
                  <a:srgbClr val="99FFCC"/>
                </a:highlight>
              </a:rPr>
              <a:t>年 </a:t>
            </a:r>
            <a:r>
              <a:rPr kumimoji="1" lang="en-US" altLang="ja-JP" sz="1400" b="1" dirty="0">
                <a:highlight>
                  <a:srgbClr val="99FFCC"/>
                </a:highlight>
              </a:rPr>
              <a:t>12 </a:t>
            </a:r>
            <a:r>
              <a:rPr kumimoji="1" lang="ja-JP" altLang="en-US" sz="1400" b="1" dirty="0">
                <a:highlight>
                  <a:srgbClr val="99FFCC"/>
                </a:highlight>
              </a:rPr>
              <a:t>月 </a:t>
            </a:r>
            <a:r>
              <a:rPr kumimoji="1" lang="en-US" altLang="ja-JP" sz="1400" b="1" dirty="0">
                <a:highlight>
                  <a:srgbClr val="99FFCC"/>
                </a:highlight>
              </a:rPr>
              <a:t>31 </a:t>
            </a:r>
            <a:r>
              <a:rPr kumimoji="1" lang="ja-JP" altLang="en-US" sz="1400" b="1" dirty="0">
                <a:highlight>
                  <a:srgbClr val="99FFCC"/>
                </a:highlight>
              </a:rPr>
              <a:t>日 米 </a:t>
            </a:r>
            <a:r>
              <a:rPr kumimoji="1" lang="en-US" altLang="ja-JP" sz="1400" b="1" dirty="0">
                <a:highlight>
                  <a:srgbClr val="99FFCC"/>
                </a:highlight>
              </a:rPr>
              <a:t>SEC (</a:t>
            </a:r>
            <a:r>
              <a:rPr kumimoji="1" lang="ja-JP" altLang="en-US" sz="1400" b="1" dirty="0">
                <a:highlight>
                  <a:srgbClr val="99FFCC"/>
                </a:highlight>
              </a:rPr>
              <a:t>米国証券取引委員会</a:t>
            </a:r>
            <a:r>
              <a:rPr kumimoji="1" lang="en-US" altLang="ja-JP" sz="1400" b="1" dirty="0">
                <a:highlight>
                  <a:srgbClr val="99FFCC"/>
                </a:highlight>
              </a:rPr>
              <a:t>) </a:t>
            </a:r>
            <a:r>
              <a:rPr kumimoji="1" lang="ja-JP" altLang="en-US" sz="1400" b="1" dirty="0">
                <a:highlight>
                  <a:srgbClr val="99FFCC"/>
                </a:highlight>
              </a:rPr>
              <a:t>宛ての証券取引法に基づく年次報告書</a:t>
            </a:r>
          </a:p>
          <a:p>
            <a:r>
              <a:rPr kumimoji="1" lang="ja-JP" altLang="en-US" sz="1400" b="1" dirty="0"/>
              <a:t>「優秀な人材、特に</a:t>
            </a:r>
            <a:r>
              <a:rPr kumimoji="1" lang="ja-JP" altLang="en-US" sz="1400" b="1" u="sng" dirty="0">
                <a:solidFill>
                  <a:srgbClr val="C00000"/>
                </a:solidFill>
              </a:rPr>
              <a:t>ソフトウェアエンジニア、コンピューターサイエンティスト、その他の技術スタッフの獲得競争は熾烈であり、</a:t>
            </a:r>
            <a:r>
              <a:rPr kumimoji="1" lang="ja-JP" altLang="en-US" sz="1400" b="1" dirty="0"/>
              <a:t>労働市場の逼迫により、当社の事業分野全体においても人材獲得競争が激化しています。」</a:t>
            </a:r>
          </a:p>
          <a:p>
            <a:r>
              <a:rPr kumimoji="1" lang="ja-JP" altLang="en-US" sz="1400" b="1" dirty="0"/>
              <a:t>「</a:t>
            </a:r>
            <a:r>
              <a:rPr kumimoji="1" lang="ja-JP" altLang="en-US" sz="1400" b="1" u="sng" dirty="0">
                <a:solidFill>
                  <a:srgbClr val="C00000"/>
                </a:solidFill>
              </a:rPr>
              <a:t>独立請負業者や臨時雇用者も活用し、人員を補完しております。</a:t>
            </a:r>
            <a:r>
              <a:rPr kumimoji="1" lang="ja-JP" altLang="en-US" sz="1400" b="1" dirty="0"/>
              <a:t>」</a:t>
            </a:r>
          </a:p>
          <a:p>
            <a:r>
              <a:rPr kumimoji="1" lang="ja-JP" altLang="en-US" sz="1400" b="1" dirty="0"/>
              <a:t>「</a:t>
            </a:r>
            <a:r>
              <a:rPr kumimoji="1" lang="ja-JP" altLang="en-US" sz="1400" b="1" u="sng" dirty="0">
                <a:solidFill>
                  <a:srgbClr val="C00000"/>
                </a:solidFill>
              </a:rPr>
              <a:t>高度なスキルを持つ人材およびその他の人材の採用・維持の失敗により、当社の事業に悪影響を及ぼす可能性があります。</a:t>
            </a:r>
            <a:r>
              <a:rPr kumimoji="1" lang="en-US" altLang="ja-JP" sz="1400" b="1" dirty="0"/>
              <a:t>... </a:t>
            </a:r>
            <a:r>
              <a:rPr kumimoji="1" lang="ja-JP" altLang="en-US" sz="1400" b="1" dirty="0"/>
              <a:t>テクノロジー業界、特にソフトウェアエンジニア、コンピューターサイエンティスト、その他の技術スタッフの獲得競争が激しい状況にあります。</a:t>
            </a:r>
            <a:r>
              <a:rPr kumimoji="1" lang="en-US" altLang="ja-JP" sz="1400" b="1" dirty="0"/>
              <a:t>… </a:t>
            </a:r>
            <a:r>
              <a:rPr kumimoji="1" lang="ja-JP" altLang="en-US" sz="1400" b="1" u="sng" dirty="0">
                <a:solidFill>
                  <a:srgbClr val="C00000"/>
                </a:solidFill>
              </a:rPr>
              <a:t>当社の役員またはその他の主要従業員の喪失、主要な役割の移行の失敗、あるいは優秀な人材の採用、研修、維持、および管理の失敗により、当社の事業に悪影響が生じる可能性があります。</a:t>
            </a:r>
            <a:r>
              <a:rPr kumimoji="1" lang="ja-JP" altLang="en-US" sz="1400" b="1" dirty="0"/>
              <a:t>」</a:t>
            </a:r>
          </a:p>
          <a:p>
            <a:r>
              <a:rPr kumimoji="1" lang="en-US" altLang="ja-JP" sz="1050" dirty="0"/>
              <a:t>https://www.sec.gov/Archives/edgar/data/1018724/000101872425000004/amzn-20241231.htm</a:t>
            </a:r>
            <a:endParaRPr kumimoji="1" lang="ja-JP" altLang="en-US" sz="1050" dirty="0"/>
          </a:p>
        </p:txBody>
      </p:sp>
      <p:sp>
        <p:nvSpPr>
          <p:cNvPr id="8" name="テキスト ボックス 7">
            <a:extLst>
              <a:ext uri="{FF2B5EF4-FFF2-40B4-BE49-F238E27FC236}">
                <a16:creationId xmlns:a16="http://schemas.microsoft.com/office/drawing/2014/main" id="{FD759C18-E255-4EB0-84D0-3D45E968744D}"/>
              </a:ext>
            </a:extLst>
          </p:cNvPr>
          <p:cNvSpPr txBox="1"/>
          <p:nvPr/>
        </p:nvSpPr>
        <p:spPr>
          <a:xfrm>
            <a:off x="6463593" y="567075"/>
            <a:ext cx="5614107" cy="2562240"/>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③ </a:t>
            </a:r>
            <a:r>
              <a:rPr kumimoji="1" lang="ja-JP" altLang="en-US" sz="1400" b="1" dirty="0">
                <a:highlight>
                  <a:srgbClr val="99FFCC"/>
                </a:highlight>
              </a:rPr>
              <a:t>米国上院司法委員会の </a:t>
            </a:r>
            <a:r>
              <a:rPr kumimoji="1" lang="en-US" altLang="ja-JP" sz="1400" b="1" dirty="0">
                <a:highlight>
                  <a:srgbClr val="99FFCC"/>
                </a:highlight>
              </a:rPr>
              <a:t>Charles E. Grassley </a:t>
            </a:r>
            <a:r>
              <a:rPr kumimoji="1" lang="ja-JP" altLang="en-US" sz="1400" b="1" dirty="0">
                <a:highlight>
                  <a:srgbClr val="99FFCC"/>
                </a:highlight>
              </a:rPr>
              <a:t>議員による </a:t>
            </a:r>
            <a:r>
              <a:rPr kumimoji="1" lang="en-US" altLang="ja-JP" sz="1400" b="1" dirty="0">
                <a:highlight>
                  <a:srgbClr val="99FFCC"/>
                </a:highlight>
              </a:rPr>
              <a:t>Amazon </a:t>
            </a:r>
            <a:r>
              <a:rPr kumimoji="1" lang="ja-JP" altLang="en-US" sz="1400" b="1" dirty="0">
                <a:highlight>
                  <a:srgbClr val="99FFCC"/>
                </a:highlight>
              </a:rPr>
              <a:t>への弁明の機会の付与</a:t>
            </a:r>
          </a:p>
          <a:p>
            <a:r>
              <a:rPr kumimoji="1" lang="en-US" altLang="ja-JP" sz="1400" b="1" dirty="0"/>
              <a:t>【</a:t>
            </a:r>
            <a:r>
              <a:rPr kumimoji="1" lang="ja-JP" altLang="en-US" sz="1400" b="1" dirty="0"/>
              <a:t>背景</a:t>
            </a:r>
            <a:r>
              <a:rPr kumimoji="1" lang="en-US" altLang="ja-JP" sz="1400" b="1" dirty="0"/>
              <a:t>】</a:t>
            </a:r>
            <a:r>
              <a:rPr kumimoji="1" lang="ja-JP" altLang="en-US" sz="1400" b="1" dirty="0"/>
              <a:t>米国 </a:t>
            </a:r>
            <a:r>
              <a:rPr kumimoji="1" lang="en-US" altLang="ja-JP" sz="1400" b="1" dirty="0"/>
              <a:t>H-1B </a:t>
            </a:r>
            <a:r>
              <a:rPr kumimoji="1" lang="ja-JP" altLang="en-US" sz="1400" b="1" dirty="0"/>
              <a:t>ビザ制度は、「</a:t>
            </a:r>
            <a:r>
              <a:rPr kumimoji="1" lang="ja-JP" altLang="en-US" sz="1400" b="1" u="sng" dirty="0">
                <a:solidFill>
                  <a:srgbClr val="C00000"/>
                </a:solidFill>
              </a:rPr>
              <a:t>国内で十分な人材を育成できるまで、これらの職を満たすため、世界で最高度技能の労働者を確保する</a:t>
            </a:r>
            <a:r>
              <a:rPr kumimoji="1" lang="ja-JP" altLang="en-US" sz="1400" b="1" dirty="0"/>
              <a:t>」目的のビザである。</a:t>
            </a:r>
            <a:endParaRPr kumimoji="1" lang="en-US" altLang="ja-JP" sz="1400" b="1" dirty="0"/>
          </a:p>
          <a:p>
            <a:r>
              <a:rPr lang="en-US" altLang="ja-JP" sz="1000" dirty="0"/>
              <a:t>https://www.congress.gov/105/crec/1998/05/18/144/63/CREC-1998-05-18.pdf</a:t>
            </a:r>
          </a:p>
          <a:p>
            <a:r>
              <a:rPr kumimoji="1" lang="ja-JP" altLang="en-US" sz="1400" b="1" dirty="0"/>
              <a:t>そして、</a:t>
            </a:r>
            <a:r>
              <a:rPr kumimoji="1" lang="en-US" altLang="ja-JP" sz="1400" b="1" u="sng" dirty="0">
                <a:solidFill>
                  <a:srgbClr val="C00000"/>
                </a:solidFill>
              </a:rPr>
              <a:t>Amazon </a:t>
            </a:r>
            <a:r>
              <a:rPr kumimoji="1" lang="ja-JP" altLang="en-US" sz="1400" b="1" u="sng" dirty="0">
                <a:solidFill>
                  <a:srgbClr val="C00000"/>
                </a:solidFill>
              </a:rPr>
              <a:t>は、</a:t>
            </a:r>
            <a:r>
              <a:rPr kumimoji="1" lang="en-US" altLang="ja-JP" sz="1400" b="1" u="sng" dirty="0">
                <a:solidFill>
                  <a:srgbClr val="C00000"/>
                </a:solidFill>
              </a:rPr>
              <a:t>2025 </a:t>
            </a:r>
            <a:r>
              <a:rPr kumimoji="1" lang="ja-JP" altLang="en-US" sz="1400" b="1" u="sng" dirty="0">
                <a:solidFill>
                  <a:srgbClr val="C00000"/>
                </a:solidFill>
              </a:rPr>
              <a:t>年度に、少なくとも </a:t>
            </a:r>
            <a:r>
              <a:rPr kumimoji="1" lang="en-US" altLang="ja-JP" sz="1400" b="1" u="sng" dirty="0">
                <a:solidFill>
                  <a:srgbClr val="C00000"/>
                </a:solidFill>
              </a:rPr>
              <a:t>10,044 </a:t>
            </a:r>
            <a:r>
              <a:rPr kumimoji="1" lang="ja-JP" altLang="en-US" sz="1400" b="1" u="sng" dirty="0">
                <a:solidFill>
                  <a:srgbClr val="C00000"/>
                </a:solidFill>
              </a:rPr>
              <a:t>人もの米国外専門人材を雇用するための </a:t>
            </a:r>
            <a:r>
              <a:rPr kumimoji="1" lang="en-US" altLang="ja-JP" sz="1400" b="1" u="sng" dirty="0">
                <a:solidFill>
                  <a:srgbClr val="C00000"/>
                </a:solidFill>
              </a:rPr>
              <a:t>H-1B </a:t>
            </a:r>
            <a:r>
              <a:rPr kumimoji="1" lang="ja-JP" altLang="en-US" sz="1400" b="1" u="sng" dirty="0">
                <a:solidFill>
                  <a:srgbClr val="C00000"/>
                </a:solidFill>
              </a:rPr>
              <a:t>ビザを申請している</a:t>
            </a:r>
            <a:r>
              <a:rPr kumimoji="1" lang="ja-JP" altLang="en-US" sz="1400" b="1" dirty="0"/>
              <a:t>。これについて、議会の命令</a:t>
            </a:r>
            <a:r>
              <a:rPr kumimoji="1" lang="en-US" altLang="ja-JP" sz="1400" b="1" dirty="0"/>
              <a:t>:</a:t>
            </a:r>
          </a:p>
          <a:p>
            <a:r>
              <a:rPr kumimoji="1" lang="ja-JP" altLang="en-US" sz="1400" b="1" dirty="0"/>
              <a:t>「</a:t>
            </a:r>
            <a:r>
              <a:rPr kumimoji="1" lang="ja-JP" altLang="en-US" sz="1400" b="1" u="sng" dirty="0">
                <a:solidFill>
                  <a:srgbClr val="C00000"/>
                </a:solidFill>
              </a:rPr>
              <a:t>優秀なアメリカ人技術者を見つけることができないことは、信じがたいことです</a:t>
            </a:r>
            <a:r>
              <a:rPr kumimoji="1" lang="ja-JP" altLang="en-US" sz="1400" b="1" dirty="0"/>
              <a:t>。</a:t>
            </a:r>
            <a:r>
              <a:rPr kumimoji="1" lang="en-US" altLang="ja-JP" sz="1400" b="1" dirty="0"/>
              <a:t>… </a:t>
            </a:r>
            <a:r>
              <a:rPr kumimoji="1" lang="ja-JP" altLang="en-US" sz="1400" b="1" dirty="0"/>
              <a:t>貴社 </a:t>
            </a:r>
            <a:r>
              <a:rPr kumimoji="1" lang="en-US" altLang="ja-JP" sz="1400" b="1" dirty="0"/>
              <a:t>(Amazon) </a:t>
            </a:r>
            <a:r>
              <a:rPr kumimoji="1" lang="ja-JP" altLang="en-US" sz="1400" b="1" dirty="0"/>
              <a:t>に弁明の機会を付与します。</a:t>
            </a:r>
            <a:r>
              <a:rPr kumimoji="1" lang="en-US" altLang="ja-JP" sz="1400" b="1" dirty="0"/>
              <a:t>2025 </a:t>
            </a:r>
            <a:r>
              <a:rPr kumimoji="1" lang="ja-JP" altLang="en-US" sz="1400" b="1" dirty="0"/>
              <a:t>年 </a:t>
            </a:r>
            <a:r>
              <a:rPr kumimoji="1" lang="en-US" altLang="ja-JP" sz="1400" b="1" dirty="0"/>
              <a:t>10 </a:t>
            </a:r>
            <a:r>
              <a:rPr kumimoji="1" lang="ja-JP" altLang="en-US" sz="1400" b="1" dirty="0"/>
              <a:t>月 </a:t>
            </a:r>
            <a:r>
              <a:rPr kumimoji="1" lang="en-US" altLang="ja-JP" sz="1400" b="1" dirty="0"/>
              <a:t>10 </a:t>
            </a:r>
            <a:r>
              <a:rPr kumimoji="1" lang="ja-JP" altLang="en-US" sz="1400" b="1" dirty="0"/>
              <a:t>日までに、根拠となるデータを添付し、弁明を提出してください。」</a:t>
            </a:r>
          </a:p>
          <a:p>
            <a:r>
              <a:rPr kumimoji="1" lang="en-US" altLang="ja-JP" sz="1050" dirty="0"/>
              <a:t>https://www.grassley.senate.gov/imo/media/doc/grassley_durbin_to_amazon_-_h-1b.pdf</a:t>
            </a:r>
            <a:endParaRPr lang="en-US" altLang="ja-JP" sz="1050" dirty="0"/>
          </a:p>
        </p:txBody>
      </p:sp>
      <p:sp>
        <p:nvSpPr>
          <p:cNvPr id="10" name="テキスト ボックス 9">
            <a:extLst>
              <a:ext uri="{FF2B5EF4-FFF2-40B4-BE49-F238E27FC236}">
                <a16:creationId xmlns:a16="http://schemas.microsoft.com/office/drawing/2014/main" id="{B61F654E-EF40-4526-B6E5-B4C08BD31516}"/>
              </a:ext>
            </a:extLst>
          </p:cNvPr>
          <p:cNvSpPr txBox="1"/>
          <p:nvPr/>
        </p:nvSpPr>
        <p:spPr>
          <a:xfrm>
            <a:off x="6463593" y="3271530"/>
            <a:ext cx="5614107" cy="3000821"/>
          </a:xfrm>
          <a:prstGeom prst="rect">
            <a:avLst/>
          </a:prstGeom>
          <a:solidFill>
            <a:schemeClr val="accent3">
              <a:lumMod val="20000"/>
              <a:lumOff val="80000"/>
            </a:schemeClr>
          </a:solidFill>
        </p:spPr>
        <p:txBody>
          <a:bodyPr wrap="square" rtlCol="0">
            <a:spAutoFit/>
          </a:bodyPr>
          <a:lstStyle/>
          <a:p>
            <a:r>
              <a:rPr kumimoji="1" lang="ja-JP" altLang="en-US" sz="1400" b="1" dirty="0">
                <a:highlight>
                  <a:srgbClr val="FFFF00"/>
                </a:highlight>
              </a:rPr>
              <a:t>④ </a:t>
            </a:r>
            <a:r>
              <a:rPr lang="en-US" altLang="ja-JP" sz="1400" b="1" dirty="0">
                <a:highlight>
                  <a:srgbClr val="99FFCC"/>
                </a:highlight>
              </a:rPr>
              <a:t>Amazon</a:t>
            </a:r>
            <a:r>
              <a:rPr lang="ja-JP" altLang="en-US" sz="1400" b="1" dirty="0">
                <a:highlight>
                  <a:srgbClr val="99FFCC"/>
                </a:highlight>
              </a:rPr>
              <a:t> を退社した </a:t>
            </a:r>
            <a:r>
              <a:rPr kumimoji="1" lang="en-US" altLang="ja-JP" sz="1400" b="1" dirty="0">
                <a:highlight>
                  <a:srgbClr val="99FFCC"/>
                </a:highlight>
              </a:rPr>
              <a:t>Justin Garrison </a:t>
            </a:r>
            <a:r>
              <a:rPr kumimoji="1" lang="ja-JP" altLang="en-US" sz="1400" b="1" dirty="0">
                <a:highlight>
                  <a:srgbClr val="99FFCC"/>
                </a:highlight>
              </a:rPr>
              <a:t>氏の証言 </a:t>
            </a:r>
            <a:r>
              <a:rPr kumimoji="1" lang="en-US" altLang="ja-JP" sz="1400" b="1" dirty="0">
                <a:highlight>
                  <a:srgbClr val="99FFCC"/>
                </a:highlight>
              </a:rPr>
              <a:t>2023/12/30</a:t>
            </a:r>
            <a:endParaRPr kumimoji="1" lang="ja-JP" altLang="en-US" sz="1400" b="1" dirty="0">
              <a:highlight>
                <a:srgbClr val="99FFCC"/>
              </a:highlight>
            </a:endParaRPr>
          </a:p>
          <a:p>
            <a:r>
              <a:rPr kumimoji="1" lang="en-US" altLang="ja-JP" sz="1050" dirty="0"/>
              <a:t>(</a:t>
            </a:r>
            <a:r>
              <a:rPr kumimoji="1" lang="ja-JP" altLang="en-US" sz="1050" dirty="0"/>
              <a:t>オライリー「クラウドネイティブインフラストラクチャ」を </a:t>
            </a:r>
            <a:r>
              <a:rPr kumimoji="1" lang="en-US" altLang="ja-JP" sz="1050" dirty="0"/>
              <a:t>2017 </a:t>
            </a:r>
            <a:r>
              <a:rPr kumimoji="1" lang="ja-JP" altLang="en-US" sz="1050" dirty="0"/>
              <a:t>年に出版し、</a:t>
            </a:r>
            <a:r>
              <a:rPr kumimoji="1" lang="en-US" altLang="ja-JP" sz="1050" dirty="0"/>
              <a:t>2018 </a:t>
            </a:r>
            <a:r>
              <a:rPr kumimoji="1" lang="ja-JP" altLang="en-US" sz="1050" dirty="0"/>
              <a:t>年に </a:t>
            </a:r>
            <a:r>
              <a:rPr kumimoji="1" lang="en-US" altLang="ja-JP" sz="1050" dirty="0"/>
              <a:t>Disney+ </a:t>
            </a:r>
            <a:r>
              <a:rPr kumimoji="1" lang="ja-JP" altLang="en-US" sz="1050" dirty="0"/>
              <a:t>のインフラ構築をし、その後 </a:t>
            </a:r>
            <a:r>
              <a:rPr kumimoji="1" lang="en-US" altLang="ja-JP" sz="1050" dirty="0"/>
              <a:t>AWS </a:t>
            </a:r>
            <a:r>
              <a:rPr kumimoji="1" lang="ja-JP" altLang="en-US" sz="1050" dirty="0"/>
              <a:t>に転職して </a:t>
            </a:r>
            <a:r>
              <a:rPr kumimoji="1" lang="en-US" altLang="ja-JP" sz="1050" dirty="0"/>
              <a:t>2020 </a:t>
            </a:r>
            <a:r>
              <a:rPr kumimoji="1" lang="ja-JP" altLang="en-US" sz="1050" dirty="0"/>
              <a:t>年に </a:t>
            </a:r>
            <a:r>
              <a:rPr kumimoji="1" lang="en-US" altLang="ja-JP" sz="1050" dirty="0"/>
              <a:t>Amazon EKS (Elastic Kubernetes Service) </a:t>
            </a:r>
            <a:r>
              <a:rPr kumimoji="1" lang="ja-JP" altLang="en-US" sz="1050" dirty="0"/>
              <a:t>を開発した人材</a:t>
            </a:r>
            <a:r>
              <a:rPr kumimoji="1" lang="en-US" altLang="ja-JP" sz="1050" dirty="0"/>
              <a:t>)</a:t>
            </a:r>
          </a:p>
          <a:p>
            <a:r>
              <a:rPr kumimoji="1" lang="ja-JP" altLang="en-US" sz="1200" b="1" dirty="0"/>
              <a:t>「</a:t>
            </a:r>
            <a:r>
              <a:rPr kumimoji="1" lang="en-US" altLang="ja-JP" sz="1200" b="1" dirty="0"/>
              <a:t>Amazon </a:t>
            </a:r>
            <a:r>
              <a:rPr kumimoji="1" lang="ja-JP" altLang="en-US" sz="1200" b="1" dirty="0"/>
              <a:t>のピザチーム </a:t>
            </a:r>
            <a:r>
              <a:rPr kumimoji="1" lang="en-US" altLang="ja-JP" sz="1200" dirty="0"/>
              <a:t>(</a:t>
            </a:r>
            <a:r>
              <a:rPr kumimoji="1" lang="ja-JP" altLang="en-US" sz="1200" dirty="0"/>
              <a:t>注</a:t>
            </a:r>
            <a:r>
              <a:rPr kumimoji="1" lang="en-US" altLang="ja-JP" sz="1200" dirty="0"/>
              <a:t>: IT </a:t>
            </a:r>
            <a:r>
              <a:rPr kumimoji="1" lang="ja-JP" altLang="en-US" sz="1200" dirty="0"/>
              <a:t>技術研究人材が、少人数で独立して技術研究を行なう方法</a:t>
            </a:r>
            <a:r>
              <a:rPr kumimoji="1" lang="en-US" altLang="ja-JP" sz="1200" dirty="0"/>
              <a:t>)</a:t>
            </a:r>
            <a:r>
              <a:rPr kumimoji="1" lang="en-US" altLang="ja-JP" sz="1200" b="1" dirty="0"/>
              <a:t> </a:t>
            </a:r>
            <a:r>
              <a:rPr kumimoji="1" lang="ja-JP" altLang="en-US" sz="1200" b="1" dirty="0"/>
              <a:t>は、もはや不能</a:t>
            </a:r>
            <a:r>
              <a:rPr kumimoji="1" lang="en-US" altLang="ja-JP" sz="1200" b="1" dirty="0"/>
              <a:t>: </a:t>
            </a:r>
            <a:r>
              <a:rPr kumimoji="1" lang="ja-JP" altLang="en-US" sz="1200" b="1" dirty="0"/>
              <a:t>私が </a:t>
            </a:r>
            <a:r>
              <a:rPr kumimoji="1" lang="en-US" altLang="ja-JP" sz="1200" b="1" dirty="0"/>
              <a:t>Amazon </a:t>
            </a:r>
            <a:r>
              <a:rPr kumimoji="1" lang="ja-JP" altLang="en-US" sz="1200" b="1" dirty="0"/>
              <a:t>に入社した時、サービスチームが独立していることに感銘を受けました。それは、私が今まで見たことのない、まさに </a:t>
            </a:r>
            <a:r>
              <a:rPr kumimoji="1" lang="en-US" altLang="ja-JP" sz="1200" b="1" dirty="0"/>
              <a:t>DevOps </a:t>
            </a:r>
            <a:r>
              <a:rPr kumimoji="1" lang="ja-JP" altLang="en-US" sz="1200" b="1" dirty="0"/>
              <a:t>の純粋な実践でした。</a:t>
            </a:r>
            <a:r>
              <a:rPr kumimoji="1" lang="en-US" altLang="ja-JP" sz="1200" b="1" dirty="0"/>
              <a:t>... </a:t>
            </a:r>
            <a:r>
              <a:rPr kumimoji="1" lang="en-US" altLang="ja-JP" sz="1200" dirty="0"/>
              <a:t>(</a:t>
            </a:r>
            <a:r>
              <a:rPr kumimoji="1" lang="ja-JP" altLang="en-US" sz="1200" dirty="0"/>
              <a:t>注</a:t>
            </a:r>
            <a:r>
              <a:rPr kumimoji="1" lang="en-US" altLang="ja-JP" sz="1200" dirty="0"/>
              <a:t>: </a:t>
            </a:r>
            <a:r>
              <a:rPr kumimoji="1" lang="ja-JP" altLang="en-US" sz="1200" dirty="0"/>
              <a:t>近時、経費削減のために、</a:t>
            </a:r>
            <a:r>
              <a:rPr kumimoji="1" lang="en-US" altLang="ja-JP" sz="1200" dirty="0"/>
              <a:t>Amazon </a:t>
            </a:r>
            <a:r>
              <a:rPr kumimoji="1" lang="ja-JP" altLang="en-US" sz="1200" dirty="0"/>
              <a:t>は</a:t>
            </a:r>
            <a:r>
              <a:rPr kumimoji="1" lang="en-US" altLang="ja-JP" sz="1200" dirty="0"/>
              <a:t>) </a:t>
            </a:r>
            <a:r>
              <a:rPr kumimoji="1" lang="ja-JP" altLang="en-US" sz="1200" b="1" dirty="0"/>
              <a:t>重複を減らそうとすることで、社員の自主性を放棄せざるを得ないでしょう。</a:t>
            </a:r>
            <a:r>
              <a:rPr kumimoji="1" lang="en-US" altLang="ja-JP" sz="1200" b="1" dirty="0"/>
              <a:t>... 2024 </a:t>
            </a:r>
            <a:r>
              <a:rPr kumimoji="1" lang="ja-JP" altLang="en-US" sz="1200" b="1" dirty="0"/>
              <a:t>年には、より中央集権的で管理しやすい組織図への再編が実施されるとみえます。」</a:t>
            </a:r>
          </a:p>
          <a:p>
            <a:r>
              <a:rPr kumimoji="1" lang="ja-JP" altLang="en-US" sz="1200" b="1" dirty="0"/>
              <a:t>「</a:t>
            </a:r>
            <a:r>
              <a:rPr kumimoji="1" lang="en-US" altLang="ja-JP" sz="1200" b="1" u="sng" dirty="0">
                <a:solidFill>
                  <a:srgbClr val="C00000"/>
                </a:solidFill>
              </a:rPr>
              <a:t>2024 </a:t>
            </a:r>
            <a:r>
              <a:rPr kumimoji="1" lang="ja-JP" altLang="en-US" sz="1200" b="1" u="sng" dirty="0">
                <a:solidFill>
                  <a:srgbClr val="C00000"/>
                </a:solidFill>
              </a:rPr>
              <a:t>年には </a:t>
            </a:r>
            <a:r>
              <a:rPr kumimoji="1" lang="en-US" altLang="ja-JP" sz="1200" b="1" u="sng" dirty="0">
                <a:solidFill>
                  <a:srgbClr val="C00000"/>
                </a:solidFill>
              </a:rPr>
              <a:t>AWS </a:t>
            </a:r>
            <a:r>
              <a:rPr kumimoji="1" lang="ja-JP" altLang="en-US" sz="1200" b="1" u="sng" dirty="0">
                <a:solidFill>
                  <a:srgbClr val="C00000"/>
                </a:solidFill>
              </a:rPr>
              <a:t>で大規模な障害が発生すると思われます。マルチリージョン冗長性をどれだけ構築しても保護は得られません。実は、</a:t>
            </a:r>
            <a:r>
              <a:rPr kumimoji="1" lang="en-US" altLang="ja-JP" sz="1200" b="1" u="sng" dirty="0">
                <a:solidFill>
                  <a:srgbClr val="C00000"/>
                </a:solidFill>
              </a:rPr>
              <a:t>Amazon </a:t>
            </a:r>
            <a:r>
              <a:rPr kumimoji="1" lang="ja-JP" altLang="en-US" sz="1200" b="1" u="sng" dirty="0">
                <a:solidFill>
                  <a:srgbClr val="C00000"/>
                </a:solidFill>
              </a:rPr>
              <a:t>全体ではすでに大規模障害 </a:t>
            </a:r>
            <a:r>
              <a:rPr kumimoji="1" lang="en-US" altLang="ja-JP" sz="1200" b="1" u="sng" dirty="0">
                <a:solidFill>
                  <a:srgbClr val="C00000"/>
                </a:solidFill>
              </a:rPr>
              <a:t>(LSE) </a:t>
            </a:r>
            <a:r>
              <a:rPr kumimoji="1" lang="ja-JP" altLang="en-US" sz="1200" b="1" u="sng" dirty="0">
                <a:solidFill>
                  <a:srgbClr val="C00000"/>
                </a:solidFill>
              </a:rPr>
              <a:t>が増加しているのですが、</a:t>
            </a:r>
            <a:r>
              <a:rPr kumimoji="1" lang="en-US" altLang="ja-JP" sz="1200" b="1" u="sng" dirty="0">
                <a:solidFill>
                  <a:srgbClr val="C00000"/>
                </a:solidFill>
              </a:rPr>
              <a:t>AWS </a:t>
            </a:r>
            <a:r>
              <a:rPr kumimoji="1" lang="ja-JP" altLang="en-US" sz="1200" b="1" u="sng" dirty="0">
                <a:solidFill>
                  <a:srgbClr val="C00000"/>
                </a:solidFill>
              </a:rPr>
              <a:t>は非常に大規模なため、ほとんどの顧客は </a:t>
            </a:r>
            <a:r>
              <a:rPr kumimoji="1" lang="en-US" altLang="ja-JP" sz="1200" b="1" u="sng" dirty="0">
                <a:solidFill>
                  <a:srgbClr val="C00000"/>
                </a:solidFill>
              </a:rPr>
              <a:t>LSE </a:t>
            </a:r>
            <a:r>
              <a:rPr kumimoji="1" lang="ja-JP" altLang="en-US" sz="1200" b="1" u="sng" dirty="0">
                <a:solidFill>
                  <a:srgbClr val="C00000"/>
                </a:solidFill>
              </a:rPr>
              <a:t>に気づきません。</a:t>
            </a:r>
            <a:r>
              <a:rPr kumimoji="1" lang="en-US" altLang="ja-JP" sz="1200" b="1" dirty="0"/>
              <a:t>… Amazon </a:t>
            </a:r>
            <a:r>
              <a:rPr kumimoji="1" lang="ja-JP" altLang="en-US" sz="1200" b="1" dirty="0"/>
              <a:t>には </a:t>
            </a:r>
            <a:r>
              <a:rPr kumimoji="1" lang="en-US" altLang="ja-JP" sz="1200" b="1" dirty="0"/>
              <a:t>LSE </a:t>
            </a:r>
            <a:r>
              <a:rPr kumimoji="1" lang="ja-JP" altLang="en-US" sz="1200" b="1" dirty="0"/>
              <a:t>を公開するインセンティブがありません。</a:t>
            </a:r>
            <a:r>
              <a:rPr kumimoji="1" lang="ja-JP" altLang="en-US" sz="1200" b="1" u="sng" dirty="0">
                <a:solidFill>
                  <a:srgbClr val="C00000"/>
                </a:solidFill>
              </a:rPr>
              <a:t>ダッシュボードの更新に値するのは、顧客が気付いた障害のみですが、それも</a:t>
            </a:r>
            <a:r>
              <a:rPr kumimoji="1" lang="en-US" altLang="ja-JP" sz="1200" b="1" u="sng" dirty="0">
                <a:solidFill>
                  <a:srgbClr val="C00000"/>
                </a:solidFill>
              </a:rPr>
              <a:t>『</a:t>
            </a:r>
            <a:r>
              <a:rPr kumimoji="1" lang="ja-JP" altLang="en-US" sz="1200" b="1" u="sng" dirty="0">
                <a:solidFill>
                  <a:srgbClr val="C00000"/>
                </a:solidFill>
              </a:rPr>
              <a:t>すべてグリーン</a:t>
            </a:r>
            <a:r>
              <a:rPr kumimoji="1" lang="en-US" altLang="ja-JP" sz="1200" b="1" u="sng" dirty="0">
                <a:solidFill>
                  <a:srgbClr val="C00000"/>
                </a:solidFill>
              </a:rPr>
              <a:t>』</a:t>
            </a:r>
            <a:r>
              <a:rPr kumimoji="1" lang="ja-JP" altLang="en-US" sz="1200" b="1" u="sng" dirty="0">
                <a:solidFill>
                  <a:srgbClr val="C00000"/>
                </a:solidFill>
              </a:rPr>
              <a:t>ダッシュボードの下にすぐに隠されてしまうのです。</a:t>
            </a:r>
            <a:r>
              <a:rPr kumimoji="1" lang="ja-JP" altLang="en-US" sz="1200" b="1" dirty="0"/>
              <a:t>」</a:t>
            </a:r>
            <a:endParaRPr kumimoji="1" lang="en-US" altLang="ja-JP" sz="1200" b="1" dirty="0"/>
          </a:p>
          <a:p>
            <a:r>
              <a:rPr lang="en-US" altLang="ja-JP" sz="1000" dirty="0"/>
              <a:t>https://justingarrison.com/blog/2023-12-30-amazons-silent-sacking/</a:t>
            </a:r>
          </a:p>
        </p:txBody>
      </p:sp>
      <p:pic>
        <p:nvPicPr>
          <p:cNvPr id="11" name="図 10">
            <a:extLst>
              <a:ext uri="{FF2B5EF4-FFF2-40B4-BE49-F238E27FC236}">
                <a16:creationId xmlns:a16="http://schemas.microsoft.com/office/drawing/2014/main" id="{29054A16-A84C-4830-B818-0B5F17556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257" y="567075"/>
            <a:ext cx="491743" cy="493200"/>
          </a:xfrm>
          <a:prstGeom prst="rect">
            <a:avLst/>
          </a:prstGeom>
        </p:spPr>
      </p:pic>
      <p:pic>
        <p:nvPicPr>
          <p:cNvPr id="12" name="図 11">
            <a:extLst>
              <a:ext uri="{FF2B5EF4-FFF2-40B4-BE49-F238E27FC236}">
                <a16:creationId xmlns:a16="http://schemas.microsoft.com/office/drawing/2014/main" id="{BD5C55D7-B36A-46C7-B8D2-8D069F55E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3775" y="1432560"/>
            <a:ext cx="371237" cy="453735"/>
          </a:xfrm>
          <a:prstGeom prst="rect">
            <a:avLst/>
          </a:prstGeom>
        </p:spPr>
      </p:pic>
    </p:spTree>
    <p:extLst>
      <p:ext uri="{BB962C8B-B14F-4D97-AF65-F5344CB8AC3E}">
        <p14:creationId xmlns:p14="http://schemas.microsoft.com/office/powerpoint/2010/main" val="3051037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48CCFC-EA66-4614-9374-291F1AAEB77E}"/>
              </a:ext>
            </a:extLst>
          </p:cNvPr>
          <p:cNvSpPr>
            <a:spLocks noGrp="1"/>
          </p:cNvSpPr>
          <p:nvPr>
            <p:ph type="sldNum" sz="quarter" idx="12"/>
          </p:nvPr>
        </p:nvSpPr>
        <p:spPr/>
        <p:txBody>
          <a:bodyPr/>
          <a:lstStyle/>
          <a:p>
            <a:fld id="{63DCA85F-F225-44A4-AEA8-9083CAE61796}" type="slidenum">
              <a:rPr kumimoji="1" lang="ja-JP" altLang="en-US" smtClean="0"/>
              <a:t>5</a:t>
            </a:fld>
            <a:endParaRPr kumimoji="1" lang="ja-JP" altLang="en-US" dirty="0"/>
          </a:p>
        </p:txBody>
      </p:sp>
      <p:sp>
        <p:nvSpPr>
          <p:cNvPr id="7" name="コンテンツ プレースホルダー 2">
            <a:extLst>
              <a:ext uri="{FF2B5EF4-FFF2-40B4-BE49-F238E27FC236}">
                <a16:creationId xmlns:a16="http://schemas.microsoft.com/office/drawing/2014/main" id="{435B14FB-BBAC-463B-B78C-0C4C3A1B3DEE}"/>
              </a:ext>
            </a:extLst>
          </p:cNvPr>
          <p:cNvSpPr>
            <a:spLocks noGrp="1"/>
          </p:cNvSpPr>
          <p:nvPr>
            <p:ph idx="1"/>
          </p:nvPr>
        </p:nvSpPr>
        <p:spPr>
          <a:xfrm>
            <a:off x="178414" y="217652"/>
            <a:ext cx="11724026" cy="1291108"/>
          </a:xfrm>
          <a:solidFill>
            <a:schemeClr val="accent4">
              <a:lumMod val="20000"/>
              <a:lumOff val="80000"/>
            </a:schemeClr>
          </a:solidFill>
        </p:spPr>
        <p:txBody>
          <a:bodyPr>
            <a:noAutofit/>
          </a:bodyPr>
          <a:lstStyle/>
          <a:p>
            <a:r>
              <a:rPr kumimoji="1" lang="en-US" altLang="ja-JP" sz="2400" b="1" dirty="0" err="1"/>
              <a:t>SoftEther</a:t>
            </a:r>
            <a:r>
              <a:rPr kumimoji="1" lang="en-US" altLang="ja-JP" sz="2400" b="1" dirty="0"/>
              <a:t> VPN </a:t>
            </a:r>
            <a:r>
              <a:rPr kumimoji="1" lang="ja-JP" altLang="en-US" sz="2400" b="1" dirty="0"/>
              <a:t>は、ドキュメントを「日本語」・「英語」 の </a:t>
            </a:r>
            <a:r>
              <a:rPr kumimoji="1" lang="en-US" altLang="ja-JP" sz="2400" b="1" dirty="0"/>
              <a:t>2 </a:t>
            </a:r>
            <a:r>
              <a:rPr kumimoji="1" lang="ja-JP" altLang="en-US" sz="2400" b="1" dirty="0"/>
              <a:t>ヶ国語で、</a:t>
            </a:r>
            <a:br>
              <a:rPr kumimoji="1" lang="en-US" altLang="ja-JP" sz="2400" b="1" dirty="0"/>
            </a:br>
            <a:r>
              <a:rPr kumimoji="1" lang="en-US" altLang="ja-JP" sz="2400" b="1" dirty="0"/>
              <a:t>UI </a:t>
            </a:r>
            <a:r>
              <a:rPr kumimoji="1" lang="ja-JP" altLang="en-US" sz="2400" b="1" dirty="0"/>
              <a:t>を「日本語」・「英語」・「中国語 </a:t>
            </a:r>
            <a:r>
              <a:rPr kumimoji="1" lang="en-US" altLang="ja-JP" sz="1600" b="1" dirty="0"/>
              <a:t>(</a:t>
            </a:r>
            <a:r>
              <a:rPr kumimoji="1" lang="ja-JP" altLang="en-US" sz="1600" b="1" dirty="0"/>
              <a:t>簡体</a:t>
            </a:r>
            <a:r>
              <a:rPr kumimoji="1" lang="en-US" altLang="ja-JP" sz="1600" b="1" dirty="0"/>
              <a:t>)</a:t>
            </a:r>
            <a:r>
              <a:rPr kumimoji="1" lang="ja-JP" altLang="en-US" sz="2400" b="1" dirty="0"/>
              <a:t>」の </a:t>
            </a:r>
            <a:r>
              <a:rPr kumimoji="1" lang="en-US" altLang="ja-JP" sz="2400" b="1" dirty="0"/>
              <a:t>3 </a:t>
            </a:r>
            <a:r>
              <a:rPr kumimoji="1" lang="ja-JP" altLang="en-US" sz="2400" b="1" dirty="0"/>
              <a:t>ヶ国語で用意 </a:t>
            </a:r>
            <a:r>
              <a:rPr kumimoji="1" lang="en-US" altLang="ja-JP" sz="1800" b="1" dirty="0"/>
              <a:t>(</a:t>
            </a:r>
            <a:r>
              <a:rPr kumimoji="1" lang="ja-JP" altLang="en-US" sz="1800" b="1" dirty="0"/>
              <a:t>素人翻訳</a:t>
            </a:r>
            <a:r>
              <a:rPr kumimoji="1" lang="en-US" altLang="ja-JP" sz="1800" b="1" dirty="0"/>
              <a:t>)</a:t>
            </a:r>
            <a:r>
              <a:rPr kumimoji="1" lang="ja-JP" altLang="en-US" sz="1800" b="1" dirty="0"/>
              <a:t> </a:t>
            </a:r>
            <a:r>
              <a:rPr kumimoji="1" lang="ja-JP" altLang="en-US" sz="2400" b="1" dirty="0"/>
              <a:t>⇒ 全世界に広く普及。</a:t>
            </a:r>
            <a:endParaRPr lang="en-US" altLang="ja-JP" sz="2400" b="1" dirty="0"/>
          </a:p>
          <a:p>
            <a:r>
              <a:rPr kumimoji="1" lang="ja-JP" altLang="en-US" sz="2400" b="1" dirty="0"/>
              <a:t>国別ユーザー割合</a:t>
            </a:r>
            <a:r>
              <a:rPr kumimoji="1" lang="en-US" altLang="ja-JP" sz="2400" b="1" dirty="0"/>
              <a:t>: </a:t>
            </a:r>
            <a:r>
              <a:rPr kumimoji="1" lang="ja-JP" altLang="en-US" sz="2400" b="1" u="sng" dirty="0">
                <a:solidFill>
                  <a:schemeClr val="accent2">
                    <a:lumMod val="50000"/>
                  </a:schemeClr>
                </a:solidFill>
              </a:rPr>
              <a:t>中国 </a:t>
            </a:r>
            <a:r>
              <a:rPr kumimoji="1" lang="en-US" altLang="ja-JP" sz="2400" b="1" u="sng" dirty="0">
                <a:solidFill>
                  <a:schemeClr val="accent2">
                    <a:lumMod val="50000"/>
                  </a:schemeClr>
                </a:solidFill>
              </a:rPr>
              <a:t>32%</a:t>
            </a:r>
            <a:r>
              <a:rPr kumimoji="1" lang="ja-JP" altLang="en-US" sz="2400" b="1" dirty="0"/>
              <a:t>、</a:t>
            </a:r>
            <a:r>
              <a:rPr kumimoji="1" lang="ja-JP" altLang="en-US" sz="2400" b="1" u="sng" dirty="0">
                <a:solidFill>
                  <a:srgbClr val="0070C0"/>
                </a:solidFill>
              </a:rPr>
              <a:t>米国 </a:t>
            </a:r>
            <a:r>
              <a:rPr kumimoji="1" lang="en-US" altLang="ja-JP" sz="2400" b="1" u="sng" dirty="0">
                <a:solidFill>
                  <a:srgbClr val="0070C0"/>
                </a:solidFill>
              </a:rPr>
              <a:t>23%</a:t>
            </a:r>
            <a:r>
              <a:rPr kumimoji="1" lang="ja-JP" altLang="en-US" sz="2400" b="1" dirty="0"/>
              <a:t>、</a:t>
            </a:r>
            <a:r>
              <a:rPr kumimoji="1" lang="ja-JP" altLang="en-US" sz="2400" b="1" u="sng" dirty="0">
                <a:solidFill>
                  <a:schemeClr val="accent6">
                    <a:lumMod val="50000"/>
                  </a:schemeClr>
                </a:solidFill>
              </a:rPr>
              <a:t>欧州 </a:t>
            </a:r>
            <a:r>
              <a:rPr lang="en-US" altLang="ja-JP" sz="1800" b="1" u="sng" dirty="0">
                <a:solidFill>
                  <a:schemeClr val="accent6">
                    <a:lumMod val="50000"/>
                  </a:schemeClr>
                </a:solidFill>
              </a:rPr>
              <a:t>(EU+</a:t>
            </a:r>
            <a:r>
              <a:rPr lang="ja-JP" altLang="en-US" sz="1800" b="1" u="sng" dirty="0">
                <a:solidFill>
                  <a:schemeClr val="accent6">
                    <a:lumMod val="50000"/>
                  </a:schemeClr>
                </a:solidFill>
              </a:rPr>
              <a:t>英</a:t>
            </a:r>
            <a:r>
              <a:rPr lang="en-US" altLang="ja-JP" sz="1800" b="1" u="sng" dirty="0">
                <a:solidFill>
                  <a:schemeClr val="accent6">
                    <a:lumMod val="50000"/>
                  </a:schemeClr>
                </a:solidFill>
              </a:rPr>
              <a:t>) </a:t>
            </a:r>
            <a:r>
              <a:rPr lang="en-US" altLang="ja-JP" sz="2400" b="1" u="sng" dirty="0">
                <a:solidFill>
                  <a:schemeClr val="accent6">
                    <a:lumMod val="50000"/>
                  </a:schemeClr>
                </a:solidFill>
              </a:rPr>
              <a:t>11%</a:t>
            </a:r>
            <a:r>
              <a:rPr lang="ja-JP" altLang="en-US" sz="2400" b="1" dirty="0"/>
              <a:t>、</a:t>
            </a:r>
            <a:r>
              <a:rPr lang="ja-JP" altLang="en-US" sz="2400" b="1" u="sng" dirty="0">
                <a:solidFill>
                  <a:srgbClr val="FF0000"/>
                </a:solidFill>
              </a:rPr>
              <a:t>日本 </a:t>
            </a:r>
            <a:r>
              <a:rPr lang="en-US" altLang="ja-JP" sz="2400" b="1" u="sng" dirty="0">
                <a:solidFill>
                  <a:srgbClr val="FF0000"/>
                </a:solidFill>
              </a:rPr>
              <a:t>7%</a:t>
            </a:r>
            <a:r>
              <a:rPr lang="ja-JP" altLang="en-US" sz="2400" b="1" dirty="0"/>
              <a:t>、</a:t>
            </a:r>
            <a:r>
              <a:rPr lang="ja-JP" altLang="en-US" sz="2400" b="1" u="sng" dirty="0">
                <a:solidFill>
                  <a:schemeClr val="accent5">
                    <a:lumMod val="75000"/>
                  </a:schemeClr>
                </a:solidFill>
              </a:rPr>
              <a:t>残り約 </a:t>
            </a:r>
            <a:r>
              <a:rPr lang="en-US" altLang="ja-JP" sz="2400" b="1" u="sng" dirty="0">
                <a:solidFill>
                  <a:schemeClr val="accent5">
                    <a:lumMod val="75000"/>
                  </a:schemeClr>
                </a:solidFill>
              </a:rPr>
              <a:t>160 </a:t>
            </a:r>
            <a:r>
              <a:rPr lang="ja-JP" altLang="en-US" sz="2400" b="1" u="sng" dirty="0">
                <a:solidFill>
                  <a:schemeClr val="accent5">
                    <a:lumMod val="75000"/>
                  </a:schemeClr>
                </a:solidFill>
              </a:rPr>
              <a:t>ヶ国 </a:t>
            </a:r>
            <a:r>
              <a:rPr lang="en-US" altLang="ja-JP" sz="2400" b="1" u="sng" dirty="0">
                <a:solidFill>
                  <a:schemeClr val="accent5">
                    <a:lumMod val="75000"/>
                  </a:schemeClr>
                </a:solidFill>
              </a:rPr>
              <a:t>25%</a:t>
            </a:r>
            <a:r>
              <a:rPr lang="ja-JP" altLang="en-US" sz="2400" b="1" dirty="0"/>
              <a:t>。</a:t>
            </a:r>
            <a:endParaRPr kumimoji="1" lang="en-US" altLang="ja-JP" sz="2400" b="1" dirty="0"/>
          </a:p>
        </p:txBody>
      </p:sp>
      <p:pic>
        <p:nvPicPr>
          <p:cNvPr id="9" name="図 8">
            <a:extLst>
              <a:ext uri="{FF2B5EF4-FFF2-40B4-BE49-F238E27FC236}">
                <a16:creationId xmlns:a16="http://schemas.microsoft.com/office/drawing/2014/main" id="{52E405F7-736D-4C78-9CF7-679FCEC7E675}"/>
              </a:ext>
            </a:extLst>
          </p:cNvPr>
          <p:cNvPicPr>
            <a:picLocks noChangeAspect="1"/>
          </p:cNvPicPr>
          <p:nvPr/>
        </p:nvPicPr>
        <p:blipFill>
          <a:blip r:embed="rId2"/>
          <a:stretch>
            <a:fillRect/>
          </a:stretch>
        </p:blipFill>
        <p:spPr>
          <a:xfrm>
            <a:off x="8286995" y="1658586"/>
            <a:ext cx="2403865" cy="1770414"/>
          </a:xfrm>
          <a:prstGeom prst="rect">
            <a:avLst/>
          </a:prstGeom>
        </p:spPr>
      </p:pic>
      <p:pic>
        <p:nvPicPr>
          <p:cNvPr id="13" name="図 12">
            <a:extLst>
              <a:ext uri="{FF2B5EF4-FFF2-40B4-BE49-F238E27FC236}">
                <a16:creationId xmlns:a16="http://schemas.microsoft.com/office/drawing/2014/main" id="{F5AFC865-6517-4F8D-8206-1FA9D7834131}"/>
              </a:ext>
            </a:extLst>
          </p:cNvPr>
          <p:cNvPicPr>
            <a:picLocks noChangeAspect="1"/>
          </p:cNvPicPr>
          <p:nvPr/>
        </p:nvPicPr>
        <p:blipFill>
          <a:blip r:embed="rId3"/>
          <a:stretch>
            <a:fillRect/>
          </a:stretch>
        </p:blipFill>
        <p:spPr>
          <a:xfrm>
            <a:off x="342900" y="1768475"/>
            <a:ext cx="7734300" cy="4655598"/>
          </a:xfrm>
          <a:prstGeom prst="rect">
            <a:avLst/>
          </a:prstGeom>
        </p:spPr>
      </p:pic>
      <p:pic>
        <p:nvPicPr>
          <p:cNvPr id="15" name="図 14">
            <a:extLst>
              <a:ext uri="{FF2B5EF4-FFF2-40B4-BE49-F238E27FC236}">
                <a16:creationId xmlns:a16="http://schemas.microsoft.com/office/drawing/2014/main" id="{9606B370-41EC-4620-8EB9-2CE23A03255D}"/>
              </a:ext>
            </a:extLst>
          </p:cNvPr>
          <p:cNvPicPr>
            <a:picLocks noChangeAspect="1"/>
          </p:cNvPicPr>
          <p:nvPr/>
        </p:nvPicPr>
        <p:blipFill>
          <a:blip r:embed="rId4"/>
          <a:stretch>
            <a:fillRect/>
          </a:stretch>
        </p:blipFill>
        <p:spPr>
          <a:xfrm>
            <a:off x="9009310" y="2682710"/>
            <a:ext cx="2834640" cy="2087674"/>
          </a:xfrm>
          <a:prstGeom prst="rect">
            <a:avLst/>
          </a:prstGeom>
        </p:spPr>
      </p:pic>
      <p:pic>
        <p:nvPicPr>
          <p:cNvPr id="19" name="図 18">
            <a:extLst>
              <a:ext uri="{FF2B5EF4-FFF2-40B4-BE49-F238E27FC236}">
                <a16:creationId xmlns:a16="http://schemas.microsoft.com/office/drawing/2014/main" id="{69BF3B47-C778-4FE6-B30B-71D35E403931}"/>
              </a:ext>
            </a:extLst>
          </p:cNvPr>
          <p:cNvPicPr>
            <a:picLocks noChangeAspect="1"/>
          </p:cNvPicPr>
          <p:nvPr/>
        </p:nvPicPr>
        <p:blipFill>
          <a:blip r:embed="rId5"/>
          <a:stretch>
            <a:fillRect/>
          </a:stretch>
        </p:blipFill>
        <p:spPr>
          <a:xfrm>
            <a:off x="8159465" y="3963133"/>
            <a:ext cx="2937725" cy="2198651"/>
          </a:xfrm>
          <a:prstGeom prst="rect">
            <a:avLst/>
          </a:prstGeom>
        </p:spPr>
      </p:pic>
      <p:pic>
        <p:nvPicPr>
          <p:cNvPr id="17" name="図 16">
            <a:extLst>
              <a:ext uri="{FF2B5EF4-FFF2-40B4-BE49-F238E27FC236}">
                <a16:creationId xmlns:a16="http://schemas.microsoft.com/office/drawing/2014/main" id="{3BA52A97-3BBA-46B2-BCB5-38EF9BC06F20}"/>
              </a:ext>
            </a:extLst>
          </p:cNvPr>
          <p:cNvPicPr>
            <a:picLocks noChangeAspect="1"/>
          </p:cNvPicPr>
          <p:nvPr/>
        </p:nvPicPr>
        <p:blipFill>
          <a:blip r:embed="rId6"/>
          <a:stretch>
            <a:fillRect/>
          </a:stretch>
        </p:blipFill>
        <p:spPr>
          <a:xfrm>
            <a:off x="8906225" y="4390339"/>
            <a:ext cx="3198673" cy="2393950"/>
          </a:xfrm>
          <a:prstGeom prst="rect">
            <a:avLst/>
          </a:prstGeom>
        </p:spPr>
      </p:pic>
    </p:spTree>
    <p:extLst>
      <p:ext uri="{BB962C8B-B14F-4D97-AF65-F5344CB8AC3E}">
        <p14:creationId xmlns:p14="http://schemas.microsoft.com/office/powerpoint/2010/main" val="1482606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39A3509-356B-4875-8A7C-2F3FDB3B5F09}"/>
              </a:ext>
            </a:extLst>
          </p:cNvPr>
          <p:cNvSpPr>
            <a:spLocks noGrp="1"/>
          </p:cNvSpPr>
          <p:nvPr>
            <p:ph type="sldNum" sz="quarter" idx="12"/>
          </p:nvPr>
        </p:nvSpPr>
        <p:spPr/>
        <p:txBody>
          <a:bodyPr/>
          <a:lstStyle/>
          <a:p>
            <a:fld id="{63DCA85F-F225-44A4-AEA8-9083CAE61796}" type="slidenum">
              <a:rPr kumimoji="1" lang="ja-JP" altLang="en-US" smtClean="0"/>
              <a:t>50</a:t>
            </a:fld>
            <a:endParaRPr kumimoji="1" lang="ja-JP" altLang="en-US" dirty="0"/>
          </a:p>
        </p:txBody>
      </p:sp>
      <p:sp>
        <p:nvSpPr>
          <p:cNvPr id="5" name="テキスト ボックス 4">
            <a:extLst>
              <a:ext uri="{FF2B5EF4-FFF2-40B4-BE49-F238E27FC236}">
                <a16:creationId xmlns:a16="http://schemas.microsoft.com/office/drawing/2014/main" id="{9C2A8907-C5E1-4380-9A50-0381B708DEFF}"/>
              </a:ext>
            </a:extLst>
          </p:cNvPr>
          <p:cNvSpPr txBox="1"/>
          <p:nvPr/>
        </p:nvSpPr>
        <p:spPr>
          <a:xfrm>
            <a:off x="114300" y="105410"/>
            <a:ext cx="10523220" cy="400110"/>
          </a:xfrm>
          <a:prstGeom prst="rect">
            <a:avLst/>
          </a:prstGeom>
          <a:noFill/>
        </p:spPr>
        <p:txBody>
          <a:bodyPr wrap="square" rtlCol="0">
            <a:spAutoFit/>
          </a:bodyPr>
          <a:lstStyle/>
          <a:p>
            <a:r>
              <a:rPr kumimoji="1" lang="en-US" altLang="ja-JP" sz="2000" b="1" dirty="0">
                <a:highlight>
                  <a:srgbClr val="99FFCC"/>
                </a:highlight>
              </a:rPr>
              <a:t>Amazon (AWS) </a:t>
            </a:r>
            <a:r>
              <a:rPr kumimoji="1" lang="ja-JP" altLang="en-US" sz="2000" b="1" dirty="0">
                <a:highlight>
                  <a:srgbClr val="99FFCC"/>
                </a:highlight>
              </a:rPr>
              <a:t>のクラウドを支える </a:t>
            </a:r>
            <a:r>
              <a:rPr kumimoji="1" lang="en-US" altLang="ja-JP" sz="2000" b="1" dirty="0">
                <a:highlight>
                  <a:srgbClr val="99FFCC"/>
                </a:highlight>
              </a:rPr>
              <a:t>(a) </a:t>
            </a:r>
            <a:r>
              <a:rPr kumimoji="1" lang="ja-JP" altLang="en-US" sz="2000" b="1" dirty="0">
                <a:highlight>
                  <a:srgbClr val="99FFCC"/>
                </a:highlight>
              </a:rPr>
              <a:t>デジタル基盤人材不足の深刻な状況の報道等</a:t>
            </a:r>
          </a:p>
        </p:txBody>
      </p:sp>
      <p:sp>
        <p:nvSpPr>
          <p:cNvPr id="6" name="テキスト ボックス 5">
            <a:extLst>
              <a:ext uri="{FF2B5EF4-FFF2-40B4-BE49-F238E27FC236}">
                <a16:creationId xmlns:a16="http://schemas.microsoft.com/office/drawing/2014/main" id="{4A22D71B-B80E-4AE2-A4B1-2425F362505C}"/>
              </a:ext>
            </a:extLst>
          </p:cNvPr>
          <p:cNvSpPr txBox="1"/>
          <p:nvPr/>
        </p:nvSpPr>
        <p:spPr>
          <a:xfrm>
            <a:off x="114300" y="760804"/>
            <a:ext cx="6029253" cy="3508653"/>
          </a:xfrm>
          <a:prstGeom prst="rect">
            <a:avLst/>
          </a:prstGeom>
          <a:solidFill>
            <a:schemeClr val="accent3">
              <a:lumMod val="20000"/>
              <a:lumOff val="80000"/>
            </a:schemeClr>
          </a:solidFill>
        </p:spPr>
        <p:txBody>
          <a:bodyPr wrap="square" rtlCol="0">
            <a:spAutoFit/>
          </a:bodyPr>
          <a:lstStyle/>
          <a:p>
            <a:r>
              <a:rPr kumimoji="1" lang="ja-JP" altLang="en-US" sz="1400" b="1" dirty="0">
                <a:highlight>
                  <a:srgbClr val="FFFF00"/>
                </a:highlight>
              </a:rPr>
              <a:t>⑤ </a:t>
            </a:r>
            <a:r>
              <a:rPr kumimoji="1" lang="en-US" altLang="ja-JP" sz="1400" b="1" dirty="0">
                <a:highlight>
                  <a:srgbClr val="99FFCC"/>
                </a:highlight>
              </a:rPr>
              <a:t>2025/10/20 </a:t>
            </a:r>
            <a:r>
              <a:rPr kumimoji="1" lang="ja-JP" altLang="en-US" sz="1400" b="1" dirty="0">
                <a:highlight>
                  <a:srgbClr val="99FFCC"/>
                </a:highlight>
              </a:rPr>
              <a:t>に </a:t>
            </a:r>
            <a:r>
              <a:rPr kumimoji="1" lang="en-US" altLang="ja-JP" sz="1400" b="1" dirty="0">
                <a:highlight>
                  <a:srgbClr val="99FFCC"/>
                </a:highlight>
              </a:rPr>
              <a:t>AWS </a:t>
            </a:r>
            <a:r>
              <a:rPr kumimoji="1" lang="ja-JP" altLang="en-US" sz="1400" b="1" dirty="0">
                <a:highlight>
                  <a:srgbClr val="99FFCC"/>
                </a:highlight>
              </a:rPr>
              <a:t>に大規模障害が発生し、全世界で </a:t>
            </a:r>
            <a:r>
              <a:rPr kumimoji="1" lang="en-US" altLang="ja-JP" sz="1400" b="1" dirty="0">
                <a:highlight>
                  <a:srgbClr val="99FFCC"/>
                </a:highlight>
              </a:rPr>
              <a:t>AWS </a:t>
            </a:r>
            <a:r>
              <a:rPr kumimoji="1" lang="ja-JP" altLang="en-US" sz="1400" b="1" dirty="0">
                <a:highlight>
                  <a:srgbClr val="99FFCC"/>
                </a:highlight>
              </a:rPr>
              <a:t>を利用している各社の重要なサービスが停止。</a:t>
            </a:r>
            <a:r>
              <a:rPr kumimoji="1" lang="en-US" altLang="ja-JP" sz="1400" b="1" dirty="0">
                <a:highlight>
                  <a:srgbClr val="99FFCC"/>
                </a:highlight>
              </a:rPr>
              <a:t>2025/10/20 </a:t>
            </a:r>
            <a:r>
              <a:rPr kumimoji="1" lang="ja-JP" altLang="en-US" sz="1400" b="1" dirty="0">
                <a:highlight>
                  <a:srgbClr val="99FFCC"/>
                </a:highlight>
              </a:rPr>
              <a:t>午前 </a:t>
            </a:r>
            <a:r>
              <a:rPr kumimoji="1" lang="en-US" altLang="ja-JP" sz="1400" b="1" dirty="0">
                <a:highlight>
                  <a:srgbClr val="99FFCC"/>
                </a:highlight>
              </a:rPr>
              <a:t>0 </a:t>
            </a:r>
            <a:r>
              <a:rPr kumimoji="1" lang="ja-JP" altLang="en-US" sz="1400" b="1" dirty="0">
                <a:highlight>
                  <a:srgbClr val="99FFCC"/>
                </a:highlight>
              </a:rPr>
              <a:t>時頃に発生したが、問題の原因を特定するのに </a:t>
            </a:r>
            <a:r>
              <a:rPr kumimoji="1" lang="en-US" altLang="ja-JP" sz="1400" b="1" dirty="0">
                <a:highlight>
                  <a:srgbClr val="99FFCC"/>
                </a:highlight>
              </a:rPr>
              <a:t>8 </a:t>
            </a:r>
            <a:r>
              <a:rPr kumimoji="1" lang="ja-JP" altLang="en-US" sz="1400" b="1" dirty="0">
                <a:highlight>
                  <a:srgbClr val="99FFCC"/>
                </a:highlight>
              </a:rPr>
              <a:t>時間 </a:t>
            </a:r>
            <a:r>
              <a:rPr kumimoji="1" lang="en-US" altLang="ja-JP" sz="1400" b="1" dirty="0">
                <a:highlight>
                  <a:srgbClr val="99FFCC"/>
                </a:highlight>
              </a:rPr>
              <a:t>43 </a:t>
            </a:r>
            <a:r>
              <a:rPr kumimoji="1" lang="ja-JP" altLang="en-US" sz="1400" b="1" dirty="0">
                <a:highlight>
                  <a:srgbClr val="99FFCC"/>
                </a:highlight>
              </a:rPr>
              <a:t>分もかかっている。</a:t>
            </a:r>
          </a:p>
          <a:p>
            <a:r>
              <a:rPr kumimoji="1" lang="en-US" altLang="ja-JP" sz="1200" dirty="0"/>
              <a:t>https://www.itmedia.co.jp/news/articles/2510/21/news059.html</a:t>
            </a:r>
          </a:p>
          <a:p>
            <a:r>
              <a:rPr kumimoji="1" lang="en-US" altLang="ja-JP" sz="1200" dirty="0"/>
              <a:t>https://health.aws.amazon.com/health/status?eventID=arn:aws:health:us-east-1::event/MULTIPLE_SERVICES/AWS_MULTIPLE_SERVICES_OPERATIONAL_ISSUE/AWS_MULTIPLE_SERVICES_OPERATIONAL_ISSUE_BA540_514A652BE1A</a:t>
            </a:r>
          </a:p>
          <a:p>
            <a:r>
              <a:rPr kumimoji="1" lang="ja-JP" altLang="en-US" sz="1200" b="1" dirty="0"/>
              <a:t>ユナイテッド航空は、オンライン予約 </a:t>
            </a:r>
            <a:r>
              <a:rPr kumimoji="1" lang="en-US" altLang="ja-JP" sz="1200" b="1" dirty="0"/>
              <a:t>Web </a:t>
            </a:r>
            <a:r>
              <a:rPr kumimoji="1" lang="ja-JP" altLang="en-US" sz="1200" b="1" dirty="0"/>
              <a:t>サイトと専用アプリが「一晩中」停止するという影響を受け、手作業で予約状況の確認、チェックイン、座席指定を行なう必要が生じた。英国の多数の銀行のオンラインシステムがダウンした。</a:t>
            </a:r>
            <a:r>
              <a:rPr kumimoji="1" lang="en-US" altLang="ja-JP" sz="1200" b="1" dirty="0"/>
              <a:t>AWS </a:t>
            </a:r>
            <a:r>
              <a:rPr kumimoji="1" lang="ja-JP" altLang="en-US" sz="1200" b="1" dirty="0"/>
              <a:t>に依存している </a:t>
            </a:r>
            <a:r>
              <a:rPr kumimoji="1" lang="en-US" altLang="ja-JP" sz="1200" b="1" dirty="0"/>
              <a:t>IoT </a:t>
            </a:r>
            <a:r>
              <a:rPr kumimoji="1" lang="ja-JP" altLang="en-US" sz="1200" b="1" dirty="0"/>
              <a:t>機器が正常に動作しなくなり、一般家庭では、電気毛布が制御不能となり、うだるような熱さに襲われた。</a:t>
            </a:r>
            <a:r>
              <a:rPr kumimoji="1" lang="en-US" altLang="ja-JP" sz="1200" b="1" dirty="0"/>
              <a:t>AWS </a:t>
            </a:r>
            <a:r>
              <a:rPr kumimoji="1" lang="ja-JP" altLang="en-US" sz="1200" b="1" dirty="0"/>
              <a:t>に依存していない企業やシステムは無事であった。</a:t>
            </a:r>
            <a:r>
              <a:rPr kumimoji="1" lang="en-US" altLang="ja-JP" sz="1200" b="1" dirty="0"/>
              <a:t>CNN </a:t>
            </a:r>
            <a:r>
              <a:rPr kumimoji="1" lang="ja-JP" altLang="en-US" sz="1200" b="1" dirty="0"/>
              <a:t>は、今回の </a:t>
            </a:r>
            <a:r>
              <a:rPr kumimoji="1" lang="en-US" altLang="ja-JP" sz="1200" b="1" dirty="0"/>
              <a:t>AWS </a:t>
            </a:r>
            <a:r>
              <a:rPr kumimoji="1" lang="ja-JP" altLang="en-US" sz="1200" b="1" dirty="0"/>
              <a:t>障害に関する特設ページを開設し、</a:t>
            </a:r>
            <a:r>
              <a:rPr kumimoji="1" lang="en-US" altLang="ja-JP" sz="1200" b="1" dirty="0"/>
              <a:t>AWS </a:t>
            </a:r>
            <a:r>
              <a:rPr kumimoji="1" lang="ja-JP" altLang="en-US" sz="1200" b="1" dirty="0"/>
              <a:t>障害によって発生した損害は数千億ドル </a:t>
            </a:r>
            <a:r>
              <a:rPr kumimoji="1" lang="en-US" altLang="ja-JP" sz="1200" b="1" dirty="0"/>
              <a:t>(</a:t>
            </a:r>
            <a:r>
              <a:rPr kumimoji="1" lang="ja-JP" altLang="en-US" sz="1200" b="1" dirty="0"/>
              <a:t>数十兆円</a:t>
            </a:r>
            <a:r>
              <a:rPr kumimoji="1" lang="en-US" altLang="ja-JP" sz="1200" b="1" dirty="0"/>
              <a:t>) </a:t>
            </a:r>
            <a:r>
              <a:rPr kumimoji="1" lang="ja-JP" altLang="en-US" sz="1200" b="1" dirty="0"/>
              <a:t>にのぼると報じている。</a:t>
            </a:r>
          </a:p>
          <a:p>
            <a:r>
              <a:rPr kumimoji="1" lang="en-US" altLang="ja-JP" sz="1200" b="1" dirty="0"/>
              <a:t>Amazon </a:t>
            </a:r>
            <a:r>
              <a:rPr kumimoji="1" lang="ja-JP" altLang="en-US" sz="1200" b="1" dirty="0"/>
              <a:t>は、今回の大障害は、ハッカーやその他の悪意ある人物によるものではなく、いわば完全に社内から発生したものだと、説得力のある声明を出している。</a:t>
            </a:r>
            <a:endParaRPr kumimoji="1" lang="en-US" altLang="ja-JP" sz="1200" b="1" dirty="0"/>
          </a:p>
          <a:p>
            <a:r>
              <a:rPr kumimoji="1" lang="en-US" altLang="ja-JP" sz="1200" dirty="0"/>
              <a:t>https://edition.cnn.com/business/live-news/amazon-tech-outage-10-20-25-intl/</a:t>
            </a:r>
          </a:p>
          <a:p>
            <a:r>
              <a:rPr kumimoji="1" lang="en-US" altLang="ja-JP" sz="1200" dirty="0"/>
              <a:t>https://www.latimes.com/business/story/2025-10-23/amazons-big-outage-reminds-us-that-we-trust-big-tech-companies-far-too-much/</a:t>
            </a:r>
            <a:endParaRPr kumimoji="1" lang="ja-JP" altLang="en-US" sz="1200" dirty="0"/>
          </a:p>
        </p:txBody>
      </p:sp>
      <p:sp>
        <p:nvSpPr>
          <p:cNvPr id="11" name="テキスト ボックス 10">
            <a:extLst>
              <a:ext uri="{FF2B5EF4-FFF2-40B4-BE49-F238E27FC236}">
                <a16:creationId xmlns:a16="http://schemas.microsoft.com/office/drawing/2014/main" id="{64BF75AA-A533-4D55-AA1E-CEDBCB0A8984}"/>
              </a:ext>
            </a:extLst>
          </p:cNvPr>
          <p:cNvSpPr txBox="1"/>
          <p:nvPr/>
        </p:nvSpPr>
        <p:spPr>
          <a:xfrm>
            <a:off x="6162747" y="760804"/>
            <a:ext cx="6029253" cy="1261884"/>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⑥ </a:t>
            </a:r>
            <a:r>
              <a:rPr kumimoji="1" lang="en-US" altLang="ja-JP" sz="1400" b="1" dirty="0">
                <a:highlight>
                  <a:srgbClr val="99FFCC"/>
                </a:highlight>
              </a:rPr>
              <a:t>The Register (</a:t>
            </a:r>
            <a:r>
              <a:rPr kumimoji="1" lang="ja-JP" altLang="en-US" sz="1400" b="1" dirty="0">
                <a:highlight>
                  <a:srgbClr val="99FFCC"/>
                </a:highlight>
              </a:rPr>
              <a:t>英国誌</a:t>
            </a:r>
            <a:r>
              <a:rPr kumimoji="1" lang="en-US" altLang="ja-JP" sz="1400" b="1" dirty="0">
                <a:highlight>
                  <a:srgbClr val="99FFCC"/>
                </a:highlight>
              </a:rPr>
              <a:t>) </a:t>
            </a:r>
            <a:r>
              <a:rPr kumimoji="1" lang="ja-JP" altLang="en-US" sz="1400" b="1" dirty="0">
                <a:highlight>
                  <a:srgbClr val="99FFCC"/>
                </a:highlight>
              </a:rPr>
              <a:t>「</a:t>
            </a:r>
            <a:r>
              <a:rPr kumimoji="1" lang="en-US" altLang="ja-JP" sz="1400" b="1" dirty="0">
                <a:highlight>
                  <a:srgbClr val="99FFCC"/>
                </a:highlight>
              </a:rPr>
              <a:t>Amazon </a:t>
            </a:r>
            <a:r>
              <a:rPr kumimoji="1" lang="ja-JP" altLang="en-US" sz="1400" b="1" dirty="0">
                <a:highlight>
                  <a:srgbClr val="99FFCC"/>
                </a:highlight>
              </a:rPr>
              <a:t>の頭脳流出はついに </a:t>
            </a:r>
            <a:r>
              <a:rPr kumimoji="1" lang="en-US" altLang="ja-JP" sz="1400" b="1" dirty="0">
                <a:highlight>
                  <a:srgbClr val="99FFCC"/>
                </a:highlight>
              </a:rPr>
              <a:t>AWS </a:t>
            </a:r>
            <a:r>
              <a:rPr kumimoji="1" lang="ja-JP" altLang="en-US" sz="1400" b="1" dirty="0">
                <a:highlight>
                  <a:srgbClr val="99FFCC"/>
                </a:highlight>
              </a:rPr>
              <a:t>の衰退を招いた」 </a:t>
            </a:r>
            <a:r>
              <a:rPr kumimoji="1" lang="en-US" altLang="ja-JP" sz="1400" b="1" dirty="0">
                <a:highlight>
                  <a:srgbClr val="99FFCC"/>
                </a:highlight>
              </a:rPr>
              <a:t>2025/10/20</a:t>
            </a:r>
            <a:endParaRPr kumimoji="1" lang="ja-JP" altLang="en-US" sz="1400" b="1" dirty="0">
              <a:highlight>
                <a:srgbClr val="99FFCC"/>
              </a:highlight>
            </a:endParaRPr>
          </a:p>
          <a:p>
            <a:r>
              <a:rPr kumimoji="1" lang="en-US" altLang="ja-JP" sz="1200" dirty="0"/>
              <a:t>https://www.theregister.com/2025/10/20/aws_outage_amazon_brain_drain_corey_quinn/</a:t>
            </a:r>
          </a:p>
          <a:p>
            <a:r>
              <a:rPr kumimoji="1" lang="ja-JP" altLang="en-US" sz="1200" b="1" dirty="0"/>
              <a:t>「</a:t>
            </a:r>
            <a:r>
              <a:rPr kumimoji="1" lang="en-US" altLang="ja-JP" sz="1200" b="1" dirty="0"/>
              <a:t>AWS </a:t>
            </a:r>
            <a:r>
              <a:rPr kumimoji="1" lang="ja-JP" altLang="en-US" sz="1200" b="1" dirty="0"/>
              <a:t>のベテランエンジニアはどこへ行ってしまったのでしょうか </a:t>
            </a:r>
            <a:r>
              <a:rPr kumimoji="1" lang="en-US" altLang="ja-JP" sz="1200" b="1" dirty="0"/>
              <a:t>? </a:t>
            </a:r>
            <a:r>
              <a:rPr kumimoji="1" lang="ja-JP" altLang="en-US" sz="1200" b="1" dirty="0"/>
              <a:t>そして、その答えはますます、彼らが </a:t>
            </a:r>
            <a:r>
              <a:rPr kumimoji="1" lang="en-US" altLang="ja-JP" sz="1200" b="1" dirty="0"/>
              <a:t>AWS </a:t>
            </a:r>
            <a:r>
              <a:rPr kumimoji="1" lang="ja-JP" altLang="en-US" sz="1200" b="1" dirty="0"/>
              <a:t>を去ったこと、そして </a:t>
            </a:r>
            <a:r>
              <a:rPr kumimoji="1" lang="en-US" altLang="ja-JP" sz="1200" b="1" dirty="0"/>
              <a:t>AWS </a:t>
            </a:r>
            <a:r>
              <a:rPr kumimoji="1" lang="ja-JP" altLang="en-US" sz="1200" b="1" dirty="0"/>
              <a:t>の大規模システムがどのように動作するかについて何十年もかけて苦労して築き上げてきた組織的知識も持ち去ったことにある、というものです。」</a:t>
            </a:r>
            <a:endParaRPr kumimoji="1" lang="en-US" altLang="ja-JP" sz="1200" b="1" dirty="0"/>
          </a:p>
        </p:txBody>
      </p:sp>
      <p:sp>
        <p:nvSpPr>
          <p:cNvPr id="12" name="テキスト ボックス 11">
            <a:extLst>
              <a:ext uri="{FF2B5EF4-FFF2-40B4-BE49-F238E27FC236}">
                <a16:creationId xmlns:a16="http://schemas.microsoft.com/office/drawing/2014/main" id="{06DAE2FB-6924-4D17-80CA-A657CFCBEEE2}"/>
              </a:ext>
            </a:extLst>
          </p:cNvPr>
          <p:cNvSpPr txBox="1"/>
          <p:nvPr/>
        </p:nvSpPr>
        <p:spPr>
          <a:xfrm>
            <a:off x="6271130" y="2284297"/>
            <a:ext cx="5375844" cy="830997"/>
          </a:xfrm>
          <a:prstGeom prst="rect">
            <a:avLst/>
          </a:prstGeom>
          <a:noFill/>
        </p:spPr>
        <p:txBody>
          <a:bodyPr wrap="square" rtlCol="0">
            <a:spAutoFit/>
          </a:bodyPr>
          <a:lstStyle/>
          <a:p>
            <a:r>
              <a:rPr kumimoji="1" lang="en-US" altLang="ja-JP" sz="2400" b="1" dirty="0">
                <a:highlight>
                  <a:srgbClr val="00FF00"/>
                </a:highlight>
              </a:rPr>
              <a:t>Microsoft </a:t>
            </a:r>
            <a:r>
              <a:rPr kumimoji="1" lang="ja-JP" altLang="en-US" sz="2400" b="1" dirty="0">
                <a:highlight>
                  <a:srgbClr val="00FF00"/>
                </a:highlight>
              </a:rPr>
              <a:t>でも </a:t>
            </a:r>
            <a:r>
              <a:rPr kumimoji="1" lang="en-US" altLang="ja-JP" sz="2400" b="1" dirty="0">
                <a:highlight>
                  <a:srgbClr val="00FF00"/>
                </a:highlight>
              </a:rPr>
              <a:t>(a) </a:t>
            </a:r>
            <a:r>
              <a:rPr kumimoji="1" lang="ja-JP" altLang="en-US" sz="2400" b="1" dirty="0">
                <a:highlight>
                  <a:srgbClr val="00FF00"/>
                </a:highlight>
              </a:rPr>
              <a:t>デジタル基盤人材不足に直面</a:t>
            </a:r>
          </a:p>
        </p:txBody>
      </p:sp>
      <p:sp>
        <p:nvSpPr>
          <p:cNvPr id="13" name="テキスト ボックス 12">
            <a:extLst>
              <a:ext uri="{FF2B5EF4-FFF2-40B4-BE49-F238E27FC236}">
                <a16:creationId xmlns:a16="http://schemas.microsoft.com/office/drawing/2014/main" id="{8E12E913-DEA3-4EED-9552-479D45C0D1CA}"/>
              </a:ext>
            </a:extLst>
          </p:cNvPr>
          <p:cNvSpPr txBox="1"/>
          <p:nvPr/>
        </p:nvSpPr>
        <p:spPr>
          <a:xfrm>
            <a:off x="6336668" y="3177189"/>
            <a:ext cx="5574730" cy="1261884"/>
          </a:xfrm>
          <a:prstGeom prst="rect">
            <a:avLst/>
          </a:prstGeom>
          <a:solidFill>
            <a:schemeClr val="accent4">
              <a:lumMod val="20000"/>
              <a:lumOff val="80000"/>
            </a:schemeClr>
          </a:solidFill>
        </p:spPr>
        <p:txBody>
          <a:bodyPr wrap="square" rtlCol="0">
            <a:spAutoFit/>
          </a:bodyPr>
          <a:lstStyle/>
          <a:p>
            <a:r>
              <a:rPr kumimoji="1" lang="ja-JP" altLang="en-US" sz="1400" b="1" dirty="0">
                <a:highlight>
                  <a:srgbClr val="FFFF00"/>
                </a:highlight>
              </a:rPr>
              <a:t>⑦ </a:t>
            </a:r>
            <a:r>
              <a:rPr kumimoji="1" lang="ja-JP" altLang="en-US" sz="1400" b="1" dirty="0">
                <a:highlight>
                  <a:srgbClr val="99FFCC"/>
                </a:highlight>
              </a:rPr>
              <a:t>マイクロソフト副社長 </a:t>
            </a:r>
            <a:r>
              <a:rPr kumimoji="1" lang="en-US" altLang="ja-JP" sz="1400" b="1" dirty="0">
                <a:highlight>
                  <a:srgbClr val="99FFCC"/>
                </a:highlight>
              </a:rPr>
              <a:t>Amy </a:t>
            </a:r>
            <a:r>
              <a:rPr kumimoji="1" lang="en-US" altLang="ja-JP" sz="1400" b="1" dirty="0" err="1">
                <a:highlight>
                  <a:srgbClr val="99FFCC"/>
                </a:highlight>
              </a:rPr>
              <a:t>Pannoni</a:t>
            </a:r>
            <a:r>
              <a:rPr kumimoji="1" lang="en-US" altLang="ja-JP" sz="1400" b="1" dirty="0">
                <a:highlight>
                  <a:srgbClr val="99FFCC"/>
                </a:highlight>
              </a:rPr>
              <a:t> </a:t>
            </a:r>
            <a:r>
              <a:rPr kumimoji="1" lang="ja-JP" altLang="en-US" sz="1400" b="1" dirty="0">
                <a:highlight>
                  <a:srgbClr val="99FFCC"/>
                </a:highlight>
              </a:rPr>
              <a:t>氏の米国労働省外国人労働認証局に対する公式意見書 </a:t>
            </a:r>
            <a:r>
              <a:rPr kumimoji="1" lang="en-US" altLang="ja-JP" sz="1400" b="1" dirty="0">
                <a:highlight>
                  <a:srgbClr val="99FFCC"/>
                </a:highlight>
              </a:rPr>
              <a:t>2024/4/10</a:t>
            </a:r>
            <a:endParaRPr kumimoji="1" lang="ja-JP" altLang="en-US" sz="1400" b="1" dirty="0">
              <a:highlight>
                <a:srgbClr val="99FFCC"/>
              </a:highlight>
            </a:endParaRPr>
          </a:p>
          <a:p>
            <a:r>
              <a:rPr kumimoji="1" lang="en-US" altLang="ja-JP" sz="1200" dirty="0"/>
              <a:t>https://downloads.regulations.gov/ETA-2023-0006-0112/attachment_1.pdf </a:t>
            </a:r>
          </a:p>
          <a:p>
            <a:r>
              <a:rPr kumimoji="1" lang="ja-JP" altLang="en-US" sz="1200" b="1" dirty="0"/>
              <a:t>「</a:t>
            </a:r>
            <a:r>
              <a:rPr kumimoji="1" lang="en-US" altLang="ja-JP" sz="1200" b="1" dirty="0"/>
              <a:t>Microsoft </a:t>
            </a:r>
            <a:r>
              <a:rPr kumimoji="1" lang="ja-JP" altLang="en-US" sz="1200" b="1" dirty="0"/>
              <a:t>社は、ソフトウェアエンジニアリング、セキュリティエンジニアリング、サイバーセキュリティ、機械学習エンジニアリング、そしてクラウドエンジニアリングにおいて著しい人材不足が生じると予想しております。」</a:t>
            </a:r>
            <a:endParaRPr kumimoji="1" lang="en-US" altLang="ja-JP" sz="1200" b="1" dirty="0"/>
          </a:p>
        </p:txBody>
      </p:sp>
      <p:sp>
        <p:nvSpPr>
          <p:cNvPr id="14" name="テキスト ボックス 13">
            <a:extLst>
              <a:ext uri="{FF2B5EF4-FFF2-40B4-BE49-F238E27FC236}">
                <a16:creationId xmlns:a16="http://schemas.microsoft.com/office/drawing/2014/main" id="{B6B7921E-49FE-4F90-A171-2133E778B0C9}"/>
              </a:ext>
            </a:extLst>
          </p:cNvPr>
          <p:cNvSpPr txBox="1"/>
          <p:nvPr/>
        </p:nvSpPr>
        <p:spPr>
          <a:xfrm>
            <a:off x="6336668" y="4591783"/>
            <a:ext cx="5574730" cy="2000548"/>
          </a:xfrm>
          <a:prstGeom prst="rect">
            <a:avLst/>
          </a:prstGeom>
          <a:solidFill>
            <a:schemeClr val="accent2">
              <a:lumMod val="20000"/>
              <a:lumOff val="80000"/>
            </a:schemeClr>
          </a:solidFill>
        </p:spPr>
        <p:txBody>
          <a:bodyPr wrap="square" rtlCol="0">
            <a:spAutoFit/>
          </a:bodyPr>
          <a:lstStyle/>
          <a:p>
            <a:r>
              <a:rPr kumimoji="1" lang="ja-JP" altLang="en-US" sz="1400" b="1" dirty="0">
                <a:highlight>
                  <a:srgbClr val="FFFF00"/>
                </a:highlight>
              </a:rPr>
              <a:t>⑧ </a:t>
            </a:r>
            <a:r>
              <a:rPr kumimoji="1" lang="en-US" altLang="ja-JP" sz="1400" b="1" dirty="0">
                <a:highlight>
                  <a:srgbClr val="99FFCC"/>
                </a:highlight>
              </a:rPr>
              <a:t>Microsoft </a:t>
            </a:r>
            <a:r>
              <a:rPr kumimoji="1" lang="ja-JP" altLang="en-US" sz="1400" b="1" dirty="0">
                <a:highlight>
                  <a:srgbClr val="99FFCC"/>
                </a:highlight>
              </a:rPr>
              <a:t>のクラウド基盤「</a:t>
            </a:r>
            <a:r>
              <a:rPr kumimoji="1" lang="en-US" altLang="ja-JP" sz="1400" b="1" dirty="0">
                <a:highlight>
                  <a:srgbClr val="99FFCC"/>
                </a:highlight>
              </a:rPr>
              <a:t>Azure</a:t>
            </a:r>
            <a:r>
              <a:rPr kumimoji="1" lang="ja-JP" altLang="en-US" sz="1400" b="1" dirty="0">
                <a:highlight>
                  <a:srgbClr val="99FFCC"/>
                </a:highlight>
              </a:rPr>
              <a:t>」と業務ソフト「</a:t>
            </a:r>
            <a:r>
              <a:rPr kumimoji="1" lang="en-US" altLang="ja-JP" sz="1400" b="1" dirty="0">
                <a:highlight>
                  <a:srgbClr val="99FFCC"/>
                </a:highlight>
              </a:rPr>
              <a:t>Microsoft 365</a:t>
            </a:r>
            <a:r>
              <a:rPr kumimoji="1" lang="ja-JP" altLang="en-US" sz="1400" b="1" dirty="0">
                <a:highlight>
                  <a:srgbClr val="99FFCC"/>
                </a:highlight>
              </a:rPr>
              <a:t>」で大規模障害 </a:t>
            </a:r>
            <a:r>
              <a:rPr kumimoji="1" lang="en-US" altLang="ja-JP" sz="1400" b="1" dirty="0">
                <a:highlight>
                  <a:srgbClr val="99FFCC"/>
                </a:highlight>
              </a:rPr>
              <a:t>2025/10/30</a:t>
            </a:r>
            <a:endParaRPr kumimoji="1" lang="ja-JP" altLang="en-US" sz="1400" b="1" dirty="0">
              <a:highlight>
                <a:srgbClr val="99FFCC"/>
              </a:highlight>
            </a:endParaRPr>
          </a:p>
          <a:p>
            <a:r>
              <a:rPr kumimoji="1" lang="en-US" altLang="ja-JP" sz="1200" dirty="0"/>
              <a:t>https://www.nikkei.com/article/DGXZQOUF29CWR0Z21C25A0000000/</a:t>
            </a:r>
          </a:p>
          <a:p>
            <a:r>
              <a:rPr kumimoji="1" lang="ja-JP" altLang="en-US" sz="1200" b="1" dirty="0"/>
              <a:t>米マイクロソフトのクラウド基盤「</a:t>
            </a:r>
            <a:r>
              <a:rPr kumimoji="1" lang="en-US" altLang="ja-JP" sz="1200" b="1" dirty="0"/>
              <a:t>Azure (</a:t>
            </a:r>
            <a:r>
              <a:rPr kumimoji="1" lang="ja-JP" altLang="en-US" sz="1200" b="1" dirty="0"/>
              <a:t>アジュール</a:t>
            </a:r>
            <a:r>
              <a:rPr kumimoji="1" lang="en-US" altLang="ja-JP" sz="1200" b="1" dirty="0"/>
              <a:t>) </a:t>
            </a:r>
            <a:r>
              <a:rPr kumimoji="1" lang="ja-JP" altLang="en-US" sz="1200" b="1" dirty="0"/>
              <a:t>」と業務ソフト群「</a:t>
            </a:r>
            <a:r>
              <a:rPr kumimoji="1" lang="en-US" altLang="ja-JP" sz="1200" b="1" dirty="0"/>
              <a:t>Microsoft</a:t>
            </a:r>
            <a:r>
              <a:rPr kumimoji="1" lang="ja-JP" altLang="en-US" sz="1200" b="1" dirty="0"/>
              <a:t> </a:t>
            </a:r>
            <a:r>
              <a:rPr kumimoji="1" lang="en-US" altLang="ja-JP" sz="1200" b="1" dirty="0"/>
              <a:t>365</a:t>
            </a:r>
            <a:r>
              <a:rPr kumimoji="1" lang="ja-JP" altLang="en-US" sz="1200" b="1" dirty="0"/>
              <a:t>」で日本時間 </a:t>
            </a:r>
            <a:r>
              <a:rPr kumimoji="1" lang="en-US" altLang="ja-JP" sz="1200" b="1" dirty="0"/>
              <a:t>30 </a:t>
            </a:r>
            <a:r>
              <a:rPr kumimoji="1" lang="ja-JP" altLang="en-US" sz="1200" b="1" dirty="0"/>
              <a:t>日未明、システム障害が発生した。</a:t>
            </a:r>
            <a:r>
              <a:rPr lang="en-US" altLang="ja-JP" sz="1200" b="1" dirty="0"/>
              <a:t>…</a:t>
            </a:r>
            <a:r>
              <a:rPr lang="ja-JP" altLang="en-US" sz="1200" b="1" dirty="0"/>
              <a:t>クラウドは世界の様々なウェブサービスやアプリを動かすインフラとなっており、アマゾン・ウェブ・サービス </a:t>
            </a:r>
            <a:r>
              <a:rPr lang="en-US" altLang="ja-JP" sz="1200" b="1" dirty="0"/>
              <a:t>(AWS)</a:t>
            </a:r>
            <a:r>
              <a:rPr lang="ja-JP" altLang="en-US" sz="1200" b="1" dirty="0"/>
              <a:t>、マイクロソフト、グーグルが </a:t>
            </a:r>
            <a:r>
              <a:rPr lang="en-US" altLang="ja-JP" sz="1200" b="1" dirty="0"/>
              <a:t>3 </a:t>
            </a:r>
            <a:r>
              <a:rPr lang="ja-JP" altLang="en-US" sz="1200" b="1" dirty="0"/>
              <a:t>強。障害は世界中の企業のサービスが使えなくなるといった事態を招き、波及効果が大きい。</a:t>
            </a:r>
            <a:r>
              <a:rPr lang="en-US" altLang="ja-JP" sz="1200" b="1" dirty="0"/>
              <a:t>…</a:t>
            </a:r>
            <a:r>
              <a:rPr lang="ja-JP" altLang="en-US" sz="1200" b="1" dirty="0"/>
              <a:t>米西海岸を中心に運航する米アラスカ航空は今回のアジュールの障害により、ハワイアン航空を含めウェブサイトなど主要システムに混乱が発生していると発表した。</a:t>
            </a:r>
            <a:endParaRPr kumimoji="1" lang="en-US" altLang="ja-JP" sz="1200" b="1" dirty="0"/>
          </a:p>
        </p:txBody>
      </p:sp>
      <p:pic>
        <p:nvPicPr>
          <p:cNvPr id="16" name="図 15">
            <a:extLst>
              <a:ext uri="{FF2B5EF4-FFF2-40B4-BE49-F238E27FC236}">
                <a16:creationId xmlns:a16="http://schemas.microsoft.com/office/drawing/2014/main" id="{5F679C2C-688D-471C-9F00-41EFE43F77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411" y="4903203"/>
            <a:ext cx="1661641" cy="1193993"/>
          </a:xfrm>
          <a:prstGeom prst="rect">
            <a:avLst/>
          </a:prstGeom>
        </p:spPr>
      </p:pic>
      <p:pic>
        <p:nvPicPr>
          <p:cNvPr id="10" name="図 9">
            <a:extLst>
              <a:ext uri="{FF2B5EF4-FFF2-40B4-BE49-F238E27FC236}">
                <a16:creationId xmlns:a16="http://schemas.microsoft.com/office/drawing/2014/main" id="{64F976EC-2F45-49EC-9041-ECBDAB9C4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278" y="4766215"/>
            <a:ext cx="1108953" cy="1955260"/>
          </a:xfrm>
          <a:prstGeom prst="rect">
            <a:avLst/>
          </a:prstGeom>
        </p:spPr>
      </p:pic>
    </p:spTree>
    <p:extLst>
      <p:ext uri="{BB962C8B-B14F-4D97-AF65-F5344CB8AC3E}">
        <p14:creationId xmlns:p14="http://schemas.microsoft.com/office/powerpoint/2010/main" val="4255030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D598E3-0D24-42DB-A5CF-1E276DAE610D}"/>
              </a:ext>
            </a:extLst>
          </p:cNvPr>
          <p:cNvSpPr>
            <a:spLocks noGrp="1"/>
          </p:cNvSpPr>
          <p:nvPr>
            <p:ph type="title"/>
          </p:nvPr>
        </p:nvSpPr>
        <p:spPr>
          <a:xfrm>
            <a:off x="327660" y="223519"/>
            <a:ext cx="10515600" cy="915035"/>
          </a:xfrm>
        </p:spPr>
        <p:txBody>
          <a:bodyPr>
            <a:normAutofit fontScale="90000"/>
          </a:bodyPr>
          <a:lstStyle/>
          <a:p>
            <a:r>
              <a:rPr kumimoji="1" lang="en-US" altLang="ja-JP" sz="3600" dirty="0">
                <a:highlight>
                  <a:srgbClr val="66FFFF"/>
                </a:highlight>
              </a:rPr>
              <a:t>2016 </a:t>
            </a:r>
            <a:r>
              <a:rPr kumimoji="1" lang="ja-JP" altLang="en-US" sz="3600" dirty="0">
                <a:highlight>
                  <a:srgbClr val="66FFFF"/>
                </a:highlight>
              </a:rPr>
              <a:t>年以降、米国の異変に気付いた中国が、</a:t>
            </a:r>
            <a:r>
              <a:rPr kumimoji="1" lang="en-US" altLang="ja-JP" sz="3600" dirty="0">
                <a:highlight>
                  <a:srgbClr val="66FFFF"/>
                </a:highlight>
              </a:rPr>
              <a:t>(a) </a:t>
            </a:r>
            <a:r>
              <a:rPr kumimoji="1" lang="ja-JP" altLang="en-US" sz="3600" dirty="0">
                <a:highlight>
                  <a:srgbClr val="66FFFF"/>
                </a:highlight>
              </a:rPr>
              <a:t>デジタル基盤技術の国内人材育成に注力する強力な各種政策を開始 </a:t>
            </a:r>
            <a:r>
              <a:rPr kumimoji="1" lang="en-US" altLang="ja-JP" sz="3600" dirty="0">
                <a:highlight>
                  <a:srgbClr val="66FFFF"/>
                </a:highlight>
              </a:rPr>
              <a:t>(1/3)</a:t>
            </a:r>
            <a:endParaRPr kumimoji="1" lang="ja-JP" altLang="en-US" sz="3600" dirty="0">
              <a:highlight>
                <a:srgbClr val="66FFFF"/>
              </a:highlight>
            </a:endParaRPr>
          </a:p>
        </p:txBody>
      </p:sp>
      <p:sp>
        <p:nvSpPr>
          <p:cNvPr id="4" name="スライド番号プレースホルダー 3">
            <a:extLst>
              <a:ext uri="{FF2B5EF4-FFF2-40B4-BE49-F238E27FC236}">
                <a16:creationId xmlns:a16="http://schemas.microsoft.com/office/drawing/2014/main" id="{4379545A-E7F9-4C5A-A0F7-64DD09F7541A}"/>
              </a:ext>
            </a:extLst>
          </p:cNvPr>
          <p:cNvSpPr>
            <a:spLocks noGrp="1"/>
          </p:cNvSpPr>
          <p:nvPr>
            <p:ph type="sldNum" sz="quarter" idx="12"/>
          </p:nvPr>
        </p:nvSpPr>
        <p:spPr/>
        <p:txBody>
          <a:bodyPr/>
          <a:lstStyle/>
          <a:p>
            <a:fld id="{63DCA85F-F225-44A4-AEA8-9083CAE61796}" type="slidenum">
              <a:rPr kumimoji="1" lang="ja-JP" altLang="en-US" smtClean="0"/>
              <a:t>51</a:t>
            </a:fld>
            <a:endParaRPr kumimoji="1" lang="ja-JP" altLang="en-US" dirty="0"/>
          </a:p>
        </p:txBody>
      </p:sp>
      <p:sp>
        <p:nvSpPr>
          <p:cNvPr id="5" name="テキスト ボックス 4">
            <a:extLst>
              <a:ext uri="{FF2B5EF4-FFF2-40B4-BE49-F238E27FC236}">
                <a16:creationId xmlns:a16="http://schemas.microsoft.com/office/drawing/2014/main" id="{92D62245-1F44-4646-B346-2D5D7AADCC42}"/>
              </a:ext>
            </a:extLst>
          </p:cNvPr>
          <p:cNvSpPr txBox="1"/>
          <p:nvPr/>
        </p:nvSpPr>
        <p:spPr>
          <a:xfrm>
            <a:off x="480060" y="1222265"/>
            <a:ext cx="11711940" cy="615553"/>
          </a:xfrm>
          <a:prstGeom prst="rect">
            <a:avLst/>
          </a:prstGeom>
          <a:noFill/>
        </p:spPr>
        <p:txBody>
          <a:bodyPr wrap="square" rtlCol="0">
            <a:spAutoFit/>
          </a:bodyPr>
          <a:lstStyle/>
          <a:p>
            <a:r>
              <a:rPr kumimoji="1" lang="en-US" altLang="ja-JP" sz="2000" b="1" dirty="0"/>
              <a:t>2016/4/19 </a:t>
            </a:r>
            <a:r>
              <a:rPr kumimoji="1" lang="ja-JP" altLang="en-US" sz="2000" b="1" dirty="0"/>
              <a:t>習近平 </a:t>
            </a:r>
            <a:r>
              <a:rPr kumimoji="1" lang="en-US" altLang="ja-JP" sz="2000" b="1" dirty="0"/>
              <a:t>(</a:t>
            </a:r>
            <a:r>
              <a:rPr kumimoji="1" lang="ja-JP" altLang="en-US" sz="2000" b="1" dirty="0"/>
              <a:t>中国国家主席</a:t>
            </a:r>
            <a:r>
              <a:rPr kumimoji="1" lang="en-US" altLang="ja-JP" sz="2000" b="1" dirty="0"/>
              <a:t>): </a:t>
            </a:r>
            <a:r>
              <a:rPr kumimoji="1" lang="ja-JP" altLang="en-US" sz="2000" b="1" dirty="0"/>
              <a:t>「サイバーセキュリティと情報化に関するシンポジウムにおける談話」</a:t>
            </a:r>
            <a:endParaRPr kumimoji="1" lang="en-US" altLang="ja-JP" sz="2000" b="1" dirty="0"/>
          </a:p>
          <a:p>
            <a:r>
              <a:rPr kumimoji="1" lang="ja-JP" altLang="en-US" sz="1400" dirty="0"/>
              <a:t>原文</a:t>
            </a:r>
            <a:r>
              <a:rPr kumimoji="1" lang="en-US" altLang="ja-JP" sz="1400" dirty="0"/>
              <a:t>: </a:t>
            </a:r>
            <a:r>
              <a:rPr kumimoji="1" lang="en-US" altLang="ja-JP" sz="1400" u="sng" dirty="0">
                <a:solidFill>
                  <a:srgbClr val="0000FF"/>
                </a:solidFill>
              </a:rPr>
              <a:t>https://www.gov.cn/xinwen/2016-04/25/content_5067705.htm</a:t>
            </a:r>
            <a:r>
              <a:rPr kumimoji="1" lang="en-US" altLang="ja-JP" sz="1400" dirty="0"/>
              <a:t> </a:t>
            </a:r>
            <a:r>
              <a:rPr kumimoji="1" lang="ja-JP" altLang="en-US" sz="1400" dirty="0"/>
              <a:t>日本語訳</a:t>
            </a:r>
            <a:r>
              <a:rPr kumimoji="1" lang="en-US" altLang="ja-JP" sz="1400" dirty="0"/>
              <a:t>: </a:t>
            </a:r>
            <a:r>
              <a:rPr kumimoji="1" lang="en-US" altLang="ja-JP" sz="1400" u="sng" dirty="0">
                <a:solidFill>
                  <a:srgbClr val="0000FF"/>
                </a:solidFill>
              </a:rPr>
              <a:t>https://upload.cyber.ipa.go.jp/d/251112_001_83922/</a:t>
            </a:r>
            <a:endParaRPr kumimoji="1" lang="ja-JP" altLang="en-US" sz="1400" u="sng" dirty="0">
              <a:solidFill>
                <a:srgbClr val="0000FF"/>
              </a:solidFill>
            </a:endParaRPr>
          </a:p>
        </p:txBody>
      </p:sp>
      <p:sp>
        <p:nvSpPr>
          <p:cNvPr id="6" name="テキスト ボックス 5">
            <a:extLst>
              <a:ext uri="{FF2B5EF4-FFF2-40B4-BE49-F238E27FC236}">
                <a16:creationId xmlns:a16="http://schemas.microsoft.com/office/drawing/2014/main" id="{ED0A8CE8-AB67-4565-9AB1-CFE86FE173D7}"/>
              </a:ext>
            </a:extLst>
          </p:cNvPr>
          <p:cNvSpPr txBox="1"/>
          <p:nvPr/>
        </p:nvSpPr>
        <p:spPr>
          <a:xfrm>
            <a:off x="594360" y="2165964"/>
            <a:ext cx="11442130" cy="4524315"/>
          </a:xfrm>
          <a:prstGeom prst="rect">
            <a:avLst/>
          </a:prstGeom>
          <a:solidFill>
            <a:srgbClr val="FFFFCC"/>
          </a:solidFill>
        </p:spPr>
        <p:txBody>
          <a:bodyPr wrap="square" rtlCol="0">
            <a:spAutoFit/>
          </a:bodyPr>
          <a:lstStyle/>
          <a:p>
            <a:r>
              <a:rPr kumimoji="1" lang="en-US" altLang="ja-JP" sz="1600" dirty="0"/>
              <a:t>P.8  </a:t>
            </a:r>
            <a:r>
              <a:rPr kumimoji="1" lang="ja-JP" altLang="en-US" sz="1600" dirty="0"/>
              <a:t>同時に、世界の先進水準やネット強国戦略の目標に照らせば、多くの面でなお差が小さくないこと、とりわけインターネットのイノベーション能力、インフラ整備、情報リソース共有、産業力などにおいて差が小さくないこと、そして</a:t>
            </a:r>
            <a:r>
              <a:rPr kumimoji="1" lang="ja-JP" altLang="en-US" sz="1600" b="1" u="sng" dirty="0">
                <a:solidFill>
                  <a:srgbClr val="C00000"/>
                </a:solidFill>
              </a:rPr>
              <a:t>最大の差はコア技術にあることも、直視しなければなりません</a:t>
            </a:r>
            <a:r>
              <a:rPr kumimoji="1" lang="ja-JP" altLang="en-US" sz="1600" dirty="0"/>
              <a:t>。</a:t>
            </a:r>
          </a:p>
          <a:p>
            <a:r>
              <a:rPr kumimoji="1" lang="en-US" altLang="ja-JP" sz="1600" dirty="0"/>
              <a:t>... </a:t>
            </a:r>
            <a:r>
              <a:rPr kumimoji="1" lang="ja-JP" altLang="en-US" sz="1600" b="1" u="sng" dirty="0">
                <a:solidFill>
                  <a:srgbClr val="C00000"/>
                </a:solidFill>
              </a:rPr>
              <a:t>インターネットのコア技術は、わが国にとって最も大きな「急所」です。コア技術を他国に制約されることは、最大のリスクであります。たとえインターネット企業の規模がいかに大きく、時価総額がいかに高くても、コア部品が外国に大きく依存し、サプライチェーンの「急所」を他人に握られているならば、他人の築いた基礎の上に家を積み上げるようなもので、大きくて美しく見えても、風雨に耐えられず、ひとたび打撃を受ければもろく崩れかねません。わが国のインターネット発展の主導権を掌握し、インターネットの安全と国家の安全を確保するには、コア技術という難題を突破しなければならず、ある分野・ある側面では「カーブで追い越す」ことを勝ち取らなければなりません。</a:t>
            </a:r>
            <a:r>
              <a:rPr kumimoji="1" lang="en-US" altLang="ja-JP" sz="1600" dirty="0"/>
              <a:t>…</a:t>
            </a:r>
          </a:p>
          <a:p>
            <a:r>
              <a:rPr kumimoji="1" lang="en-US" altLang="ja-JP" sz="1600" dirty="0"/>
              <a:t>P.11 </a:t>
            </a:r>
            <a:r>
              <a:rPr kumimoji="1" lang="ja-JP" altLang="en-US" sz="1600" dirty="0"/>
              <a:t>コア技術の成果の実装と産業化を力を入れて推進しなければなりません。一定の範囲での検証を経たものは、使うべきところで使っていくべきです。</a:t>
            </a:r>
            <a:r>
              <a:rPr kumimoji="1" lang="ja-JP" altLang="en-US" sz="1600" b="1" u="sng" dirty="0">
                <a:solidFill>
                  <a:srgbClr val="C00000"/>
                </a:solidFill>
              </a:rPr>
              <a:t>私たち自身が打ち出した新技術・新製品が、実装の過程で問題を生じるのは自然なことです。使いながら改良を続け、品質を不断に高めていけばよいのです。</a:t>
            </a:r>
            <a:r>
              <a:rPr kumimoji="1" lang="ja-JP" altLang="en-US" sz="1600" dirty="0"/>
              <a:t>誰も使わず、課題報告を提出して終了し、棚上げしてしまうのであれば、永遠に発展はありません。</a:t>
            </a:r>
          </a:p>
          <a:p>
            <a:r>
              <a:rPr kumimoji="1" lang="en-US" altLang="ja-JP" sz="1600" dirty="0"/>
              <a:t>P.20  </a:t>
            </a:r>
            <a:r>
              <a:rPr kumimoji="1" lang="ja-JP" altLang="en-US" sz="1600" b="1" u="sng" dirty="0">
                <a:solidFill>
                  <a:srgbClr val="C00000"/>
                </a:solidFill>
              </a:rPr>
              <a:t>各級の党委 </a:t>
            </a:r>
            <a:r>
              <a:rPr kumimoji="1" lang="en-US" altLang="ja-JP" sz="1600" b="1" u="sng" dirty="0">
                <a:solidFill>
                  <a:srgbClr val="C00000"/>
                </a:solidFill>
              </a:rPr>
              <a:t>(</a:t>
            </a:r>
            <a:r>
              <a:rPr kumimoji="1" lang="ja-JP" altLang="en-US" sz="1600" b="1" u="sng" dirty="0">
                <a:solidFill>
                  <a:srgbClr val="C00000"/>
                </a:solidFill>
              </a:rPr>
              <a:t>党委員会</a:t>
            </a:r>
            <a:r>
              <a:rPr kumimoji="1" lang="en-US" altLang="ja-JP" sz="1600" b="1" u="sng" dirty="0">
                <a:solidFill>
                  <a:srgbClr val="C00000"/>
                </a:solidFill>
              </a:rPr>
              <a:t>) </a:t>
            </a:r>
            <a:r>
              <a:rPr kumimoji="1" lang="ja-JP" altLang="en-US" sz="1600" b="1" u="sng" dirty="0">
                <a:solidFill>
                  <a:srgbClr val="C00000"/>
                </a:solidFill>
              </a:rPr>
              <a:t>と政府は、心の底から知識と人材を尊重し、人材が能力を発揮できる良好な条件を創出し、寛い環境を醸成し、広いプラットフォームを提供しなければなりません。</a:t>
            </a:r>
          </a:p>
          <a:p>
            <a:r>
              <a:rPr kumimoji="1" lang="ja-JP" altLang="en-US" sz="1600" b="1" u="sng" dirty="0">
                <a:solidFill>
                  <a:srgbClr val="C00000"/>
                </a:solidFill>
              </a:rPr>
              <a:t>インターネットは主として若者の事業です。型にはまらず人材を登用しなければなりません。思想を解放し、慧眼でもって人材を識別し、人材を愛し惜しむべきです。</a:t>
            </a:r>
            <a:r>
              <a:rPr kumimoji="1" lang="ja-JP" altLang="en-US" sz="1600" dirty="0"/>
              <a:t>網信人材の育成には、大きな労力とコストを投じ、優れた教師を招き、優れた教材を編纂し、優れた学生を募集し、一流のサイバー空間セキュリティ学院を設立しなければなりません。</a:t>
            </a:r>
            <a:r>
              <a:rPr kumimoji="1" lang="ja-JP" altLang="en-US" sz="1600" b="1" u="sng" dirty="0">
                <a:solidFill>
                  <a:srgbClr val="C00000"/>
                </a:solidFill>
              </a:rPr>
              <a:t>インターネット分野の人材には、奇才・異才も少なくありません。</a:t>
            </a:r>
            <a:r>
              <a:rPr kumimoji="1" lang="ja-JP" altLang="en-US" sz="1600" dirty="0"/>
              <a:t>彼らは常道を歩まず、奇想天外なアイデアを多く持っています。</a:t>
            </a:r>
            <a:r>
              <a:rPr kumimoji="1" lang="ja-JP" altLang="en-US" sz="1600" b="1" u="sng" dirty="0">
                <a:solidFill>
                  <a:srgbClr val="C00000"/>
                </a:solidFill>
              </a:rPr>
              <a:t>特殊な人材には特殊な政策を講じ、完璧を求めず、年功序列を求めず、同じ物差しで測らないことが必要です。</a:t>
            </a:r>
          </a:p>
        </p:txBody>
      </p:sp>
      <p:sp>
        <p:nvSpPr>
          <p:cNvPr id="7" name="テキスト ボックス 6">
            <a:extLst>
              <a:ext uri="{FF2B5EF4-FFF2-40B4-BE49-F238E27FC236}">
                <a16:creationId xmlns:a16="http://schemas.microsoft.com/office/drawing/2014/main" id="{7477C29A-6D2D-40B7-AD23-0FA0F05EC62C}"/>
              </a:ext>
            </a:extLst>
          </p:cNvPr>
          <p:cNvSpPr txBox="1"/>
          <p:nvPr/>
        </p:nvSpPr>
        <p:spPr>
          <a:xfrm>
            <a:off x="480060" y="1817225"/>
            <a:ext cx="5974080" cy="369332"/>
          </a:xfrm>
          <a:prstGeom prst="rect">
            <a:avLst/>
          </a:prstGeom>
          <a:noFill/>
        </p:spPr>
        <p:txBody>
          <a:bodyPr wrap="square" rtlCol="0">
            <a:spAutoFit/>
          </a:bodyPr>
          <a:lstStyle/>
          <a:p>
            <a:r>
              <a:rPr kumimoji="1" lang="ja-JP" altLang="en-US" sz="1800" b="1" dirty="0"/>
              <a:t>習近平本人によるスピーチ</a:t>
            </a:r>
            <a:r>
              <a:rPr kumimoji="1" lang="en-US" altLang="ja-JP" sz="1800" b="1" dirty="0"/>
              <a:t>:</a:t>
            </a:r>
            <a:endParaRPr kumimoji="1" lang="ja-JP" altLang="en-US" dirty="0"/>
          </a:p>
        </p:txBody>
      </p:sp>
      <p:pic>
        <p:nvPicPr>
          <p:cNvPr id="8" name="図 7">
            <a:extLst>
              <a:ext uri="{FF2B5EF4-FFF2-40B4-BE49-F238E27FC236}">
                <a16:creationId xmlns:a16="http://schemas.microsoft.com/office/drawing/2014/main" id="{C6B6A50E-2A5C-45F3-80D9-186781CE2D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7171" y="1530041"/>
            <a:ext cx="906189" cy="602014"/>
          </a:xfrm>
          <a:prstGeom prst="rect">
            <a:avLst/>
          </a:prstGeom>
        </p:spPr>
      </p:pic>
    </p:spTree>
    <p:extLst>
      <p:ext uri="{BB962C8B-B14F-4D97-AF65-F5344CB8AC3E}">
        <p14:creationId xmlns:p14="http://schemas.microsoft.com/office/powerpoint/2010/main" val="561660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D598E3-0D24-42DB-A5CF-1E276DAE610D}"/>
              </a:ext>
            </a:extLst>
          </p:cNvPr>
          <p:cNvSpPr>
            <a:spLocks noGrp="1"/>
          </p:cNvSpPr>
          <p:nvPr>
            <p:ph type="title"/>
          </p:nvPr>
        </p:nvSpPr>
        <p:spPr>
          <a:xfrm>
            <a:off x="327660" y="223519"/>
            <a:ext cx="10515600" cy="915035"/>
          </a:xfrm>
        </p:spPr>
        <p:txBody>
          <a:bodyPr>
            <a:normAutofit fontScale="90000"/>
          </a:bodyPr>
          <a:lstStyle/>
          <a:p>
            <a:r>
              <a:rPr kumimoji="1" lang="en-US" altLang="ja-JP" sz="3600" dirty="0">
                <a:highlight>
                  <a:srgbClr val="66FFFF"/>
                </a:highlight>
              </a:rPr>
              <a:t>2016 </a:t>
            </a:r>
            <a:r>
              <a:rPr kumimoji="1" lang="ja-JP" altLang="en-US" sz="3600" dirty="0">
                <a:highlight>
                  <a:srgbClr val="66FFFF"/>
                </a:highlight>
              </a:rPr>
              <a:t>年以降、米国の異変に気付いた中国が、</a:t>
            </a:r>
            <a:r>
              <a:rPr kumimoji="1" lang="en-US" altLang="ja-JP" sz="3600" dirty="0">
                <a:highlight>
                  <a:srgbClr val="66FFFF"/>
                </a:highlight>
              </a:rPr>
              <a:t>(a) </a:t>
            </a:r>
            <a:r>
              <a:rPr kumimoji="1" lang="ja-JP" altLang="en-US" sz="3600" dirty="0">
                <a:highlight>
                  <a:srgbClr val="66FFFF"/>
                </a:highlight>
              </a:rPr>
              <a:t>デジタル基盤技術の国内人材育成に注力する強力な各種政策を開始 </a:t>
            </a:r>
            <a:r>
              <a:rPr kumimoji="1" lang="en-US" altLang="ja-JP" sz="3600" dirty="0">
                <a:highlight>
                  <a:srgbClr val="66FFFF"/>
                </a:highlight>
              </a:rPr>
              <a:t>(2/3)</a:t>
            </a:r>
            <a:endParaRPr kumimoji="1" lang="ja-JP" altLang="en-US" sz="3600" dirty="0">
              <a:highlight>
                <a:srgbClr val="66FFFF"/>
              </a:highlight>
            </a:endParaRPr>
          </a:p>
        </p:txBody>
      </p:sp>
      <p:sp>
        <p:nvSpPr>
          <p:cNvPr id="4" name="スライド番号プレースホルダー 3">
            <a:extLst>
              <a:ext uri="{FF2B5EF4-FFF2-40B4-BE49-F238E27FC236}">
                <a16:creationId xmlns:a16="http://schemas.microsoft.com/office/drawing/2014/main" id="{4379545A-E7F9-4C5A-A0F7-64DD09F7541A}"/>
              </a:ext>
            </a:extLst>
          </p:cNvPr>
          <p:cNvSpPr>
            <a:spLocks noGrp="1"/>
          </p:cNvSpPr>
          <p:nvPr>
            <p:ph type="sldNum" sz="quarter" idx="12"/>
          </p:nvPr>
        </p:nvSpPr>
        <p:spPr/>
        <p:txBody>
          <a:bodyPr/>
          <a:lstStyle/>
          <a:p>
            <a:fld id="{63DCA85F-F225-44A4-AEA8-9083CAE61796}" type="slidenum">
              <a:rPr kumimoji="1" lang="ja-JP" altLang="en-US" smtClean="0"/>
              <a:t>52</a:t>
            </a:fld>
            <a:endParaRPr kumimoji="1" lang="ja-JP" altLang="en-US" dirty="0"/>
          </a:p>
        </p:txBody>
      </p:sp>
      <p:sp>
        <p:nvSpPr>
          <p:cNvPr id="5" name="テキスト ボックス 4">
            <a:extLst>
              <a:ext uri="{FF2B5EF4-FFF2-40B4-BE49-F238E27FC236}">
                <a16:creationId xmlns:a16="http://schemas.microsoft.com/office/drawing/2014/main" id="{92D62245-1F44-4646-B346-2D5D7AADCC42}"/>
              </a:ext>
            </a:extLst>
          </p:cNvPr>
          <p:cNvSpPr txBox="1"/>
          <p:nvPr/>
        </p:nvSpPr>
        <p:spPr>
          <a:xfrm>
            <a:off x="480060" y="1222265"/>
            <a:ext cx="11711940" cy="553998"/>
          </a:xfrm>
          <a:prstGeom prst="rect">
            <a:avLst/>
          </a:prstGeom>
          <a:noFill/>
        </p:spPr>
        <p:txBody>
          <a:bodyPr wrap="square" rtlCol="0">
            <a:spAutoFit/>
          </a:bodyPr>
          <a:lstStyle/>
          <a:p>
            <a:r>
              <a:rPr lang="en-US" altLang="ja-JP" sz="1600" b="1" dirty="0"/>
              <a:t>2021/11/15 </a:t>
            </a:r>
            <a:r>
              <a:rPr kumimoji="1" lang="ja-JP" altLang="en-US" sz="1600" b="1" dirty="0"/>
              <a:t>中国工</a:t>
            </a:r>
            <a:r>
              <a:rPr kumimoji="1" lang="ja-JP" altLang="en-US" sz="1600" b="1" dirty="0">
                <a:latin typeface="SimHei" panose="02010600030101010101" pitchFamily="2" charset="-122"/>
                <a:ea typeface="SimHei" panose="02010600030101010101" pitchFamily="2" charset="-122"/>
              </a:rPr>
              <a:t>业</a:t>
            </a:r>
            <a:r>
              <a:rPr kumimoji="1" lang="ja-JP" altLang="en-US" sz="1600" b="1" dirty="0"/>
              <a:t>和信息化部 </a:t>
            </a:r>
            <a:r>
              <a:rPr kumimoji="1" lang="en-US" altLang="ja-JP" sz="1600" b="1" dirty="0"/>
              <a:t>(</a:t>
            </a:r>
            <a:r>
              <a:rPr kumimoji="1" lang="ja-JP" altLang="en-US" sz="1600" b="1" dirty="0"/>
              <a:t>中国工業情報化部</a:t>
            </a:r>
            <a:r>
              <a:rPr kumimoji="1" lang="en-US" altLang="ja-JP" sz="1600" b="1" dirty="0"/>
              <a:t>) </a:t>
            </a:r>
            <a:r>
              <a:rPr kumimoji="1" lang="ja-JP" altLang="en-US" sz="1600" b="1" dirty="0"/>
              <a:t>「第 </a:t>
            </a:r>
            <a:r>
              <a:rPr kumimoji="1" lang="en-US" altLang="ja-JP" sz="1600" b="1" dirty="0"/>
              <a:t>14 </a:t>
            </a:r>
            <a:r>
              <a:rPr kumimoji="1" lang="ja-JP" altLang="en-US" sz="1600" b="1" dirty="0"/>
              <a:t>次五カ年計画</a:t>
            </a:r>
            <a:r>
              <a:rPr kumimoji="1" lang="en-US" altLang="ja-JP" sz="1600" b="1" dirty="0"/>
              <a:t>: </a:t>
            </a:r>
            <a:r>
              <a:rPr kumimoji="1" lang="ja-JP" altLang="en-US" sz="1600" b="1" dirty="0"/>
              <a:t>ソフトウェアと情報技術サービス業発展計画」</a:t>
            </a:r>
            <a:endParaRPr kumimoji="1" lang="en-US" altLang="ja-JP" sz="1600" b="1" dirty="0"/>
          </a:p>
          <a:p>
            <a:r>
              <a:rPr kumimoji="1" lang="ja-JP" altLang="en-US" sz="1400" dirty="0"/>
              <a:t>原文</a:t>
            </a:r>
            <a:r>
              <a:rPr kumimoji="1" lang="en-US" altLang="ja-JP" sz="1400" dirty="0"/>
              <a:t>: </a:t>
            </a:r>
            <a:r>
              <a:rPr kumimoji="1" lang="en-US" altLang="ja-JP" sz="1400" u="sng" dirty="0">
                <a:solidFill>
                  <a:srgbClr val="0000FF"/>
                </a:solidFill>
              </a:rPr>
              <a:t>https://www.gov.cn/zhengce/zhengceku/2021-12/01/content_5655205.htm</a:t>
            </a:r>
            <a:r>
              <a:rPr kumimoji="1" lang="en-US" altLang="ja-JP" sz="1400" dirty="0"/>
              <a:t> </a:t>
            </a:r>
            <a:r>
              <a:rPr kumimoji="1" lang="ja-JP" altLang="en-US" sz="1400" dirty="0"/>
              <a:t>日本語訳</a:t>
            </a:r>
            <a:r>
              <a:rPr kumimoji="1" lang="en-US" altLang="ja-JP" sz="1400" dirty="0"/>
              <a:t>: </a:t>
            </a:r>
            <a:r>
              <a:rPr kumimoji="1" lang="en-US" altLang="ja-JP" sz="1400" u="sng" dirty="0">
                <a:solidFill>
                  <a:srgbClr val="0000FF"/>
                </a:solidFill>
              </a:rPr>
              <a:t>https://upload.cyber.ipa.go.jp/d/251112_002_35452/</a:t>
            </a:r>
            <a:endParaRPr kumimoji="1" lang="ja-JP" altLang="en-US" sz="1400" u="sng" dirty="0">
              <a:solidFill>
                <a:srgbClr val="0000FF"/>
              </a:solidFill>
            </a:endParaRPr>
          </a:p>
        </p:txBody>
      </p:sp>
      <p:sp>
        <p:nvSpPr>
          <p:cNvPr id="6" name="テキスト ボックス 5">
            <a:extLst>
              <a:ext uri="{FF2B5EF4-FFF2-40B4-BE49-F238E27FC236}">
                <a16:creationId xmlns:a16="http://schemas.microsoft.com/office/drawing/2014/main" id="{ED0A8CE8-AB67-4565-9AB1-CFE86FE173D7}"/>
              </a:ext>
            </a:extLst>
          </p:cNvPr>
          <p:cNvSpPr txBox="1"/>
          <p:nvPr/>
        </p:nvSpPr>
        <p:spPr>
          <a:xfrm>
            <a:off x="541020" y="1990704"/>
            <a:ext cx="11442130" cy="4247317"/>
          </a:xfrm>
          <a:prstGeom prst="rect">
            <a:avLst/>
          </a:prstGeom>
          <a:solidFill>
            <a:srgbClr val="FFFFCC"/>
          </a:solidFill>
        </p:spPr>
        <p:txBody>
          <a:bodyPr wrap="square" rtlCol="0">
            <a:spAutoFit/>
          </a:bodyPr>
          <a:lstStyle/>
          <a:p>
            <a:r>
              <a:rPr kumimoji="1" lang="en-US" altLang="ja-JP" dirty="0"/>
              <a:t>P.5  </a:t>
            </a:r>
            <a:r>
              <a:rPr kumimoji="1" lang="ja-JP" altLang="en-US" dirty="0"/>
              <a:t>同時に、わが国ソフトウェアと情報技術サービス産業の高品質発展には、なお多くの課題が存在します。</a:t>
            </a:r>
            <a:r>
              <a:rPr kumimoji="1" lang="en-US" altLang="ja-JP" dirty="0"/>
              <a:t>…</a:t>
            </a:r>
            <a:r>
              <a:rPr kumimoji="1" lang="ja-JP" altLang="en-US" dirty="0"/>
              <a:t> </a:t>
            </a:r>
            <a:r>
              <a:rPr kumimoji="1" lang="ja-JP" altLang="en-US" b="1" u="sng" dirty="0">
                <a:solidFill>
                  <a:srgbClr val="C00000"/>
                </a:solidFill>
              </a:rPr>
              <a:t>産業基盤が脆弱で、鍵となるコア技術に短板があり、オリジナルなイノベーションと協同イノベーション能力の強化が喫緊です。</a:t>
            </a:r>
            <a:endParaRPr kumimoji="1" lang="en-US" altLang="ja-JP" b="1" u="sng" dirty="0">
              <a:solidFill>
                <a:srgbClr val="C00000"/>
              </a:solidFill>
            </a:endParaRPr>
          </a:p>
          <a:p>
            <a:r>
              <a:rPr lang="en-US" altLang="ja-JP" dirty="0"/>
              <a:t>P.10 </a:t>
            </a:r>
            <a:r>
              <a:rPr lang="ja-JP" altLang="en-US" dirty="0"/>
              <a:t>四、主要任務 </a:t>
            </a:r>
            <a:r>
              <a:rPr lang="en-US" altLang="ja-JP" dirty="0"/>
              <a:t>(</a:t>
            </a:r>
            <a:r>
              <a:rPr lang="ja-JP" altLang="en-US" dirty="0"/>
              <a:t>一</a:t>
            </a:r>
            <a:r>
              <a:rPr lang="en-US" altLang="ja-JP" dirty="0"/>
              <a:t>) </a:t>
            </a:r>
            <a:r>
              <a:rPr lang="ja-JP" altLang="en-US" dirty="0"/>
              <a:t>ソフトウェア産業チェーンの高度化 </a:t>
            </a:r>
            <a:r>
              <a:rPr lang="en-US" altLang="ja-JP" dirty="0"/>
              <a:t>… </a:t>
            </a:r>
            <a:r>
              <a:rPr lang="ja-JP" altLang="en-US" b="1" u="sng" dirty="0">
                <a:solidFill>
                  <a:srgbClr val="C00000"/>
                </a:solidFill>
              </a:rPr>
              <a:t>基盤ソフトウェアの重点攻略。デスクトップ、サーバ、モバイル端末、車載等の </a:t>
            </a:r>
            <a:r>
              <a:rPr lang="en-US" altLang="ja-JP" b="1" u="sng" dirty="0">
                <a:solidFill>
                  <a:srgbClr val="C00000"/>
                </a:solidFill>
              </a:rPr>
              <a:t>OS </a:t>
            </a:r>
            <a:r>
              <a:rPr lang="ja-JP" altLang="en-US" b="1" u="sng" dirty="0">
                <a:solidFill>
                  <a:srgbClr val="C00000"/>
                </a:solidFill>
              </a:rPr>
              <a:t>製品と対応ツール群を整備し、</a:t>
            </a:r>
            <a:r>
              <a:rPr lang="en-US" altLang="ja-JP" b="1" u="sng" dirty="0">
                <a:solidFill>
                  <a:srgbClr val="C00000"/>
                </a:solidFill>
              </a:rPr>
              <a:t>OS </a:t>
            </a:r>
            <a:r>
              <a:rPr lang="ja-JP" altLang="en-US" b="1" u="sng" dirty="0">
                <a:solidFill>
                  <a:srgbClr val="C00000"/>
                </a:solidFill>
              </a:rPr>
              <a:t>とデータベース、ミドルウェア、オフィス・スイート、セキュリティ・ソフトウェアおよび各種アプリケーションとの統合・適合・最適化を推進します。</a:t>
            </a:r>
            <a:endParaRPr lang="en-US" altLang="ja-JP" b="1" u="sng" dirty="0">
              <a:solidFill>
                <a:srgbClr val="C00000"/>
              </a:solidFill>
            </a:endParaRPr>
          </a:p>
          <a:p>
            <a:r>
              <a:rPr lang="ja-JP" altLang="en-US" dirty="0"/>
              <a:t>コラム </a:t>
            </a:r>
            <a:r>
              <a:rPr lang="en-US" altLang="ja-JP" dirty="0"/>
              <a:t>1 </a:t>
            </a:r>
            <a:r>
              <a:rPr lang="ja-JP" altLang="en-US" b="1" u="sng" dirty="0">
                <a:solidFill>
                  <a:srgbClr val="C00000"/>
                </a:solidFill>
              </a:rPr>
              <a:t>鍵となる基盤ソフトウェアの短板補強</a:t>
            </a:r>
            <a:r>
              <a:rPr lang="en-US" altLang="ja-JP" b="1" u="sng" dirty="0">
                <a:solidFill>
                  <a:srgbClr val="C00000"/>
                </a:solidFill>
              </a:rPr>
              <a:t>: OS</a:t>
            </a:r>
            <a:r>
              <a:rPr lang="ja-JP" altLang="en-US" b="1" u="sng" dirty="0">
                <a:solidFill>
                  <a:srgbClr val="C00000"/>
                </a:solidFill>
              </a:rPr>
              <a:t>。</a:t>
            </a:r>
            <a:r>
              <a:rPr lang="en-US" altLang="ja-JP" b="1" u="sng" dirty="0">
                <a:solidFill>
                  <a:srgbClr val="C00000"/>
                </a:solidFill>
              </a:rPr>
              <a:t>OS </a:t>
            </a:r>
            <a:r>
              <a:rPr lang="ja-JP" altLang="en-US" b="1" u="sng" dirty="0">
                <a:solidFill>
                  <a:srgbClr val="C00000"/>
                </a:solidFill>
              </a:rPr>
              <a:t>の全体アーキテクチャ設計と技術ロードマップを強化し、チップ設計、</a:t>
            </a:r>
            <a:r>
              <a:rPr lang="en-US" altLang="ja-JP" b="1" u="sng" dirty="0">
                <a:solidFill>
                  <a:srgbClr val="C00000"/>
                </a:solidFill>
              </a:rPr>
              <a:t>OS</a:t>
            </a:r>
            <a:r>
              <a:rPr lang="ja-JP" altLang="en-US" b="1" u="sng" dirty="0">
                <a:solidFill>
                  <a:srgbClr val="C00000"/>
                </a:solidFill>
              </a:rPr>
              <a:t>、システム・インテグレーション企業が研究機関・大学と連携して </a:t>
            </a:r>
            <a:r>
              <a:rPr lang="en-US" altLang="ja-JP" b="1" u="sng" dirty="0">
                <a:solidFill>
                  <a:srgbClr val="C00000"/>
                </a:solidFill>
              </a:rPr>
              <a:t>OS </a:t>
            </a:r>
            <a:r>
              <a:rPr lang="ja-JP" altLang="en-US" b="1" u="sng" dirty="0">
                <a:solidFill>
                  <a:srgbClr val="C00000"/>
                </a:solidFill>
              </a:rPr>
              <a:t>の鍵技術の共同攻略を行うことを促進し、</a:t>
            </a:r>
            <a:r>
              <a:rPr lang="en-US" altLang="ja-JP" b="1" u="sng" dirty="0">
                <a:solidFill>
                  <a:srgbClr val="C00000"/>
                </a:solidFill>
              </a:rPr>
              <a:t>OS </a:t>
            </a:r>
            <a:r>
              <a:rPr lang="ja-JP" altLang="en-US" b="1" u="sng" dirty="0">
                <a:solidFill>
                  <a:srgbClr val="C00000"/>
                </a:solidFill>
              </a:rPr>
              <a:t>の下位ハードウェアとの互換性、上位アプリケーションとの相互運用性を高めます。</a:t>
            </a:r>
            <a:endParaRPr lang="en-US" altLang="ja-JP" b="1" u="sng" dirty="0">
              <a:solidFill>
                <a:srgbClr val="C00000"/>
              </a:solidFill>
            </a:endParaRPr>
          </a:p>
          <a:p>
            <a:r>
              <a:rPr lang="ja-JP" altLang="en-US" dirty="0"/>
              <a:t>コラム </a:t>
            </a:r>
            <a:r>
              <a:rPr lang="en-US" altLang="ja-JP" dirty="0"/>
              <a:t>2 </a:t>
            </a:r>
            <a:r>
              <a:rPr lang="ja-JP" altLang="en-US" b="1" u="sng" dirty="0">
                <a:solidFill>
                  <a:srgbClr val="C00000"/>
                </a:solidFill>
              </a:rPr>
              <a:t>新興プラットフォーム・ソフトウェアで長所を鍛える</a:t>
            </a:r>
            <a:r>
              <a:rPr lang="en-US" altLang="ja-JP" b="1" u="sng" dirty="0">
                <a:solidFill>
                  <a:srgbClr val="C00000"/>
                </a:solidFill>
              </a:rPr>
              <a:t>: </a:t>
            </a:r>
            <a:r>
              <a:rPr lang="ja-JP" altLang="en-US" b="1" u="sng" dirty="0">
                <a:solidFill>
                  <a:srgbClr val="C00000"/>
                </a:solidFill>
              </a:rPr>
              <a:t>クラウドコンピューティング。超大規模分散ストレージ、エラスティック・コンピューティング、仮想的隔離、異種資源スケジューリング等の技術研究開発を加速し、クラウド </a:t>
            </a:r>
            <a:r>
              <a:rPr lang="en-US" altLang="ja-JP" b="1" u="sng" dirty="0">
                <a:solidFill>
                  <a:srgbClr val="C00000"/>
                </a:solidFill>
              </a:rPr>
              <a:t>OS </a:t>
            </a:r>
            <a:r>
              <a:rPr lang="ja-JP" altLang="en-US" b="1" u="sng" dirty="0">
                <a:solidFill>
                  <a:srgbClr val="C00000"/>
                </a:solidFill>
              </a:rPr>
              <a:t>のイテレーションを加速、次世代クラウド・ソフトウェア体系を構想します。高性能クラウド・プラットフォームの構築を奨励し、パブリック・クラウド、業界向け専用クラウド、地域ハイブリッド・クラウドの配置を最適化します。クラウド・セキュリティ水準とインテリジェント・クラウド・サービス能力を高めます。</a:t>
            </a:r>
            <a:endParaRPr lang="en-US" altLang="ja-JP" b="1" u="sng" dirty="0">
              <a:solidFill>
                <a:srgbClr val="C00000"/>
              </a:solidFill>
            </a:endParaRPr>
          </a:p>
          <a:p>
            <a:r>
              <a:rPr lang="en-US" altLang="ja-JP" dirty="0"/>
              <a:t>P.14 </a:t>
            </a:r>
            <a:r>
              <a:rPr kumimoji="1" lang="en-US" altLang="ja-JP" dirty="0"/>
              <a:t>(</a:t>
            </a:r>
            <a:r>
              <a:rPr kumimoji="1" lang="ja-JP" altLang="en-US" dirty="0"/>
              <a:t>二</a:t>
            </a:r>
            <a:r>
              <a:rPr kumimoji="1" lang="en-US" altLang="ja-JP" dirty="0"/>
              <a:t>) </a:t>
            </a:r>
            <a:r>
              <a:rPr kumimoji="1" lang="ja-JP" altLang="en-US" dirty="0"/>
              <a:t>産業基盤の保障水準の向上 </a:t>
            </a:r>
            <a:r>
              <a:rPr kumimoji="1" lang="en-US" altLang="ja-JP" dirty="0"/>
              <a:t>… </a:t>
            </a:r>
            <a:r>
              <a:rPr kumimoji="1" lang="ja-JP" altLang="en-US" dirty="0"/>
              <a:t>基盤コンポーネント供給の強化。</a:t>
            </a:r>
            <a:r>
              <a:rPr kumimoji="1" lang="en-US" altLang="ja-JP" b="1" u="sng" dirty="0">
                <a:solidFill>
                  <a:srgbClr val="C00000"/>
                </a:solidFill>
              </a:rPr>
              <a:t>OS</a:t>
            </a:r>
            <a:r>
              <a:rPr kumimoji="1" lang="ja-JP" altLang="en-US" b="1" u="sng" dirty="0">
                <a:solidFill>
                  <a:srgbClr val="C00000"/>
                </a:solidFill>
              </a:rPr>
              <a:t>、ブラウザ、インダストリアル・ソフトウェア等のソフトウェア・カーネルの研究開発を推進します。</a:t>
            </a:r>
            <a:endParaRPr kumimoji="1" lang="en-US" altLang="ja-JP" b="1" u="sng" dirty="0">
              <a:solidFill>
                <a:srgbClr val="C00000"/>
              </a:solidFill>
            </a:endParaRPr>
          </a:p>
        </p:txBody>
      </p:sp>
    </p:spTree>
    <p:extLst>
      <p:ext uri="{BB962C8B-B14F-4D97-AF65-F5344CB8AC3E}">
        <p14:creationId xmlns:p14="http://schemas.microsoft.com/office/powerpoint/2010/main" val="2004419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D598E3-0D24-42DB-A5CF-1E276DAE610D}"/>
              </a:ext>
            </a:extLst>
          </p:cNvPr>
          <p:cNvSpPr>
            <a:spLocks noGrp="1"/>
          </p:cNvSpPr>
          <p:nvPr>
            <p:ph type="title"/>
          </p:nvPr>
        </p:nvSpPr>
        <p:spPr>
          <a:xfrm>
            <a:off x="327660" y="223519"/>
            <a:ext cx="10515600" cy="915035"/>
          </a:xfrm>
        </p:spPr>
        <p:txBody>
          <a:bodyPr>
            <a:normAutofit fontScale="90000"/>
          </a:bodyPr>
          <a:lstStyle/>
          <a:p>
            <a:r>
              <a:rPr kumimoji="1" lang="en-US" altLang="ja-JP" sz="3600" dirty="0">
                <a:highlight>
                  <a:srgbClr val="66FFFF"/>
                </a:highlight>
              </a:rPr>
              <a:t>2016 </a:t>
            </a:r>
            <a:r>
              <a:rPr kumimoji="1" lang="ja-JP" altLang="en-US" sz="3600" dirty="0">
                <a:highlight>
                  <a:srgbClr val="66FFFF"/>
                </a:highlight>
              </a:rPr>
              <a:t>年以降、米国の異変に気付いた中国が、</a:t>
            </a:r>
            <a:r>
              <a:rPr kumimoji="1" lang="en-US" altLang="ja-JP" sz="3600" dirty="0">
                <a:highlight>
                  <a:srgbClr val="66FFFF"/>
                </a:highlight>
              </a:rPr>
              <a:t>(a) </a:t>
            </a:r>
            <a:r>
              <a:rPr kumimoji="1" lang="ja-JP" altLang="en-US" sz="3600" dirty="0">
                <a:highlight>
                  <a:srgbClr val="66FFFF"/>
                </a:highlight>
              </a:rPr>
              <a:t>デジタル基盤技術の国内人材育成に注力する強力な各種政策を開始 </a:t>
            </a:r>
            <a:r>
              <a:rPr kumimoji="1" lang="en-US" altLang="ja-JP" sz="3600" dirty="0">
                <a:highlight>
                  <a:srgbClr val="66FFFF"/>
                </a:highlight>
              </a:rPr>
              <a:t>(3/3)</a:t>
            </a:r>
            <a:endParaRPr kumimoji="1" lang="ja-JP" altLang="en-US" sz="3600" dirty="0">
              <a:highlight>
                <a:srgbClr val="66FFFF"/>
              </a:highlight>
            </a:endParaRPr>
          </a:p>
        </p:txBody>
      </p:sp>
      <p:sp>
        <p:nvSpPr>
          <p:cNvPr id="4" name="スライド番号プレースホルダー 3">
            <a:extLst>
              <a:ext uri="{FF2B5EF4-FFF2-40B4-BE49-F238E27FC236}">
                <a16:creationId xmlns:a16="http://schemas.microsoft.com/office/drawing/2014/main" id="{4379545A-E7F9-4C5A-A0F7-64DD09F7541A}"/>
              </a:ext>
            </a:extLst>
          </p:cNvPr>
          <p:cNvSpPr>
            <a:spLocks noGrp="1"/>
          </p:cNvSpPr>
          <p:nvPr>
            <p:ph type="sldNum" sz="quarter" idx="12"/>
          </p:nvPr>
        </p:nvSpPr>
        <p:spPr/>
        <p:txBody>
          <a:bodyPr/>
          <a:lstStyle/>
          <a:p>
            <a:fld id="{63DCA85F-F225-44A4-AEA8-9083CAE61796}" type="slidenum">
              <a:rPr kumimoji="1" lang="ja-JP" altLang="en-US" smtClean="0"/>
              <a:t>53</a:t>
            </a:fld>
            <a:endParaRPr kumimoji="1" lang="ja-JP" altLang="en-US" dirty="0"/>
          </a:p>
        </p:txBody>
      </p:sp>
      <p:sp>
        <p:nvSpPr>
          <p:cNvPr id="7" name="テキスト ボックス 6">
            <a:extLst>
              <a:ext uri="{FF2B5EF4-FFF2-40B4-BE49-F238E27FC236}">
                <a16:creationId xmlns:a16="http://schemas.microsoft.com/office/drawing/2014/main" id="{49A0BA06-4760-4E57-B01C-93DF3EC75A78}"/>
              </a:ext>
            </a:extLst>
          </p:cNvPr>
          <p:cNvSpPr txBox="1"/>
          <p:nvPr/>
        </p:nvSpPr>
        <p:spPr>
          <a:xfrm>
            <a:off x="205740" y="1466235"/>
            <a:ext cx="6029253" cy="954107"/>
          </a:xfrm>
          <a:prstGeom prst="rect">
            <a:avLst/>
          </a:prstGeom>
          <a:solidFill>
            <a:schemeClr val="accent4">
              <a:lumMod val="20000"/>
              <a:lumOff val="80000"/>
            </a:schemeClr>
          </a:solidFill>
        </p:spPr>
        <p:txBody>
          <a:bodyPr wrap="square" rtlCol="0">
            <a:spAutoFit/>
          </a:bodyPr>
          <a:lstStyle/>
          <a:p>
            <a:r>
              <a:rPr kumimoji="1" lang="ja-JP" altLang="en-US" sz="1400" b="1" dirty="0">
                <a:highlight>
                  <a:srgbClr val="FFFF00"/>
                </a:highlight>
              </a:rPr>
              <a:t>① </a:t>
            </a:r>
            <a:r>
              <a:rPr kumimoji="1" lang="ja-JP" altLang="en-US" sz="1400" b="1" dirty="0">
                <a:highlight>
                  <a:srgbClr val="99FFCC"/>
                </a:highlight>
              </a:rPr>
              <a:t>中国国家教育省総局および工業情報化省総局 </a:t>
            </a:r>
            <a:r>
              <a:rPr lang="en-US" altLang="ja-JP" sz="1400" b="1" dirty="0">
                <a:highlight>
                  <a:srgbClr val="99FFCC"/>
                </a:highlight>
              </a:rPr>
              <a:t>(2020/06)</a:t>
            </a:r>
            <a:endParaRPr kumimoji="1" lang="ja-JP" altLang="en-US" sz="1400" b="1" dirty="0">
              <a:highlight>
                <a:srgbClr val="99FFCC"/>
              </a:highlight>
            </a:endParaRPr>
          </a:p>
          <a:p>
            <a:r>
              <a:rPr kumimoji="1" lang="en-US" altLang="ja-JP" sz="1400" b="1" dirty="0"/>
              <a:t>2020 </a:t>
            </a:r>
            <a:r>
              <a:rPr kumimoji="1" lang="ja-JP" altLang="en-US" sz="1400" b="1" dirty="0"/>
              <a:t>年 </a:t>
            </a:r>
            <a:r>
              <a:rPr kumimoji="1" lang="en-US" altLang="ja-JP" sz="1400" b="1" dirty="0"/>
              <a:t>6 </a:t>
            </a:r>
            <a:r>
              <a:rPr kumimoji="1" lang="ja-JP" altLang="en-US" sz="1400" b="1" dirty="0"/>
              <a:t>月、中国国内の大学に対して、</a:t>
            </a:r>
            <a:r>
              <a:rPr kumimoji="1" lang="en-US" altLang="ja-JP" sz="1400" b="1" dirty="0"/>
              <a:t>OS</a:t>
            </a:r>
            <a:r>
              <a:rPr kumimoji="1" lang="ja-JP" altLang="en-US" sz="1400" b="1" dirty="0"/>
              <a:t>、産業システムソフトウェア、プラットフォームソフトウェア、組み込みソフトウェアに関する人材育成の施策を開始。</a:t>
            </a:r>
          </a:p>
          <a:p>
            <a:r>
              <a:rPr kumimoji="1" lang="en-US" altLang="ja-JP" sz="1400" dirty="0"/>
              <a:t>https://www.gov.cn/zhengce/zhengceku/2020-06/20/content_5520738.htm</a:t>
            </a:r>
            <a:endParaRPr kumimoji="1" lang="ja-JP" altLang="en-US" sz="1050" dirty="0"/>
          </a:p>
        </p:txBody>
      </p:sp>
      <p:sp>
        <p:nvSpPr>
          <p:cNvPr id="8" name="テキスト ボックス 7">
            <a:extLst>
              <a:ext uri="{FF2B5EF4-FFF2-40B4-BE49-F238E27FC236}">
                <a16:creationId xmlns:a16="http://schemas.microsoft.com/office/drawing/2014/main" id="{8488DDBF-3711-40EF-9E87-99FDABAD49D4}"/>
              </a:ext>
            </a:extLst>
          </p:cNvPr>
          <p:cNvSpPr txBox="1"/>
          <p:nvPr/>
        </p:nvSpPr>
        <p:spPr>
          <a:xfrm>
            <a:off x="205740" y="2479695"/>
            <a:ext cx="6029253" cy="1169551"/>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② </a:t>
            </a:r>
            <a:r>
              <a:rPr kumimoji="1" lang="ja-JP" altLang="en-US" sz="1400" b="1" dirty="0">
                <a:highlight>
                  <a:srgbClr val="99FFCC"/>
                </a:highlight>
              </a:rPr>
              <a:t>精華大学 </a:t>
            </a:r>
            <a:r>
              <a:rPr kumimoji="1" lang="en-US" altLang="ja-JP" sz="1400" b="1" dirty="0">
                <a:highlight>
                  <a:srgbClr val="99FFCC"/>
                </a:highlight>
              </a:rPr>
              <a:t>(2023)</a:t>
            </a:r>
            <a:endParaRPr kumimoji="1" lang="ja-JP" altLang="en-US" sz="1400" b="1" dirty="0">
              <a:highlight>
                <a:srgbClr val="99FFCC"/>
              </a:highlight>
            </a:endParaRPr>
          </a:p>
          <a:p>
            <a:r>
              <a:rPr kumimoji="1" lang="en-US" altLang="ja-JP" sz="1400" b="1" dirty="0"/>
              <a:t>2023 </a:t>
            </a:r>
            <a:r>
              <a:rPr kumimoji="1" lang="ja-JP" altLang="en-US" sz="1400" b="1" dirty="0"/>
              <a:t>年、基本ソフトウェア </a:t>
            </a:r>
            <a:r>
              <a:rPr kumimoji="1" lang="en-US" altLang="ja-JP" sz="1400" b="1" dirty="0"/>
              <a:t>(OS) </a:t>
            </a:r>
            <a:r>
              <a:rPr kumimoji="1" lang="ja-JP" altLang="en-US" sz="1400" b="1" dirty="0"/>
              <a:t>に関する技術研究に注力する旨を発表し、詳細な計画を公表。</a:t>
            </a:r>
          </a:p>
          <a:p>
            <a:r>
              <a:rPr kumimoji="1" lang="en-US" altLang="ja-JP" sz="1400" dirty="0"/>
              <a:t>https://www.sss.tsinghua.edu.cn/jichuruanjianshengtaifazhandeyichujiazhiyanjiubaogao.pdf</a:t>
            </a:r>
            <a:endParaRPr kumimoji="1" lang="ja-JP" altLang="en-US" sz="1050" dirty="0"/>
          </a:p>
        </p:txBody>
      </p:sp>
      <p:sp>
        <p:nvSpPr>
          <p:cNvPr id="9" name="テキスト ボックス 8">
            <a:extLst>
              <a:ext uri="{FF2B5EF4-FFF2-40B4-BE49-F238E27FC236}">
                <a16:creationId xmlns:a16="http://schemas.microsoft.com/office/drawing/2014/main" id="{FE31299A-698C-4040-AA6C-7A1031A03505}"/>
              </a:ext>
            </a:extLst>
          </p:cNvPr>
          <p:cNvSpPr txBox="1"/>
          <p:nvPr/>
        </p:nvSpPr>
        <p:spPr>
          <a:xfrm>
            <a:off x="205740" y="3775095"/>
            <a:ext cx="6029253" cy="1600438"/>
          </a:xfrm>
          <a:prstGeom prst="rect">
            <a:avLst/>
          </a:prstGeom>
          <a:solidFill>
            <a:schemeClr val="accent2">
              <a:lumMod val="20000"/>
              <a:lumOff val="80000"/>
            </a:schemeClr>
          </a:solidFill>
        </p:spPr>
        <p:txBody>
          <a:bodyPr wrap="square" rtlCol="0">
            <a:spAutoFit/>
          </a:bodyPr>
          <a:lstStyle/>
          <a:p>
            <a:r>
              <a:rPr kumimoji="1" lang="ja-JP" altLang="en-US" sz="1400" b="1" dirty="0">
                <a:highlight>
                  <a:srgbClr val="FFFF00"/>
                </a:highlight>
              </a:rPr>
              <a:t>③ </a:t>
            </a:r>
            <a:r>
              <a:rPr kumimoji="1" lang="zh-TW" altLang="en-US" sz="1400" b="1" dirty="0">
                <a:highlight>
                  <a:srgbClr val="99FFCC"/>
                </a:highlight>
              </a:rPr>
              <a:t>中国 </a:t>
            </a:r>
            <a:r>
              <a:rPr kumimoji="1" lang="en-US" altLang="zh-TW" sz="1400" b="1" dirty="0">
                <a:highlight>
                  <a:srgbClr val="99FFCC"/>
                </a:highlight>
              </a:rPr>
              <a:t>Huawei </a:t>
            </a:r>
            <a:r>
              <a:rPr kumimoji="1" lang="ja-JP" altLang="en-US" sz="1400" b="1" dirty="0">
                <a:highlight>
                  <a:srgbClr val="99FFCC"/>
                </a:highlight>
              </a:rPr>
              <a:t>社</a:t>
            </a:r>
            <a:r>
              <a:rPr kumimoji="1" lang="zh-TW" altLang="en-US" sz="1400" b="1" dirty="0">
                <a:highlight>
                  <a:srgbClr val="99FFCC"/>
                </a:highlight>
              </a:rPr>
              <a:t> </a:t>
            </a:r>
            <a:r>
              <a:rPr kumimoji="1" lang="en-US" altLang="zh-TW" sz="1400" b="1" dirty="0">
                <a:highlight>
                  <a:srgbClr val="99FFCC"/>
                </a:highlight>
              </a:rPr>
              <a:t>(2023)</a:t>
            </a:r>
            <a:endParaRPr kumimoji="1" lang="ja-JP" altLang="en-US" sz="1400" b="1" dirty="0">
              <a:highlight>
                <a:srgbClr val="99FFCC"/>
              </a:highlight>
            </a:endParaRPr>
          </a:p>
          <a:p>
            <a:r>
              <a:rPr kumimoji="1" lang="ja-JP" altLang="en-US" sz="1400" b="1" dirty="0"/>
              <a:t>「国の主要デジタル技術の中でも、オペレーティングシステム、データベース、</a:t>
            </a:r>
            <a:r>
              <a:rPr kumimoji="1" lang="en-US" altLang="ja-JP" sz="1400" b="1" dirty="0"/>
              <a:t>AI </a:t>
            </a:r>
            <a:r>
              <a:rPr kumimoji="1" lang="ja-JP" altLang="en-US" sz="1400" b="1" dirty="0"/>
              <a:t>といった基盤ソフトウェアは極めて重要な要素です」と述べ、自社のオペレーティングシステムを次々とオープンソース化し、大学や連携企業に対して、</a:t>
            </a:r>
            <a:r>
              <a:rPr kumimoji="1" lang="en-US" altLang="ja-JP" sz="1400" b="1" dirty="0"/>
              <a:t>OS </a:t>
            </a:r>
            <a:r>
              <a:rPr kumimoji="1" lang="ja-JP" altLang="en-US" sz="1400" b="1" dirty="0"/>
              <a:t>人材育成プログラムを </a:t>
            </a:r>
            <a:r>
              <a:rPr kumimoji="1" lang="en-US" altLang="ja-JP" sz="1400" b="1" dirty="0"/>
              <a:t>100 </a:t>
            </a:r>
            <a:r>
              <a:rPr kumimoji="1" lang="ja-JP" altLang="en-US" sz="1400" b="1" dirty="0"/>
              <a:t>校の中国の大学宛に提供すると発表。</a:t>
            </a:r>
          </a:p>
          <a:p>
            <a:r>
              <a:rPr kumimoji="1" lang="en-US" altLang="ja-JP" sz="1400" dirty="0"/>
              <a:t>https://www.huawei.com/cn/huaweitech/publication/202303/software-talent-ecosystem</a:t>
            </a:r>
            <a:endParaRPr kumimoji="1" lang="ja-JP" altLang="en-US" sz="1050" dirty="0"/>
          </a:p>
        </p:txBody>
      </p:sp>
      <p:sp>
        <p:nvSpPr>
          <p:cNvPr id="10" name="テキスト ボックス 9">
            <a:extLst>
              <a:ext uri="{FF2B5EF4-FFF2-40B4-BE49-F238E27FC236}">
                <a16:creationId xmlns:a16="http://schemas.microsoft.com/office/drawing/2014/main" id="{3D61C1CD-3584-425D-A994-DB84D0473F86}"/>
              </a:ext>
            </a:extLst>
          </p:cNvPr>
          <p:cNvSpPr txBox="1"/>
          <p:nvPr/>
        </p:nvSpPr>
        <p:spPr>
          <a:xfrm>
            <a:off x="6288333" y="1462663"/>
            <a:ext cx="5801497" cy="1384995"/>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④ </a:t>
            </a:r>
            <a:r>
              <a:rPr kumimoji="1" lang="ja-JP" altLang="en-US" sz="1400" b="1" dirty="0">
                <a:highlight>
                  <a:srgbClr val="99FFCC"/>
                </a:highlight>
              </a:rPr>
              <a:t>中国「国産オープンソース </a:t>
            </a:r>
            <a:r>
              <a:rPr kumimoji="1" lang="en-US" altLang="ja-JP" sz="1400" b="1" dirty="0">
                <a:highlight>
                  <a:srgbClr val="99FFCC"/>
                </a:highlight>
              </a:rPr>
              <a:t>OS </a:t>
            </a:r>
            <a:r>
              <a:rPr kumimoji="1" lang="ja-JP" altLang="en-US" sz="1400" b="1" dirty="0">
                <a:highlight>
                  <a:srgbClr val="99FFCC"/>
                </a:highlight>
              </a:rPr>
              <a:t>フォーラム」 </a:t>
            </a:r>
            <a:r>
              <a:rPr kumimoji="1" lang="en-US" altLang="ja-JP" sz="1400" b="1" dirty="0">
                <a:highlight>
                  <a:srgbClr val="99FFCC"/>
                </a:highlight>
              </a:rPr>
              <a:t>(2024)</a:t>
            </a:r>
            <a:endParaRPr kumimoji="1" lang="ja-JP" altLang="en-US" sz="1400" b="1" dirty="0">
              <a:highlight>
                <a:srgbClr val="99FFCC"/>
              </a:highlight>
            </a:endParaRPr>
          </a:p>
          <a:p>
            <a:r>
              <a:rPr kumimoji="1" lang="ja-JP" altLang="en-US" sz="1400" b="1" dirty="0"/>
              <a:t>多数の若手 </a:t>
            </a:r>
            <a:r>
              <a:rPr kumimoji="1" lang="en-US" altLang="ja-JP" sz="1400" b="1" dirty="0"/>
              <a:t>OS </a:t>
            </a:r>
            <a:r>
              <a:rPr kumimoji="1" lang="ja-JP" altLang="en-US" sz="1400" b="1" dirty="0"/>
              <a:t>技術者が集まって、多様性のある複数の国産 </a:t>
            </a:r>
            <a:r>
              <a:rPr kumimoji="1" lang="en-US" altLang="ja-JP" sz="1400" b="1" dirty="0"/>
              <a:t>OS </a:t>
            </a:r>
            <a:r>
              <a:rPr kumimoji="1" lang="ja-JP" altLang="en-US" sz="1400" b="1" dirty="0"/>
              <a:t>の共同繁栄を目指した議論が行なわれている。学生の開発コンテストや講座提供を通じ、既に </a:t>
            </a:r>
            <a:r>
              <a:rPr kumimoji="1" lang="en-US" altLang="ja-JP" sz="1400" b="1" dirty="0"/>
              <a:t>1 </a:t>
            </a:r>
            <a:r>
              <a:rPr kumimoji="1" lang="ja-JP" altLang="en-US" sz="1400" b="1" dirty="0"/>
              <a:t>万人以上の </a:t>
            </a:r>
            <a:r>
              <a:rPr kumimoji="1" lang="en-US" altLang="ja-JP" sz="1400" b="1" dirty="0"/>
              <a:t>OS </a:t>
            </a:r>
            <a:r>
              <a:rPr kumimoji="1" lang="ja-JP" altLang="en-US" sz="1400" b="1" dirty="0"/>
              <a:t>開発人材を育てたと報告されている。</a:t>
            </a:r>
          </a:p>
          <a:p>
            <a:r>
              <a:rPr kumimoji="1" lang="en-US" altLang="ja-JP" sz="1400" dirty="0"/>
              <a:t>https://www.ccf.org.cn/YOCSEF/Branches/Shenzhen/News/lt/2024-10-19/831474.shtml</a:t>
            </a:r>
            <a:endParaRPr kumimoji="1" lang="ja-JP" altLang="en-US" sz="1050" dirty="0"/>
          </a:p>
        </p:txBody>
      </p:sp>
      <p:sp>
        <p:nvSpPr>
          <p:cNvPr id="11" name="テキスト ボックス 10">
            <a:extLst>
              <a:ext uri="{FF2B5EF4-FFF2-40B4-BE49-F238E27FC236}">
                <a16:creationId xmlns:a16="http://schemas.microsoft.com/office/drawing/2014/main" id="{F79F5F04-299B-451E-B8E7-D0DE6AC08BF3}"/>
              </a:ext>
            </a:extLst>
          </p:cNvPr>
          <p:cNvSpPr txBox="1"/>
          <p:nvPr/>
        </p:nvSpPr>
        <p:spPr>
          <a:xfrm>
            <a:off x="6288333" y="2956748"/>
            <a:ext cx="5801497" cy="1384995"/>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⑤ </a:t>
            </a:r>
            <a:r>
              <a:rPr kumimoji="1" lang="ja-JP" altLang="en-US" sz="1400" b="1" dirty="0">
                <a:highlight>
                  <a:srgbClr val="99FFCC"/>
                </a:highlight>
              </a:rPr>
              <a:t>中国新聞社 </a:t>
            </a:r>
            <a:r>
              <a:rPr kumimoji="1" lang="en-US" altLang="ja-JP" sz="1400" b="1" dirty="0">
                <a:highlight>
                  <a:srgbClr val="99FFCC"/>
                </a:highlight>
              </a:rPr>
              <a:t>(2023/02/23)</a:t>
            </a:r>
            <a:endParaRPr kumimoji="1" lang="ja-JP" altLang="en-US" sz="1400" b="1" dirty="0">
              <a:highlight>
                <a:srgbClr val="99FFCC"/>
              </a:highlight>
            </a:endParaRPr>
          </a:p>
          <a:p>
            <a:r>
              <a:rPr kumimoji="1" lang="ja-JP" altLang="en-US" sz="1400" b="1" dirty="0"/>
              <a:t>オペレーティングシステム等の基本ソフトウェア群について「脱アメリカ化」に着手し、フルスタックの独自システムソフトウェア、ミドルウェア、アプリケーション群を揃えることが可能になっていると報じており、米国による経済制裁を契機として、長期的には中国の </a:t>
            </a:r>
            <a:r>
              <a:rPr kumimoji="1" lang="en-US" altLang="ja-JP" sz="1400" b="1" dirty="0"/>
              <a:t>OS </a:t>
            </a:r>
            <a:r>
              <a:rPr kumimoji="1" lang="ja-JP" altLang="en-US" sz="1400" b="1" dirty="0"/>
              <a:t>産業は大きく成長するであろう、と述べている。</a:t>
            </a:r>
          </a:p>
          <a:p>
            <a:r>
              <a:rPr kumimoji="1" lang="en-US" altLang="ja-JP" sz="1400" dirty="0"/>
              <a:t>https://www.chinanews.com.cn/gsztc/2023/02-23/9959492.shtml</a:t>
            </a:r>
            <a:endParaRPr kumimoji="1" lang="ja-JP" altLang="en-US" sz="1050" dirty="0"/>
          </a:p>
        </p:txBody>
      </p:sp>
      <p:sp>
        <p:nvSpPr>
          <p:cNvPr id="12" name="矢印: 右 11">
            <a:extLst>
              <a:ext uri="{FF2B5EF4-FFF2-40B4-BE49-F238E27FC236}">
                <a16:creationId xmlns:a16="http://schemas.microsoft.com/office/drawing/2014/main" id="{BF73C8DF-CFE9-4094-98E7-E76DD6CB175E}"/>
              </a:ext>
            </a:extLst>
          </p:cNvPr>
          <p:cNvSpPr/>
          <p:nvPr/>
        </p:nvSpPr>
        <p:spPr>
          <a:xfrm>
            <a:off x="2057852" y="5600806"/>
            <a:ext cx="1211580" cy="90117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44D5DC6-DD43-4EEF-81F2-DFE6E7339873}"/>
              </a:ext>
            </a:extLst>
          </p:cNvPr>
          <p:cNvSpPr txBox="1"/>
          <p:nvPr/>
        </p:nvSpPr>
        <p:spPr>
          <a:xfrm>
            <a:off x="3360421" y="5521146"/>
            <a:ext cx="8115525" cy="1200329"/>
          </a:xfrm>
          <a:prstGeom prst="rect">
            <a:avLst/>
          </a:prstGeom>
          <a:solidFill>
            <a:schemeClr val="accent2">
              <a:lumMod val="20000"/>
              <a:lumOff val="80000"/>
            </a:schemeClr>
          </a:solidFill>
        </p:spPr>
        <p:txBody>
          <a:bodyPr wrap="square" rtlCol="0">
            <a:spAutoFit/>
          </a:bodyPr>
          <a:lstStyle/>
          <a:p>
            <a:r>
              <a:rPr kumimoji="1" lang="en-US" altLang="ja-JP" b="1" dirty="0">
                <a:solidFill>
                  <a:srgbClr val="C00000"/>
                </a:solidFill>
              </a:rPr>
              <a:t>2030 </a:t>
            </a:r>
            <a:r>
              <a:rPr kumimoji="1" lang="ja-JP" altLang="en-US" b="1" dirty="0">
                <a:solidFill>
                  <a:srgbClr val="C00000"/>
                </a:solidFill>
              </a:rPr>
              <a:t>年代には、米国デジタル基盤企業の技術力が衰退して現在の日本の大企業のようになってしまい、クラウド基盤サービスやシステムソフトウェア、インターネット機器等の主要な供給元が米国から中国に遷移してしまう可能性が高い。</a:t>
            </a:r>
            <a:endParaRPr kumimoji="1" lang="en-US" altLang="ja-JP" b="1" dirty="0">
              <a:solidFill>
                <a:srgbClr val="C00000"/>
              </a:solidFill>
            </a:endParaRPr>
          </a:p>
          <a:p>
            <a:r>
              <a:rPr kumimoji="1" lang="ja-JP" altLang="en-US" b="1" u="sng" dirty="0">
                <a:solidFill>
                  <a:srgbClr val="0000FF"/>
                </a:solidFill>
              </a:rPr>
              <a:t>日本 </a:t>
            </a:r>
            <a:r>
              <a:rPr kumimoji="1" lang="en-US" altLang="ja-JP" b="1" u="sng" dirty="0">
                <a:solidFill>
                  <a:srgbClr val="0000FF"/>
                </a:solidFill>
              </a:rPr>
              <a:t>(+ </a:t>
            </a:r>
            <a:r>
              <a:rPr kumimoji="1" lang="ja-JP" altLang="en-US" b="1" u="sng" dirty="0">
                <a:solidFill>
                  <a:srgbClr val="0000FF"/>
                </a:solidFill>
              </a:rPr>
              <a:t>米国</a:t>
            </a:r>
            <a:r>
              <a:rPr kumimoji="1" lang="en-US" altLang="ja-JP" b="1" u="sng" dirty="0">
                <a:solidFill>
                  <a:srgbClr val="0000FF"/>
                </a:solidFill>
              </a:rPr>
              <a:t>) </a:t>
            </a:r>
            <a:r>
              <a:rPr kumimoji="1" lang="ja-JP" altLang="en-US" b="1" u="sng" dirty="0">
                <a:solidFill>
                  <a:srgbClr val="0000FF"/>
                </a:solidFill>
              </a:rPr>
              <a:t>は、中国に勝てるデジタル基盤人材・技術育成戦略を立てる必要がある。</a:t>
            </a:r>
          </a:p>
        </p:txBody>
      </p:sp>
      <p:pic>
        <p:nvPicPr>
          <p:cNvPr id="14" name="図 13">
            <a:extLst>
              <a:ext uri="{FF2B5EF4-FFF2-40B4-BE49-F238E27FC236}">
                <a16:creationId xmlns:a16="http://schemas.microsoft.com/office/drawing/2014/main" id="{8B4C7AD4-EB96-43C2-BB5E-2413DCC21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069" y="4450833"/>
            <a:ext cx="476655" cy="466928"/>
          </a:xfrm>
          <a:prstGeom prst="rect">
            <a:avLst/>
          </a:prstGeom>
        </p:spPr>
      </p:pic>
      <p:pic>
        <p:nvPicPr>
          <p:cNvPr id="15" name="図 14">
            <a:extLst>
              <a:ext uri="{FF2B5EF4-FFF2-40B4-BE49-F238E27FC236}">
                <a16:creationId xmlns:a16="http://schemas.microsoft.com/office/drawing/2014/main" id="{B0981930-334F-43BB-AB75-9CB449A4C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396" y="4369218"/>
            <a:ext cx="1369480" cy="979828"/>
          </a:xfrm>
          <a:prstGeom prst="rect">
            <a:avLst/>
          </a:prstGeom>
        </p:spPr>
      </p:pic>
      <p:pic>
        <p:nvPicPr>
          <p:cNvPr id="16" name="図 15">
            <a:extLst>
              <a:ext uri="{FF2B5EF4-FFF2-40B4-BE49-F238E27FC236}">
                <a16:creationId xmlns:a16="http://schemas.microsoft.com/office/drawing/2014/main" id="{8A536318-0744-435B-B8AB-55BAF7DFA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0757" y="4273516"/>
            <a:ext cx="1833338" cy="1171232"/>
          </a:xfrm>
          <a:prstGeom prst="rect">
            <a:avLst/>
          </a:prstGeom>
        </p:spPr>
      </p:pic>
      <p:pic>
        <p:nvPicPr>
          <p:cNvPr id="17" name="図 16">
            <a:extLst>
              <a:ext uri="{FF2B5EF4-FFF2-40B4-BE49-F238E27FC236}">
                <a16:creationId xmlns:a16="http://schemas.microsoft.com/office/drawing/2014/main" id="{D4B4A148-2521-459C-9867-FB443D577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894" y="4487356"/>
            <a:ext cx="1078295" cy="721628"/>
          </a:xfrm>
          <a:prstGeom prst="rect">
            <a:avLst/>
          </a:prstGeom>
        </p:spPr>
      </p:pic>
    </p:spTree>
    <p:extLst>
      <p:ext uri="{BB962C8B-B14F-4D97-AF65-F5344CB8AC3E}">
        <p14:creationId xmlns:p14="http://schemas.microsoft.com/office/powerpoint/2010/main" val="2792830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425B743-37A7-4951-9B7B-1B192392D23F}"/>
              </a:ext>
            </a:extLst>
          </p:cNvPr>
          <p:cNvSpPr>
            <a:spLocks noGrp="1"/>
          </p:cNvSpPr>
          <p:nvPr>
            <p:ph type="sldNum" sz="quarter" idx="12"/>
          </p:nvPr>
        </p:nvSpPr>
        <p:spPr/>
        <p:txBody>
          <a:bodyPr/>
          <a:lstStyle/>
          <a:p>
            <a:fld id="{63DCA85F-F225-44A4-AEA8-9083CAE61796}" type="slidenum">
              <a:rPr kumimoji="1" lang="ja-JP" altLang="en-US" smtClean="0"/>
              <a:t>54</a:t>
            </a:fld>
            <a:endParaRPr kumimoji="1" lang="ja-JP" altLang="en-US" dirty="0"/>
          </a:p>
        </p:txBody>
      </p:sp>
      <p:sp>
        <p:nvSpPr>
          <p:cNvPr id="5" name="テキスト ボックス 4">
            <a:extLst>
              <a:ext uri="{FF2B5EF4-FFF2-40B4-BE49-F238E27FC236}">
                <a16:creationId xmlns:a16="http://schemas.microsoft.com/office/drawing/2014/main" id="{55D429EF-2103-4CD4-B121-59E5FBDC9E7F}"/>
              </a:ext>
            </a:extLst>
          </p:cNvPr>
          <p:cNvSpPr txBox="1"/>
          <p:nvPr/>
        </p:nvSpPr>
        <p:spPr>
          <a:xfrm>
            <a:off x="146217" y="560384"/>
            <a:ext cx="6029253" cy="1138773"/>
          </a:xfrm>
          <a:prstGeom prst="rect">
            <a:avLst/>
          </a:prstGeom>
          <a:solidFill>
            <a:schemeClr val="accent1">
              <a:lumMod val="20000"/>
              <a:lumOff val="80000"/>
            </a:schemeClr>
          </a:solidFill>
        </p:spPr>
        <p:txBody>
          <a:bodyPr wrap="square" rtlCol="0">
            <a:spAutoFit/>
          </a:bodyPr>
          <a:lstStyle/>
          <a:p>
            <a:r>
              <a:rPr kumimoji="1" lang="ja-JP" altLang="en-US" b="1" dirty="0">
                <a:highlight>
                  <a:srgbClr val="FFFF00"/>
                </a:highlight>
              </a:rPr>
              <a:t>① </a:t>
            </a:r>
            <a:r>
              <a:rPr kumimoji="1" lang="ja-JP" altLang="en-US" b="1" dirty="0">
                <a:highlight>
                  <a:srgbClr val="99FFCC"/>
                </a:highlight>
              </a:rPr>
              <a:t>厚生労働省 </a:t>
            </a:r>
            <a:r>
              <a:rPr kumimoji="1" lang="en-US" altLang="ja-JP" b="1" dirty="0">
                <a:highlight>
                  <a:srgbClr val="99FFCC"/>
                </a:highlight>
              </a:rPr>
              <a:t>2025 </a:t>
            </a:r>
            <a:r>
              <a:rPr kumimoji="1" lang="ja-JP" altLang="en-US" b="1" dirty="0">
                <a:highlight>
                  <a:srgbClr val="99FFCC"/>
                </a:highlight>
              </a:rPr>
              <a:t>年 </a:t>
            </a:r>
            <a:r>
              <a:rPr kumimoji="1" lang="en-US" altLang="ja-JP" b="1" dirty="0">
                <a:highlight>
                  <a:srgbClr val="99FFCC"/>
                </a:highlight>
              </a:rPr>
              <a:t>1 </a:t>
            </a:r>
            <a:r>
              <a:rPr kumimoji="1" lang="ja-JP" altLang="en-US" b="1" dirty="0">
                <a:highlight>
                  <a:srgbClr val="99FFCC"/>
                </a:highlight>
              </a:rPr>
              <a:t>月 </a:t>
            </a:r>
            <a:r>
              <a:rPr kumimoji="1" lang="en-US" altLang="ja-JP" b="1" dirty="0">
                <a:highlight>
                  <a:srgbClr val="99FFCC"/>
                </a:highlight>
              </a:rPr>
              <a:t>9 </a:t>
            </a:r>
            <a:r>
              <a:rPr kumimoji="1" lang="ja-JP" altLang="en-US" b="1" dirty="0">
                <a:highlight>
                  <a:srgbClr val="99FFCC"/>
                </a:highlight>
              </a:rPr>
              <a:t>日</a:t>
            </a:r>
          </a:p>
          <a:p>
            <a:r>
              <a:rPr kumimoji="1" lang="ja-JP" altLang="en-US" b="1" dirty="0"/>
              <a:t>勤労者人口は減少しつつあり、</a:t>
            </a:r>
            <a:r>
              <a:rPr kumimoji="1" lang="en-US" altLang="ja-JP" b="1" dirty="0"/>
              <a:t>35 </a:t>
            </a:r>
            <a:r>
              <a:rPr kumimoji="1" lang="ja-JP" altLang="en-US" b="1" dirty="0"/>
              <a:t>年後には、</a:t>
            </a:r>
            <a:endParaRPr kumimoji="1" lang="en-US" altLang="ja-JP" b="1" dirty="0"/>
          </a:p>
          <a:p>
            <a:r>
              <a:rPr kumimoji="1" lang="ja-JP" altLang="en-US" b="1" u="sng" dirty="0">
                <a:solidFill>
                  <a:srgbClr val="C00000"/>
                </a:solidFill>
              </a:rPr>
              <a:t>全国民の約半数 </a:t>
            </a:r>
            <a:r>
              <a:rPr kumimoji="1" lang="en-US" altLang="ja-JP" b="1" u="sng" dirty="0">
                <a:solidFill>
                  <a:srgbClr val="C00000"/>
                </a:solidFill>
              </a:rPr>
              <a:t>(52.1%) </a:t>
            </a:r>
            <a:r>
              <a:rPr kumimoji="1" lang="ja-JP" altLang="en-US" b="1" u="sng" dirty="0">
                <a:solidFill>
                  <a:srgbClr val="C00000"/>
                </a:solidFill>
              </a:rPr>
              <a:t>に激減する見込みである </a:t>
            </a:r>
            <a:r>
              <a:rPr kumimoji="1" lang="en-US" altLang="ja-JP" b="1" u="sng" dirty="0">
                <a:solidFill>
                  <a:srgbClr val="C00000"/>
                </a:solidFill>
              </a:rPr>
              <a:t>(P.4)</a:t>
            </a:r>
            <a:r>
              <a:rPr kumimoji="1" lang="ja-JP" altLang="en-US" b="1" u="sng" dirty="0">
                <a:solidFill>
                  <a:srgbClr val="C00000"/>
                </a:solidFill>
              </a:rPr>
              <a:t>。</a:t>
            </a:r>
            <a:endParaRPr kumimoji="1" lang="en-US" altLang="ja-JP" b="1" u="sng" dirty="0">
              <a:solidFill>
                <a:srgbClr val="C00000"/>
              </a:solidFill>
            </a:endParaRPr>
          </a:p>
          <a:p>
            <a:r>
              <a:rPr kumimoji="1" lang="en-US" altLang="ja-JP" sz="1400" dirty="0"/>
              <a:t>https://www.mhlw.go.jp/content/12300000/001371773.pdf  </a:t>
            </a:r>
          </a:p>
        </p:txBody>
      </p:sp>
      <p:pic>
        <p:nvPicPr>
          <p:cNvPr id="6" name="図 5">
            <a:extLst>
              <a:ext uri="{FF2B5EF4-FFF2-40B4-BE49-F238E27FC236}">
                <a16:creationId xmlns:a16="http://schemas.microsoft.com/office/drawing/2014/main" id="{739A49A7-040A-4B31-B1AA-5FA6B5F65F4C}"/>
              </a:ext>
            </a:extLst>
          </p:cNvPr>
          <p:cNvPicPr>
            <a:picLocks noChangeAspect="1"/>
          </p:cNvPicPr>
          <p:nvPr/>
        </p:nvPicPr>
        <p:blipFill>
          <a:blip r:embed="rId2"/>
          <a:stretch>
            <a:fillRect/>
          </a:stretch>
        </p:blipFill>
        <p:spPr>
          <a:xfrm>
            <a:off x="870117" y="1709509"/>
            <a:ext cx="3496288" cy="2421015"/>
          </a:xfrm>
          <a:prstGeom prst="rect">
            <a:avLst/>
          </a:prstGeom>
        </p:spPr>
      </p:pic>
      <p:sp>
        <p:nvSpPr>
          <p:cNvPr id="7" name="テキスト ボックス 6">
            <a:extLst>
              <a:ext uri="{FF2B5EF4-FFF2-40B4-BE49-F238E27FC236}">
                <a16:creationId xmlns:a16="http://schemas.microsoft.com/office/drawing/2014/main" id="{210ACC51-7429-4004-8D86-5344699C73C7}"/>
              </a:ext>
            </a:extLst>
          </p:cNvPr>
          <p:cNvSpPr txBox="1"/>
          <p:nvPr/>
        </p:nvSpPr>
        <p:spPr>
          <a:xfrm>
            <a:off x="5899817" y="141642"/>
            <a:ext cx="6292183" cy="1569660"/>
          </a:xfrm>
          <a:prstGeom prst="rect">
            <a:avLst/>
          </a:prstGeom>
          <a:solidFill>
            <a:schemeClr val="accent4">
              <a:lumMod val="20000"/>
              <a:lumOff val="80000"/>
            </a:schemeClr>
          </a:solidFill>
        </p:spPr>
        <p:txBody>
          <a:bodyPr wrap="square" rtlCol="0">
            <a:spAutoFit/>
          </a:bodyPr>
          <a:lstStyle/>
          <a:p>
            <a:r>
              <a:rPr kumimoji="1" lang="ja-JP" altLang="en-US" sz="1600" b="1" dirty="0">
                <a:highlight>
                  <a:srgbClr val="FFFF00"/>
                </a:highlight>
              </a:rPr>
              <a:t>② </a:t>
            </a:r>
            <a:r>
              <a:rPr kumimoji="1" lang="ja-JP" altLang="en-US" sz="1600" b="1" dirty="0">
                <a:highlight>
                  <a:srgbClr val="66FFFF"/>
                </a:highlight>
              </a:rPr>
              <a:t>財務省 </a:t>
            </a:r>
            <a:r>
              <a:rPr kumimoji="1" lang="en-US" altLang="ja-JP" sz="1600" b="1" dirty="0">
                <a:highlight>
                  <a:srgbClr val="66FFFF"/>
                </a:highlight>
              </a:rPr>
              <a:t>2024 </a:t>
            </a:r>
            <a:r>
              <a:rPr kumimoji="1" lang="ja-JP" altLang="en-US" sz="1600" b="1" dirty="0">
                <a:highlight>
                  <a:srgbClr val="66FFFF"/>
                </a:highlight>
              </a:rPr>
              <a:t>年 </a:t>
            </a:r>
            <a:r>
              <a:rPr kumimoji="1" lang="en-US" altLang="ja-JP" sz="1600" b="1" dirty="0">
                <a:highlight>
                  <a:srgbClr val="66FFFF"/>
                </a:highlight>
              </a:rPr>
              <a:t>11 </a:t>
            </a:r>
            <a:r>
              <a:rPr kumimoji="1" lang="ja-JP" altLang="en-US" sz="1600" b="1" dirty="0">
                <a:highlight>
                  <a:srgbClr val="66FFFF"/>
                </a:highlight>
              </a:rPr>
              <a:t>月 </a:t>
            </a:r>
            <a:r>
              <a:rPr kumimoji="1" lang="en-US" altLang="ja-JP" sz="1600" b="1" dirty="0">
                <a:highlight>
                  <a:srgbClr val="66FFFF"/>
                </a:highlight>
              </a:rPr>
              <a:t>13 </a:t>
            </a:r>
            <a:r>
              <a:rPr kumimoji="1" lang="ja-JP" altLang="en-US" sz="1600" b="1" dirty="0">
                <a:highlight>
                  <a:srgbClr val="66FFFF"/>
                </a:highlight>
              </a:rPr>
              <a:t>日</a:t>
            </a:r>
          </a:p>
          <a:p>
            <a:r>
              <a:rPr kumimoji="1" lang="en-US" altLang="ja-JP" sz="1600" b="1" dirty="0"/>
              <a:t>2024 </a:t>
            </a:r>
            <a:r>
              <a:rPr kumimoji="1" lang="ja-JP" altLang="en-US" sz="1600" b="1" dirty="0"/>
              <a:t>年度は、</a:t>
            </a:r>
            <a:r>
              <a:rPr kumimoji="1" lang="en-US" altLang="ja-JP" sz="1600" b="1" dirty="0"/>
              <a:t>1990 </a:t>
            </a:r>
            <a:r>
              <a:rPr kumimoji="1" lang="ja-JP" altLang="en-US" sz="1600" b="1" dirty="0"/>
              <a:t>年度と比較し、年金・医療・介護の社会保障費が </a:t>
            </a:r>
            <a:r>
              <a:rPr kumimoji="1" lang="en-US" altLang="ja-JP" sz="1600" b="1" dirty="0"/>
              <a:t>26 </a:t>
            </a:r>
            <a:r>
              <a:rPr kumimoji="1" lang="ja-JP" altLang="en-US" sz="1600" b="1" dirty="0"/>
              <a:t>兆円増えており </a:t>
            </a:r>
            <a:r>
              <a:rPr kumimoji="1" lang="en-US" altLang="ja-JP" sz="1600" b="1" dirty="0"/>
              <a:t>(P.3)</a:t>
            </a:r>
            <a:r>
              <a:rPr kumimoji="1" lang="ja-JP" altLang="en-US" sz="1600" b="1" dirty="0"/>
              <a:t>、</a:t>
            </a:r>
            <a:r>
              <a:rPr kumimoji="1" lang="ja-JP" altLang="en-US" sz="1600" b="1" u="sng" dirty="0">
                <a:solidFill>
                  <a:srgbClr val="C00000"/>
                </a:solidFill>
              </a:rPr>
              <a:t>今後ますます急増する見込みである </a:t>
            </a:r>
            <a:r>
              <a:rPr kumimoji="1" lang="en-US" altLang="ja-JP" sz="1600" b="1" u="sng" dirty="0">
                <a:solidFill>
                  <a:srgbClr val="C00000"/>
                </a:solidFill>
              </a:rPr>
              <a:t>(P.7)</a:t>
            </a:r>
            <a:r>
              <a:rPr kumimoji="1" lang="ja-JP" altLang="en-US" sz="1600" b="1" u="sng" dirty="0">
                <a:solidFill>
                  <a:srgbClr val="C00000"/>
                </a:solidFill>
              </a:rPr>
              <a:t>。</a:t>
            </a:r>
            <a:endParaRPr kumimoji="1" lang="en-US" altLang="ja-JP" sz="1600" b="1" u="sng" dirty="0">
              <a:solidFill>
                <a:srgbClr val="C00000"/>
              </a:solidFill>
            </a:endParaRPr>
          </a:p>
          <a:p>
            <a:r>
              <a:rPr kumimoji="1" lang="en-US" altLang="ja-JP" sz="1600" dirty="0"/>
              <a:t>https://www.mof.go.jp/about_mof/councils/fiscal_system_council/sub-of_fiscal_system/proceedings/material/zaiseia20241113/02.pdf</a:t>
            </a:r>
          </a:p>
          <a:p>
            <a:endParaRPr kumimoji="1" lang="ja-JP" altLang="en-US" sz="1600" b="1" u="sng" dirty="0">
              <a:solidFill>
                <a:srgbClr val="0070C0"/>
              </a:solidFill>
            </a:endParaRPr>
          </a:p>
        </p:txBody>
      </p:sp>
      <p:pic>
        <p:nvPicPr>
          <p:cNvPr id="8" name="図 7">
            <a:extLst>
              <a:ext uri="{FF2B5EF4-FFF2-40B4-BE49-F238E27FC236}">
                <a16:creationId xmlns:a16="http://schemas.microsoft.com/office/drawing/2014/main" id="{20CE345B-189D-4F07-9DB9-090B0FA1742B}"/>
              </a:ext>
            </a:extLst>
          </p:cNvPr>
          <p:cNvPicPr>
            <a:picLocks noChangeAspect="1"/>
          </p:cNvPicPr>
          <p:nvPr/>
        </p:nvPicPr>
        <p:blipFill>
          <a:blip r:embed="rId3"/>
          <a:stretch>
            <a:fillRect/>
          </a:stretch>
        </p:blipFill>
        <p:spPr>
          <a:xfrm>
            <a:off x="5780396" y="1517671"/>
            <a:ext cx="3148054" cy="2185649"/>
          </a:xfrm>
          <a:prstGeom prst="rect">
            <a:avLst/>
          </a:prstGeom>
        </p:spPr>
      </p:pic>
      <p:pic>
        <p:nvPicPr>
          <p:cNvPr id="9" name="図 8">
            <a:extLst>
              <a:ext uri="{FF2B5EF4-FFF2-40B4-BE49-F238E27FC236}">
                <a16:creationId xmlns:a16="http://schemas.microsoft.com/office/drawing/2014/main" id="{2553727E-DC40-4DEF-9456-F7B1441D326B}"/>
              </a:ext>
            </a:extLst>
          </p:cNvPr>
          <p:cNvPicPr>
            <a:picLocks noChangeAspect="1"/>
          </p:cNvPicPr>
          <p:nvPr/>
        </p:nvPicPr>
        <p:blipFill>
          <a:blip r:embed="rId4"/>
          <a:stretch>
            <a:fillRect/>
          </a:stretch>
        </p:blipFill>
        <p:spPr>
          <a:xfrm>
            <a:off x="9031157" y="1517671"/>
            <a:ext cx="3263550" cy="2275161"/>
          </a:xfrm>
          <a:prstGeom prst="rect">
            <a:avLst/>
          </a:prstGeom>
        </p:spPr>
      </p:pic>
      <p:sp>
        <p:nvSpPr>
          <p:cNvPr id="10" name="テキスト ボックス 9">
            <a:extLst>
              <a:ext uri="{FF2B5EF4-FFF2-40B4-BE49-F238E27FC236}">
                <a16:creationId xmlns:a16="http://schemas.microsoft.com/office/drawing/2014/main" id="{3357BE6A-2711-4842-9B2D-1863FC799267}"/>
              </a:ext>
            </a:extLst>
          </p:cNvPr>
          <p:cNvSpPr txBox="1"/>
          <p:nvPr/>
        </p:nvSpPr>
        <p:spPr>
          <a:xfrm>
            <a:off x="87443" y="4158569"/>
            <a:ext cx="5530828" cy="1000274"/>
          </a:xfrm>
          <a:prstGeom prst="rect">
            <a:avLst/>
          </a:prstGeom>
          <a:solidFill>
            <a:schemeClr val="accent6">
              <a:lumMod val="20000"/>
              <a:lumOff val="80000"/>
            </a:schemeClr>
          </a:solidFill>
        </p:spPr>
        <p:txBody>
          <a:bodyPr wrap="square" rtlCol="0">
            <a:spAutoFit/>
          </a:bodyPr>
          <a:lstStyle/>
          <a:p>
            <a:r>
              <a:rPr kumimoji="1" lang="ja-JP" altLang="en-US" sz="1600" b="1" dirty="0">
                <a:highlight>
                  <a:srgbClr val="FFFF00"/>
                </a:highlight>
              </a:rPr>
              <a:t>③ </a:t>
            </a:r>
            <a:r>
              <a:rPr kumimoji="1" lang="ja-JP" altLang="en-US" sz="1600" b="1" dirty="0">
                <a:highlight>
                  <a:srgbClr val="FFCCFF"/>
                </a:highlight>
              </a:rPr>
              <a:t>経済産業省 </a:t>
            </a:r>
            <a:r>
              <a:rPr kumimoji="1" lang="en-US" altLang="ja-JP" sz="1600" b="1" dirty="0">
                <a:highlight>
                  <a:srgbClr val="FFCCFF"/>
                </a:highlight>
              </a:rPr>
              <a:t>2024 </a:t>
            </a:r>
            <a:r>
              <a:rPr kumimoji="1" lang="ja-JP" altLang="en-US" sz="1600" b="1" dirty="0">
                <a:highlight>
                  <a:srgbClr val="FFCCFF"/>
                </a:highlight>
              </a:rPr>
              <a:t>年 </a:t>
            </a:r>
            <a:r>
              <a:rPr kumimoji="1" lang="en-US" altLang="ja-JP" sz="1600" b="1" dirty="0">
                <a:highlight>
                  <a:srgbClr val="FFCCFF"/>
                </a:highlight>
              </a:rPr>
              <a:t>3 </a:t>
            </a:r>
            <a:r>
              <a:rPr kumimoji="1" lang="ja-JP" altLang="en-US" sz="1600" b="1" dirty="0">
                <a:highlight>
                  <a:srgbClr val="FFCCFF"/>
                </a:highlight>
              </a:rPr>
              <a:t>月</a:t>
            </a:r>
          </a:p>
          <a:p>
            <a:r>
              <a:rPr kumimoji="1" lang="en-US" altLang="ja-JP" sz="1600" b="1" dirty="0"/>
              <a:t>P.4 2025 </a:t>
            </a:r>
            <a:r>
              <a:rPr kumimoji="1" lang="ja-JP" altLang="en-US" sz="1600" b="1" dirty="0"/>
              <a:t>年度の社会保障給付費 </a:t>
            </a:r>
            <a:r>
              <a:rPr kumimoji="1" lang="en-US" altLang="ja-JP" sz="1600" b="1" dirty="0"/>
              <a:t>(</a:t>
            </a:r>
            <a:r>
              <a:rPr kumimoji="1" lang="ja-JP" altLang="en-US" sz="1600" b="1" dirty="0"/>
              <a:t>医療・介護</a:t>
            </a:r>
            <a:r>
              <a:rPr kumimoji="1" lang="en-US" altLang="ja-JP" sz="1600" b="1" dirty="0"/>
              <a:t>) </a:t>
            </a:r>
            <a:r>
              <a:rPr kumimoji="1" lang="ja-JP" altLang="en-US" sz="1600" b="1" dirty="0"/>
              <a:t>は </a:t>
            </a:r>
            <a:r>
              <a:rPr kumimoji="1" lang="en-US" altLang="ja-JP" sz="1600" b="1" u="sng" dirty="0">
                <a:solidFill>
                  <a:schemeClr val="accent5">
                    <a:lumMod val="75000"/>
                  </a:schemeClr>
                </a:solidFill>
              </a:rPr>
              <a:t>140 </a:t>
            </a:r>
            <a:r>
              <a:rPr kumimoji="1" lang="ja-JP" altLang="en-US" sz="1600" b="1" u="sng" dirty="0">
                <a:solidFill>
                  <a:schemeClr val="accent5">
                    <a:lumMod val="75000"/>
                  </a:schemeClr>
                </a:solidFill>
              </a:rPr>
              <a:t>兆円であるが</a:t>
            </a:r>
            <a:r>
              <a:rPr kumimoji="1" lang="ja-JP" altLang="en-US" sz="1600" b="1" dirty="0">
                <a:solidFill>
                  <a:schemeClr val="accent5">
                    <a:lumMod val="75000"/>
                  </a:schemeClr>
                </a:solidFill>
              </a:rPr>
              <a:t>、</a:t>
            </a:r>
            <a:r>
              <a:rPr kumimoji="1" lang="en-US" altLang="ja-JP" sz="1600" b="1" u="sng" dirty="0">
                <a:solidFill>
                  <a:srgbClr val="FF0000"/>
                </a:solidFill>
              </a:rPr>
              <a:t>2040 </a:t>
            </a:r>
            <a:r>
              <a:rPr kumimoji="1" lang="ja-JP" altLang="en-US" sz="1600" b="1" u="sng" dirty="0">
                <a:solidFill>
                  <a:srgbClr val="FF0000"/>
                </a:solidFill>
              </a:rPr>
              <a:t>年度には </a:t>
            </a:r>
            <a:r>
              <a:rPr kumimoji="1" lang="en-US" altLang="ja-JP" sz="1600" b="1" u="sng" dirty="0">
                <a:solidFill>
                  <a:srgbClr val="FF0000"/>
                </a:solidFill>
              </a:rPr>
              <a:t>190 </a:t>
            </a:r>
            <a:r>
              <a:rPr kumimoji="1" lang="ja-JP" altLang="en-US" sz="1600" b="1" u="sng" dirty="0">
                <a:solidFill>
                  <a:srgbClr val="FF0000"/>
                </a:solidFill>
              </a:rPr>
              <a:t>兆円に増大する</a:t>
            </a:r>
            <a:r>
              <a:rPr kumimoji="1" lang="ja-JP" altLang="en-US" sz="1600" b="1" dirty="0">
                <a:solidFill>
                  <a:schemeClr val="accent5">
                    <a:lumMod val="75000"/>
                  </a:schemeClr>
                </a:solidFill>
              </a:rPr>
              <a:t>。</a:t>
            </a:r>
            <a:endParaRPr kumimoji="1" lang="en-US" altLang="ja-JP" sz="1600" b="1" dirty="0">
              <a:solidFill>
                <a:schemeClr val="accent5">
                  <a:lumMod val="75000"/>
                </a:schemeClr>
              </a:solidFill>
            </a:endParaRPr>
          </a:p>
          <a:p>
            <a:r>
              <a:rPr kumimoji="1" lang="en-US" altLang="ja-JP" sz="1100" dirty="0"/>
              <a:t>https://www.meti.go.jp/policy/mono_info_service/healthcare/240328kenkoukeieigaiyou.pdf</a:t>
            </a:r>
          </a:p>
        </p:txBody>
      </p:sp>
      <p:sp>
        <p:nvSpPr>
          <p:cNvPr id="11" name="テキスト ボックス 10">
            <a:extLst>
              <a:ext uri="{FF2B5EF4-FFF2-40B4-BE49-F238E27FC236}">
                <a16:creationId xmlns:a16="http://schemas.microsoft.com/office/drawing/2014/main" id="{B9F2FE6C-2B90-4C63-B480-B9904C61E34A}"/>
              </a:ext>
            </a:extLst>
          </p:cNvPr>
          <p:cNvSpPr txBox="1"/>
          <p:nvPr/>
        </p:nvSpPr>
        <p:spPr>
          <a:xfrm>
            <a:off x="5780396" y="3912348"/>
            <a:ext cx="6250292" cy="1815882"/>
          </a:xfrm>
          <a:prstGeom prst="rect">
            <a:avLst/>
          </a:prstGeom>
          <a:solidFill>
            <a:schemeClr val="accent2">
              <a:lumMod val="20000"/>
              <a:lumOff val="80000"/>
            </a:schemeClr>
          </a:solidFill>
        </p:spPr>
        <p:txBody>
          <a:bodyPr wrap="square" rtlCol="0">
            <a:spAutoFit/>
          </a:bodyPr>
          <a:lstStyle/>
          <a:p>
            <a:r>
              <a:rPr kumimoji="1" lang="ja-JP" altLang="en-US" sz="1600" b="1" dirty="0">
                <a:highlight>
                  <a:srgbClr val="FFFF00"/>
                </a:highlight>
              </a:rPr>
              <a:t>④ </a:t>
            </a:r>
            <a:r>
              <a:rPr kumimoji="1" lang="zh-TW" altLang="en-US" sz="1600" b="1" dirty="0">
                <a:highlight>
                  <a:srgbClr val="99FFCC"/>
                </a:highlight>
              </a:rPr>
              <a:t>閣議決定 </a:t>
            </a:r>
            <a:r>
              <a:rPr kumimoji="1" lang="en-US" altLang="zh-TW" sz="1600" b="1" dirty="0">
                <a:highlight>
                  <a:srgbClr val="99FFCC"/>
                </a:highlight>
              </a:rPr>
              <a:t>2025 </a:t>
            </a:r>
            <a:r>
              <a:rPr kumimoji="1" lang="zh-TW" altLang="en-US" sz="1600" b="1" dirty="0">
                <a:highlight>
                  <a:srgbClr val="99FFCC"/>
                </a:highlight>
              </a:rPr>
              <a:t>年 </a:t>
            </a:r>
            <a:r>
              <a:rPr kumimoji="1" lang="en-US" altLang="zh-TW" sz="1600" b="1" dirty="0">
                <a:highlight>
                  <a:srgbClr val="99FFCC"/>
                </a:highlight>
              </a:rPr>
              <a:t>6 </a:t>
            </a:r>
            <a:r>
              <a:rPr kumimoji="1" lang="zh-TW" altLang="en-US" sz="1600" b="1" dirty="0">
                <a:highlight>
                  <a:srgbClr val="99FFCC"/>
                </a:highlight>
              </a:rPr>
              <a:t>月</a:t>
            </a:r>
          </a:p>
          <a:p>
            <a:r>
              <a:rPr kumimoji="1" lang="ja-JP" altLang="en-US" sz="1600" b="1" dirty="0"/>
              <a:t>「経済財政運営と改革の基本方針 </a:t>
            </a:r>
            <a:r>
              <a:rPr kumimoji="1" lang="en-US" altLang="ja-JP" sz="1600" b="1" dirty="0"/>
              <a:t>2025</a:t>
            </a:r>
            <a:r>
              <a:rPr kumimoji="1" lang="ja-JP" altLang="en-US" sz="1600" b="1" dirty="0"/>
              <a:t>」</a:t>
            </a:r>
          </a:p>
          <a:p>
            <a:r>
              <a:rPr kumimoji="1" lang="ja-JP" altLang="en-US" sz="1600" b="1" dirty="0"/>
              <a:t>によると、</a:t>
            </a:r>
            <a:r>
              <a:rPr kumimoji="1" lang="ja-JP" altLang="en-US" sz="1600" b="1" u="sng" dirty="0">
                <a:solidFill>
                  <a:srgbClr val="C00000"/>
                </a:solidFill>
              </a:rPr>
              <a:t>人口減少下における持続可能な経済社会を構築するためには、</a:t>
            </a:r>
          </a:p>
          <a:p>
            <a:r>
              <a:rPr kumimoji="1" lang="en-US" altLang="ja-JP" sz="1600" b="1" u="sng" dirty="0">
                <a:solidFill>
                  <a:srgbClr val="C00000"/>
                </a:solidFill>
              </a:rPr>
              <a:t>2040 </a:t>
            </a:r>
            <a:r>
              <a:rPr kumimoji="1" lang="ja-JP" altLang="en-US" sz="1600" b="1" u="sng" dirty="0">
                <a:solidFill>
                  <a:srgbClr val="C00000"/>
                </a:solidFill>
              </a:rPr>
              <a:t>年頃に名目 </a:t>
            </a:r>
            <a:r>
              <a:rPr kumimoji="1" lang="en-US" altLang="ja-JP" sz="1600" b="1" u="sng" dirty="0">
                <a:solidFill>
                  <a:srgbClr val="C00000"/>
                </a:solidFill>
              </a:rPr>
              <a:t>GDP 1,000 </a:t>
            </a:r>
            <a:r>
              <a:rPr kumimoji="1" lang="ja-JP" altLang="en-US" sz="1600" b="1" u="sng" dirty="0">
                <a:solidFill>
                  <a:srgbClr val="C00000"/>
                </a:solidFill>
              </a:rPr>
              <a:t>兆円程度への成長を目指す必要がある。</a:t>
            </a:r>
          </a:p>
          <a:p>
            <a:r>
              <a:rPr kumimoji="1" lang="en-US" altLang="ja-JP" sz="1600" b="1" dirty="0"/>
              <a:t>(</a:t>
            </a:r>
            <a:r>
              <a:rPr kumimoji="1" lang="ja-JP" altLang="en-US" sz="1600" b="1" dirty="0"/>
              <a:t>現在の </a:t>
            </a:r>
            <a:r>
              <a:rPr kumimoji="1" lang="en-US" altLang="ja-JP" sz="1600" b="1" dirty="0"/>
              <a:t>GDP </a:t>
            </a:r>
            <a:r>
              <a:rPr kumimoji="1" lang="ja-JP" altLang="en-US" sz="1600" b="1" dirty="0"/>
              <a:t>は、</a:t>
            </a:r>
            <a:r>
              <a:rPr kumimoji="1" lang="en-US" altLang="ja-JP" sz="1600" b="1" dirty="0"/>
              <a:t>600 </a:t>
            </a:r>
            <a:r>
              <a:rPr kumimoji="1" lang="ja-JP" altLang="en-US" sz="1600" b="1" dirty="0"/>
              <a:t>兆円。</a:t>
            </a:r>
            <a:r>
              <a:rPr kumimoji="1" lang="en-US" altLang="ja-JP" sz="2000" b="1" u="sng" dirty="0">
                <a:solidFill>
                  <a:srgbClr val="FF0000"/>
                </a:solidFill>
              </a:rPr>
              <a:t>400 </a:t>
            </a:r>
            <a:r>
              <a:rPr kumimoji="1" lang="ja-JP" altLang="en-US" sz="2000" b="1" u="sng" dirty="0">
                <a:solidFill>
                  <a:srgbClr val="FF0000"/>
                </a:solidFill>
              </a:rPr>
              <a:t>兆円 </a:t>
            </a:r>
            <a:r>
              <a:rPr kumimoji="1" lang="en-US" altLang="ja-JP" sz="2000" b="1" u="sng" dirty="0">
                <a:solidFill>
                  <a:srgbClr val="FF0000"/>
                </a:solidFill>
              </a:rPr>
              <a:t>/ </a:t>
            </a:r>
            <a:r>
              <a:rPr kumimoji="1" lang="ja-JP" altLang="en-US" sz="2000" b="1" u="sng" dirty="0">
                <a:solidFill>
                  <a:srgbClr val="FF0000"/>
                </a:solidFill>
              </a:rPr>
              <a:t>年が不足。</a:t>
            </a:r>
            <a:r>
              <a:rPr kumimoji="1" lang="en-US" altLang="ja-JP" sz="1600" b="1" dirty="0"/>
              <a:t>)</a:t>
            </a:r>
          </a:p>
          <a:p>
            <a:r>
              <a:rPr kumimoji="1" lang="en-US" altLang="ja-JP" sz="1200" dirty="0"/>
              <a:t>https://www5.cao.go.jp/keizai-shimon/kaigi/cabinet/honebuto/2025/2025_basicpolicies_ja.pdf</a:t>
            </a:r>
          </a:p>
          <a:p>
            <a:endParaRPr kumimoji="1" lang="ja-JP" altLang="en-US" sz="1600" b="1" u="sng" dirty="0">
              <a:solidFill>
                <a:srgbClr val="0000FF"/>
              </a:solidFill>
            </a:endParaRPr>
          </a:p>
        </p:txBody>
      </p:sp>
      <p:pic>
        <p:nvPicPr>
          <p:cNvPr id="12" name="図 11">
            <a:extLst>
              <a:ext uri="{FF2B5EF4-FFF2-40B4-BE49-F238E27FC236}">
                <a16:creationId xmlns:a16="http://schemas.microsoft.com/office/drawing/2014/main" id="{B5E26C44-C6E5-405B-B479-2AF232CCEE21}"/>
              </a:ext>
            </a:extLst>
          </p:cNvPr>
          <p:cNvPicPr>
            <a:picLocks noChangeAspect="1"/>
          </p:cNvPicPr>
          <p:nvPr/>
        </p:nvPicPr>
        <p:blipFill>
          <a:blip r:embed="rId5"/>
          <a:stretch>
            <a:fillRect/>
          </a:stretch>
        </p:blipFill>
        <p:spPr>
          <a:xfrm>
            <a:off x="1305177" y="5158843"/>
            <a:ext cx="3243097" cy="1609778"/>
          </a:xfrm>
          <a:prstGeom prst="rect">
            <a:avLst/>
          </a:prstGeom>
        </p:spPr>
      </p:pic>
      <p:sp>
        <p:nvSpPr>
          <p:cNvPr id="13" name="矢印: 右 12">
            <a:extLst>
              <a:ext uri="{FF2B5EF4-FFF2-40B4-BE49-F238E27FC236}">
                <a16:creationId xmlns:a16="http://schemas.microsoft.com/office/drawing/2014/main" id="{73EDAC22-0E42-443E-AB51-20A7C51C1AF1}"/>
              </a:ext>
            </a:extLst>
          </p:cNvPr>
          <p:cNvSpPr/>
          <p:nvPr/>
        </p:nvSpPr>
        <p:spPr>
          <a:xfrm>
            <a:off x="5456146" y="5728230"/>
            <a:ext cx="1211580" cy="90117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9930F39-6E7F-418C-909A-D10DADDCC91D}"/>
              </a:ext>
            </a:extLst>
          </p:cNvPr>
          <p:cNvSpPr txBox="1"/>
          <p:nvPr/>
        </p:nvSpPr>
        <p:spPr>
          <a:xfrm>
            <a:off x="6755982" y="5578651"/>
            <a:ext cx="4648200" cy="1200329"/>
          </a:xfrm>
          <a:prstGeom prst="rect">
            <a:avLst/>
          </a:prstGeom>
          <a:solidFill>
            <a:schemeClr val="accent5">
              <a:lumMod val="20000"/>
              <a:lumOff val="80000"/>
            </a:schemeClr>
          </a:solidFill>
        </p:spPr>
        <p:txBody>
          <a:bodyPr wrap="square" rtlCol="0">
            <a:spAutoFit/>
          </a:bodyPr>
          <a:lstStyle/>
          <a:p>
            <a:r>
              <a:rPr kumimoji="1" lang="ja-JP" altLang="en-US" b="1" dirty="0">
                <a:solidFill>
                  <a:schemeClr val="accent1">
                    <a:lumMod val="50000"/>
                  </a:schemeClr>
                </a:solidFill>
              </a:rPr>
              <a:t>少ない人数で効率的に利益を挙げ、</a:t>
            </a:r>
          </a:p>
          <a:p>
            <a:r>
              <a:rPr kumimoji="1" lang="en-US" altLang="ja-JP" b="1" dirty="0">
                <a:solidFill>
                  <a:schemeClr val="accent1">
                    <a:lumMod val="50000"/>
                  </a:schemeClr>
                </a:solidFill>
              </a:rPr>
              <a:t>400 </a:t>
            </a:r>
            <a:r>
              <a:rPr kumimoji="1" lang="ja-JP" altLang="en-US" b="1" dirty="0">
                <a:solidFill>
                  <a:schemeClr val="accent1">
                    <a:lumMod val="50000"/>
                  </a:schemeClr>
                </a:solidFill>
              </a:rPr>
              <a:t>兆円 </a:t>
            </a:r>
            <a:r>
              <a:rPr kumimoji="1" lang="en-US" altLang="ja-JP" b="1" dirty="0">
                <a:solidFill>
                  <a:schemeClr val="accent1">
                    <a:lumMod val="50000"/>
                  </a:schemeClr>
                </a:solidFill>
              </a:rPr>
              <a:t>/ </a:t>
            </a:r>
            <a:r>
              <a:rPr kumimoji="1" lang="ja-JP" altLang="en-US" b="1" dirty="0">
                <a:solidFill>
                  <a:schemeClr val="accent1">
                    <a:lumMod val="50000"/>
                  </a:schemeClr>
                </a:solidFill>
              </a:rPr>
              <a:t>年の </a:t>
            </a:r>
            <a:r>
              <a:rPr kumimoji="1" lang="en-US" altLang="ja-JP" b="1" dirty="0">
                <a:solidFill>
                  <a:schemeClr val="accent1">
                    <a:lumMod val="50000"/>
                  </a:schemeClr>
                </a:solidFill>
              </a:rPr>
              <a:t>GDP </a:t>
            </a:r>
            <a:r>
              <a:rPr kumimoji="1" lang="ja-JP" altLang="en-US" b="1" dirty="0">
                <a:solidFill>
                  <a:schemeClr val="accent1">
                    <a:lumMod val="50000"/>
                  </a:schemeClr>
                </a:solidFill>
              </a:rPr>
              <a:t>を稼げる希望は、</a:t>
            </a:r>
            <a:endParaRPr kumimoji="1" lang="en-US" altLang="ja-JP" b="1" dirty="0">
              <a:solidFill>
                <a:schemeClr val="accent1">
                  <a:lumMod val="50000"/>
                </a:schemeClr>
              </a:solidFill>
            </a:endParaRPr>
          </a:p>
          <a:p>
            <a:r>
              <a:rPr kumimoji="1" lang="en-US" altLang="ja-JP" b="1" dirty="0">
                <a:solidFill>
                  <a:schemeClr val="accent1">
                    <a:lumMod val="50000"/>
                  </a:schemeClr>
                </a:solidFill>
              </a:rPr>
              <a:t>(a), (b) </a:t>
            </a:r>
            <a:r>
              <a:rPr kumimoji="1" lang="ja-JP" altLang="en-US" b="1" dirty="0">
                <a:solidFill>
                  <a:schemeClr val="accent1">
                    <a:lumMod val="50000"/>
                  </a:schemeClr>
                </a:solidFill>
              </a:rPr>
              <a:t>のデジタル産業のみ。</a:t>
            </a:r>
          </a:p>
          <a:p>
            <a:r>
              <a:rPr kumimoji="1" lang="ja-JP" altLang="en-US" b="1" dirty="0">
                <a:solidFill>
                  <a:schemeClr val="accent1">
                    <a:lumMod val="50000"/>
                  </a:schemeClr>
                </a:solidFill>
              </a:rPr>
              <a:t>デジタル人材育成・技術形成・産業化が急務。</a:t>
            </a:r>
          </a:p>
        </p:txBody>
      </p:sp>
      <p:sp>
        <p:nvSpPr>
          <p:cNvPr id="2" name="テキスト ボックス 1">
            <a:extLst>
              <a:ext uri="{FF2B5EF4-FFF2-40B4-BE49-F238E27FC236}">
                <a16:creationId xmlns:a16="http://schemas.microsoft.com/office/drawing/2014/main" id="{F4205AB6-043C-4A82-8B59-5F69988D6C7B}"/>
              </a:ext>
            </a:extLst>
          </p:cNvPr>
          <p:cNvSpPr txBox="1"/>
          <p:nvPr/>
        </p:nvSpPr>
        <p:spPr>
          <a:xfrm>
            <a:off x="87443" y="37164"/>
            <a:ext cx="3352800" cy="523220"/>
          </a:xfrm>
          <a:prstGeom prst="rect">
            <a:avLst/>
          </a:prstGeom>
          <a:noFill/>
        </p:spPr>
        <p:txBody>
          <a:bodyPr wrap="square" rtlCol="0">
            <a:spAutoFit/>
          </a:bodyPr>
          <a:lstStyle/>
          <a:p>
            <a:r>
              <a:rPr kumimoji="1" lang="ja-JP" altLang="en-US" sz="2800" b="1" dirty="0">
                <a:highlight>
                  <a:srgbClr val="99FFCC"/>
                </a:highlight>
              </a:rPr>
              <a:t>現在の日本の状況</a:t>
            </a:r>
          </a:p>
        </p:txBody>
      </p:sp>
      <p:pic>
        <p:nvPicPr>
          <p:cNvPr id="15" name="図 14">
            <a:extLst>
              <a:ext uri="{FF2B5EF4-FFF2-40B4-BE49-F238E27FC236}">
                <a16:creationId xmlns:a16="http://schemas.microsoft.com/office/drawing/2014/main" id="{7B522DB8-BE7E-4725-8E36-AFC8CFFBFE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0279" y="2217757"/>
            <a:ext cx="825867" cy="1180213"/>
          </a:xfrm>
          <a:prstGeom prst="rect">
            <a:avLst/>
          </a:prstGeom>
        </p:spPr>
      </p:pic>
      <p:pic>
        <p:nvPicPr>
          <p:cNvPr id="16" name="図 15">
            <a:extLst>
              <a:ext uri="{FF2B5EF4-FFF2-40B4-BE49-F238E27FC236}">
                <a16:creationId xmlns:a16="http://schemas.microsoft.com/office/drawing/2014/main" id="{2D79E86E-B463-479C-868B-56C765E7C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0279" y="5297342"/>
            <a:ext cx="790278" cy="903571"/>
          </a:xfrm>
          <a:prstGeom prst="rect">
            <a:avLst/>
          </a:prstGeom>
        </p:spPr>
      </p:pic>
      <p:pic>
        <p:nvPicPr>
          <p:cNvPr id="17" name="図 16">
            <a:extLst>
              <a:ext uri="{FF2B5EF4-FFF2-40B4-BE49-F238E27FC236}">
                <a16:creationId xmlns:a16="http://schemas.microsoft.com/office/drawing/2014/main" id="{EFAE9086-5B1A-46B4-903E-1EC62676D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4927" y="29663"/>
            <a:ext cx="1361509" cy="851908"/>
          </a:xfrm>
          <a:prstGeom prst="rect">
            <a:avLst/>
          </a:prstGeom>
        </p:spPr>
      </p:pic>
    </p:spTree>
    <p:extLst>
      <p:ext uri="{BB962C8B-B14F-4D97-AF65-F5344CB8AC3E}">
        <p14:creationId xmlns:p14="http://schemas.microsoft.com/office/powerpoint/2010/main" val="2947942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8A76609-0E0D-437C-9E8F-D0020204B1BE}"/>
              </a:ext>
            </a:extLst>
          </p:cNvPr>
          <p:cNvSpPr>
            <a:spLocks noGrp="1"/>
          </p:cNvSpPr>
          <p:nvPr>
            <p:ph type="sldNum" sz="quarter" idx="12"/>
          </p:nvPr>
        </p:nvSpPr>
        <p:spPr/>
        <p:txBody>
          <a:bodyPr/>
          <a:lstStyle/>
          <a:p>
            <a:fld id="{63DCA85F-F225-44A4-AEA8-9083CAE61796}" type="slidenum">
              <a:rPr kumimoji="1" lang="ja-JP" altLang="en-US" smtClean="0"/>
              <a:t>55</a:t>
            </a:fld>
            <a:endParaRPr kumimoji="1" lang="ja-JP" altLang="en-US" dirty="0"/>
          </a:p>
        </p:txBody>
      </p:sp>
      <p:sp>
        <p:nvSpPr>
          <p:cNvPr id="5" name="テキスト ボックス 4">
            <a:extLst>
              <a:ext uri="{FF2B5EF4-FFF2-40B4-BE49-F238E27FC236}">
                <a16:creationId xmlns:a16="http://schemas.microsoft.com/office/drawing/2014/main" id="{46DA0D3B-ADCE-4866-A870-CBBB1B206ACC}"/>
              </a:ext>
            </a:extLst>
          </p:cNvPr>
          <p:cNvSpPr txBox="1"/>
          <p:nvPr/>
        </p:nvSpPr>
        <p:spPr>
          <a:xfrm>
            <a:off x="161312" y="136525"/>
            <a:ext cx="6029253" cy="1977464"/>
          </a:xfrm>
          <a:prstGeom prst="rect">
            <a:avLst/>
          </a:prstGeom>
          <a:solidFill>
            <a:schemeClr val="accent1">
              <a:lumMod val="20000"/>
              <a:lumOff val="80000"/>
            </a:schemeClr>
          </a:solidFill>
        </p:spPr>
        <p:txBody>
          <a:bodyPr wrap="square" rtlCol="0">
            <a:spAutoFit/>
          </a:bodyPr>
          <a:lstStyle/>
          <a:p>
            <a:r>
              <a:rPr kumimoji="1" lang="ja-JP" altLang="en-US" sz="1600" b="1" dirty="0">
                <a:highlight>
                  <a:srgbClr val="FFFF00"/>
                </a:highlight>
              </a:rPr>
              <a:t>⑤ </a:t>
            </a:r>
            <a:r>
              <a:rPr kumimoji="1" lang="zh-TW" altLang="en-US" sz="1600" b="1" dirty="0">
                <a:highlight>
                  <a:srgbClr val="99FFCC"/>
                </a:highlight>
              </a:rPr>
              <a:t>経済産業省「通商戦略 </a:t>
            </a:r>
            <a:r>
              <a:rPr kumimoji="1" lang="en-US" altLang="zh-TW" sz="1600" b="1" dirty="0">
                <a:highlight>
                  <a:srgbClr val="99FFCC"/>
                </a:highlight>
              </a:rPr>
              <a:t>2025</a:t>
            </a:r>
            <a:r>
              <a:rPr kumimoji="1" lang="zh-TW" altLang="en-US" sz="1600" b="1" dirty="0">
                <a:highlight>
                  <a:srgbClr val="99FFCC"/>
                </a:highlight>
              </a:rPr>
              <a:t>」 </a:t>
            </a:r>
            <a:r>
              <a:rPr kumimoji="1" lang="en-US" altLang="zh-TW" sz="1600" b="1" dirty="0">
                <a:highlight>
                  <a:srgbClr val="99FFCC"/>
                </a:highlight>
              </a:rPr>
              <a:t>(2025/06)</a:t>
            </a:r>
            <a:endParaRPr kumimoji="1" lang="ja-JP" altLang="en-US" sz="1600" b="1" dirty="0">
              <a:highlight>
                <a:srgbClr val="99FFCC"/>
              </a:highlight>
            </a:endParaRPr>
          </a:p>
          <a:p>
            <a:r>
              <a:rPr kumimoji="1" lang="en-US" altLang="ja-JP" sz="1400" b="1" dirty="0"/>
              <a:t>P.16 </a:t>
            </a:r>
            <a:r>
              <a:rPr kumimoji="1" lang="ja-JP" altLang="en-US" sz="1400" b="1" dirty="0"/>
              <a:t>中国からの製造業製品の輸出は、年平均 </a:t>
            </a:r>
            <a:r>
              <a:rPr kumimoji="1" lang="en-US" altLang="ja-JP" sz="1400" b="1" dirty="0"/>
              <a:t>20% </a:t>
            </a:r>
            <a:r>
              <a:rPr kumimoji="1" lang="ja-JP" altLang="en-US" sz="1400" b="1" dirty="0"/>
              <a:t>の成長。</a:t>
            </a:r>
          </a:p>
          <a:p>
            <a:r>
              <a:rPr kumimoji="1" lang="en-US" altLang="ja-JP" sz="1400" b="1" dirty="0"/>
              <a:t>P.18 </a:t>
            </a:r>
            <a:r>
              <a:rPr kumimoji="1" lang="ja-JP" altLang="en-US" sz="1400" b="1" dirty="0"/>
              <a:t>中国製品には圧倒的な価格競争力があり、「大きな脅威」。</a:t>
            </a:r>
          </a:p>
          <a:p>
            <a:r>
              <a:rPr kumimoji="1" lang="en-US" altLang="ja-JP" sz="1400" b="1" dirty="0"/>
              <a:t>P.27, P.28 </a:t>
            </a:r>
            <a:r>
              <a:rPr kumimoji="1" lang="ja-JP" altLang="en-US" sz="1400" b="1" u="sng" dirty="0">
                <a:solidFill>
                  <a:srgbClr val="C00000"/>
                </a:solidFill>
              </a:rPr>
              <a:t>時価総額 </a:t>
            </a:r>
            <a:r>
              <a:rPr kumimoji="1" lang="en-US" altLang="ja-JP" sz="1400" b="1" u="sng" dirty="0">
                <a:solidFill>
                  <a:srgbClr val="C00000"/>
                </a:solidFill>
              </a:rPr>
              <a:t>10 </a:t>
            </a:r>
            <a:r>
              <a:rPr kumimoji="1" lang="ja-JP" altLang="en-US" sz="1400" b="1" u="sng" dirty="0">
                <a:solidFill>
                  <a:srgbClr val="C00000"/>
                </a:solidFill>
              </a:rPr>
              <a:t>社のうち </a:t>
            </a:r>
            <a:r>
              <a:rPr kumimoji="1" lang="en-US" altLang="ja-JP" sz="1400" b="1" u="sng" dirty="0">
                <a:solidFill>
                  <a:srgbClr val="C00000"/>
                </a:solidFill>
              </a:rPr>
              <a:t>7 </a:t>
            </a:r>
            <a:r>
              <a:rPr kumimoji="1" lang="ja-JP" altLang="en-US" sz="1400" b="1" u="sng" dirty="0">
                <a:solidFill>
                  <a:srgbClr val="C00000"/>
                </a:solidFill>
              </a:rPr>
              <a:t>社がデジタル技術企業。デジタル技術企業 </a:t>
            </a:r>
            <a:r>
              <a:rPr kumimoji="1" lang="en-US" altLang="ja-JP" sz="1400" b="1" u="sng" dirty="0">
                <a:solidFill>
                  <a:srgbClr val="C00000"/>
                </a:solidFill>
              </a:rPr>
              <a:t>20 </a:t>
            </a:r>
            <a:r>
              <a:rPr kumimoji="1" lang="ja-JP" altLang="en-US" sz="1400" b="1" u="sng" dirty="0">
                <a:solidFill>
                  <a:srgbClr val="C00000"/>
                </a:solidFill>
              </a:rPr>
              <a:t>位ランキングでも、日本企業は </a:t>
            </a:r>
            <a:r>
              <a:rPr kumimoji="1" lang="en-US" altLang="ja-JP" sz="1400" b="1" u="sng" dirty="0">
                <a:solidFill>
                  <a:srgbClr val="C00000"/>
                </a:solidFill>
              </a:rPr>
              <a:t>1 </a:t>
            </a:r>
            <a:r>
              <a:rPr kumimoji="1" lang="ja-JP" altLang="en-US" sz="1400" b="1" u="sng" dirty="0">
                <a:solidFill>
                  <a:srgbClr val="C00000"/>
                </a:solidFill>
              </a:rPr>
              <a:t>社も存在せず、このままでは格差増大。</a:t>
            </a:r>
            <a:r>
              <a:rPr kumimoji="1" lang="ja-JP" altLang="en-US" sz="1400" b="1" dirty="0"/>
              <a:t>米国・中国が熾烈な競争。</a:t>
            </a:r>
            <a:endParaRPr kumimoji="1" lang="en-US" altLang="ja-JP" sz="1400" b="1" dirty="0"/>
          </a:p>
          <a:p>
            <a:r>
              <a:rPr kumimoji="1" lang="en-US" altLang="ja-JP" sz="1400" b="1" dirty="0"/>
              <a:t>P.31 </a:t>
            </a:r>
            <a:r>
              <a:rPr kumimoji="1" lang="ja-JP" altLang="en-US" sz="1400" b="1" u="sng" dirty="0">
                <a:solidFill>
                  <a:srgbClr val="C00000"/>
                </a:solidFill>
              </a:rPr>
              <a:t>日本のデジタル赤字は増大の一方。</a:t>
            </a:r>
          </a:p>
          <a:p>
            <a:r>
              <a:rPr kumimoji="1" lang="en-US" altLang="ja-JP" sz="1050" dirty="0"/>
              <a:t>https://www.meti.go.jp/shingikai/sankoshin/tsusho_boeki/pdf/013_s01_00.pdf</a:t>
            </a:r>
          </a:p>
          <a:p>
            <a:endParaRPr kumimoji="1" lang="en-US" altLang="ja-JP" sz="1200" dirty="0"/>
          </a:p>
        </p:txBody>
      </p:sp>
      <p:pic>
        <p:nvPicPr>
          <p:cNvPr id="7" name="図 6">
            <a:extLst>
              <a:ext uri="{FF2B5EF4-FFF2-40B4-BE49-F238E27FC236}">
                <a16:creationId xmlns:a16="http://schemas.microsoft.com/office/drawing/2014/main" id="{207167B3-6261-44F0-AA3E-A4DA2AC197F9}"/>
              </a:ext>
            </a:extLst>
          </p:cNvPr>
          <p:cNvPicPr>
            <a:picLocks noChangeAspect="1"/>
          </p:cNvPicPr>
          <p:nvPr/>
        </p:nvPicPr>
        <p:blipFill>
          <a:blip r:embed="rId2"/>
          <a:stretch>
            <a:fillRect/>
          </a:stretch>
        </p:blipFill>
        <p:spPr>
          <a:xfrm>
            <a:off x="275327" y="2113989"/>
            <a:ext cx="3553278" cy="2004060"/>
          </a:xfrm>
          <a:prstGeom prst="rect">
            <a:avLst/>
          </a:prstGeom>
        </p:spPr>
      </p:pic>
      <p:pic>
        <p:nvPicPr>
          <p:cNvPr id="9" name="図 8">
            <a:extLst>
              <a:ext uri="{FF2B5EF4-FFF2-40B4-BE49-F238E27FC236}">
                <a16:creationId xmlns:a16="http://schemas.microsoft.com/office/drawing/2014/main" id="{378C6F65-8E26-4C62-B641-56014AE5BE7A}"/>
              </a:ext>
            </a:extLst>
          </p:cNvPr>
          <p:cNvPicPr>
            <a:picLocks noChangeAspect="1"/>
          </p:cNvPicPr>
          <p:nvPr/>
        </p:nvPicPr>
        <p:blipFill>
          <a:blip r:embed="rId3"/>
          <a:stretch>
            <a:fillRect/>
          </a:stretch>
        </p:blipFill>
        <p:spPr>
          <a:xfrm>
            <a:off x="275327" y="4244414"/>
            <a:ext cx="3543531" cy="2004060"/>
          </a:xfrm>
          <a:prstGeom prst="rect">
            <a:avLst/>
          </a:prstGeom>
        </p:spPr>
      </p:pic>
      <p:sp>
        <p:nvSpPr>
          <p:cNvPr id="11" name="テキスト ボックス 10">
            <a:extLst>
              <a:ext uri="{FF2B5EF4-FFF2-40B4-BE49-F238E27FC236}">
                <a16:creationId xmlns:a16="http://schemas.microsoft.com/office/drawing/2014/main" id="{503C5F12-F0E8-452E-A4EC-DFA3462A7036}"/>
              </a:ext>
            </a:extLst>
          </p:cNvPr>
          <p:cNvSpPr txBox="1"/>
          <p:nvPr/>
        </p:nvSpPr>
        <p:spPr>
          <a:xfrm>
            <a:off x="6258138" y="136525"/>
            <a:ext cx="5490895" cy="2031325"/>
          </a:xfrm>
          <a:prstGeom prst="rect">
            <a:avLst/>
          </a:prstGeom>
          <a:solidFill>
            <a:schemeClr val="accent4">
              <a:lumMod val="20000"/>
              <a:lumOff val="80000"/>
            </a:schemeClr>
          </a:solidFill>
        </p:spPr>
        <p:txBody>
          <a:bodyPr wrap="square" rtlCol="0">
            <a:spAutoFit/>
          </a:bodyPr>
          <a:lstStyle/>
          <a:p>
            <a:r>
              <a:rPr kumimoji="1" lang="ja-JP" altLang="en-US" b="1" dirty="0">
                <a:highlight>
                  <a:srgbClr val="FFFF00"/>
                </a:highlight>
              </a:rPr>
              <a:t>⑥ </a:t>
            </a:r>
            <a:r>
              <a:rPr kumimoji="1" lang="ja-JP" altLang="en-US" b="1" dirty="0">
                <a:highlight>
                  <a:srgbClr val="99FFCC"/>
                </a:highlight>
              </a:rPr>
              <a:t>日経クロステック 経</a:t>
            </a:r>
            <a:r>
              <a:rPr kumimoji="1" lang="zh-TW" altLang="en-US" b="1" dirty="0">
                <a:highlight>
                  <a:srgbClr val="99FFCC"/>
                </a:highlight>
              </a:rPr>
              <a:t>済産業省</a:t>
            </a:r>
            <a:r>
              <a:rPr kumimoji="1" lang="ja-JP" altLang="en-US" b="1" dirty="0">
                <a:highlight>
                  <a:srgbClr val="99FFCC"/>
                </a:highlight>
              </a:rPr>
              <a:t>インタビュー </a:t>
            </a:r>
            <a:r>
              <a:rPr kumimoji="1" lang="en-US" altLang="ja-JP" b="1" dirty="0">
                <a:highlight>
                  <a:srgbClr val="99FFCC"/>
                </a:highlight>
              </a:rPr>
              <a:t>2025/7/7</a:t>
            </a:r>
            <a:endParaRPr kumimoji="1" lang="ja-JP" altLang="en-US" b="1" dirty="0">
              <a:highlight>
                <a:srgbClr val="99FFCC"/>
              </a:highlight>
            </a:endParaRPr>
          </a:p>
          <a:p>
            <a:r>
              <a:rPr kumimoji="1" lang="ja-JP" altLang="en-US" sz="1600" b="1" dirty="0"/>
              <a:t>経済産業省は、デジタル技術の外国企業依存により、日本の重要な貿易黒字要因である自動車や産業機器などのハードウェア競争力の低下、収益力減殺が発生し、</a:t>
            </a:r>
            <a:r>
              <a:rPr kumimoji="1" lang="en-US" altLang="ja-JP" sz="1600" b="1" u="sng" dirty="0">
                <a:solidFill>
                  <a:srgbClr val="FF0000"/>
                </a:solidFill>
              </a:rPr>
              <a:t>2035 </a:t>
            </a:r>
            <a:r>
              <a:rPr kumimoji="1" lang="ja-JP" altLang="en-US" sz="1600" b="1" u="sng" dirty="0">
                <a:solidFill>
                  <a:srgbClr val="FF0000"/>
                </a:solidFill>
              </a:rPr>
              <a:t>年頃には広義のデジタル赤字幅が、「隠れデジタル赤字」を含めて </a:t>
            </a:r>
            <a:r>
              <a:rPr kumimoji="1" lang="en-US" altLang="ja-JP" sz="1600" b="1" u="sng" dirty="0">
                <a:solidFill>
                  <a:srgbClr val="FF0000"/>
                </a:solidFill>
              </a:rPr>
              <a:t>45 </a:t>
            </a:r>
            <a:r>
              <a:rPr kumimoji="1" lang="ja-JP" altLang="en-US" sz="1600" b="1" u="sng" dirty="0">
                <a:solidFill>
                  <a:srgbClr val="FF0000"/>
                </a:solidFill>
              </a:rPr>
              <a:t>兆円に拡大する</a:t>
            </a:r>
            <a:r>
              <a:rPr kumimoji="1" lang="ja-JP" altLang="en-US" sz="1600" b="1" dirty="0"/>
              <a:t>と分析。</a:t>
            </a:r>
          </a:p>
          <a:p>
            <a:r>
              <a:rPr kumimoji="1" lang="en-US" altLang="ja-JP" sz="1000" dirty="0"/>
              <a:t>https://xtech.nikkei.com/atcl/nxt/column/18/03256/070100001/</a:t>
            </a:r>
          </a:p>
          <a:p>
            <a:endParaRPr kumimoji="1" lang="en-US" altLang="ja-JP" sz="1400" dirty="0"/>
          </a:p>
        </p:txBody>
      </p:sp>
      <p:sp>
        <p:nvSpPr>
          <p:cNvPr id="14" name="テキスト ボックス 13">
            <a:extLst>
              <a:ext uri="{FF2B5EF4-FFF2-40B4-BE49-F238E27FC236}">
                <a16:creationId xmlns:a16="http://schemas.microsoft.com/office/drawing/2014/main" id="{FC0BFB44-80F3-4795-B17A-943A88CC93F7}"/>
              </a:ext>
            </a:extLst>
          </p:cNvPr>
          <p:cNvSpPr txBox="1"/>
          <p:nvPr/>
        </p:nvSpPr>
        <p:spPr>
          <a:xfrm>
            <a:off x="4358638" y="2910126"/>
            <a:ext cx="7672047" cy="1231106"/>
          </a:xfrm>
          <a:prstGeom prst="rect">
            <a:avLst/>
          </a:prstGeom>
          <a:solidFill>
            <a:schemeClr val="accent1">
              <a:lumMod val="20000"/>
              <a:lumOff val="80000"/>
            </a:schemeClr>
          </a:solidFill>
        </p:spPr>
        <p:txBody>
          <a:bodyPr wrap="square" rtlCol="0">
            <a:spAutoFit/>
          </a:bodyPr>
          <a:lstStyle/>
          <a:p>
            <a:r>
              <a:rPr kumimoji="1" lang="ja-JP" altLang="en-US" sz="1600" b="1" dirty="0">
                <a:highlight>
                  <a:srgbClr val="FFFF00"/>
                </a:highlight>
              </a:rPr>
              <a:t>⑧ </a:t>
            </a:r>
            <a:r>
              <a:rPr kumimoji="1" lang="ja-JP" altLang="en-US" sz="1600" b="1" dirty="0">
                <a:highlight>
                  <a:srgbClr val="99FFCC"/>
                </a:highlight>
              </a:rPr>
              <a:t>経済産業省 大臣官房 若手新政策プロジェクト </a:t>
            </a:r>
            <a:r>
              <a:rPr kumimoji="1" lang="en-US" altLang="ja-JP" sz="1600" b="1" dirty="0">
                <a:highlight>
                  <a:srgbClr val="99FFCC"/>
                </a:highlight>
              </a:rPr>
              <a:t>PIVOT </a:t>
            </a:r>
            <a:r>
              <a:rPr kumimoji="1" lang="ja-JP" altLang="en-US" sz="1600" b="1" dirty="0">
                <a:highlight>
                  <a:srgbClr val="99FFCC"/>
                </a:highlight>
              </a:rPr>
              <a:t>「デジタル経済レポート」 </a:t>
            </a:r>
            <a:r>
              <a:rPr kumimoji="1" lang="en-US" altLang="ja-JP" sz="1600" b="1" dirty="0">
                <a:highlight>
                  <a:srgbClr val="99FFCC"/>
                </a:highlight>
              </a:rPr>
              <a:t>2025 </a:t>
            </a:r>
            <a:r>
              <a:rPr kumimoji="1" lang="ja-JP" altLang="en-US" sz="1600" b="1" dirty="0">
                <a:highlight>
                  <a:srgbClr val="99FFCC"/>
                </a:highlight>
              </a:rPr>
              <a:t>年 </a:t>
            </a:r>
            <a:r>
              <a:rPr kumimoji="1" lang="en-US" altLang="ja-JP" sz="1600" b="1" dirty="0">
                <a:highlight>
                  <a:srgbClr val="99FFCC"/>
                </a:highlight>
              </a:rPr>
              <a:t>4 </a:t>
            </a:r>
            <a:r>
              <a:rPr kumimoji="1" lang="ja-JP" altLang="en-US" sz="1600" b="1" dirty="0">
                <a:highlight>
                  <a:srgbClr val="99FFCC"/>
                </a:highlight>
              </a:rPr>
              <a:t>月</a:t>
            </a:r>
          </a:p>
          <a:p>
            <a:r>
              <a:rPr kumimoji="1" lang="ja-JP" altLang="en-US" sz="1400" b="1" dirty="0"/>
              <a:t>「</a:t>
            </a:r>
            <a:r>
              <a:rPr kumimoji="1" lang="ja-JP" altLang="en-US" sz="1400" b="1" u="sng" dirty="0">
                <a:solidFill>
                  <a:srgbClr val="C00000"/>
                </a:solidFill>
              </a:rPr>
              <a:t>高利益率・高成長率の</a:t>
            </a:r>
            <a:r>
              <a:rPr kumimoji="1" lang="ja-JP" altLang="en-US" sz="1400" b="1" dirty="0"/>
              <a:t>アプリケーションおよび</a:t>
            </a:r>
            <a:r>
              <a:rPr kumimoji="1" lang="ja-JP" altLang="en-US" sz="1400" b="1" u="sng" dirty="0">
                <a:solidFill>
                  <a:srgbClr val="C00000"/>
                </a:solidFill>
              </a:rPr>
              <a:t>ミドルウェア</a:t>
            </a:r>
            <a:r>
              <a:rPr kumimoji="1" lang="en-US" altLang="ja-JP" sz="1400" b="1" u="sng" dirty="0">
                <a:solidFill>
                  <a:srgbClr val="C00000"/>
                </a:solidFill>
              </a:rPr>
              <a:t>/OS </a:t>
            </a:r>
            <a:r>
              <a:rPr kumimoji="1" lang="ja-JP" altLang="en-US" sz="1400" b="1" u="sng" dirty="0">
                <a:solidFill>
                  <a:srgbClr val="C00000"/>
                </a:solidFill>
              </a:rPr>
              <a:t>事業を大規模に支援し、海外市場からの受取増加を目指す。</a:t>
            </a:r>
            <a:r>
              <a:rPr kumimoji="1" lang="ja-JP" altLang="en-US" sz="1400" b="1" dirty="0"/>
              <a:t>」、「</a:t>
            </a:r>
            <a:r>
              <a:rPr kumimoji="1" lang="ja-JP" altLang="en-US" sz="1400" b="1" u="sng" dirty="0">
                <a:solidFill>
                  <a:srgbClr val="C00000"/>
                </a:solidFill>
              </a:rPr>
              <a:t>仮想化技術をはじめとしたインフラストラクチャ領域を奪取する。</a:t>
            </a:r>
            <a:r>
              <a:rPr kumimoji="1" lang="ja-JP" altLang="en-US" sz="1400" b="1" dirty="0"/>
              <a:t>」</a:t>
            </a:r>
          </a:p>
          <a:p>
            <a:r>
              <a:rPr kumimoji="1" lang="en-US" altLang="ja-JP" sz="1200" dirty="0"/>
              <a:t>https://www.meti.go.jp/policy/it_policy/statistics/digital_economy_report/digital_economy_report.pdf</a:t>
            </a:r>
          </a:p>
        </p:txBody>
      </p:sp>
      <p:sp>
        <p:nvSpPr>
          <p:cNvPr id="17" name="テキスト ボックス 16">
            <a:extLst>
              <a:ext uri="{FF2B5EF4-FFF2-40B4-BE49-F238E27FC236}">
                <a16:creationId xmlns:a16="http://schemas.microsoft.com/office/drawing/2014/main" id="{E2023EDA-2322-4376-A3D9-C32B8AB753CC}"/>
              </a:ext>
            </a:extLst>
          </p:cNvPr>
          <p:cNvSpPr txBox="1"/>
          <p:nvPr/>
        </p:nvSpPr>
        <p:spPr>
          <a:xfrm>
            <a:off x="4358638" y="4267200"/>
            <a:ext cx="7672047" cy="1631216"/>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⑨ </a:t>
            </a:r>
            <a:r>
              <a:rPr kumimoji="1" lang="ja-JP" altLang="en-US" sz="1400" b="1" dirty="0">
                <a:highlight>
                  <a:srgbClr val="99FFCC"/>
                </a:highlight>
              </a:rPr>
              <a:t>経済産業省 </a:t>
            </a:r>
            <a:r>
              <a:rPr kumimoji="1" lang="en-US" altLang="ja-JP" sz="1400" b="1" dirty="0">
                <a:highlight>
                  <a:srgbClr val="99FFCC"/>
                </a:highlight>
              </a:rPr>
              <a:t>(IPA) </a:t>
            </a:r>
            <a:r>
              <a:rPr kumimoji="1" lang="ja-JP" altLang="en-US" sz="1400" b="1" dirty="0">
                <a:highlight>
                  <a:srgbClr val="99FFCC"/>
                </a:highlight>
              </a:rPr>
              <a:t>津田通隆氏レポート</a:t>
            </a:r>
            <a:r>
              <a:rPr kumimoji="1" lang="en-US" altLang="ja-JP" sz="1400" b="1" dirty="0">
                <a:highlight>
                  <a:srgbClr val="99FFCC"/>
                </a:highlight>
              </a:rPr>
              <a:t> 2025/06</a:t>
            </a:r>
            <a:endParaRPr kumimoji="1" lang="ja-JP" altLang="en-US" sz="1400" b="1" dirty="0">
              <a:highlight>
                <a:srgbClr val="99FFCC"/>
              </a:highlight>
            </a:endParaRPr>
          </a:p>
          <a:p>
            <a:r>
              <a:rPr kumimoji="1" lang="ja-JP" altLang="en-US" sz="1400" b="1" dirty="0"/>
              <a:t>「</a:t>
            </a:r>
            <a:r>
              <a:rPr kumimoji="1" lang="en-US" altLang="ja-JP" sz="1400" b="1" u="sng" dirty="0">
                <a:solidFill>
                  <a:srgbClr val="C00000"/>
                </a:solidFill>
              </a:rPr>
              <a:t>GAFA </a:t>
            </a:r>
            <a:r>
              <a:rPr kumimoji="1" lang="ja-JP" altLang="en-US" sz="1400" b="1" u="sng" dirty="0">
                <a:solidFill>
                  <a:srgbClr val="C00000"/>
                </a:solidFill>
              </a:rPr>
              <a:t>のようなプラットフォームを提供している企業は</a:t>
            </a:r>
            <a:r>
              <a:rPr kumimoji="1" lang="en-US" altLang="ja-JP" sz="1400" b="1" u="sng" dirty="0">
                <a:solidFill>
                  <a:srgbClr val="C00000"/>
                </a:solidFill>
              </a:rPr>
              <a:t>『</a:t>
            </a:r>
            <a:r>
              <a:rPr kumimoji="1" lang="ja-JP" altLang="en-US" sz="1400" b="1" u="sng" dirty="0">
                <a:solidFill>
                  <a:srgbClr val="C00000"/>
                </a:solidFill>
              </a:rPr>
              <a:t>デジタル地主</a:t>
            </a:r>
            <a:r>
              <a:rPr kumimoji="1" lang="en-US" altLang="ja-JP" sz="1400" b="1" u="sng" dirty="0">
                <a:solidFill>
                  <a:srgbClr val="C00000"/>
                </a:solidFill>
              </a:rPr>
              <a:t>』</a:t>
            </a:r>
            <a:r>
              <a:rPr kumimoji="1" lang="ja-JP" altLang="en-US" sz="1400" b="1" u="sng" dirty="0">
                <a:solidFill>
                  <a:srgbClr val="C00000"/>
                </a:solidFill>
              </a:rPr>
              <a:t>と呼ばれ、デジタル取引や </a:t>
            </a:r>
            <a:r>
              <a:rPr kumimoji="1" lang="en-US" altLang="ja-JP" sz="1400" b="1" u="sng" dirty="0">
                <a:solidFill>
                  <a:srgbClr val="C00000"/>
                </a:solidFill>
              </a:rPr>
              <a:t>IaaS </a:t>
            </a:r>
            <a:r>
              <a:rPr kumimoji="1" lang="ja-JP" altLang="en-US" sz="1400" b="1" u="sng" dirty="0">
                <a:solidFill>
                  <a:srgbClr val="C00000"/>
                </a:solidFill>
              </a:rPr>
              <a:t>利用料を吸い上げています。でも、彼らの実態としては、ただの地主ではなく、プラットフォームを運営するうえに、自前でアプリケーションもつくる</a:t>
            </a:r>
            <a:r>
              <a:rPr kumimoji="1" lang="en-US" altLang="ja-JP" sz="1400" b="1" u="sng" dirty="0">
                <a:solidFill>
                  <a:srgbClr val="C00000"/>
                </a:solidFill>
              </a:rPr>
              <a:t>『</a:t>
            </a:r>
            <a:r>
              <a:rPr kumimoji="1" lang="ja-JP" altLang="en-US" sz="1400" b="1" u="sng" dirty="0">
                <a:solidFill>
                  <a:srgbClr val="C00000"/>
                </a:solidFill>
              </a:rPr>
              <a:t>デジタル耕作地主</a:t>
            </a:r>
            <a:r>
              <a:rPr kumimoji="1" lang="en-US" altLang="ja-JP" sz="1400" b="1" u="sng" dirty="0">
                <a:solidFill>
                  <a:srgbClr val="C00000"/>
                </a:solidFill>
              </a:rPr>
              <a:t>』</a:t>
            </a:r>
            <a:r>
              <a:rPr kumimoji="1" lang="ja-JP" altLang="en-US" sz="1400" b="1" u="sng" dirty="0">
                <a:solidFill>
                  <a:srgbClr val="C00000"/>
                </a:solidFill>
              </a:rPr>
              <a:t>といったほうが正確です。</a:t>
            </a:r>
            <a:r>
              <a:rPr kumimoji="1" lang="ja-JP" altLang="en-US" sz="1400" b="1" dirty="0"/>
              <a:t>彼らは、競争力のあるアプリケーションを複数の商品やサービスをまとめてセットで販売する</a:t>
            </a:r>
            <a:r>
              <a:rPr kumimoji="1" lang="en-US" altLang="ja-JP" sz="1400" b="1" dirty="0"/>
              <a:t>『</a:t>
            </a:r>
            <a:r>
              <a:rPr kumimoji="1" lang="ja-JP" altLang="en-US" sz="1400" b="1" dirty="0"/>
              <a:t>バンドル</a:t>
            </a:r>
            <a:r>
              <a:rPr kumimoji="1" lang="en-US" altLang="ja-JP" sz="1400" b="1" dirty="0"/>
              <a:t>』</a:t>
            </a:r>
            <a:r>
              <a:rPr kumimoji="1" lang="ja-JP" altLang="en-US" sz="1400" b="1" dirty="0"/>
              <a:t>という形で、筋のいいアプリケーションサービスを取り込んでいく。その結果、規模の経済で勝てない新規参入者を駆逐していく」</a:t>
            </a:r>
          </a:p>
          <a:p>
            <a:r>
              <a:rPr kumimoji="1" lang="en-US" altLang="ja-JP" sz="1200" dirty="0"/>
              <a:t>https://cybozushiki.cybozu.co.jp/articles/m006273.html</a:t>
            </a:r>
          </a:p>
        </p:txBody>
      </p:sp>
      <p:sp>
        <p:nvSpPr>
          <p:cNvPr id="18" name="矢印: 右 17">
            <a:extLst>
              <a:ext uri="{FF2B5EF4-FFF2-40B4-BE49-F238E27FC236}">
                <a16:creationId xmlns:a16="http://schemas.microsoft.com/office/drawing/2014/main" id="{644616E6-FEDD-45C9-8D22-4479E2A0B5A5}"/>
              </a:ext>
            </a:extLst>
          </p:cNvPr>
          <p:cNvSpPr/>
          <p:nvPr/>
        </p:nvSpPr>
        <p:spPr>
          <a:xfrm>
            <a:off x="4450306" y="5894685"/>
            <a:ext cx="1211580" cy="90117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D868F22-9BF4-4D31-ADDB-C355B6B12CF9}"/>
              </a:ext>
            </a:extLst>
          </p:cNvPr>
          <p:cNvSpPr txBox="1"/>
          <p:nvPr/>
        </p:nvSpPr>
        <p:spPr>
          <a:xfrm>
            <a:off x="5753554" y="5894685"/>
            <a:ext cx="5763679" cy="923330"/>
          </a:xfrm>
          <a:prstGeom prst="rect">
            <a:avLst/>
          </a:prstGeom>
          <a:solidFill>
            <a:schemeClr val="accent5">
              <a:lumMod val="20000"/>
              <a:lumOff val="80000"/>
            </a:schemeClr>
          </a:solidFill>
        </p:spPr>
        <p:txBody>
          <a:bodyPr wrap="square" rtlCol="0">
            <a:spAutoFit/>
          </a:bodyPr>
          <a:lstStyle/>
          <a:p>
            <a:r>
              <a:rPr kumimoji="1" lang="ja-JP" altLang="en-US" b="1" dirty="0">
                <a:solidFill>
                  <a:schemeClr val="accent1">
                    <a:lumMod val="50000"/>
                  </a:schemeClr>
                </a:solidFill>
              </a:rPr>
              <a:t>デジタル赤字を解消し、</a:t>
            </a:r>
            <a:r>
              <a:rPr kumimoji="1" lang="en-US" altLang="ja-JP" b="1" dirty="0">
                <a:solidFill>
                  <a:schemeClr val="accent1">
                    <a:lumMod val="50000"/>
                  </a:schemeClr>
                </a:solidFill>
              </a:rPr>
              <a:t>『</a:t>
            </a:r>
            <a:r>
              <a:rPr kumimoji="1" lang="ja-JP" altLang="en-US" b="1" dirty="0">
                <a:solidFill>
                  <a:schemeClr val="accent1">
                    <a:lumMod val="50000"/>
                  </a:schemeClr>
                </a:solidFill>
              </a:rPr>
              <a:t>デジタル耕作地主</a:t>
            </a:r>
            <a:r>
              <a:rPr kumimoji="1" lang="en-US" altLang="ja-JP" b="1" dirty="0">
                <a:solidFill>
                  <a:schemeClr val="accent1">
                    <a:lumMod val="50000"/>
                  </a:schemeClr>
                </a:solidFill>
              </a:rPr>
              <a:t>』</a:t>
            </a:r>
            <a:r>
              <a:rPr kumimoji="1" lang="ja-JP" altLang="en-US" b="1" dirty="0">
                <a:solidFill>
                  <a:schemeClr val="accent1">
                    <a:lumMod val="50000"/>
                  </a:schemeClr>
                </a:solidFill>
              </a:rPr>
              <a:t>を増加させ国富を増大させるために、</a:t>
            </a:r>
            <a:r>
              <a:rPr kumimoji="1" lang="en-US" altLang="ja-JP" b="1" dirty="0">
                <a:solidFill>
                  <a:schemeClr val="accent1">
                    <a:lumMod val="50000"/>
                  </a:schemeClr>
                </a:solidFill>
              </a:rPr>
              <a:t>(a) + (b) </a:t>
            </a:r>
            <a:r>
              <a:rPr kumimoji="1" lang="ja-JP" altLang="en-US" b="1" dirty="0">
                <a:solidFill>
                  <a:schemeClr val="accent1">
                    <a:lumMod val="50000"/>
                  </a:schemeClr>
                </a:solidFill>
              </a:rPr>
              <a:t>のデジタル人材育成・技術形成が急務。</a:t>
            </a:r>
          </a:p>
        </p:txBody>
      </p:sp>
      <p:sp>
        <p:nvSpPr>
          <p:cNvPr id="20" name="テキスト ボックス 19">
            <a:extLst>
              <a:ext uri="{FF2B5EF4-FFF2-40B4-BE49-F238E27FC236}">
                <a16:creationId xmlns:a16="http://schemas.microsoft.com/office/drawing/2014/main" id="{960567BF-C040-481C-8280-6F44A427A735}"/>
              </a:ext>
            </a:extLst>
          </p:cNvPr>
          <p:cNvSpPr txBox="1"/>
          <p:nvPr/>
        </p:nvSpPr>
        <p:spPr>
          <a:xfrm>
            <a:off x="4358638" y="1877612"/>
            <a:ext cx="7672047" cy="1046440"/>
          </a:xfrm>
          <a:prstGeom prst="rect">
            <a:avLst/>
          </a:prstGeom>
          <a:solidFill>
            <a:schemeClr val="accent3">
              <a:lumMod val="20000"/>
              <a:lumOff val="80000"/>
            </a:schemeClr>
          </a:solidFill>
        </p:spPr>
        <p:txBody>
          <a:bodyPr wrap="square" rtlCol="0">
            <a:spAutoFit/>
          </a:bodyPr>
          <a:lstStyle/>
          <a:p>
            <a:r>
              <a:rPr kumimoji="1" lang="ja-JP" altLang="en-US" sz="1400" b="1" dirty="0">
                <a:highlight>
                  <a:srgbClr val="FFFF00"/>
                </a:highlight>
              </a:rPr>
              <a:t>⑦ </a:t>
            </a:r>
            <a:r>
              <a:rPr kumimoji="1" lang="ja-JP" altLang="en-US" sz="1400" b="1" dirty="0">
                <a:highlight>
                  <a:srgbClr val="99FFCC"/>
                </a:highlight>
              </a:rPr>
              <a:t>経済産業省 「デジタル社会の実現に向けて」 </a:t>
            </a:r>
            <a:r>
              <a:rPr kumimoji="1" lang="en-US" altLang="ja-JP" sz="1400" b="1" dirty="0">
                <a:highlight>
                  <a:srgbClr val="99FFCC"/>
                </a:highlight>
              </a:rPr>
              <a:t>2024 </a:t>
            </a:r>
            <a:r>
              <a:rPr kumimoji="1" lang="ja-JP" altLang="en-US" sz="1400" b="1" dirty="0">
                <a:highlight>
                  <a:srgbClr val="99FFCC"/>
                </a:highlight>
              </a:rPr>
              <a:t>年 </a:t>
            </a:r>
            <a:r>
              <a:rPr kumimoji="1" lang="en-US" altLang="ja-JP" sz="1400" b="1" dirty="0">
                <a:highlight>
                  <a:srgbClr val="99FFCC"/>
                </a:highlight>
              </a:rPr>
              <a:t>1 </a:t>
            </a:r>
            <a:r>
              <a:rPr kumimoji="1" lang="ja-JP" altLang="en-US" sz="1400" b="1" dirty="0">
                <a:highlight>
                  <a:srgbClr val="99FFCC"/>
                </a:highlight>
              </a:rPr>
              <a:t>月</a:t>
            </a:r>
          </a:p>
          <a:p>
            <a:r>
              <a:rPr kumimoji="1" lang="ja-JP" altLang="en-US" sz="1200" b="1" dirty="0"/>
              <a:t>「</a:t>
            </a:r>
            <a:r>
              <a:rPr kumimoji="1" lang="ja-JP" altLang="en-US" sz="1200" b="1" u="sng" dirty="0">
                <a:solidFill>
                  <a:srgbClr val="C00000"/>
                </a:solidFill>
              </a:rPr>
              <a:t>デジタル社会の実現に向けては、 </a:t>
            </a:r>
            <a:r>
              <a:rPr kumimoji="1" lang="en-US" altLang="ja-JP" sz="1200" b="1" u="sng" dirty="0">
                <a:solidFill>
                  <a:srgbClr val="C00000"/>
                </a:solidFill>
              </a:rPr>
              <a:t>... </a:t>
            </a:r>
            <a:r>
              <a:rPr kumimoji="1" lang="ja-JP" altLang="en-US" sz="1200" b="1" u="sng" dirty="0">
                <a:solidFill>
                  <a:srgbClr val="C00000"/>
                </a:solidFill>
              </a:rPr>
              <a:t>ハードウェアと、クラウド技術等に係るソフトウェアからなる情報処理基盤の整備が最重要</a:t>
            </a:r>
            <a:r>
              <a:rPr kumimoji="1" lang="ja-JP" altLang="en-US" sz="1200" b="1" dirty="0"/>
              <a:t>」、「情報処理基盤の整備に向けては、世界をリードする </a:t>
            </a:r>
            <a:r>
              <a:rPr kumimoji="1" lang="en-US" altLang="ja-JP" sz="1200" b="1" dirty="0"/>
              <a:t>GAFAM </a:t>
            </a:r>
            <a:r>
              <a:rPr kumimoji="1" lang="ja-JP" altLang="en-US" sz="1200" b="1" dirty="0"/>
              <a:t>のように、ユーザー側の多様なニーズを、情報処理基盤の開発に活かしながら、高度化させていくフィードバックサイクルの好循環 </a:t>
            </a:r>
            <a:r>
              <a:rPr kumimoji="1" lang="en-US" altLang="ja-JP" sz="1200" b="1" dirty="0"/>
              <a:t>(</a:t>
            </a:r>
            <a:r>
              <a:rPr kumimoji="1" lang="ja-JP" altLang="en-US" sz="1200" b="1" dirty="0"/>
              <a:t>エコシステム</a:t>
            </a:r>
            <a:r>
              <a:rPr kumimoji="1" lang="en-US" altLang="ja-JP" sz="1200" b="1" dirty="0"/>
              <a:t>) </a:t>
            </a:r>
            <a:r>
              <a:rPr kumimoji="1" lang="ja-JP" altLang="en-US" sz="1200" b="1" dirty="0"/>
              <a:t>を構築していくことが重要」</a:t>
            </a:r>
            <a:r>
              <a:rPr kumimoji="1" lang="en-US" altLang="ja-JP" sz="1100" dirty="0"/>
              <a:t>https://www.meti.go.jp/shingikai/sankoshin/shin_kijiku/pdf/019_03_00.pdf</a:t>
            </a:r>
          </a:p>
        </p:txBody>
      </p:sp>
      <p:pic>
        <p:nvPicPr>
          <p:cNvPr id="13" name="図 12">
            <a:extLst>
              <a:ext uri="{FF2B5EF4-FFF2-40B4-BE49-F238E27FC236}">
                <a16:creationId xmlns:a16="http://schemas.microsoft.com/office/drawing/2014/main" id="{4D1B5F85-62A0-449B-9F2E-657CFC444387}"/>
              </a:ext>
            </a:extLst>
          </p:cNvPr>
          <p:cNvPicPr>
            <a:picLocks noChangeAspect="1"/>
          </p:cNvPicPr>
          <p:nvPr/>
        </p:nvPicPr>
        <p:blipFill>
          <a:blip r:embed="rId4"/>
          <a:stretch>
            <a:fillRect/>
          </a:stretch>
        </p:blipFill>
        <p:spPr>
          <a:xfrm>
            <a:off x="10070228" y="1419678"/>
            <a:ext cx="1960457" cy="676706"/>
          </a:xfrm>
          <a:prstGeom prst="rect">
            <a:avLst/>
          </a:prstGeom>
          <a:ln w="12700">
            <a:solidFill>
              <a:schemeClr val="tx1"/>
            </a:solidFill>
          </a:ln>
        </p:spPr>
      </p:pic>
      <p:pic>
        <p:nvPicPr>
          <p:cNvPr id="15" name="図 14">
            <a:extLst>
              <a:ext uri="{FF2B5EF4-FFF2-40B4-BE49-F238E27FC236}">
                <a16:creationId xmlns:a16="http://schemas.microsoft.com/office/drawing/2014/main" id="{5C604ED9-92B7-4201-9902-7FE058A5EC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2207" y="5082808"/>
            <a:ext cx="968099" cy="1582304"/>
          </a:xfrm>
          <a:prstGeom prst="rect">
            <a:avLst/>
          </a:prstGeom>
        </p:spPr>
      </p:pic>
    </p:spTree>
    <p:extLst>
      <p:ext uri="{BB962C8B-B14F-4D97-AF65-F5344CB8AC3E}">
        <p14:creationId xmlns:p14="http://schemas.microsoft.com/office/powerpoint/2010/main" val="3330507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65037BB-B40D-430D-AD89-4AF74E08E07A}"/>
              </a:ext>
            </a:extLst>
          </p:cNvPr>
          <p:cNvSpPr>
            <a:spLocks noGrp="1"/>
          </p:cNvSpPr>
          <p:nvPr>
            <p:ph type="sldNum" sz="quarter" idx="12"/>
          </p:nvPr>
        </p:nvSpPr>
        <p:spPr/>
        <p:txBody>
          <a:bodyPr/>
          <a:lstStyle/>
          <a:p>
            <a:fld id="{63DCA85F-F225-44A4-AEA8-9083CAE61796}" type="slidenum">
              <a:rPr kumimoji="1" lang="ja-JP" altLang="en-US" smtClean="0"/>
              <a:t>56</a:t>
            </a:fld>
            <a:endParaRPr kumimoji="1" lang="ja-JP" altLang="en-US" dirty="0"/>
          </a:p>
        </p:txBody>
      </p:sp>
      <p:sp>
        <p:nvSpPr>
          <p:cNvPr id="5" name="テキスト ボックス 4">
            <a:extLst>
              <a:ext uri="{FF2B5EF4-FFF2-40B4-BE49-F238E27FC236}">
                <a16:creationId xmlns:a16="http://schemas.microsoft.com/office/drawing/2014/main" id="{ACE8ABCA-6E0C-4BAB-97A9-9F56B912FFF8}"/>
              </a:ext>
            </a:extLst>
          </p:cNvPr>
          <p:cNvSpPr txBox="1"/>
          <p:nvPr/>
        </p:nvSpPr>
        <p:spPr>
          <a:xfrm>
            <a:off x="114298" y="438567"/>
            <a:ext cx="11922192" cy="1138773"/>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⑩ </a:t>
            </a:r>
            <a:r>
              <a:rPr kumimoji="1" lang="ja-JP" altLang="en-US" sz="1400" b="1" dirty="0">
                <a:highlight>
                  <a:srgbClr val="99FFCC"/>
                </a:highlight>
              </a:rPr>
              <a:t>岸田文雄 </a:t>
            </a:r>
            <a:r>
              <a:rPr kumimoji="1" lang="en-US" altLang="ja-JP" sz="1400" b="1" dirty="0">
                <a:highlight>
                  <a:srgbClr val="99FFCC"/>
                </a:highlight>
              </a:rPr>
              <a:t>(</a:t>
            </a:r>
            <a:r>
              <a:rPr kumimoji="1" lang="ja-JP" altLang="en-US" sz="1400" b="1" dirty="0">
                <a:highlight>
                  <a:srgbClr val="99FFCC"/>
                </a:highlight>
              </a:rPr>
              <a:t>日本国の元総理大臣 </a:t>
            </a:r>
            <a:r>
              <a:rPr kumimoji="1" lang="en-US" altLang="ja-JP" sz="1400" b="1" dirty="0">
                <a:highlight>
                  <a:srgbClr val="99FFCC"/>
                </a:highlight>
              </a:rPr>
              <a:t>(</a:t>
            </a:r>
            <a:r>
              <a:rPr kumimoji="1" lang="ja-JP" altLang="en-US" sz="1400" b="1" dirty="0">
                <a:highlight>
                  <a:srgbClr val="99FFCC"/>
                </a:highlight>
              </a:rPr>
              <a:t>第 </a:t>
            </a:r>
            <a:r>
              <a:rPr kumimoji="1" lang="en-US" altLang="ja-JP" sz="1400" b="1" dirty="0">
                <a:highlight>
                  <a:srgbClr val="99FFCC"/>
                </a:highlight>
              </a:rPr>
              <a:t>100</a:t>
            </a:r>
            <a:r>
              <a:rPr kumimoji="1" lang="ja-JP" altLang="en-US" sz="1400" b="1" dirty="0">
                <a:highlight>
                  <a:srgbClr val="99FFCC"/>
                </a:highlight>
              </a:rPr>
              <a:t>・</a:t>
            </a:r>
            <a:r>
              <a:rPr kumimoji="1" lang="en-US" altLang="ja-JP" sz="1400" b="1" dirty="0">
                <a:highlight>
                  <a:srgbClr val="99FFCC"/>
                </a:highlight>
              </a:rPr>
              <a:t>101 </a:t>
            </a:r>
            <a:r>
              <a:rPr kumimoji="1" lang="ja-JP" altLang="en-US" sz="1400" b="1" dirty="0">
                <a:highlight>
                  <a:srgbClr val="99FFCC"/>
                </a:highlight>
              </a:rPr>
              <a:t>代</a:t>
            </a:r>
            <a:r>
              <a:rPr kumimoji="1" lang="en-US" altLang="ja-JP" sz="1400" b="1" dirty="0">
                <a:highlight>
                  <a:srgbClr val="99FFCC"/>
                </a:highlight>
              </a:rPr>
              <a:t>) 2021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4 </a:t>
            </a:r>
            <a:r>
              <a:rPr kumimoji="1" lang="ja-JP" altLang="en-US" sz="1400" b="1" dirty="0">
                <a:highlight>
                  <a:srgbClr val="99FFCC"/>
                </a:highlight>
              </a:rPr>
              <a:t>日 ～ </a:t>
            </a:r>
            <a:r>
              <a:rPr kumimoji="1" lang="en-US" altLang="ja-JP" sz="1400" b="1" dirty="0">
                <a:highlight>
                  <a:srgbClr val="99FFCC"/>
                </a:highlight>
              </a:rPr>
              <a:t>2024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1 </a:t>
            </a:r>
            <a:r>
              <a:rPr kumimoji="1" lang="ja-JP" altLang="en-US" sz="1400" b="1" dirty="0">
                <a:highlight>
                  <a:srgbClr val="99FFCC"/>
                </a:highlight>
              </a:rPr>
              <a:t>日</a:t>
            </a:r>
            <a:r>
              <a:rPr kumimoji="1" lang="en-US" altLang="ja-JP" sz="1400" b="1" dirty="0">
                <a:highlight>
                  <a:srgbClr val="99FFCC"/>
                </a:highlight>
              </a:rPr>
              <a:t>)</a:t>
            </a:r>
            <a:endParaRPr kumimoji="1" lang="ja-JP" altLang="en-US" sz="1400" b="1" dirty="0">
              <a:highlight>
                <a:srgbClr val="99FFCC"/>
              </a:highlight>
            </a:endParaRPr>
          </a:p>
          <a:p>
            <a:r>
              <a:rPr kumimoji="1" lang="en-US" altLang="ja-JP" sz="1400" b="1" dirty="0"/>
              <a:t>2022 </a:t>
            </a:r>
            <a:r>
              <a:rPr kumimoji="1" lang="ja-JP" altLang="en-US" sz="1400" b="1" dirty="0"/>
              <a:t>年 </a:t>
            </a:r>
            <a:r>
              <a:rPr kumimoji="1" lang="en-US" altLang="ja-JP" sz="1400" b="1" dirty="0"/>
              <a:t>9 </a:t>
            </a:r>
            <a:r>
              <a:rPr kumimoji="1" lang="ja-JP" altLang="en-US" sz="1400" b="1" dirty="0"/>
              <a:t>月 </a:t>
            </a:r>
            <a:r>
              <a:rPr kumimoji="1" lang="en-US" altLang="ja-JP" sz="1400" b="1" dirty="0"/>
              <a:t>22 </a:t>
            </a:r>
            <a:r>
              <a:rPr kumimoji="1" lang="ja-JP" altLang="en-US" sz="1400" b="1" dirty="0"/>
              <a:t>日米国ニューヨーク証券取引所講演</a:t>
            </a:r>
          </a:p>
          <a:p>
            <a:r>
              <a:rPr kumimoji="1" lang="ja-JP" altLang="en-US" sz="1400" b="1" dirty="0"/>
              <a:t>「日本の五つの優先課題を紹介する。</a:t>
            </a:r>
            <a:r>
              <a:rPr kumimoji="1" lang="ja-JP" altLang="en-US" sz="1400" b="1" u="sng" dirty="0">
                <a:solidFill>
                  <a:srgbClr val="C00000"/>
                </a:solidFill>
              </a:rPr>
              <a:t>第 </a:t>
            </a:r>
            <a:r>
              <a:rPr kumimoji="1" lang="en-US" altLang="ja-JP" sz="1400" b="1" u="sng" dirty="0">
                <a:solidFill>
                  <a:srgbClr val="C00000"/>
                </a:solidFill>
              </a:rPr>
              <a:t>1 </a:t>
            </a:r>
            <a:r>
              <a:rPr kumimoji="1" lang="ja-JP" altLang="en-US" sz="1400" b="1" u="sng" dirty="0">
                <a:solidFill>
                  <a:srgbClr val="C00000"/>
                </a:solidFill>
              </a:rPr>
              <a:t>に、</a:t>
            </a:r>
            <a:r>
              <a:rPr kumimoji="1" lang="en-US" altLang="ja-JP" sz="1400" b="1" u="sng" dirty="0">
                <a:solidFill>
                  <a:srgbClr val="C00000"/>
                </a:solidFill>
              </a:rPr>
              <a:t>『</a:t>
            </a:r>
            <a:r>
              <a:rPr kumimoji="1" lang="ja-JP" altLang="en-US" sz="1400" b="1" u="sng" dirty="0">
                <a:solidFill>
                  <a:srgbClr val="C00000"/>
                </a:solidFill>
              </a:rPr>
              <a:t>人への投資</a:t>
            </a:r>
            <a:r>
              <a:rPr kumimoji="1" lang="en-US" altLang="ja-JP" sz="1400" b="1" u="sng" dirty="0">
                <a:solidFill>
                  <a:srgbClr val="C00000"/>
                </a:solidFill>
              </a:rPr>
              <a:t>』</a:t>
            </a:r>
            <a:r>
              <a:rPr kumimoji="1" lang="ja-JP" altLang="en-US" sz="1400" b="1" u="sng" dirty="0">
                <a:solidFill>
                  <a:srgbClr val="C00000"/>
                </a:solidFill>
              </a:rPr>
              <a:t>だ。デジタル化</a:t>
            </a:r>
            <a:r>
              <a:rPr kumimoji="1" lang="ja-JP" altLang="en-US" sz="1400" b="1" dirty="0"/>
              <a:t>・グリーン化</a:t>
            </a:r>
            <a:r>
              <a:rPr kumimoji="1" lang="ja-JP" altLang="en-US" sz="1400" b="1" u="sng" dirty="0">
                <a:solidFill>
                  <a:srgbClr val="C00000"/>
                </a:solidFill>
              </a:rPr>
              <a:t>は経済を大きく変えた。</a:t>
            </a:r>
            <a:r>
              <a:rPr kumimoji="1" lang="ja-JP" altLang="en-US" sz="1400" b="1" dirty="0"/>
              <a:t>これから、</a:t>
            </a:r>
            <a:r>
              <a:rPr kumimoji="1" lang="ja-JP" altLang="en-US" sz="1400" b="1" u="sng" dirty="0">
                <a:solidFill>
                  <a:srgbClr val="C00000"/>
                </a:solidFill>
              </a:rPr>
              <a:t>大きな付加価値を生み出す源泉となるのは、有形資産ではなく無形資産。中でも、人的資本だ。</a:t>
            </a:r>
            <a:r>
              <a:rPr kumimoji="1" lang="ja-JP" altLang="en-US" sz="1400" b="1" dirty="0"/>
              <a:t>」</a:t>
            </a:r>
            <a:endParaRPr kumimoji="1" lang="en-US" altLang="ja-JP" sz="1400" b="1" dirty="0"/>
          </a:p>
          <a:p>
            <a:r>
              <a:rPr kumimoji="1" lang="en-US" altLang="ja-JP" sz="1200" dirty="0"/>
              <a:t>https://www.kantei.go.jp/jp/101_kishida/statement/2022/0922speech.html</a:t>
            </a:r>
          </a:p>
        </p:txBody>
      </p:sp>
      <p:sp>
        <p:nvSpPr>
          <p:cNvPr id="6" name="テキスト ボックス 5">
            <a:extLst>
              <a:ext uri="{FF2B5EF4-FFF2-40B4-BE49-F238E27FC236}">
                <a16:creationId xmlns:a16="http://schemas.microsoft.com/office/drawing/2014/main" id="{D6082F89-682E-49C9-9461-6F490D3C6E91}"/>
              </a:ext>
            </a:extLst>
          </p:cNvPr>
          <p:cNvSpPr txBox="1"/>
          <p:nvPr/>
        </p:nvSpPr>
        <p:spPr>
          <a:xfrm>
            <a:off x="114298" y="1577340"/>
            <a:ext cx="11922192" cy="1138773"/>
          </a:xfrm>
          <a:prstGeom prst="rect">
            <a:avLst/>
          </a:prstGeom>
          <a:solidFill>
            <a:schemeClr val="accent2">
              <a:lumMod val="20000"/>
              <a:lumOff val="80000"/>
            </a:schemeClr>
          </a:solidFill>
        </p:spPr>
        <p:txBody>
          <a:bodyPr wrap="square" rtlCol="0">
            <a:spAutoFit/>
          </a:bodyPr>
          <a:lstStyle/>
          <a:p>
            <a:r>
              <a:rPr kumimoji="1" lang="ja-JP" altLang="en-US" sz="1400" b="1" dirty="0">
                <a:highlight>
                  <a:srgbClr val="FFFF00"/>
                </a:highlight>
              </a:rPr>
              <a:t>⑪ </a:t>
            </a:r>
            <a:r>
              <a:rPr kumimoji="1" lang="ja-JP" altLang="en-US" sz="1400" b="1" dirty="0">
                <a:highlight>
                  <a:srgbClr val="99FFCC"/>
                </a:highlight>
              </a:rPr>
              <a:t>石破茂 </a:t>
            </a:r>
            <a:r>
              <a:rPr kumimoji="1" lang="en-US" altLang="ja-JP" sz="1400" b="1" dirty="0">
                <a:highlight>
                  <a:srgbClr val="99FFCC"/>
                </a:highlight>
              </a:rPr>
              <a:t>(</a:t>
            </a:r>
            <a:r>
              <a:rPr kumimoji="1" lang="ja-JP" altLang="en-US" sz="1400" b="1" dirty="0">
                <a:highlight>
                  <a:srgbClr val="99FFCC"/>
                </a:highlight>
              </a:rPr>
              <a:t>日本国の前総理大臣 </a:t>
            </a:r>
            <a:r>
              <a:rPr kumimoji="1" lang="en-US" altLang="ja-JP" sz="1400" b="1" dirty="0">
                <a:highlight>
                  <a:srgbClr val="99FFCC"/>
                </a:highlight>
              </a:rPr>
              <a:t>(</a:t>
            </a:r>
            <a:r>
              <a:rPr kumimoji="1" lang="ja-JP" altLang="en-US" sz="1400" b="1" dirty="0">
                <a:highlight>
                  <a:srgbClr val="99FFCC"/>
                </a:highlight>
              </a:rPr>
              <a:t>第 </a:t>
            </a:r>
            <a:r>
              <a:rPr kumimoji="1" lang="en-US" altLang="ja-JP" sz="1400" b="1" dirty="0">
                <a:highlight>
                  <a:srgbClr val="99FFCC"/>
                </a:highlight>
              </a:rPr>
              <a:t>102</a:t>
            </a:r>
            <a:r>
              <a:rPr kumimoji="1" lang="ja-JP" altLang="en-US" sz="1400" b="1" dirty="0">
                <a:highlight>
                  <a:srgbClr val="99FFCC"/>
                </a:highlight>
              </a:rPr>
              <a:t>・</a:t>
            </a:r>
            <a:r>
              <a:rPr kumimoji="1" lang="en-US" altLang="ja-JP" sz="1400" b="1" dirty="0">
                <a:highlight>
                  <a:srgbClr val="99FFCC"/>
                </a:highlight>
              </a:rPr>
              <a:t>103 </a:t>
            </a:r>
            <a:r>
              <a:rPr kumimoji="1" lang="ja-JP" altLang="en-US" sz="1400" b="1" dirty="0">
                <a:highlight>
                  <a:srgbClr val="99FFCC"/>
                </a:highlight>
              </a:rPr>
              <a:t>代</a:t>
            </a:r>
            <a:r>
              <a:rPr kumimoji="1" lang="en-US" altLang="ja-JP" sz="1400" b="1" dirty="0">
                <a:highlight>
                  <a:srgbClr val="99FFCC"/>
                </a:highlight>
              </a:rPr>
              <a:t>) 2024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1 </a:t>
            </a:r>
            <a:r>
              <a:rPr kumimoji="1" lang="ja-JP" altLang="en-US" sz="1400" b="1" dirty="0">
                <a:highlight>
                  <a:srgbClr val="99FFCC"/>
                </a:highlight>
              </a:rPr>
              <a:t>日 ～ </a:t>
            </a:r>
            <a:r>
              <a:rPr kumimoji="1" lang="en-US" altLang="ja-JP" sz="1400" b="1" dirty="0">
                <a:highlight>
                  <a:srgbClr val="99FFCC"/>
                </a:highlight>
              </a:rPr>
              <a:t>2025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21 </a:t>
            </a:r>
            <a:r>
              <a:rPr kumimoji="1" lang="ja-JP" altLang="en-US" sz="1400" b="1" dirty="0">
                <a:highlight>
                  <a:srgbClr val="99FFCC"/>
                </a:highlight>
              </a:rPr>
              <a:t>日</a:t>
            </a:r>
            <a:r>
              <a:rPr kumimoji="1" lang="en-US" altLang="ja-JP" sz="1400" b="1" dirty="0">
                <a:highlight>
                  <a:srgbClr val="99FFCC"/>
                </a:highlight>
              </a:rPr>
              <a:t>)</a:t>
            </a:r>
            <a:endParaRPr kumimoji="1" lang="ja-JP" altLang="en-US" sz="1400" b="1" dirty="0">
              <a:highlight>
                <a:srgbClr val="99FFCC"/>
              </a:highlight>
            </a:endParaRPr>
          </a:p>
          <a:p>
            <a:r>
              <a:rPr kumimoji="1" lang="en-US" altLang="ja-JP" sz="1400" b="1" dirty="0"/>
              <a:t>2024 </a:t>
            </a:r>
            <a:r>
              <a:rPr kumimoji="1" lang="ja-JP" altLang="en-US" sz="1400" b="1" dirty="0"/>
              <a:t>年 </a:t>
            </a:r>
            <a:r>
              <a:rPr kumimoji="1" lang="en-US" altLang="ja-JP" sz="1400" b="1" dirty="0"/>
              <a:t>10 </a:t>
            </a:r>
            <a:r>
              <a:rPr kumimoji="1" lang="ja-JP" altLang="en-US" sz="1400" b="1" dirty="0"/>
              <a:t>月 </a:t>
            </a:r>
            <a:r>
              <a:rPr kumimoji="1" lang="en-US" altLang="ja-JP" sz="1400" b="1" dirty="0"/>
              <a:t>4 </a:t>
            </a:r>
            <a:r>
              <a:rPr kumimoji="1" lang="ja-JP" altLang="en-US" sz="1400" b="1" dirty="0"/>
              <a:t>日所信表明演説</a:t>
            </a:r>
          </a:p>
          <a:p>
            <a:r>
              <a:rPr kumimoji="1" lang="ja-JP" altLang="en-US" sz="1400" b="1" dirty="0"/>
              <a:t>「事業者の</a:t>
            </a:r>
            <a:r>
              <a:rPr kumimoji="1" lang="ja-JP" altLang="en-US" sz="1400" b="1" u="sng" dirty="0">
                <a:solidFill>
                  <a:srgbClr val="C00000"/>
                </a:solidFill>
              </a:rPr>
              <a:t>デジタル環境整備も含め、将来の経済のパイを拡大する施策を集中的に強化</a:t>
            </a:r>
            <a:r>
              <a:rPr kumimoji="1" lang="ja-JP" altLang="en-US" sz="1400" b="1" dirty="0"/>
              <a:t>」、「強靱で持続性ある</a:t>
            </a:r>
            <a:r>
              <a:rPr kumimoji="1" lang="en-US" altLang="ja-JP" sz="1400" b="1" u="sng" dirty="0">
                <a:solidFill>
                  <a:srgbClr val="C00000"/>
                </a:solidFill>
              </a:rPr>
              <a:t>『</a:t>
            </a:r>
            <a:r>
              <a:rPr kumimoji="1" lang="ja-JP" altLang="en-US" sz="1400" b="1" u="sng" dirty="0">
                <a:solidFill>
                  <a:srgbClr val="C00000"/>
                </a:solidFill>
              </a:rPr>
              <a:t>稼げる日本</a:t>
            </a:r>
            <a:r>
              <a:rPr kumimoji="1" lang="en-US" altLang="ja-JP" sz="1400" b="1" u="sng" dirty="0">
                <a:solidFill>
                  <a:srgbClr val="C00000"/>
                </a:solidFill>
              </a:rPr>
              <a:t>』</a:t>
            </a:r>
            <a:r>
              <a:rPr kumimoji="1" lang="ja-JP" altLang="en-US" sz="1400" b="1" u="sng" dirty="0">
                <a:solidFill>
                  <a:srgbClr val="C00000"/>
                </a:solidFill>
              </a:rPr>
              <a:t>の再構築のためには、教育やリ・スキリングなどの人的資源への最大限の投資が不可欠</a:t>
            </a:r>
            <a:r>
              <a:rPr kumimoji="1" lang="ja-JP" altLang="en-US" sz="1400" b="1" dirty="0"/>
              <a:t>」</a:t>
            </a:r>
            <a:endParaRPr kumimoji="1" lang="en-US" altLang="ja-JP" sz="1400" b="1" dirty="0"/>
          </a:p>
          <a:p>
            <a:r>
              <a:rPr kumimoji="1" lang="en-US" altLang="ja-JP" sz="1200" dirty="0"/>
              <a:t>https://www.kantei.go.jp/jp/102_ishiba/statement/2024/1004shoshinhyomei.html</a:t>
            </a:r>
          </a:p>
        </p:txBody>
      </p:sp>
      <p:sp>
        <p:nvSpPr>
          <p:cNvPr id="7" name="テキスト ボックス 6">
            <a:extLst>
              <a:ext uri="{FF2B5EF4-FFF2-40B4-BE49-F238E27FC236}">
                <a16:creationId xmlns:a16="http://schemas.microsoft.com/office/drawing/2014/main" id="{8E9A4B7D-0C4F-4EAD-9A7D-A78870359A85}"/>
              </a:ext>
            </a:extLst>
          </p:cNvPr>
          <p:cNvSpPr txBox="1"/>
          <p:nvPr/>
        </p:nvSpPr>
        <p:spPr>
          <a:xfrm>
            <a:off x="764254" y="2716113"/>
            <a:ext cx="11272236" cy="4185761"/>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⑫ </a:t>
            </a:r>
            <a:r>
              <a:rPr kumimoji="1" lang="ja-JP" altLang="en-US" sz="1400" b="1" dirty="0">
                <a:highlight>
                  <a:srgbClr val="99FFCC"/>
                </a:highlight>
              </a:rPr>
              <a:t>高市 早苗 </a:t>
            </a:r>
            <a:r>
              <a:rPr kumimoji="1" lang="en-US" altLang="ja-JP" sz="1400" b="1" dirty="0">
                <a:highlight>
                  <a:srgbClr val="99FFCC"/>
                </a:highlight>
              </a:rPr>
              <a:t>(</a:t>
            </a:r>
            <a:r>
              <a:rPr kumimoji="1" lang="ja-JP" altLang="en-US" sz="1400" b="1" dirty="0">
                <a:highlight>
                  <a:srgbClr val="99FFCC"/>
                </a:highlight>
              </a:rPr>
              <a:t>日本国の現総理大臣 </a:t>
            </a:r>
            <a:r>
              <a:rPr kumimoji="1" lang="en-US" altLang="ja-JP" sz="1400" b="1" dirty="0">
                <a:highlight>
                  <a:srgbClr val="99FFCC"/>
                </a:highlight>
              </a:rPr>
              <a:t>(</a:t>
            </a:r>
            <a:r>
              <a:rPr kumimoji="1" lang="ja-JP" altLang="en-US" sz="1400" b="1" dirty="0">
                <a:highlight>
                  <a:srgbClr val="99FFCC"/>
                </a:highlight>
              </a:rPr>
              <a:t>第 </a:t>
            </a:r>
            <a:r>
              <a:rPr kumimoji="1" lang="en-US" altLang="ja-JP" sz="1400" b="1" dirty="0">
                <a:highlight>
                  <a:srgbClr val="99FFCC"/>
                </a:highlight>
              </a:rPr>
              <a:t>104 </a:t>
            </a:r>
            <a:r>
              <a:rPr kumimoji="1" lang="ja-JP" altLang="en-US" sz="1400" b="1" dirty="0">
                <a:highlight>
                  <a:srgbClr val="99FFCC"/>
                </a:highlight>
              </a:rPr>
              <a:t>代</a:t>
            </a:r>
            <a:r>
              <a:rPr kumimoji="1" lang="en-US" altLang="ja-JP" sz="1400" b="1" dirty="0">
                <a:highlight>
                  <a:srgbClr val="99FFCC"/>
                </a:highlight>
              </a:rPr>
              <a:t>) 2024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21 </a:t>
            </a:r>
            <a:r>
              <a:rPr kumimoji="1" lang="ja-JP" altLang="en-US" sz="1400" b="1" dirty="0">
                <a:highlight>
                  <a:srgbClr val="99FFCC"/>
                </a:highlight>
              </a:rPr>
              <a:t>日 ～ </a:t>
            </a:r>
            <a:r>
              <a:rPr kumimoji="1" lang="en-US" altLang="ja-JP" sz="1400" b="1" dirty="0">
                <a:highlight>
                  <a:srgbClr val="99FFCC"/>
                </a:highlight>
              </a:rPr>
              <a:t>)</a:t>
            </a:r>
            <a:endParaRPr kumimoji="1" lang="ja-JP" altLang="en-US" sz="1400" b="1" dirty="0">
              <a:highlight>
                <a:srgbClr val="99FFCC"/>
              </a:highlight>
            </a:endParaRPr>
          </a:p>
          <a:p>
            <a:r>
              <a:rPr kumimoji="1" lang="en-US" altLang="ja-JP" sz="1400" b="1" dirty="0"/>
              <a:t>2022 </a:t>
            </a:r>
            <a:r>
              <a:rPr kumimoji="1" lang="ja-JP" altLang="en-US" sz="1400" b="1" dirty="0"/>
              <a:t>年 </a:t>
            </a:r>
            <a:r>
              <a:rPr kumimoji="1" lang="en-US" altLang="ja-JP" sz="1400" b="1" dirty="0"/>
              <a:t>4 </a:t>
            </a:r>
            <a:r>
              <a:rPr kumimoji="1" lang="ja-JP" altLang="en-US" sz="1400" b="1" dirty="0"/>
              <a:t>月 </a:t>
            </a:r>
            <a:r>
              <a:rPr kumimoji="1" lang="en-US" altLang="ja-JP" sz="1400" b="1" dirty="0"/>
              <a:t>10 </a:t>
            </a:r>
            <a:r>
              <a:rPr kumimoji="1" lang="ja-JP" altLang="en-US" sz="1400" b="1" dirty="0"/>
              <a:t>日 </a:t>
            </a:r>
            <a:r>
              <a:rPr kumimoji="1" lang="en-US" altLang="ja-JP" sz="1400" b="1" dirty="0"/>
              <a:t>(</a:t>
            </a:r>
            <a:r>
              <a:rPr kumimoji="1" lang="ja-JP" altLang="en-US" sz="1400" b="1" dirty="0"/>
              <a:t>経済安全保障担当大臣時代の記者会見</a:t>
            </a:r>
            <a:r>
              <a:rPr kumimoji="1" lang="en-US" altLang="ja-JP" sz="1400" b="1" dirty="0"/>
              <a:t>)</a:t>
            </a:r>
          </a:p>
          <a:p>
            <a:r>
              <a:rPr kumimoji="1" lang="ja-JP" altLang="en-US" sz="1400" b="1" dirty="0"/>
              <a:t>「</a:t>
            </a:r>
            <a:r>
              <a:rPr kumimoji="1" lang="ja-JP" altLang="en-US" sz="1400" b="1" u="sng" dirty="0">
                <a:solidFill>
                  <a:srgbClr val="C00000"/>
                </a:solidFill>
              </a:rPr>
              <a:t>国立大学だけではなくて、県立大学や高専なども含めて、地方の大学でいかにデジタル人材を育てていくか、さらにはサイバーセキュリティにも精通した人材を育てていく</a:t>
            </a:r>
            <a:r>
              <a:rPr kumimoji="1" lang="ja-JP" altLang="en-US" sz="1400" b="1" dirty="0"/>
              <a:t> か、ここは大きな鍵になるように思っております。」</a:t>
            </a:r>
            <a:endParaRPr kumimoji="1" lang="en-US" altLang="ja-JP" sz="900" b="1" dirty="0"/>
          </a:p>
          <a:p>
            <a:endParaRPr kumimoji="1" lang="en-US" altLang="ja-JP" sz="900" b="1" dirty="0"/>
          </a:p>
          <a:p>
            <a:r>
              <a:rPr kumimoji="1" lang="en-US" altLang="ja-JP" sz="1400" b="1" dirty="0"/>
              <a:t>2022 </a:t>
            </a:r>
            <a:r>
              <a:rPr kumimoji="1" lang="ja-JP" altLang="en-US" sz="1400" b="1" dirty="0"/>
              <a:t>年 </a:t>
            </a:r>
            <a:r>
              <a:rPr kumimoji="1" lang="en-US" altLang="ja-JP" sz="1400" b="1" dirty="0"/>
              <a:t>12 </a:t>
            </a:r>
            <a:r>
              <a:rPr kumimoji="1" lang="ja-JP" altLang="en-US" sz="1400" b="1" dirty="0"/>
              <a:t>月 </a:t>
            </a:r>
            <a:r>
              <a:rPr kumimoji="1" lang="en-US" altLang="ja-JP" sz="1400" b="1" dirty="0"/>
              <a:t>20 </a:t>
            </a:r>
            <a:r>
              <a:rPr kumimoji="1" lang="ja-JP" altLang="en-US" sz="1400" b="1" dirty="0"/>
              <a:t>日 </a:t>
            </a:r>
            <a:r>
              <a:rPr kumimoji="1" lang="en-US" altLang="ja-JP" sz="1400" b="1" dirty="0"/>
              <a:t>(</a:t>
            </a:r>
            <a:r>
              <a:rPr kumimoji="1" lang="ja-JP" altLang="en-US" sz="1400" b="1" dirty="0"/>
              <a:t>経済安全保障担当大臣時代の記者会見</a:t>
            </a:r>
            <a:r>
              <a:rPr kumimoji="1" lang="en-US" altLang="ja-JP" sz="1400" b="1" dirty="0"/>
              <a:t>)</a:t>
            </a:r>
          </a:p>
          <a:p>
            <a:r>
              <a:rPr kumimoji="1" lang="ja-JP" altLang="en-US" sz="1400" b="1" dirty="0"/>
              <a:t>「</a:t>
            </a:r>
            <a:r>
              <a:rPr kumimoji="1" lang="ja-JP" altLang="en-US" sz="1400" b="1" u="sng" dirty="0">
                <a:solidFill>
                  <a:srgbClr val="C00000"/>
                </a:solidFill>
              </a:rPr>
              <a:t>高いセキュリティが求められる、要は自国で管理すべき領域においても、</a:t>
            </a:r>
            <a:r>
              <a:rPr kumimoji="1" lang="en-US" altLang="ja-JP" sz="1400" b="1" u="sng" dirty="0">
                <a:solidFill>
                  <a:srgbClr val="C00000"/>
                </a:solidFill>
              </a:rPr>
              <a:t>『</a:t>
            </a:r>
            <a:r>
              <a:rPr kumimoji="1" lang="ja-JP" altLang="en-US" sz="1400" b="1" u="sng" dirty="0">
                <a:solidFill>
                  <a:srgbClr val="C00000"/>
                </a:solidFill>
              </a:rPr>
              <a:t>クラウド</a:t>
            </a:r>
            <a:r>
              <a:rPr kumimoji="1" lang="en-US" altLang="ja-JP" sz="1400" b="1" u="sng" dirty="0">
                <a:solidFill>
                  <a:srgbClr val="C00000"/>
                </a:solidFill>
              </a:rPr>
              <a:t>』</a:t>
            </a:r>
            <a:r>
              <a:rPr kumimoji="1" lang="ja-JP" altLang="en-US" sz="1400" b="1" u="sng" dirty="0">
                <a:solidFill>
                  <a:srgbClr val="C00000"/>
                </a:solidFill>
              </a:rPr>
              <a:t>の事業基盤を喪失してしまって、その供給を完全に外部に依存する恐れが高まっていると、私共は認識いたしております。特に行政や重要インフラ分野の重要なデータを、自律的に管理可能な基盤クラウドの開発基盤を国内に確保することが何よりも重要だと考えております。</a:t>
            </a:r>
            <a:r>
              <a:rPr kumimoji="1" lang="en-US" altLang="ja-JP" sz="1400" b="1" dirty="0"/>
              <a:t>2021 </a:t>
            </a:r>
            <a:r>
              <a:rPr kumimoji="1" lang="ja-JP" altLang="en-US" sz="1400" b="1" dirty="0"/>
              <a:t>年時点でございますが、クラウドプログラムの海外依存度が約 </a:t>
            </a:r>
            <a:r>
              <a:rPr kumimoji="1" lang="en-US" altLang="ja-JP" sz="1400" b="1" dirty="0"/>
              <a:t>7 </a:t>
            </a:r>
            <a:r>
              <a:rPr kumimoji="1" lang="ja-JP" altLang="en-US" sz="1400" b="1" dirty="0"/>
              <a:t>割となっておりますので、国内でしっかり対応していくべきものだと考えます。」</a:t>
            </a:r>
            <a:endParaRPr kumimoji="1" lang="en-US" altLang="ja-JP" sz="900" b="1" dirty="0"/>
          </a:p>
          <a:p>
            <a:endParaRPr lang="en-US" altLang="ja-JP" sz="900" b="1" dirty="0"/>
          </a:p>
          <a:p>
            <a:r>
              <a:rPr kumimoji="1" lang="en-US" altLang="ja-JP" sz="1400" b="1" dirty="0"/>
              <a:t>2025 </a:t>
            </a:r>
            <a:r>
              <a:rPr kumimoji="1" lang="ja-JP" altLang="en-US" sz="1400" b="1" dirty="0"/>
              <a:t>年 </a:t>
            </a:r>
            <a:r>
              <a:rPr kumimoji="1" lang="en-US" altLang="ja-JP" sz="1400" b="1" dirty="0"/>
              <a:t>10 </a:t>
            </a:r>
            <a:r>
              <a:rPr kumimoji="1" lang="ja-JP" altLang="en-US" sz="1400" b="1" dirty="0"/>
              <a:t>月 </a:t>
            </a:r>
            <a:r>
              <a:rPr kumimoji="1" lang="en-US" altLang="ja-JP" sz="1400" b="1" dirty="0"/>
              <a:t>24 </a:t>
            </a:r>
            <a:r>
              <a:rPr kumimoji="1" lang="ja-JP" altLang="en-US" sz="1400" b="1" dirty="0"/>
              <a:t>日所信表明演説</a:t>
            </a:r>
          </a:p>
          <a:p>
            <a:r>
              <a:rPr kumimoji="1" lang="ja-JP" altLang="en-US" sz="1400" b="1" dirty="0"/>
              <a:t>「中長期的には、</a:t>
            </a:r>
            <a:r>
              <a:rPr kumimoji="1" lang="ja-JP" altLang="en-US" sz="1400" b="1" u="sng" dirty="0">
                <a:solidFill>
                  <a:srgbClr val="C00000"/>
                </a:solidFill>
              </a:rPr>
              <a:t>日本経済のパイを大きくしていくことが重要</a:t>
            </a:r>
            <a:r>
              <a:rPr kumimoji="1" lang="ja-JP" altLang="en-US" sz="1400" b="1" dirty="0"/>
              <a:t>です。我が国の課題を解決することに資する</a:t>
            </a:r>
            <a:r>
              <a:rPr kumimoji="1" lang="ja-JP" altLang="en-US" sz="1400" b="1" u="sng" dirty="0">
                <a:solidFill>
                  <a:srgbClr val="C00000"/>
                </a:solidFill>
              </a:rPr>
              <a:t>先端技術を開花させることで、日本経済の強い成長の実現を目指します。</a:t>
            </a:r>
            <a:r>
              <a:rPr kumimoji="1" lang="ja-JP" altLang="en-US" sz="1400" b="1" dirty="0"/>
              <a:t>」</a:t>
            </a:r>
          </a:p>
          <a:p>
            <a:r>
              <a:rPr kumimoji="1" lang="ja-JP" altLang="en-US" sz="1400" b="1" dirty="0"/>
              <a:t>「</a:t>
            </a:r>
            <a:r>
              <a:rPr kumimoji="1" lang="ja-JP" altLang="en-US" sz="1400" b="1" u="sng" dirty="0">
                <a:solidFill>
                  <a:srgbClr val="C00000"/>
                </a:solidFill>
              </a:rPr>
              <a:t>世界共通の課題解決に資する製品・サービス・インフラを提供できれば、更なる日本の成長につながります。</a:t>
            </a:r>
            <a:r>
              <a:rPr kumimoji="1" lang="ja-JP" altLang="en-US" sz="1400" b="1" dirty="0"/>
              <a:t>未来への不安を希望に変え、経済の新たな成長を切り拓きます。</a:t>
            </a:r>
            <a:r>
              <a:rPr kumimoji="1" lang="en-US" altLang="ja-JP" sz="1400" b="1" dirty="0"/>
              <a:t>AI</a:t>
            </a:r>
            <a:r>
              <a:rPr kumimoji="1" lang="ja-JP" altLang="en-US" sz="1400" b="1" dirty="0"/>
              <a:t>・半導体、造船、量子、バイオ、航空・宇宙、サイバーセキュリティ等の戦略分野に対して、大胆な投資促進、国際展開支援、人材育成、スタートアップ振興、研究開発、産学連携、国際標準化といった多角的な観点からの総合支援策を講ずることで、官民の積極投資を引き出します。</a:t>
            </a:r>
            <a:r>
              <a:rPr kumimoji="1" lang="en-US" altLang="ja-JP" sz="1400" b="1" dirty="0"/>
              <a:t>... AI </a:t>
            </a:r>
            <a:r>
              <a:rPr kumimoji="1" lang="ja-JP" altLang="en-US" sz="1400" b="1" dirty="0"/>
              <a:t>を始めとする</a:t>
            </a:r>
            <a:r>
              <a:rPr kumimoji="1" lang="ja-JP" altLang="en-US" sz="1400" b="1" u="sng" dirty="0">
                <a:solidFill>
                  <a:srgbClr val="C00000"/>
                </a:solidFill>
              </a:rPr>
              <a:t>新しいデジタル技術の研究開発及び産業化を加速させます。</a:t>
            </a:r>
            <a:r>
              <a:rPr kumimoji="1" lang="ja-JP" altLang="en-US" sz="1400" b="1" dirty="0"/>
              <a:t>」</a:t>
            </a:r>
          </a:p>
          <a:p>
            <a:r>
              <a:rPr kumimoji="1" lang="ja-JP" altLang="en-US" sz="1400" b="1" dirty="0"/>
              <a:t>「公教育の強化や大学改革を進めるとともに、</a:t>
            </a:r>
            <a:r>
              <a:rPr kumimoji="1" lang="ja-JP" altLang="en-US" sz="1400" b="1" u="sng" dirty="0">
                <a:solidFill>
                  <a:srgbClr val="C00000"/>
                </a:solidFill>
              </a:rPr>
              <a:t>科学技術・人材育成に資する戦略的支援を行い、</a:t>
            </a:r>
            <a:r>
              <a:rPr kumimoji="1" lang="en-US" altLang="ja-JP" sz="1400" b="1" u="sng" dirty="0">
                <a:solidFill>
                  <a:srgbClr val="C00000"/>
                </a:solidFill>
              </a:rPr>
              <a:t>『</a:t>
            </a:r>
            <a:r>
              <a:rPr kumimoji="1" lang="ja-JP" altLang="en-US" sz="1400" b="1" u="sng" dirty="0">
                <a:solidFill>
                  <a:srgbClr val="C00000"/>
                </a:solidFill>
              </a:rPr>
              <a:t>新技術立国</a:t>
            </a:r>
            <a:r>
              <a:rPr kumimoji="1" lang="en-US" altLang="ja-JP" sz="1400" b="1" u="sng" dirty="0">
                <a:solidFill>
                  <a:srgbClr val="C00000"/>
                </a:solidFill>
              </a:rPr>
              <a:t>』</a:t>
            </a:r>
            <a:r>
              <a:rPr kumimoji="1" lang="ja-JP" altLang="en-US" sz="1400" b="1" u="sng" dirty="0">
                <a:solidFill>
                  <a:srgbClr val="C00000"/>
                </a:solidFill>
              </a:rPr>
              <a:t>を目指します。</a:t>
            </a:r>
            <a:r>
              <a:rPr kumimoji="1" lang="ja-JP" altLang="en-US" sz="1400" b="1" dirty="0"/>
              <a:t>」</a:t>
            </a:r>
            <a:endParaRPr kumimoji="1" lang="en-US" altLang="ja-JP" sz="1400" b="1" dirty="0"/>
          </a:p>
        </p:txBody>
      </p:sp>
      <p:sp>
        <p:nvSpPr>
          <p:cNvPr id="8" name="テキスト ボックス 7">
            <a:extLst>
              <a:ext uri="{FF2B5EF4-FFF2-40B4-BE49-F238E27FC236}">
                <a16:creationId xmlns:a16="http://schemas.microsoft.com/office/drawing/2014/main" id="{09C419BC-4440-4BF1-8DDA-A471577704E9}"/>
              </a:ext>
            </a:extLst>
          </p:cNvPr>
          <p:cNvSpPr txBox="1"/>
          <p:nvPr/>
        </p:nvSpPr>
        <p:spPr>
          <a:xfrm>
            <a:off x="0" y="32564"/>
            <a:ext cx="6423660" cy="369332"/>
          </a:xfrm>
          <a:prstGeom prst="rect">
            <a:avLst/>
          </a:prstGeom>
          <a:noFill/>
        </p:spPr>
        <p:txBody>
          <a:bodyPr wrap="square" rtlCol="0">
            <a:spAutoFit/>
          </a:bodyPr>
          <a:lstStyle/>
          <a:p>
            <a:r>
              <a:rPr kumimoji="1" lang="ja-JP" altLang="en-US" b="1" dirty="0">
                <a:highlight>
                  <a:srgbClr val="99FFCC"/>
                </a:highlight>
              </a:rPr>
              <a:t>近年の日本国の行政トップの声 </a:t>
            </a:r>
            <a:r>
              <a:rPr kumimoji="1" lang="en-US" altLang="ja-JP" b="1" dirty="0">
                <a:highlight>
                  <a:srgbClr val="99FFCC"/>
                </a:highlight>
              </a:rPr>
              <a:t>(</a:t>
            </a:r>
            <a:r>
              <a:rPr kumimoji="1" lang="ja-JP" altLang="en-US" b="1" dirty="0">
                <a:highlight>
                  <a:srgbClr val="99FFCC"/>
                </a:highlight>
              </a:rPr>
              <a:t>総理大臣の発言</a:t>
            </a:r>
            <a:r>
              <a:rPr kumimoji="1" lang="en-US" altLang="ja-JP" b="1" dirty="0">
                <a:highlight>
                  <a:srgbClr val="99FFCC"/>
                </a:highlight>
              </a:rPr>
              <a:t>):</a:t>
            </a:r>
            <a:endParaRPr kumimoji="1" lang="ja-JP" altLang="en-US" b="1" dirty="0">
              <a:highlight>
                <a:srgbClr val="99FFCC"/>
              </a:highlight>
            </a:endParaRPr>
          </a:p>
        </p:txBody>
      </p:sp>
      <p:pic>
        <p:nvPicPr>
          <p:cNvPr id="9" name="図 8">
            <a:extLst>
              <a:ext uri="{FF2B5EF4-FFF2-40B4-BE49-F238E27FC236}">
                <a16:creationId xmlns:a16="http://schemas.microsoft.com/office/drawing/2014/main" id="{1DE66926-F045-426C-A2AD-D427E53C26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82" y="4466992"/>
            <a:ext cx="667972" cy="1518452"/>
          </a:xfrm>
          <a:prstGeom prst="rect">
            <a:avLst/>
          </a:prstGeom>
        </p:spPr>
      </p:pic>
    </p:spTree>
    <p:extLst>
      <p:ext uri="{BB962C8B-B14F-4D97-AF65-F5344CB8AC3E}">
        <p14:creationId xmlns:p14="http://schemas.microsoft.com/office/powerpoint/2010/main" val="2541030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E8F71FE-0AB8-4695-BBEB-828E4CC074C8}"/>
              </a:ext>
            </a:extLst>
          </p:cNvPr>
          <p:cNvSpPr>
            <a:spLocks noGrp="1"/>
          </p:cNvSpPr>
          <p:nvPr>
            <p:ph type="sldNum" sz="quarter" idx="12"/>
          </p:nvPr>
        </p:nvSpPr>
        <p:spPr/>
        <p:txBody>
          <a:bodyPr/>
          <a:lstStyle/>
          <a:p>
            <a:fld id="{63DCA85F-F225-44A4-AEA8-9083CAE61796}" type="slidenum">
              <a:rPr kumimoji="1" lang="ja-JP" altLang="en-US" smtClean="0"/>
              <a:t>57</a:t>
            </a:fld>
            <a:endParaRPr kumimoji="1" lang="ja-JP" altLang="en-US" dirty="0"/>
          </a:p>
        </p:txBody>
      </p:sp>
      <p:sp>
        <p:nvSpPr>
          <p:cNvPr id="5" name="テキスト ボックス 4">
            <a:extLst>
              <a:ext uri="{FF2B5EF4-FFF2-40B4-BE49-F238E27FC236}">
                <a16:creationId xmlns:a16="http://schemas.microsoft.com/office/drawing/2014/main" id="{77E829EB-189A-44D7-A624-AC4AB53310E6}"/>
              </a:ext>
            </a:extLst>
          </p:cNvPr>
          <p:cNvSpPr txBox="1"/>
          <p:nvPr/>
        </p:nvSpPr>
        <p:spPr>
          <a:xfrm>
            <a:off x="134904" y="495300"/>
            <a:ext cx="11922192" cy="646331"/>
          </a:xfrm>
          <a:prstGeom prst="rect">
            <a:avLst/>
          </a:prstGeom>
          <a:solidFill>
            <a:schemeClr val="accent6">
              <a:lumMod val="20000"/>
              <a:lumOff val="80000"/>
            </a:schemeClr>
          </a:solidFill>
        </p:spPr>
        <p:txBody>
          <a:bodyPr wrap="square" rtlCol="0">
            <a:spAutoFit/>
          </a:bodyPr>
          <a:lstStyle/>
          <a:p>
            <a:r>
              <a:rPr kumimoji="1" lang="ja-JP" altLang="en-US" sz="1200" b="1" dirty="0">
                <a:highlight>
                  <a:srgbClr val="FFFF00"/>
                </a:highlight>
              </a:rPr>
              <a:t>⑬ </a:t>
            </a:r>
            <a:r>
              <a:rPr kumimoji="1" lang="ja-JP" altLang="en-US" sz="1200" b="1" dirty="0">
                <a:highlight>
                  <a:srgbClr val="99FFCC"/>
                </a:highlight>
              </a:rPr>
              <a:t>第 </a:t>
            </a:r>
            <a:r>
              <a:rPr kumimoji="1" lang="en-US" altLang="ja-JP" sz="1200" b="1" dirty="0">
                <a:highlight>
                  <a:srgbClr val="99FFCC"/>
                </a:highlight>
              </a:rPr>
              <a:t>213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21 </a:t>
            </a:r>
            <a:r>
              <a:rPr kumimoji="1" lang="ja-JP" altLang="en-US" sz="1200" b="1" dirty="0">
                <a:highlight>
                  <a:srgbClr val="99FFCC"/>
                </a:highlight>
              </a:rPr>
              <a:t>号 令和 </a:t>
            </a:r>
            <a:r>
              <a:rPr kumimoji="1" lang="en-US" altLang="ja-JP" sz="1200" b="1" dirty="0">
                <a:highlight>
                  <a:srgbClr val="99FFCC"/>
                </a:highlight>
              </a:rPr>
              <a:t>6 </a:t>
            </a:r>
            <a:r>
              <a:rPr kumimoji="1" lang="ja-JP" altLang="en-US" sz="1200" b="1" dirty="0">
                <a:highlight>
                  <a:srgbClr val="99FFCC"/>
                </a:highlight>
              </a:rPr>
              <a:t>年 </a:t>
            </a:r>
            <a:r>
              <a:rPr kumimoji="1" lang="en-US" altLang="ja-JP" sz="1200" b="1" dirty="0">
                <a:highlight>
                  <a:srgbClr val="99FFCC"/>
                </a:highlight>
              </a:rPr>
              <a:t>5 </a:t>
            </a:r>
            <a:r>
              <a:rPr kumimoji="1" lang="ja-JP" altLang="en-US" sz="1200" b="1" dirty="0">
                <a:highlight>
                  <a:srgbClr val="99FFCC"/>
                </a:highlight>
              </a:rPr>
              <a:t>月 </a:t>
            </a:r>
            <a:r>
              <a:rPr kumimoji="1" lang="en-US" altLang="ja-JP" sz="1200" b="1" dirty="0">
                <a:highlight>
                  <a:srgbClr val="99FFCC"/>
                </a:highlight>
              </a:rPr>
              <a:t>24 </a:t>
            </a:r>
            <a:r>
              <a:rPr kumimoji="1" lang="ja-JP" altLang="en-US" sz="1200" b="1" dirty="0">
                <a:highlight>
                  <a:srgbClr val="99FFCC"/>
                </a:highlight>
              </a:rPr>
              <a:t>日</a:t>
            </a:r>
          </a:p>
          <a:p>
            <a:r>
              <a:rPr kumimoji="1" lang="ja-JP" altLang="en-US" sz="1200" b="1" dirty="0"/>
              <a:t>「</a:t>
            </a:r>
            <a:r>
              <a:rPr kumimoji="1" lang="ja-JP" altLang="en-US" sz="1200" b="1" u="sng" dirty="0">
                <a:solidFill>
                  <a:srgbClr val="C00000"/>
                </a:solidFill>
              </a:rPr>
              <a:t>世界の各国は自分の国の自前のやはりデジタル業者を育てるということに、実は方向性が行っている</a:t>
            </a:r>
            <a:r>
              <a:rPr kumimoji="1" lang="ja-JP" altLang="en-US" sz="1200" b="1" dirty="0"/>
              <a:t>」、「</a:t>
            </a:r>
            <a:r>
              <a:rPr kumimoji="1" lang="ja-JP" altLang="en-US" sz="1200" b="1" u="sng" dirty="0">
                <a:solidFill>
                  <a:srgbClr val="C00000"/>
                </a:solidFill>
              </a:rPr>
              <a:t>やはり日本独自のデジタル業者を育てて、自前のクラウドをちゃんとつくるべき</a:t>
            </a:r>
            <a:r>
              <a:rPr kumimoji="1" lang="ja-JP" altLang="en-US" sz="1200" b="1" dirty="0"/>
              <a:t>」</a:t>
            </a:r>
            <a:endParaRPr kumimoji="1" lang="en-US" altLang="ja-JP" sz="1200" b="1" dirty="0"/>
          </a:p>
          <a:p>
            <a:r>
              <a:rPr kumimoji="1" lang="en-US" altLang="ja-JP" sz="1100" dirty="0"/>
              <a:t>https://kokkai.ndl.go.jp/simple/detail?minId=121305367X02120240524&amp;spkNum=75#s75</a:t>
            </a:r>
          </a:p>
        </p:txBody>
      </p:sp>
      <p:sp>
        <p:nvSpPr>
          <p:cNvPr id="6" name="テキスト ボックス 5">
            <a:extLst>
              <a:ext uri="{FF2B5EF4-FFF2-40B4-BE49-F238E27FC236}">
                <a16:creationId xmlns:a16="http://schemas.microsoft.com/office/drawing/2014/main" id="{41DE8786-CBF8-4DF6-9692-B7474501A3EC}"/>
              </a:ext>
            </a:extLst>
          </p:cNvPr>
          <p:cNvSpPr txBox="1"/>
          <p:nvPr/>
        </p:nvSpPr>
        <p:spPr>
          <a:xfrm>
            <a:off x="134904" y="1269633"/>
            <a:ext cx="11922192" cy="1200329"/>
          </a:xfrm>
          <a:prstGeom prst="rect">
            <a:avLst/>
          </a:prstGeom>
          <a:solidFill>
            <a:schemeClr val="accent5">
              <a:lumMod val="20000"/>
              <a:lumOff val="80000"/>
            </a:schemeClr>
          </a:solidFill>
        </p:spPr>
        <p:txBody>
          <a:bodyPr wrap="square" rtlCol="0">
            <a:spAutoFit/>
          </a:bodyPr>
          <a:lstStyle/>
          <a:p>
            <a:r>
              <a:rPr kumimoji="1" lang="ja-JP" altLang="en-US" sz="1200" b="1" dirty="0">
                <a:highlight>
                  <a:srgbClr val="FFFF00"/>
                </a:highlight>
              </a:rPr>
              <a:t>⑭ </a:t>
            </a:r>
            <a:r>
              <a:rPr kumimoji="1" lang="zh-CN" altLang="en-US" sz="1200" b="1" dirty="0">
                <a:highlight>
                  <a:srgbClr val="99FFCC"/>
                </a:highlight>
              </a:rPr>
              <a:t>第 </a:t>
            </a:r>
            <a:r>
              <a:rPr kumimoji="1" lang="en-US" altLang="zh-CN" sz="1200" b="1" dirty="0">
                <a:highlight>
                  <a:srgbClr val="99FFCC"/>
                </a:highlight>
              </a:rPr>
              <a:t>208 </a:t>
            </a:r>
            <a:r>
              <a:rPr kumimoji="1" lang="zh-CN" altLang="en-US" sz="1200" b="1" dirty="0">
                <a:highlight>
                  <a:srgbClr val="99FFCC"/>
                </a:highlight>
              </a:rPr>
              <a:t>回国会 参議院 内閣委員会 第 </a:t>
            </a:r>
            <a:r>
              <a:rPr kumimoji="1" lang="en-US" altLang="zh-CN" sz="1200" b="1" dirty="0">
                <a:highlight>
                  <a:srgbClr val="99FFCC"/>
                </a:highlight>
              </a:rPr>
              <a:t>11 </a:t>
            </a:r>
            <a:r>
              <a:rPr kumimoji="1" lang="zh-CN" altLang="en-US" sz="1200" b="1" dirty="0">
                <a:highlight>
                  <a:srgbClr val="99FFCC"/>
                </a:highlight>
              </a:rPr>
              <a:t>号 令和 </a:t>
            </a:r>
            <a:r>
              <a:rPr kumimoji="1" lang="en-US" altLang="zh-CN" sz="1200" b="1" dirty="0">
                <a:highlight>
                  <a:srgbClr val="99FFCC"/>
                </a:highlight>
              </a:rPr>
              <a:t>4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19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「人事情報や給与情報やいろんな個人情報を含む</a:t>
            </a:r>
            <a:r>
              <a:rPr kumimoji="1" lang="ja-JP" altLang="en-US" sz="1200" b="1" u="sng" dirty="0">
                <a:solidFill>
                  <a:srgbClr val="C00000"/>
                </a:solidFill>
              </a:rPr>
              <a:t>機微な情報が、日本企業ではなく海外企業のクラウドで扱われているということが紛れもない我が国の現状である</a:t>
            </a:r>
            <a:r>
              <a:rPr kumimoji="1" lang="ja-JP" altLang="en-US" sz="1200" b="1" dirty="0"/>
              <a:t>」、「国民生活や個人の尊重に不可欠な技術分野でありまして、まさに</a:t>
            </a:r>
            <a:r>
              <a:rPr kumimoji="1" lang="ja-JP" altLang="en-US" sz="1200" b="1" u="sng" dirty="0">
                <a:solidFill>
                  <a:srgbClr val="C00000"/>
                </a:solidFill>
              </a:rPr>
              <a:t>データセンターとかクラウドということに関しては </a:t>
            </a:r>
            <a:r>
              <a:rPr kumimoji="1" lang="en-US" altLang="ja-JP" sz="1200" b="1" u="sng" dirty="0">
                <a:solidFill>
                  <a:srgbClr val="C00000"/>
                </a:solidFill>
              </a:rPr>
              <a:t>... </a:t>
            </a:r>
            <a:r>
              <a:rPr kumimoji="1" lang="ja-JP" altLang="en-US" sz="1200" b="1" u="sng" dirty="0">
                <a:solidFill>
                  <a:srgbClr val="C00000"/>
                </a:solidFill>
              </a:rPr>
              <a:t>国産化を目指して、思い切った研究開発、まあ野心的って最近はやりですから、野心的な研究開発もやっていくことが必要なのではないかな</a:t>
            </a:r>
            <a:r>
              <a:rPr kumimoji="1" lang="ja-JP" altLang="en-US" sz="1200" b="1" dirty="0"/>
              <a:t>」、「</a:t>
            </a:r>
            <a:r>
              <a:rPr kumimoji="1" lang="ja-JP" altLang="en-US" sz="1200" b="1" u="sng" dirty="0">
                <a:solidFill>
                  <a:srgbClr val="C00000"/>
                </a:solidFill>
              </a:rPr>
              <a:t>情報通信というのは主要産業の中でも特にコアとなる産業だ </a:t>
            </a:r>
            <a:r>
              <a:rPr kumimoji="1" lang="en-US" altLang="ja-JP" sz="1200" b="1" dirty="0"/>
              <a:t>... </a:t>
            </a:r>
            <a:r>
              <a:rPr kumimoji="1" lang="ja-JP" altLang="en-US" sz="1200" b="1" dirty="0"/>
              <a:t>日本が抱えている脆弱性というのは何なのか、委員の御指摘も踏まえてしっかりと政府の中で検討していく必要があろう」</a:t>
            </a:r>
            <a:endParaRPr kumimoji="1" lang="en-US" altLang="ja-JP" sz="1200" b="1" dirty="0"/>
          </a:p>
          <a:p>
            <a:r>
              <a:rPr kumimoji="1" lang="en-US" altLang="ja-JP" sz="1100" dirty="0"/>
              <a:t>https://kokkai.ndl.go.jp/simple/txt/120814889X01120220419/79</a:t>
            </a:r>
          </a:p>
        </p:txBody>
      </p:sp>
      <p:sp>
        <p:nvSpPr>
          <p:cNvPr id="7" name="テキスト ボックス 6">
            <a:extLst>
              <a:ext uri="{FF2B5EF4-FFF2-40B4-BE49-F238E27FC236}">
                <a16:creationId xmlns:a16="http://schemas.microsoft.com/office/drawing/2014/main" id="{074BECCB-2D62-4068-B91B-CEE8D2C5AD82}"/>
              </a:ext>
            </a:extLst>
          </p:cNvPr>
          <p:cNvSpPr txBox="1"/>
          <p:nvPr/>
        </p:nvSpPr>
        <p:spPr>
          <a:xfrm>
            <a:off x="134904" y="2563366"/>
            <a:ext cx="11922192" cy="830997"/>
          </a:xfrm>
          <a:prstGeom prst="rect">
            <a:avLst/>
          </a:prstGeom>
          <a:solidFill>
            <a:schemeClr val="accent4">
              <a:lumMod val="20000"/>
              <a:lumOff val="80000"/>
            </a:schemeClr>
          </a:solidFill>
        </p:spPr>
        <p:txBody>
          <a:bodyPr wrap="square" rtlCol="0">
            <a:spAutoFit/>
          </a:bodyPr>
          <a:lstStyle/>
          <a:p>
            <a:r>
              <a:rPr kumimoji="1" lang="ja-JP" altLang="en-US" sz="1200" b="1" dirty="0">
                <a:highlight>
                  <a:srgbClr val="FFFF00"/>
                </a:highlight>
              </a:rPr>
              <a:t>⑮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衆議院 経済産業委員会 第 </a:t>
            </a:r>
            <a:r>
              <a:rPr kumimoji="1" lang="en-US" altLang="zh-CN" sz="1200" b="1" dirty="0">
                <a:highlight>
                  <a:srgbClr val="99FFCC"/>
                </a:highlight>
              </a:rPr>
              <a:t>9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11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デジタルプラットフォーマー、これはほとんどアメリカ独り勝ち」、「日本にもプラットフォーマーはありますけれども、米国のデジタル巨大企業には勝てない状況」、「欧州も同じような危機感を持って、デジタル主権ということで、米系のプラットフォーマーに対してある程度規制をかけて、国内のプラットフォーマーを育成していくんだということをやってきました。その欧州の規制を勉強して</a:t>
            </a:r>
            <a:r>
              <a:rPr kumimoji="1" lang="en-US" altLang="ja-JP" sz="1200" b="1" dirty="0"/>
              <a:t>...</a:t>
            </a:r>
            <a:r>
              <a:rPr kumimoji="1" lang="ja-JP" altLang="en-US" sz="1200" b="1" dirty="0"/>
              <a:t>」</a:t>
            </a:r>
            <a:endParaRPr kumimoji="1" lang="en-US" altLang="ja-JP" sz="1200" b="1" dirty="0"/>
          </a:p>
          <a:p>
            <a:r>
              <a:rPr kumimoji="1" lang="en-US" altLang="ja-JP" sz="1100" dirty="0"/>
              <a:t>https://kokkai.ndl.go.jp/simple/txt/121704080X00920250411/38</a:t>
            </a:r>
          </a:p>
        </p:txBody>
      </p:sp>
      <p:sp>
        <p:nvSpPr>
          <p:cNvPr id="8" name="テキスト ボックス 7">
            <a:extLst>
              <a:ext uri="{FF2B5EF4-FFF2-40B4-BE49-F238E27FC236}">
                <a16:creationId xmlns:a16="http://schemas.microsoft.com/office/drawing/2014/main" id="{03DCA785-EC22-4B51-BC1C-6031915CAE21}"/>
              </a:ext>
            </a:extLst>
          </p:cNvPr>
          <p:cNvSpPr txBox="1"/>
          <p:nvPr/>
        </p:nvSpPr>
        <p:spPr>
          <a:xfrm>
            <a:off x="134904" y="3487767"/>
            <a:ext cx="11922192" cy="830997"/>
          </a:xfrm>
          <a:prstGeom prst="rect">
            <a:avLst/>
          </a:prstGeom>
          <a:solidFill>
            <a:schemeClr val="accent3">
              <a:lumMod val="20000"/>
              <a:lumOff val="80000"/>
            </a:schemeClr>
          </a:solidFill>
        </p:spPr>
        <p:txBody>
          <a:bodyPr wrap="square" rtlCol="0">
            <a:spAutoFit/>
          </a:bodyPr>
          <a:lstStyle/>
          <a:p>
            <a:r>
              <a:rPr kumimoji="1" lang="ja-JP" altLang="en-US" sz="1200" b="1" dirty="0">
                <a:highlight>
                  <a:srgbClr val="FFFF00"/>
                </a:highlight>
              </a:rPr>
              <a:t>⑯ </a:t>
            </a:r>
            <a:r>
              <a:rPr kumimoji="1" lang="zh-CN" altLang="en-US" sz="1200" b="1" dirty="0">
                <a:highlight>
                  <a:srgbClr val="99FFCC"/>
                </a:highlight>
              </a:rPr>
              <a:t>第 </a:t>
            </a:r>
            <a:r>
              <a:rPr kumimoji="1" lang="en-US" altLang="zh-CN" sz="1200" b="1" dirty="0">
                <a:highlight>
                  <a:srgbClr val="99FFCC"/>
                </a:highlight>
              </a:rPr>
              <a:t>201 </a:t>
            </a:r>
            <a:r>
              <a:rPr kumimoji="1" lang="zh-CN" altLang="en-US" sz="1200" b="1" dirty="0">
                <a:highlight>
                  <a:srgbClr val="99FFCC"/>
                </a:highlight>
              </a:rPr>
              <a:t>回国会 衆議院 経済産業委員会 第 </a:t>
            </a:r>
            <a:r>
              <a:rPr kumimoji="1" lang="en-US" altLang="zh-CN" sz="1200" b="1" dirty="0">
                <a:highlight>
                  <a:srgbClr val="99FFCC"/>
                </a:highlight>
              </a:rPr>
              <a:t>2 </a:t>
            </a:r>
            <a:r>
              <a:rPr kumimoji="1" lang="zh-CN" altLang="en-US" sz="1200" b="1" dirty="0">
                <a:highlight>
                  <a:srgbClr val="99FFCC"/>
                </a:highlight>
              </a:rPr>
              <a:t>号 令和 </a:t>
            </a:r>
            <a:r>
              <a:rPr kumimoji="1" lang="en-US" altLang="zh-CN" sz="1200" b="1" dirty="0">
                <a:highlight>
                  <a:srgbClr val="99FFCC"/>
                </a:highlight>
              </a:rPr>
              <a:t>2 </a:t>
            </a:r>
            <a:r>
              <a:rPr kumimoji="1" lang="zh-CN" altLang="en-US" sz="1200" b="1" dirty="0">
                <a:highlight>
                  <a:srgbClr val="99FFCC"/>
                </a:highlight>
              </a:rPr>
              <a:t>年 </a:t>
            </a:r>
            <a:r>
              <a:rPr kumimoji="1" lang="en-US" altLang="zh-CN" sz="1200" b="1" dirty="0">
                <a:highlight>
                  <a:srgbClr val="99FFCC"/>
                </a:highlight>
              </a:rPr>
              <a:t>3 </a:t>
            </a:r>
            <a:r>
              <a:rPr kumimoji="1" lang="zh-CN" altLang="en-US" sz="1200" b="1" dirty="0">
                <a:highlight>
                  <a:srgbClr val="99FFCC"/>
                </a:highlight>
              </a:rPr>
              <a:t>月 </a:t>
            </a:r>
            <a:r>
              <a:rPr kumimoji="1" lang="en-US" altLang="zh-CN" sz="1200" b="1" dirty="0">
                <a:highlight>
                  <a:srgbClr val="99FFCC"/>
                </a:highlight>
              </a:rPr>
              <a:t>6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「かつて世界を席巻した </a:t>
            </a:r>
            <a:r>
              <a:rPr kumimoji="1" lang="en-US" altLang="ja-JP" sz="1200" b="1" dirty="0"/>
              <a:t>... </a:t>
            </a:r>
            <a:r>
              <a:rPr kumimoji="1" lang="ja-JP" altLang="en-US" sz="1200" b="1" dirty="0"/>
              <a:t>日本のゲームソフト、これは残念ながら、スマホの誕生、出現によりまして、</a:t>
            </a:r>
            <a:r>
              <a:rPr kumimoji="1" lang="ja-JP" altLang="en-US" sz="1200" b="1" u="sng" dirty="0">
                <a:solidFill>
                  <a:srgbClr val="C00000"/>
                </a:solidFill>
              </a:rPr>
              <a:t>一気にプラットフォーマーの小作人と化してしまいました。</a:t>
            </a:r>
            <a:r>
              <a:rPr kumimoji="1" lang="ja-JP" altLang="en-US" sz="1200" b="1" dirty="0"/>
              <a:t>」、「</a:t>
            </a:r>
            <a:r>
              <a:rPr kumimoji="1" lang="en-US" altLang="ja-JP" sz="1200" b="1" u="sng" dirty="0">
                <a:solidFill>
                  <a:srgbClr val="C00000"/>
                </a:solidFill>
              </a:rPr>
              <a:t>GAFA </a:t>
            </a:r>
            <a:r>
              <a:rPr kumimoji="1" lang="ja-JP" altLang="en-US" sz="1200" b="1" u="sng" dirty="0">
                <a:solidFill>
                  <a:srgbClr val="C00000"/>
                </a:solidFill>
              </a:rPr>
              <a:t>や国家資本主義のもとの中国企業が台頭する中で、日本企業はこの第四次産業革命をいかにして生き残り、その先、いかにして主導権をとっていけるのか</a:t>
            </a:r>
            <a:r>
              <a:rPr kumimoji="1" lang="ja-JP" altLang="en-US" sz="1200" b="1" dirty="0"/>
              <a:t> </a:t>
            </a:r>
            <a:r>
              <a:rPr kumimoji="1" lang="en-US" altLang="ja-JP" sz="1200" b="1" dirty="0"/>
              <a:t>...</a:t>
            </a:r>
            <a:r>
              <a:rPr kumimoji="1" lang="ja-JP" altLang="en-US" sz="1200" b="1" dirty="0"/>
              <a:t>」</a:t>
            </a:r>
            <a:endParaRPr kumimoji="1" lang="en-US" altLang="ja-JP" sz="1200" b="1" dirty="0"/>
          </a:p>
          <a:p>
            <a:r>
              <a:rPr kumimoji="1" lang="en-US" altLang="ja-JP" sz="1100" dirty="0"/>
              <a:t>https://kokkai.ndl.go.jp/simple/txt/120104080X00220200306/14</a:t>
            </a:r>
          </a:p>
        </p:txBody>
      </p:sp>
      <p:sp>
        <p:nvSpPr>
          <p:cNvPr id="9" name="テキスト ボックス 8">
            <a:extLst>
              <a:ext uri="{FF2B5EF4-FFF2-40B4-BE49-F238E27FC236}">
                <a16:creationId xmlns:a16="http://schemas.microsoft.com/office/drawing/2014/main" id="{B77724C0-ECBD-4FEF-811E-3EA195180CD4}"/>
              </a:ext>
            </a:extLst>
          </p:cNvPr>
          <p:cNvSpPr txBox="1"/>
          <p:nvPr/>
        </p:nvSpPr>
        <p:spPr>
          <a:xfrm>
            <a:off x="134904" y="4374213"/>
            <a:ext cx="11922192" cy="815608"/>
          </a:xfrm>
          <a:prstGeom prst="rect">
            <a:avLst/>
          </a:prstGeom>
          <a:solidFill>
            <a:schemeClr val="accent2">
              <a:lumMod val="20000"/>
              <a:lumOff val="80000"/>
            </a:schemeClr>
          </a:solidFill>
        </p:spPr>
        <p:txBody>
          <a:bodyPr wrap="square" rtlCol="0">
            <a:spAutoFit/>
          </a:bodyPr>
          <a:lstStyle/>
          <a:p>
            <a:r>
              <a:rPr kumimoji="1" lang="ja-JP" altLang="en-US" sz="1200" b="1" dirty="0">
                <a:highlight>
                  <a:srgbClr val="FFFF00"/>
                </a:highlight>
              </a:rPr>
              <a:t>⑰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衆議院 経済産業委員会 第 </a:t>
            </a:r>
            <a:r>
              <a:rPr kumimoji="1" lang="en-US" altLang="zh-CN" sz="1200" b="1" dirty="0">
                <a:highlight>
                  <a:srgbClr val="99FFCC"/>
                </a:highlight>
              </a:rPr>
              <a:t>12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23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a:t>
            </a:r>
            <a:r>
              <a:rPr kumimoji="1" lang="ja-JP" altLang="en-US" sz="1200" b="1" u="sng" dirty="0">
                <a:solidFill>
                  <a:srgbClr val="C00000"/>
                </a:solidFill>
              </a:rPr>
              <a:t>海外の巨大プラットフォーマーが出てきたことで、多様な日本の中小企業が、優越的地位の問題等が指摘されて、利益が奪われちゃっているんじゃないか</a:t>
            </a:r>
            <a:r>
              <a:rPr kumimoji="1" lang="ja-JP" altLang="en-US" sz="1200" b="1" dirty="0"/>
              <a:t>ということが、この十年ぐらいで多数指摘がされてまいりました」、「欧州が目指しているように、</a:t>
            </a:r>
            <a:r>
              <a:rPr kumimoji="1" lang="ja-JP" altLang="en-US" sz="1200" b="1" u="sng" dirty="0">
                <a:solidFill>
                  <a:srgbClr val="C00000"/>
                </a:solidFill>
              </a:rPr>
              <a:t>国産のプラットフォーマー、これを振興していくべきである</a:t>
            </a:r>
            <a:r>
              <a:rPr kumimoji="1" lang="ja-JP" altLang="en-US" sz="1200" b="1" dirty="0"/>
              <a:t>」</a:t>
            </a:r>
            <a:endParaRPr kumimoji="1" lang="en-US" altLang="ja-JP" sz="1200" b="1" dirty="0"/>
          </a:p>
          <a:p>
            <a:r>
              <a:rPr kumimoji="1" lang="en-US" altLang="ja-JP" sz="1100" dirty="0"/>
              <a:t>https://kokkai.ndl.go.jp/simple/txt/121704080X01220250423/112</a:t>
            </a:r>
          </a:p>
        </p:txBody>
      </p:sp>
      <p:sp>
        <p:nvSpPr>
          <p:cNvPr id="10" name="テキスト ボックス 9">
            <a:extLst>
              <a:ext uri="{FF2B5EF4-FFF2-40B4-BE49-F238E27FC236}">
                <a16:creationId xmlns:a16="http://schemas.microsoft.com/office/drawing/2014/main" id="{DA852ECB-3C73-488F-A3C6-27D9FB38AC08}"/>
              </a:ext>
            </a:extLst>
          </p:cNvPr>
          <p:cNvSpPr txBox="1"/>
          <p:nvPr/>
        </p:nvSpPr>
        <p:spPr>
          <a:xfrm>
            <a:off x="134904" y="5245270"/>
            <a:ext cx="11922192" cy="1000274"/>
          </a:xfrm>
          <a:prstGeom prst="rect">
            <a:avLst/>
          </a:prstGeom>
          <a:solidFill>
            <a:schemeClr val="accent1">
              <a:lumMod val="20000"/>
              <a:lumOff val="80000"/>
            </a:schemeClr>
          </a:solidFill>
        </p:spPr>
        <p:txBody>
          <a:bodyPr wrap="square" rtlCol="0">
            <a:spAutoFit/>
          </a:bodyPr>
          <a:lstStyle/>
          <a:p>
            <a:r>
              <a:rPr kumimoji="1" lang="ja-JP" altLang="en-US" sz="1200" b="1" dirty="0">
                <a:highlight>
                  <a:srgbClr val="FFFF00"/>
                </a:highlight>
              </a:rPr>
              <a:t>⑱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衆議院 経済産業委員会 第 </a:t>
            </a:r>
            <a:r>
              <a:rPr kumimoji="1" lang="en-US" altLang="zh-CN" sz="1200" b="1" dirty="0">
                <a:highlight>
                  <a:srgbClr val="99FFCC"/>
                </a:highlight>
              </a:rPr>
              <a:t>12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23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a:t>
            </a:r>
            <a:r>
              <a:rPr kumimoji="1" lang="ja-JP" altLang="en-US" sz="1200" b="1" u="sng" dirty="0">
                <a:solidFill>
                  <a:srgbClr val="C00000"/>
                </a:solidFill>
              </a:rPr>
              <a:t>一定のプラットフォーム企業が国内に存在しなければ、あらゆる商業の、商売の仲介によって、どんどんどんどん富が国外に流出をしていく</a:t>
            </a:r>
            <a:r>
              <a:rPr kumimoji="1" lang="ja-JP" altLang="en-US" sz="1200" b="1" dirty="0"/>
              <a:t>」、「</a:t>
            </a:r>
            <a:r>
              <a:rPr kumimoji="1" lang="ja-JP" altLang="en-US" sz="1200" b="1" u="sng" dirty="0">
                <a:solidFill>
                  <a:srgbClr val="C00000"/>
                </a:solidFill>
              </a:rPr>
              <a:t>やはり国産のプラットフォーマーをある程度振興していくということは重要なポイントだ</a:t>
            </a:r>
            <a:r>
              <a:rPr kumimoji="1" lang="ja-JP" altLang="en-US" sz="1200" b="1" dirty="0"/>
              <a:t>」、「</a:t>
            </a:r>
            <a:r>
              <a:rPr kumimoji="1" lang="ja-JP" altLang="en-US" sz="1200" b="1" u="sng" dirty="0">
                <a:solidFill>
                  <a:srgbClr val="C00000"/>
                </a:solidFill>
              </a:rPr>
              <a:t>クラウドが、国内事業者がほとんどない</a:t>
            </a:r>
            <a:r>
              <a:rPr kumimoji="1" lang="ja-JP" altLang="en-US" sz="1200" b="1" dirty="0"/>
              <a:t>。一方で、我々、スマホを使うにも、どんな業務をやるにも、情報の倉庫みたいなものですので、</a:t>
            </a:r>
            <a:r>
              <a:rPr kumimoji="1" lang="ja-JP" altLang="en-US" sz="1200" b="1" u="sng" dirty="0">
                <a:solidFill>
                  <a:srgbClr val="C00000"/>
                </a:solidFill>
              </a:rPr>
              <a:t>デジタル化が進めば進むほどクラウド事業者にお金が入っていく。それも国外に全部流出していった</a:t>
            </a:r>
            <a:r>
              <a:rPr kumimoji="1" lang="ja-JP" altLang="en-US" sz="1200" b="1" dirty="0"/>
              <a:t>」</a:t>
            </a:r>
            <a:endParaRPr kumimoji="1" lang="en-US" altLang="ja-JP" sz="1200" b="1" dirty="0"/>
          </a:p>
          <a:p>
            <a:r>
              <a:rPr kumimoji="1" lang="en-US" altLang="ja-JP" sz="1100" dirty="0"/>
              <a:t>https://kokkai.ndl.go.jp/simple/txt/121704080X01220250423/114</a:t>
            </a:r>
          </a:p>
        </p:txBody>
      </p:sp>
      <p:sp>
        <p:nvSpPr>
          <p:cNvPr id="11" name="テキスト ボックス 10">
            <a:extLst>
              <a:ext uri="{FF2B5EF4-FFF2-40B4-BE49-F238E27FC236}">
                <a16:creationId xmlns:a16="http://schemas.microsoft.com/office/drawing/2014/main" id="{270D40DB-ABB6-4975-A918-1EAFDAF1D40B}"/>
              </a:ext>
            </a:extLst>
          </p:cNvPr>
          <p:cNvSpPr txBox="1"/>
          <p:nvPr/>
        </p:nvSpPr>
        <p:spPr>
          <a:xfrm>
            <a:off x="0" y="32564"/>
            <a:ext cx="6423660" cy="369332"/>
          </a:xfrm>
          <a:prstGeom prst="rect">
            <a:avLst/>
          </a:prstGeom>
          <a:noFill/>
        </p:spPr>
        <p:txBody>
          <a:bodyPr wrap="square" rtlCol="0">
            <a:spAutoFit/>
          </a:bodyPr>
          <a:lstStyle/>
          <a:p>
            <a:r>
              <a:rPr kumimoji="1" lang="ja-JP" altLang="en-US" b="1" dirty="0">
                <a:highlight>
                  <a:srgbClr val="99FFCC"/>
                </a:highlight>
              </a:rPr>
              <a:t>近年の日本国の主権者の代表者の声 </a:t>
            </a:r>
            <a:r>
              <a:rPr kumimoji="1" lang="en-US" altLang="ja-JP" b="1" dirty="0">
                <a:highlight>
                  <a:srgbClr val="99FFCC"/>
                </a:highlight>
              </a:rPr>
              <a:t>(</a:t>
            </a:r>
            <a:r>
              <a:rPr kumimoji="1" lang="ja-JP" altLang="en-US" b="1" dirty="0">
                <a:highlight>
                  <a:srgbClr val="99FFCC"/>
                </a:highlight>
              </a:rPr>
              <a:t>国会質疑</a:t>
            </a:r>
            <a:r>
              <a:rPr kumimoji="1" lang="en-US" altLang="ja-JP" b="1" dirty="0">
                <a:highlight>
                  <a:srgbClr val="99FFCC"/>
                </a:highlight>
              </a:rPr>
              <a:t>) (1/3):</a:t>
            </a:r>
            <a:endParaRPr kumimoji="1" lang="ja-JP" altLang="en-US" b="1" dirty="0">
              <a:highlight>
                <a:srgbClr val="99FFCC"/>
              </a:highlight>
            </a:endParaRPr>
          </a:p>
        </p:txBody>
      </p:sp>
      <p:pic>
        <p:nvPicPr>
          <p:cNvPr id="12" name="図 11">
            <a:extLst>
              <a:ext uri="{FF2B5EF4-FFF2-40B4-BE49-F238E27FC236}">
                <a16:creationId xmlns:a16="http://schemas.microsoft.com/office/drawing/2014/main" id="{FDEA6C57-B55B-4284-B28E-ABA316451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0059" y="5973807"/>
            <a:ext cx="1066798" cy="777785"/>
          </a:xfrm>
          <a:prstGeom prst="rect">
            <a:avLst/>
          </a:prstGeom>
        </p:spPr>
      </p:pic>
    </p:spTree>
    <p:extLst>
      <p:ext uri="{BB962C8B-B14F-4D97-AF65-F5344CB8AC3E}">
        <p14:creationId xmlns:p14="http://schemas.microsoft.com/office/powerpoint/2010/main" val="3108032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E8F71FE-0AB8-4695-BBEB-828E4CC074C8}"/>
              </a:ext>
            </a:extLst>
          </p:cNvPr>
          <p:cNvSpPr>
            <a:spLocks noGrp="1"/>
          </p:cNvSpPr>
          <p:nvPr>
            <p:ph type="sldNum" sz="quarter" idx="12"/>
          </p:nvPr>
        </p:nvSpPr>
        <p:spPr/>
        <p:txBody>
          <a:bodyPr/>
          <a:lstStyle/>
          <a:p>
            <a:fld id="{63DCA85F-F225-44A4-AEA8-9083CAE61796}" type="slidenum">
              <a:rPr kumimoji="1" lang="ja-JP" altLang="en-US" smtClean="0"/>
              <a:t>58</a:t>
            </a:fld>
            <a:endParaRPr kumimoji="1" lang="ja-JP" altLang="en-US" dirty="0"/>
          </a:p>
        </p:txBody>
      </p:sp>
      <p:sp>
        <p:nvSpPr>
          <p:cNvPr id="5" name="テキスト ボックス 4">
            <a:extLst>
              <a:ext uri="{FF2B5EF4-FFF2-40B4-BE49-F238E27FC236}">
                <a16:creationId xmlns:a16="http://schemas.microsoft.com/office/drawing/2014/main" id="{77E829EB-189A-44D7-A624-AC4AB53310E6}"/>
              </a:ext>
            </a:extLst>
          </p:cNvPr>
          <p:cNvSpPr txBox="1"/>
          <p:nvPr/>
        </p:nvSpPr>
        <p:spPr>
          <a:xfrm>
            <a:off x="114298" y="495300"/>
            <a:ext cx="11922192" cy="1000274"/>
          </a:xfrm>
          <a:prstGeom prst="rect">
            <a:avLst/>
          </a:prstGeom>
          <a:solidFill>
            <a:schemeClr val="accent6">
              <a:lumMod val="20000"/>
              <a:lumOff val="80000"/>
            </a:schemeClr>
          </a:solidFill>
        </p:spPr>
        <p:txBody>
          <a:bodyPr wrap="square" rtlCol="0">
            <a:spAutoFit/>
          </a:bodyPr>
          <a:lstStyle/>
          <a:p>
            <a:r>
              <a:rPr kumimoji="1" lang="ja-JP" altLang="en-US" sz="1200" b="1" dirty="0">
                <a:highlight>
                  <a:srgbClr val="FFFF00"/>
                </a:highlight>
              </a:rPr>
              <a:t>⑲ </a:t>
            </a:r>
            <a:r>
              <a:rPr kumimoji="1" lang="ja-JP" altLang="en-US" sz="1200" b="1" dirty="0">
                <a:highlight>
                  <a:srgbClr val="99FFCC"/>
                </a:highlight>
              </a:rPr>
              <a:t>第 </a:t>
            </a:r>
            <a:r>
              <a:rPr kumimoji="1" lang="en-US" altLang="ja-JP" sz="1200" b="1" dirty="0">
                <a:highlight>
                  <a:srgbClr val="99FFCC"/>
                </a:highlight>
              </a:rPr>
              <a:t>211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3 </a:t>
            </a:r>
            <a:r>
              <a:rPr kumimoji="1" lang="ja-JP" altLang="en-US" sz="1200" b="1" dirty="0">
                <a:highlight>
                  <a:srgbClr val="99FFCC"/>
                </a:highlight>
              </a:rPr>
              <a:t>号 令和 </a:t>
            </a:r>
            <a:r>
              <a:rPr kumimoji="1" lang="en-US" altLang="ja-JP" sz="1200" b="1" dirty="0">
                <a:highlight>
                  <a:srgbClr val="99FFCC"/>
                </a:highlight>
              </a:rPr>
              <a:t>5 </a:t>
            </a:r>
            <a:r>
              <a:rPr kumimoji="1" lang="ja-JP" altLang="en-US" sz="1200" b="1" dirty="0">
                <a:highlight>
                  <a:srgbClr val="99FFCC"/>
                </a:highlight>
              </a:rPr>
              <a:t>年 </a:t>
            </a:r>
            <a:r>
              <a:rPr kumimoji="1" lang="en-US" altLang="ja-JP" sz="1200" b="1" dirty="0">
                <a:highlight>
                  <a:srgbClr val="99FFCC"/>
                </a:highlight>
              </a:rPr>
              <a:t>3 </a:t>
            </a:r>
            <a:r>
              <a:rPr kumimoji="1" lang="ja-JP" altLang="en-US" sz="1200" b="1" dirty="0">
                <a:highlight>
                  <a:srgbClr val="99FFCC"/>
                </a:highlight>
              </a:rPr>
              <a:t>月 </a:t>
            </a:r>
            <a:r>
              <a:rPr kumimoji="1" lang="en-US" altLang="ja-JP" sz="1200" b="1" dirty="0">
                <a:highlight>
                  <a:srgbClr val="99FFCC"/>
                </a:highlight>
              </a:rPr>
              <a:t>14 </a:t>
            </a:r>
            <a:r>
              <a:rPr kumimoji="1" lang="ja-JP" altLang="en-US" sz="1200" b="1" dirty="0">
                <a:highlight>
                  <a:srgbClr val="99FFCC"/>
                </a:highlight>
              </a:rPr>
              <a:t>日</a:t>
            </a:r>
          </a:p>
          <a:p>
            <a:r>
              <a:rPr kumimoji="1" lang="ja-JP" altLang="en-US" sz="1200" b="1" dirty="0"/>
              <a:t>「デジタルもそうならないように、やはり、しっかり日本の独自の人材を育成し、また、システムも独自のシステムをちゃんと開発してやっていく」、「まさに、地方に仕事をつくる、人の流れをつくる、結婚、出産、子育ての希望をかなえる、魅力的な地域をつくる、この四つの課題解決は、やはり日本の自前のデジタルのシステムでしっかりとつくっていく」、「ここは一旦死んだふりをして、ちゃんと日本の技術開発をして、すばらしいデジタル社会をつくっていく、それが日本のためだ」</a:t>
            </a:r>
            <a:endParaRPr kumimoji="1" lang="en-US" altLang="ja-JP" sz="1200" b="1" dirty="0"/>
          </a:p>
          <a:p>
            <a:r>
              <a:rPr kumimoji="1" lang="en-US" altLang="ja-JP" sz="1100" dirty="0"/>
              <a:t>https://kokkai.ndl.go.jp/simple/detail?minId=121105367X00320230314&amp;spkNum=92#s92</a:t>
            </a:r>
          </a:p>
        </p:txBody>
      </p:sp>
      <p:sp>
        <p:nvSpPr>
          <p:cNvPr id="11" name="テキスト ボックス 10">
            <a:extLst>
              <a:ext uri="{FF2B5EF4-FFF2-40B4-BE49-F238E27FC236}">
                <a16:creationId xmlns:a16="http://schemas.microsoft.com/office/drawing/2014/main" id="{B9205257-5156-4CB1-8C9F-26B5ACAB4059}"/>
              </a:ext>
            </a:extLst>
          </p:cNvPr>
          <p:cNvSpPr txBox="1"/>
          <p:nvPr/>
        </p:nvSpPr>
        <p:spPr>
          <a:xfrm>
            <a:off x="134904" y="1615440"/>
            <a:ext cx="11922192" cy="815608"/>
          </a:xfrm>
          <a:prstGeom prst="rect">
            <a:avLst/>
          </a:prstGeom>
          <a:solidFill>
            <a:schemeClr val="accent5">
              <a:lumMod val="20000"/>
              <a:lumOff val="80000"/>
            </a:schemeClr>
          </a:solidFill>
        </p:spPr>
        <p:txBody>
          <a:bodyPr wrap="square" rtlCol="0">
            <a:spAutoFit/>
          </a:bodyPr>
          <a:lstStyle/>
          <a:p>
            <a:r>
              <a:rPr kumimoji="1" lang="ja-JP" altLang="en-US" sz="1200" b="1" dirty="0">
                <a:highlight>
                  <a:srgbClr val="FFFF00"/>
                </a:highlight>
              </a:rPr>
              <a:t>⑳ </a:t>
            </a:r>
            <a:r>
              <a:rPr kumimoji="1" lang="ja-JP" altLang="en-US" sz="1200" b="1" dirty="0">
                <a:highlight>
                  <a:srgbClr val="99FFCC"/>
                </a:highlight>
              </a:rPr>
              <a:t>第 </a:t>
            </a:r>
            <a:r>
              <a:rPr kumimoji="1" lang="en-US" altLang="ja-JP" sz="1200" b="1" dirty="0">
                <a:highlight>
                  <a:srgbClr val="99FFCC"/>
                </a:highlight>
              </a:rPr>
              <a:t>211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10 </a:t>
            </a:r>
            <a:r>
              <a:rPr kumimoji="1" lang="ja-JP" altLang="en-US" sz="1200" b="1" dirty="0">
                <a:highlight>
                  <a:srgbClr val="99FFCC"/>
                </a:highlight>
              </a:rPr>
              <a:t>号 令和 </a:t>
            </a:r>
            <a:r>
              <a:rPr kumimoji="1" lang="en-US" altLang="ja-JP" sz="1200" b="1" dirty="0">
                <a:highlight>
                  <a:srgbClr val="99FFCC"/>
                </a:highlight>
              </a:rPr>
              <a:t>5 </a:t>
            </a:r>
            <a:r>
              <a:rPr kumimoji="1" lang="ja-JP" altLang="en-US" sz="1200" b="1" dirty="0">
                <a:highlight>
                  <a:srgbClr val="99FFCC"/>
                </a:highlight>
              </a:rPr>
              <a:t>年 </a:t>
            </a:r>
            <a:r>
              <a:rPr kumimoji="1" lang="en-US" altLang="ja-JP" sz="1200" b="1" dirty="0">
                <a:highlight>
                  <a:srgbClr val="99FFCC"/>
                </a:highlight>
              </a:rPr>
              <a:t>5 </a:t>
            </a:r>
            <a:r>
              <a:rPr kumimoji="1" lang="ja-JP" altLang="en-US" sz="1200" b="1" dirty="0">
                <a:highlight>
                  <a:srgbClr val="99FFCC"/>
                </a:highlight>
              </a:rPr>
              <a:t>月 </a:t>
            </a:r>
            <a:r>
              <a:rPr kumimoji="1" lang="en-US" altLang="ja-JP" sz="1200" b="1" dirty="0">
                <a:highlight>
                  <a:srgbClr val="99FFCC"/>
                </a:highlight>
              </a:rPr>
              <a:t>11 </a:t>
            </a:r>
            <a:r>
              <a:rPr kumimoji="1" lang="ja-JP" altLang="en-US" sz="1200" b="1" dirty="0">
                <a:highlight>
                  <a:srgbClr val="99FFCC"/>
                </a:highlight>
              </a:rPr>
              <a:t>日</a:t>
            </a:r>
          </a:p>
          <a:p>
            <a:r>
              <a:rPr kumimoji="1" lang="ja-JP" altLang="en-US" sz="1200" b="1" dirty="0"/>
              <a:t>「地方公共団体のガバメントクラウドは、自前のデジタル技術が開発するのを待って進めても全く遅くはないと私は思っている」、「少々待ってもデジタル主権を失うようなことをやっちゃ駄目だ、デジタル植民地になっちゃ駄目だ」</a:t>
            </a:r>
            <a:endParaRPr kumimoji="1" lang="en-US" altLang="ja-JP" sz="1200" b="1" dirty="0"/>
          </a:p>
          <a:p>
            <a:r>
              <a:rPr kumimoji="1" lang="en-US" altLang="ja-JP" sz="1100" dirty="0"/>
              <a:t>https://kokkai.ndl.go.jp/simple/txt/121105367X01020230511/52/</a:t>
            </a:r>
          </a:p>
        </p:txBody>
      </p:sp>
      <p:sp>
        <p:nvSpPr>
          <p:cNvPr id="12" name="テキスト ボックス 11">
            <a:extLst>
              <a:ext uri="{FF2B5EF4-FFF2-40B4-BE49-F238E27FC236}">
                <a16:creationId xmlns:a16="http://schemas.microsoft.com/office/drawing/2014/main" id="{819A5EF7-24C6-4328-AD61-0FE291072B7F}"/>
              </a:ext>
            </a:extLst>
          </p:cNvPr>
          <p:cNvSpPr txBox="1"/>
          <p:nvPr/>
        </p:nvSpPr>
        <p:spPr>
          <a:xfrm>
            <a:off x="114298" y="2550914"/>
            <a:ext cx="11922192" cy="630942"/>
          </a:xfrm>
          <a:prstGeom prst="rect">
            <a:avLst/>
          </a:prstGeom>
          <a:solidFill>
            <a:schemeClr val="accent4">
              <a:lumMod val="20000"/>
              <a:lumOff val="80000"/>
            </a:schemeClr>
          </a:solidFill>
        </p:spPr>
        <p:txBody>
          <a:bodyPr wrap="square" rtlCol="0">
            <a:spAutoFit/>
          </a:bodyPr>
          <a:lstStyle/>
          <a:p>
            <a:r>
              <a:rPr kumimoji="1" lang="ja-JP" altLang="en-US" sz="1200" b="1" dirty="0">
                <a:highlight>
                  <a:srgbClr val="FFFF00"/>
                </a:highlight>
              </a:rPr>
              <a:t>㉑ </a:t>
            </a:r>
            <a:r>
              <a:rPr kumimoji="1" lang="ja-JP" altLang="en-US" sz="1200" b="1" dirty="0">
                <a:highlight>
                  <a:srgbClr val="99FFCC"/>
                </a:highlight>
              </a:rPr>
              <a:t>第 </a:t>
            </a:r>
            <a:r>
              <a:rPr kumimoji="1" lang="en-US" altLang="ja-JP" sz="1200" b="1" dirty="0">
                <a:highlight>
                  <a:srgbClr val="99FFCC"/>
                </a:highlight>
              </a:rPr>
              <a:t>213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21 </a:t>
            </a:r>
            <a:r>
              <a:rPr kumimoji="1" lang="ja-JP" altLang="en-US" sz="1200" b="1" dirty="0">
                <a:highlight>
                  <a:srgbClr val="99FFCC"/>
                </a:highlight>
              </a:rPr>
              <a:t>号 令和 </a:t>
            </a:r>
            <a:r>
              <a:rPr kumimoji="1" lang="en-US" altLang="ja-JP" sz="1200" b="1" dirty="0">
                <a:highlight>
                  <a:srgbClr val="99FFCC"/>
                </a:highlight>
              </a:rPr>
              <a:t>6 </a:t>
            </a:r>
            <a:r>
              <a:rPr kumimoji="1" lang="ja-JP" altLang="en-US" sz="1200" b="1" dirty="0">
                <a:highlight>
                  <a:srgbClr val="99FFCC"/>
                </a:highlight>
              </a:rPr>
              <a:t>年 </a:t>
            </a:r>
            <a:r>
              <a:rPr kumimoji="1" lang="en-US" altLang="ja-JP" sz="1200" b="1" dirty="0">
                <a:highlight>
                  <a:srgbClr val="99FFCC"/>
                </a:highlight>
              </a:rPr>
              <a:t>5 </a:t>
            </a:r>
            <a:r>
              <a:rPr kumimoji="1" lang="ja-JP" altLang="en-US" sz="1200" b="1" dirty="0">
                <a:highlight>
                  <a:srgbClr val="99FFCC"/>
                </a:highlight>
              </a:rPr>
              <a:t>月 </a:t>
            </a:r>
            <a:r>
              <a:rPr kumimoji="1" lang="en-US" altLang="ja-JP" sz="1200" b="1" dirty="0">
                <a:highlight>
                  <a:srgbClr val="99FFCC"/>
                </a:highlight>
              </a:rPr>
              <a:t>24 </a:t>
            </a:r>
            <a:r>
              <a:rPr kumimoji="1" lang="ja-JP" altLang="en-US" sz="1200" b="1" dirty="0">
                <a:highlight>
                  <a:srgbClr val="99FFCC"/>
                </a:highlight>
              </a:rPr>
              <a:t>日</a:t>
            </a:r>
          </a:p>
          <a:p>
            <a:r>
              <a:rPr kumimoji="1" lang="ja-JP" altLang="en-US" sz="1200" b="1" dirty="0"/>
              <a:t>「米国には </a:t>
            </a:r>
            <a:r>
              <a:rPr kumimoji="1" lang="en-US" altLang="ja-JP" sz="1200" b="1" dirty="0"/>
              <a:t>CLOUD </a:t>
            </a:r>
            <a:r>
              <a:rPr kumimoji="1" lang="ja-JP" altLang="en-US" sz="1200" b="1" dirty="0"/>
              <a:t>法という法律がありまして、捜査当局の判断次第で、アメリカの </a:t>
            </a:r>
            <a:r>
              <a:rPr kumimoji="1" lang="en-US" altLang="ja-JP" sz="1200" b="1" dirty="0"/>
              <a:t>IT </a:t>
            </a:r>
            <a:r>
              <a:rPr kumimoji="1" lang="ja-JP" altLang="en-US" sz="1200" b="1" dirty="0"/>
              <a:t>大手のデータを自由に見ることができる、こういう法律がある」</a:t>
            </a:r>
            <a:endParaRPr kumimoji="1" lang="en-US" altLang="ja-JP" sz="1200" b="1" dirty="0"/>
          </a:p>
          <a:p>
            <a:r>
              <a:rPr kumimoji="1" lang="en-US" altLang="ja-JP" sz="1100" dirty="0"/>
              <a:t>https://kokkai.ndl.go.jp/simple/txt/121305367X02120240524/71/</a:t>
            </a:r>
          </a:p>
        </p:txBody>
      </p:sp>
      <p:sp>
        <p:nvSpPr>
          <p:cNvPr id="13" name="テキスト ボックス 12">
            <a:extLst>
              <a:ext uri="{FF2B5EF4-FFF2-40B4-BE49-F238E27FC236}">
                <a16:creationId xmlns:a16="http://schemas.microsoft.com/office/drawing/2014/main" id="{4E1FAC73-8112-423E-A7B4-00872DA09C9F}"/>
              </a:ext>
            </a:extLst>
          </p:cNvPr>
          <p:cNvSpPr txBox="1"/>
          <p:nvPr/>
        </p:nvSpPr>
        <p:spPr>
          <a:xfrm>
            <a:off x="114298" y="3299470"/>
            <a:ext cx="11922192" cy="815608"/>
          </a:xfrm>
          <a:prstGeom prst="rect">
            <a:avLst/>
          </a:prstGeom>
          <a:solidFill>
            <a:schemeClr val="accent3">
              <a:lumMod val="20000"/>
              <a:lumOff val="80000"/>
            </a:schemeClr>
          </a:solidFill>
        </p:spPr>
        <p:txBody>
          <a:bodyPr wrap="square" rtlCol="0">
            <a:spAutoFit/>
          </a:bodyPr>
          <a:lstStyle/>
          <a:p>
            <a:r>
              <a:rPr kumimoji="1" lang="ja-JP" altLang="en-US" sz="1200" b="1" dirty="0">
                <a:highlight>
                  <a:srgbClr val="FFFF00"/>
                </a:highlight>
              </a:rPr>
              <a:t>㉒ </a:t>
            </a:r>
            <a:r>
              <a:rPr kumimoji="1" lang="ja-JP" altLang="en-US" sz="1200" b="1" dirty="0">
                <a:highlight>
                  <a:srgbClr val="99FFCC"/>
                </a:highlight>
              </a:rPr>
              <a:t>第 </a:t>
            </a:r>
            <a:r>
              <a:rPr kumimoji="1" lang="en-US" altLang="zh-CN" sz="1200" b="1" dirty="0">
                <a:highlight>
                  <a:srgbClr val="99FFCC"/>
                </a:highlight>
              </a:rPr>
              <a:t>208 </a:t>
            </a:r>
            <a:r>
              <a:rPr kumimoji="1" lang="zh-CN" altLang="en-US" sz="1200" b="1" dirty="0">
                <a:highlight>
                  <a:srgbClr val="99FFCC"/>
                </a:highlight>
              </a:rPr>
              <a:t>回国会 衆議院 内閣委員会 第 </a:t>
            </a:r>
            <a:r>
              <a:rPr kumimoji="1" lang="en-US" altLang="zh-CN" sz="1200" b="1" dirty="0">
                <a:highlight>
                  <a:srgbClr val="99FFCC"/>
                </a:highlight>
              </a:rPr>
              <a:t>12 </a:t>
            </a:r>
            <a:r>
              <a:rPr kumimoji="1" lang="zh-CN" altLang="en-US" sz="1200" b="1" dirty="0">
                <a:highlight>
                  <a:srgbClr val="99FFCC"/>
                </a:highlight>
              </a:rPr>
              <a:t>号 令和 </a:t>
            </a:r>
            <a:r>
              <a:rPr kumimoji="1" lang="en-US" altLang="zh-CN" sz="1200" b="1" dirty="0">
                <a:highlight>
                  <a:srgbClr val="99FFCC"/>
                </a:highlight>
              </a:rPr>
              <a:t>4 </a:t>
            </a:r>
            <a:r>
              <a:rPr kumimoji="1" lang="zh-CN" altLang="en-US" sz="1200" b="1" dirty="0">
                <a:highlight>
                  <a:srgbClr val="99FFCC"/>
                </a:highlight>
              </a:rPr>
              <a:t>年 </a:t>
            </a:r>
            <a:r>
              <a:rPr kumimoji="1" lang="en-US" altLang="zh-CN" sz="1200" b="1" dirty="0">
                <a:highlight>
                  <a:srgbClr val="99FFCC"/>
                </a:highlight>
              </a:rPr>
              <a:t>3 </a:t>
            </a:r>
            <a:r>
              <a:rPr kumimoji="1" lang="zh-CN" altLang="en-US" sz="1200" b="1" dirty="0">
                <a:highlight>
                  <a:srgbClr val="99FFCC"/>
                </a:highlight>
              </a:rPr>
              <a:t>月 </a:t>
            </a:r>
            <a:r>
              <a:rPr kumimoji="1" lang="en-US" altLang="zh-CN" sz="1200" b="1" dirty="0">
                <a:highlight>
                  <a:srgbClr val="99FFCC"/>
                </a:highlight>
              </a:rPr>
              <a:t>25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「米国の </a:t>
            </a:r>
            <a:r>
              <a:rPr kumimoji="1" lang="en-US" altLang="ja-JP" sz="1200" b="1" dirty="0"/>
              <a:t>CLOUD </a:t>
            </a:r>
            <a:r>
              <a:rPr kumimoji="1" lang="ja-JP" altLang="en-US" sz="1200" b="1" dirty="0"/>
              <a:t>法によれば、アメリカ政府が要求すれば、米国企業が入手している日本人の個人情報が米政府に開示される可能性もあり、加えて、また、日本政府が米国企業に開示を阻止する要求をできないとの懸念の声があります」</a:t>
            </a:r>
            <a:endParaRPr kumimoji="1" lang="en-US" altLang="ja-JP" sz="1200" b="1" dirty="0"/>
          </a:p>
          <a:p>
            <a:r>
              <a:rPr kumimoji="1" lang="en-US" altLang="ja-JP" sz="1100" dirty="0"/>
              <a:t>https://kokkai.ndl.go.jp/simple/txt/120804889X01220220325/114/</a:t>
            </a:r>
          </a:p>
        </p:txBody>
      </p:sp>
      <p:sp>
        <p:nvSpPr>
          <p:cNvPr id="14" name="テキスト ボックス 13">
            <a:extLst>
              <a:ext uri="{FF2B5EF4-FFF2-40B4-BE49-F238E27FC236}">
                <a16:creationId xmlns:a16="http://schemas.microsoft.com/office/drawing/2014/main" id="{E973E34B-2011-4A06-9897-2A0A235440F8}"/>
              </a:ext>
            </a:extLst>
          </p:cNvPr>
          <p:cNvSpPr txBox="1"/>
          <p:nvPr/>
        </p:nvSpPr>
        <p:spPr>
          <a:xfrm>
            <a:off x="114298" y="4164980"/>
            <a:ext cx="11922192" cy="815608"/>
          </a:xfrm>
          <a:prstGeom prst="rect">
            <a:avLst/>
          </a:prstGeom>
          <a:solidFill>
            <a:schemeClr val="accent2">
              <a:lumMod val="20000"/>
              <a:lumOff val="80000"/>
            </a:schemeClr>
          </a:solidFill>
        </p:spPr>
        <p:txBody>
          <a:bodyPr wrap="square" rtlCol="0">
            <a:spAutoFit/>
          </a:bodyPr>
          <a:lstStyle/>
          <a:p>
            <a:r>
              <a:rPr kumimoji="1" lang="ja-JP" altLang="en-US" sz="1200" b="1" dirty="0">
                <a:highlight>
                  <a:srgbClr val="FFFF00"/>
                </a:highlight>
              </a:rPr>
              <a:t>㉓ </a:t>
            </a:r>
            <a:r>
              <a:rPr kumimoji="1" lang="zh-CN" altLang="en-US" sz="1200" b="1" dirty="0">
                <a:highlight>
                  <a:srgbClr val="99FFCC"/>
                </a:highlight>
              </a:rPr>
              <a:t>第 </a:t>
            </a:r>
            <a:r>
              <a:rPr kumimoji="1" lang="en-US" altLang="zh-CN" sz="1200" b="1" dirty="0">
                <a:highlight>
                  <a:srgbClr val="99FFCC"/>
                </a:highlight>
              </a:rPr>
              <a:t>210 </a:t>
            </a:r>
            <a:r>
              <a:rPr kumimoji="1" lang="zh-CN" altLang="en-US" sz="1200" b="1" dirty="0">
                <a:highlight>
                  <a:srgbClr val="99FFCC"/>
                </a:highlight>
              </a:rPr>
              <a:t>回国会 衆議院 内閣委員会 第 </a:t>
            </a:r>
            <a:r>
              <a:rPr kumimoji="1" lang="en-US" altLang="zh-CN" sz="1200" b="1" dirty="0">
                <a:highlight>
                  <a:srgbClr val="99FFCC"/>
                </a:highlight>
              </a:rPr>
              <a:t>7 </a:t>
            </a:r>
            <a:r>
              <a:rPr kumimoji="1" lang="zh-CN" altLang="en-US" sz="1200" b="1" dirty="0">
                <a:highlight>
                  <a:srgbClr val="99FFCC"/>
                </a:highlight>
              </a:rPr>
              <a:t>号 令和 </a:t>
            </a:r>
            <a:r>
              <a:rPr kumimoji="1" lang="en-US" altLang="zh-CN" sz="1200" b="1" dirty="0">
                <a:highlight>
                  <a:srgbClr val="99FFCC"/>
                </a:highlight>
              </a:rPr>
              <a:t>4 </a:t>
            </a:r>
            <a:r>
              <a:rPr kumimoji="1" lang="zh-CN" altLang="en-US" sz="1200" b="1" dirty="0">
                <a:highlight>
                  <a:srgbClr val="99FFCC"/>
                </a:highlight>
              </a:rPr>
              <a:t>年 </a:t>
            </a:r>
            <a:r>
              <a:rPr kumimoji="1" lang="en-US" altLang="zh-CN" sz="1200" b="1" dirty="0">
                <a:highlight>
                  <a:srgbClr val="99FFCC"/>
                </a:highlight>
              </a:rPr>
              <a:t>11 </a:t>
            </a:r>
            <a:r>
              <a:rPr kumimoji="1" lang="zh-CN" altLang="en-US" sz="1200" b="1" dirty="0">
                <a:highlight>
                  <a:srgbClr val="99FFCC"/>
                </a:highlight>
              </a:rPr>
              <a:t>月 </a:t>
            </a:r>
            <a:r>
              <a:rPr kumimoji="1" lang="en-US" altLang="zh-CN" sz="1200" b="1" dirty="0">
                <a:highlight>
                  <a:srgbClr val="99FFCC"/>
                </a:highlight>
              </a:rPr>
              <a:t>11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a:t>
            </a:r>
            <a:r>
              <a:rPr kumimoji="1" lang="en-US" altLang="ja-JP" sz="1200" b="1" dirty="0"/>
              <a:t>2018 </a:t>
            </a:r>
            <a:r>
              <a:rPr kumimoji="1" lang="ja-JP" altLang="en-US" sz="1200" b="1" dirty="0"/>
              <a:t>年に米国で施行された米国 </a:t>
            </a:r>
            <a:r>
              <a:rPr kumimoji="1" lang="en-US" altLang="ja-JP" sz="1200" b="1" dirty="0"/>
              <a:t>CLOUD </a:t>
            </a:r>
            <a:r>
              <a:rPr kumimoji="1" lang="ja-JP" altLang="en-US" sz="1200" b="1" dirty="0"/>
              <a:t>法においては、アメリカ政府は、米国内の本拠地を持つ企業に対して、米国外に保存されているデータを合法的に閲覧、差押請求を行える可能性がある」、「仮に、米国の捜査当局からガバメントクラウド上の日本国民に関するデータの開示が求められた場合、開示しなければいけないのか、それとも</a:t>
            </a:r>
            <a:r>
              <a:rPr kumimoji="1" lang="en-US" altLang="ja-JP" sz="1200" b="1" dirty="0"/>
              <a:t>...</a:t>
            </a:r>
            <a:r>
              <a:rPr kumimoji="1" lang="ja-JP" altLang="en-US" sz="1200" b="1" dirty="0"/>
              <a:t>」</a:t>
            </a:r>
            <a:endParaRPr kumimoji="1" lang="en-US" altLang="ja-JP" sz="1200" b="1" dirty="0"/>
          </a:p>
          <a:p>
            <a:r>
              <a:rPr kumimoji="1" lang="en-US" altLang="ja-JP" sz="1100" dirty="0"/>
              <a:t>https://kokkai.ndl.go.jp/simple/txt/121004889X00720221111/100/</a:t>
            </a:r>
          </a:p>
        </p:txBody>
      </p:sp>
      <p:sp>
        <p:nvSpPr>
          <p:cNvPr id="15" name="テキスト ボックス 14">
            <a:extLst>
              <a:ext uri="{FF2B5EF4-FFF2-40B4-BE49-F238E27FC236}">
                <a16:creationId xmlns:a16="http://schemas.microsoft.com/office/drawing/2014/main" id="{6D5DF226-E7AA-4CBC-A11E-F03705618B38}"/>
              </a:ext>
            </a:extLst>
          </p:cNvPr>
          <p:cNvSpPr txBox="1"/>
          <p:nvPr/>
        </p:nvSpPr>
        <p:spPr>
          <a:xfrm>
            <a:off x="114298" y="5030490"/>
            <a:ext cx="11922192" cy="815608"/>
          </a:xfrm>
          <a:prstGeom prst="rect">
            <a:avLst/>
          </a:prstGeom>
          <a:solidFill>
            <a:schemeClr val="accent1">
              <a:lumMod val="20000"/>
              <a:lumOff val="80000"/>
            </a:schemeClr>
          </a:solidFill>
        </p:spPr>
        <p:txBody>
          <a:bodyPr wrap="square" rtlCol="0">
            <a:spAutoFit/>
          </a:bodyPr>
          <a:lstStyle/>
          <a:p>
            <a:r>
              <a:rPr kumimoji="1" lang="ja-JP" altLang="en-US" sz="1200" b="1" dirty="0">
                <a:highlight>
                  <a:srgbClr val="FFFF00"/>
                </a:highlight>
              </a:rPr>
              <a:t>㉔ </a:t>
            </a:r>
            <a:r>
              <a:rPr kumimoji="1" lang="zh-CN" altLang="en-US" sz="1200" b="1" dirty="0">
                <a:highlight>
                  <a:srgbClr val="99FFCC"/>
                </a:highlight>
              </a:rPr>
              <a:t>第 </a:t>
            </a:r>
            <a:r>
              <a:rPr kumimoji="1" lang="en-US" altLang="zh-CN" sz="1200" b="1" dirty="0">
                <a:highlight>
                  <a:srgbClr val="99FFCC"/>
                </a:highlight>
              </a:rPr>
              <a:t>213 </a:t>
            </a:r>
            <a:r>
              <a:rPr kumimoji="1" lang="zh-CN" altLang="en-US" sz="1200" b="1" dirty="0">
                <a:highlight>
                  <a:srgbClr val="99FFCC"/>
                </a:highlight>
              </a:rPr>
              <a:t>回国会 参議院 本会議 第 </a:t>
            </a:r>
            <a:r>
              <a:rPr kumimoji="1" lang="en-US" altLang="zh-CN" sz="1200" b="1" dirty="0">
                <a:highlight>
                  <a:srgbClr val="99FFCC"/>
                </a:highlight>
              </a:rPr>
              <a:t>18 </a:t>
            </a:r>
            <a:r>
              <a:rPr kumimoji="1" lang="zh-CN" altLang="en-US" sz="1200" b="1" dirty="0">
                <a:highlight>
                  <a:srgbClr val="99FFCC"/>
                </a:highlight>
              </a:rPr>
              <a:t>号 令和 </a:t>
            </a:r>
            <a:r>
              <a:rPr kumimoji="1" lang="en-US" altLang="zh-CN" sz="1200" b="1" dirty="0">
                <a:highlight>
                  <a:srgbClr val="99FFCC"/>
                </a:highlight>
              </a:rPr>
              <a:t>6 </a:t>
            </a:r>
            <a:r>
              <a:rPr kumimoji="1" lang="zh-CN" altLang="en-US" sz="1200" b="1" dirty="0">
                <a:highlight>
                  <a:srgbClr val="99FFCC"/>
                </a:highlight>
              </a:rPr>
              <a:t>年 </a:t>
            </a:r>
            <a:r>
              <a:rPr kumimoji="1" lang="en-US" altLang="zh-CN" sz="1200" b="1" dirty="0">
                <a:highlight>
                  <a:srgbClr val="99FFCC"/>
                </a:highlight>
              </a:rPr>
              <a:t>5 </a:t>
            </a:r>
            <a:r>
              <a:rPr kumimoji="1" lang="zh-CN" altLang="en-US" sz="1200" b="1" dirty="0">
                <a:highlight>
                  <a:srgbClr val="99FFCC"/>
                </a:highlight>
              </a:rPr>
              <a:t>月 </a:t>
            </a:r>
            <a:r>
              <a:rPr kumimoji="1" lang="en-US" altLang="zh-CN" sz="1200" b="1" dirty="0">
                <a:highlight>
                  <a:srgbClr val="99FFCC"/>
                </a:highlight>
              </a:rPr>
              <a:t>15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国の行政機関等のガバメントクラウドは、アマゾンなどの海外クラウドサービスに圧倒的に依存しています。国の行政機関等のデータが海外事業者のクラウドに保有されることの危険性について考えていますか。」</a:t>
            </a:r>
            <a:endParaRPr kumimoji="1" lang="en-US" altLang="ja-JP" sz="1200" b="1" dirty="0"/>
          </a:p>
          <a:p>
            <a:r>
              <a:rPr kumimoji="1" lang="en-US" altLang="ja-JP" sz="1100" dirty="0"/>
              <a:t>https://kokkai.ndl.go.jp/simple/txt/121315254X01820240515/21</a:t>
            </a:r>
          </a:p>
        </p:txBody>
      </p:sp>
      <p:sp>
        <p:nvSpPr>
          <p:cNvPr id="16" name="テキスト ボックス 15">
            <a:extLst>
              <a:ext uri="{FF2B5EF4-FFF2-40B4-BE49-F238E27FC236}">
                <a16:creationId xmlns:a16="http://schemas.microsoft.com/office/drawing/2014/main" id="{1D51A8EF-85ED-440C-B492-10D948B6C2A7}"/>
              </a:ext>
            </a:extLst>
          </p:cNvPr>
          <p:cNvSpPr txBox="1"/>
          <p:nvPr/>
        </p:nvSpPr>
        <p:spPr>
          <a:xfrm>
            <a:off x="114298" y="5964252"/>
            <a:ext cx="11922192" cy="815608"/>
          </a:xfrm>
          <a:prstGeom prst="rect">
            <a:avLst/>
          </a:prstGeom>
          <a:solidFill>
            <a:schemeClr val="tx2">
              <a:lumMod val="20000"/>
              <a:lumOff val="80000"/>
            </a:schemeClr>
          </a:solidFill>
        </p:spPr>
        <p:txBody>
          <a:bodyPr wrap="square" rtlCol="0">
            <a:spAutoFit/>
          </a:bodyPr>
          <a:lstStyle/>
          <a:p>
            <a:r>
              <a:rPr kumimoji="1" lang="ja-JP" altLang="en-US" sz="1200" b="1" dirty="0">
                <a:highlight>
                  <a:srgbClr val="FFFF00"/>
                </a:highlight>
              </a:rPr>
              <a:t>㉕ </a:t>
            </a:r>
            <a:r>
              <a:rPr kumimoji="1" lang="zh-CN" altLang="en-US" sz="1200" b="1" dirty="0">
                <a:highlight>
                  <a:srgbClr val="99FFCC"/>
                </a:highlight>
              </a:rPr>
              <a:t>第 </a:t>
            </a:r>
            <a:r>
              <a:rPr kumimoji="1" lang="en-US" altLang="ja-JP" sz="1200" b="1" dirty="0">
                <a:highlight>
                  <a:srgbClr val="99FFCC"/>
                </a:highlight>
              </a:rPr>
              <a:t>217 </a:t>
            </a:r>
            <a:r>
              <a:rPr kumimoji="1" lang="ja-JP" altLang="en-US" sz="1200" b="1" dirty="0">
                <a:highlight>
                  <a:srgbClr val="99FFCC"/>
                </a:highlight>
              </a:rPr>
              <a:t>回国会 地域活性化・こども政策・デジタル社会形成に関する特別委員会 第 </a:t>
            </a:r>
            <a:r>
              <a:rPr kumimoji="1" lang="en-US" altLang="ja-JP" sz="1200" b="1" dirty="0">
                <a:highlight>
                  <a:srgbClr val="99FFCC"/>
                </a:highlight>
              </a:rPr>
              <a:t>7 </a:t>
            </a:r>
            <a:r>
              <a:rPr kumimoji="1" lang="ja-JP" altLang="en-US" sz="1200" b="1" dirty="0">
                <a:highlight>
                  <a:srgbClr val="99FFCC"/>
                </a:highlight>
              </a:rPr>
              <a:t>号 </a:t>
            </a:r>
            <a:r>
              <a:rPr kumimoji="1" lang="en-US" altLang="ja-JP" sz="1200" b="1" dirty="0">
                <a:highlight>
                  <a:srgbClr val="99FFCC"/>
                </a:highlight>
              </a:rPr>
              <a:t>(</a:t>
            </a:r>
            <a:r>
              <a:rPr kumimoji="1" lang="ja-JP" altLang="en-US" sz="1200" b="1" dirty="0">
                <a:highlight>
                  <a:srgbClr val="99FFCC"/>
                </a:highlight>
              </a:rPr>
              <a:t>令和 </a:t>
            </a:r>
            <a:r>
              <a:rPr kumimoji="1" lang="en-US" altLang="ja-JP" sz="1200" b="1" dirty="0">
                <a:highlight>
                  <a:srgbClr val="99FFCC"/>
                </a:highlight>
              </a:rPr>
              <a:t>7 </a:t>
            </a:r>
            <a:r>
              <a:rPr kumimoji="1" lang="ja-JP" altLang="en-US" sz="1200" b="1" dirty="0">
                <a:highlight>
                  <a:srgbClr val="99FFCC"/>
                </a:highlight>
              </a:rPr>
              <a:t>年 </a:t>
            </a:r>
            <a:r>
              <a:rPr kumimoji="1" lang="en-US" altLang="ja-JP" sz="1200" b="1" dirty="0">
                <a:highlight>
                  <a:srgbClr val="99FFCC"/>
                </a:highlight>
              </a:rPr>
              <a:t>4 </a:t>
            </a:r>
            <a:r>
              <a:rPr kumimoji="1" lang="ja-JP" altLang="en-US" sz="1200" b="1" dirty="0">
                <a:highlight>
                  <a:srgbClr val="99FFCC"/>
                </a:highlight>
              </a:rPr>
              <a:t>月 </a:t>
            </a:r>
            <a:r>
              <a:rPr kumimoji="1" lang="en-US" altLang="ja-JP" sz="1200" b="1" dirty="0">
                <a:highlight>
                  <a:srgbClr val="99FFCC"/>
                </a:highlight>
              </a:rPr>
              <a:t>10 </a:t>
            </a:r>
            <a:r>
              <a:rPr kumimoji="1" lang="ja-JP" altLang="en-US" sz="1200" b="1" dirty="0">
                <a:highlight>
                  <a:srgbClr val="99FFCC"/>
                </a:highlight>
              </a:rPr>
              <a:t>日 </a:t>
            </a:r>
            <a:r>
              <a:rPr kumimoji="1" lang="en-US" altLang="ja-JP" sz="1200" b="1" dirty="0">
                <a:highlight>
                  <a:srgbClr val="99FFCC"/>
                </a:highlight>
              </a:rPr>
              <a:t>(</a:t>
            </a:r>
            <a:r>
              <a:rPr kumimoji="1" lang="ja-JP" altLang="en-US" sz="1200" b="1" dirty="0">
                <a:highlight>
                  <a:srgbClr val="99FFCC"/>
                </a:highlight>
              </a:rPr>
              <a:t>木曜日</a:t>
            </a:r>
            <a:r>
              <a:rPr kumimoji="1" lang="en-US" altLang="ja-JP" sz="1200" b="1" dirty="0">
                <a:highlight>
                  <a:srgbClr val="99FFCC"/>
                </a:highlight>
              </a:rPr>
              <a:t>) )</a:t>
            </a:r>
            <a:endParaRPr kumimoji="1" lang="ja-JP" altLang="en-US" sz="1200" b="1" dirty="0">
              <a:highlight>
                <a:srgbClr val="99FFCC"/>
              </a:highlight>
            </a:endParaRPr>
          </a:p>
          <a:p>
            <a:r>
              <a:rPr kumimoji="1" lang="ja-JP" altLang="en-US" sz="1200" b="1" dirty="0"/>
              <a:t>「今後アメリカの政権運営によってはこうした関税や規制がクラウドやサイバー領域にまで及ぶ可能性もあるのではないか」、「ガバメントクラウドの基礎を特定の海外企業に過度に依存している現状は、国としてデジタル主権や経済安全保障の観点から極めて脆弱な構造ではないか」</a:t>
            </a:r>
            <a:endParaRPr kumimoji="1" lang="en-US" altLang="ja-JP" sz="1200" b="1" dirty="0"/>
          </a:p>
          <a:p>
            <a:r>
              <a:rPr kumimoji="1" lang="en-US" altLang="ja-JP" sz="1100" dirty="0"/>
              <a:t>https://www.shugiin.go.jp/internet/itdb_kaigiroku.nsf/html/kaigiroku/033021720250410007.htm</a:t>
            </a:r>
          </a:p>
        </p:txBody>
      </p:sp>
      <p:sp>
        <p:nvSpPr>
          <p:cNvPr id="18" name="テキスト ボックス 17">
            <a:extLst>
              <a:ext uri="{FF2B5EF4-FFF2-40B4-BE49-F238E27FC236}">
                <a16:creationId xmlns:a16="http://schemas.microsoft.com/office/drawing/2014/main" id="{F6124B4C-5476-4ED9-A3E7-B19AE395E155}"/>
              </a:ext>
            </a:extLst>
          </p:cNvPr>
          <p:cNvSpPr txBox="1"/>
          <p:nvPr/>
        </p:nvSpPr>
        <p:spPr>
          <a:xfrm>
            <a:off x="0" y="32564"/>
            <a:ext cx="6423660" cy="369332"/>
          </a:xfrm>
          <a:prstGeom prst="rect">
            <a:avLst/>
          </a:prstGeom>
          <a:noFill/>
        </p:spPr>
        <p:txBody>
          <a:bodyPr wrap="square" rtlCol="0">
            <a:spAutoFit/>
          </a:bodyPr>
          <a:lstStyle/>
          <a:p>
            <a:r>
              <a:rPr kumimoji="1" lang="ja-JP" altLang="en-US" b="1" dirty="0">
                <a:highlight>
                  <a:srgbClr val="99FFCC"/>
                </a:highlight>
              </a:rPr>
              <a:t>近年の日本国の主権者の代表者の声 </a:t>
            </a:r>
            <a:r>
              <a:rPr kumimoji="1" lang="en-US" altLang="ja-JP" b="1" dirty="0">
                <a:highlight>
                  <a:srgbClr val="99FFCC"/>
                </a:highlight>
              </a:rPr>
              <a:t>(</a:t>
            </a:r>
            <a:r>
              <a:rPr kumimoji="1" lang="ja-JP" altLang="en-US" b="1" dirty="0">
                <a:highlight>
                  <a:srgbClr val="99FFCC"/>
                </a:highlight>
              </a:rPr>
              <a:t>国会質疑</a:t>
            </a:r>
            <a:r>
              <a:rPr kumimoji="1" lang="en-US" altLang="ja-JP" b="1" dirty="0">
                <a:highlight>
                  <a:srgbClr val="99FFCC"/>
                </a:highlight>
              </a:rPr>
              <a:t>) (2/3):</a:t>
            </a:r>
            <a:endParaRPr kumimoji="1" lang="ja-JP" altLang="en-US" b="1" dirty="0">
              <a:highlight>
                <a:srgbClr val="99FFCC"/>
              </a:highlight>
            </a:endParaRPr>
          </a:p>
        </p:txBody>
      </p:sp>
      <p:pic>
        <p:nvPicPr>
          <p:cNvPr id="17" name="図 16">
            <a:extLst>
              <a:ext uri="{FF2B5EF4-FFF2-40B4-BE49-F238E27FC236}">
                <a16:creationId xmlns:a16="http://schemas.microsoft.com/office/drawing/2014/main" id="{FB35C253-5B69-42B0-B111-DBA3FCE25B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6667" y="71915"/>
            <a:ext cx="734843" cy="659961"/>
          </a:xfrm>
          <a:prstGeom prst="rect">
            <a:avLst/>
          </a:prstGeom>
        </p:spPr>
      </p:pic>
    </p:spTree>
    <p:extLst>
      <p:ext uri="{BB962C8B-B14F-4D97-AF65-F5344CB8AC3E}">
        <p14:creationId xmlns:p14="http://schemas.microsoft.com/office/powerpoint/2010/main" val="4027101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E8F71FE-0AB8-4695-BBEB-828E4CC074C8}"/>
              </a:ext>
            </a:extLst>
          </p:cNvPr>
          <p:cNvSpPr>
            <a:spLocks noGrp="1"/>
          </p:cNvSpPr>
          <p:nvPr>
            <p:ph type="sldNum" sz="quarter" idx="12"/>
          </p:nvPr>
        </p:nvSpPr>
        <p:spPr/>
        <p:txBody>
          <a:bodyPr/>
          <a:lstStyle/>
          <a:p>
            <a:fld id="{63DCA85F-F225-44A4-AEA8-9083CAE61796}" type="slidenum">
              <a:rPr kumimoji="1" lang="ja-JP" altLang="en-US" smtClean="0"/>
              <a:t>59</a:t>
            </a:fld>
            <a:endParaRPr kumimoji="1" lang="ja-JP" altLang="en-US" dirty="0"/>
          </a:p>
        </p:txBody>
      </p:sp>
      <p:sp>
        <p:nvSpPr>
          <p:cNvPr id="5" name="テキスト ボックス 4">
            <a:extLst>
              <a:ext uri="{FF2B5EF4-FFF2-40B4-BE49-F238E27FC236}">
                <a16:creationId xmlns:a16="http://schemas.microsoft.com/office/drawing/2014/main" id="{77E829EB-189A-44D7-A624-AC4AB53310E6}"/>
              </a:ext>
            </a:extLst>
          </p:cNvPr>
          <p:cNvSpPr txBox="1"/>
          <p:nvPr/>
        </p:nvSpPr>
        <p:spPr>
          <a:xfrm>
            <a:off x="114298" y="495300"/>
            <a:ext cx="11922192" cy="1369606"/>
          </a:xfrm>
          <a:prstGeom prst="rect">
            <a:avLst/>
          </a:prstGeom>
          <a:solidFill>
            <a:schemeClr val="accent2">
              <a:lumMod val="20000"/>
              <a:lumOff val="80000"/>
            </a:schemeClr>
          </a:solidFill>
        </p:spPr>
        <p:txBody>
          <a:bodyPr wrap="square" rtlCol="0">
            <a:spAutoFit/>
          </a:bodyPr>
          <a:lstStyle/>
          <a:p>
            <a:r>
              <a:rPr kumimoji="1" lang="ja-JP" altLang="en-US" sz="1200" b="1" dirty="0">
                <a:highlight>
                  <a:srgbClr val="FFFF00"/>
                </a:highlight>
              </a:rPr>
              <a:t>㉖ </a:t>
            </a:r>
            <a:r>
              <a:rPr kumimoji="1" lang="ja-JP" altLang="en-US" sz="1200" b="1" dirty="0">
                <a:highlight>
                  <a:srgbClr val="99FFCC"/>
                </a:highlight>
              </a:rPr>
              <a:t>第 </a:t>
            </a:r>
            <a:r>
              <a:rPr kumimoji="1" lang="en-US" altLang="ja-JP" sz="1200" b="1" dirty="0">
                <a:highlight>
                  <a:srgbClr val="99FFCC"/>
                </a:highlight>
              </a:rPr>
              <a:t>216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4 </a:t>
            </a:r>
            <a:r>
              <a:rPr kumimoji="1" lang="ja-JP" altLang="en-US" sz="1200" b="1" dirty="0">
                <a:highlight>
                  <a:srgbClr val="99FFCC"/>
                </a:highlight>
              </a:rPr>
              <a:t>号 令和 </a:t>
            </a:r>
            <a:r>
              <a:rPr kumimoji="1" lang="en-US" altLang="ja-JP" sz="1200" b="1" dirty="0">
                <a:highlight>
                  <a:srgbClr val="99FFCC"/>
                </a:highlight>
              </a:rPr>
              <a:t>6 </a:t>
            </a:r>
            <a:r>
              <a:rPr kumimoji="1" lang="ja-JP" altLang="en-US" sz="1200" b="1" dirty="0">
                <a:highlight>
                  <a:srgbClr val="99FFCC"/>
                </a:highlight>
              </a:rPr>
              <a:t>年 </a:t>
            </a:r>
            <a:r>
              <a:rPr kumimoji="1" lang="en-US" altLang="ja-JP" sz="1200" b="1" dirty="0">
                <a:highlight>
                  <a:srgbClr val="99FFCC"/>
                </a:highlight>
              </a:rPr>
              <a:t>12 </a:t>
            </a:r>
            <a:r>
              <a:rPr kumimoji="1" lang="ja-JP" altLang="en-US" sz="1200" b="1" dirty="0">
                <a:highlight>
                  <a:srgbClr val="99FFCC"/>
                </a:highlight>
              </a:rPr>
              <a:t>月 </a:t>
            </a:r>
            <a:r>
              <a:rPr kumimoji="1" lang="en-US" altLang="ja-JP" sz="1200" b="1" dirty="0">
                <a:highlight>
                  <a:srgbClr val="99FFCC"/>
                </a:highlight>
              </a:rPr>
              <a:t>19 </a:t>
            </a:r>
            <a:r>
              <a:rPr kumimoji="1" lang="ja-JP" altLang="en-US" sz="1200" b="1" dirty="0">
                <a:highlight>
                  <a:srgbClr val="99FFCC"/>
                </a:highlight>
              </a:rPr>
              <a:t>日</a:t>
            </a:r>
          </a:p>
          <a:p>
            <a:r>
              <a:rPr kumimoji="1" lang="ja-JP" altLang="en-US" sz="1200" b="1" dirty="0"/>
              <a:t>「アマゾンが </a:t>
            </a:r>
            <a:r>
              <a:rPr kumimoji="1" lang="en-US" altLang="ja-JP" sz="1200" b="1" dirty="0"/>
              <a:t>97% </a:t>
            </a:r>
            <a:r>
              <a:rPr kumimoji="1" lang="ja-JP" altLang="en-US" sz="1200" b="1" dirty="0"/>
              <a:t>を占めているということは、自国のデータは自国で守るというデータ主義や経済安全保障の観点からも当然懸念しなければいけないことだ」、「競争原理が働かずにアマゾンへの長期的な依存につながる可能性や、また、将来的に、利用料がアマゾンの言い値になって行政コストが上昇するのではないか」、「先ほど大臣が大変胸を張って国内企業でセキュリティー等に対応できる企業はないとおっしゃっていましたが、これをしっかりと後押しするのがデジタル庁そして日本政府の役割だ」、「米国の </a:t>
            </a:r>
            <a:r>
              <a:rPr kumimoji="1" lang="en-US" altLang="ja-JP" sz="1200" b="1" dirty="0"/>
              <a:t>CLOUD </a:t>
            </a:r>
            <a:r>
              <a:rPr kumimoji="1" lang="ja-JP" altLang="en-US" sz="1200" b="1" dirty="0"/>
              <a:t>法の下では、米国企業が運営するクラウドサービスを利用する場合、サーバーが日本国内にあったとしても、米国政府がデータにアクセスするリスクが排除できないという指摘がある」、「日本のガバメントクラウドにおいて米国企業であるアマゾンウェブサービスが約九割を占めているといった現状では、このリスクが現実のものとなる可能性があります」</a:t>
            </a:r>
            <a:endParaRPr kumimoji="1" lang="en-US" altLang="ja-JP" sz="1200" b="1" dirty="0"/>
          </a:p>
          <a:p>
            <a:r>
              <a:rPr kumimoji="1" lang="en-US" altLang="ja-JP" sz="1100" dirty="0"/>
              <a:t>https://kokkai.ndl.go.jp/simple/detail?minId=121605367X00420241219</a:t>
            </a:r>
          </a:p>
        </p:txBody>
      </p:sp>
      <p:sp>
        <p:nvSpPr>
          <p:cNvPr id="18" name="テキスト ボックス 17">
            <a:extLst>
              <a:ext uri="{FF2B5EF4-FFF2-40B4-BE49-F238E27FC236}">
                <a16:creationId xmlns:a16="http://schemas.microsoft.com/office/drawing/2014/main" id="{09388667-4228-41A6-9428-32FBF302DB4C}"/>
              </a:ext>
            </a:extLst>
          </p:cNvPr>
          <p:cNvSpPr txBox="1"/>
          <p:nvPr/>
        </p:nvSpPr>
        <p:spPr>
          <a:xfrm>
            <a:off x="114298" y="1958310"/>
            <a:ext cx="11922192" cy="1184940"/>
          </a:xfrm>
          <a:prstGeom prst="rect">
            <a:avLst/>
          </a:prstGeom>
          <a:solidFill>
            <a:schemeClr val="accent4">
              <a:lumMod val="20000"/>
              <a:lumOff val="80000"/>
            </a:schemeClr>
          </a:solidFill>
        </p:spPr>
        <p:txBody>
          <a:bodyPr wrap="square" rtlCol="0">
            <a:spAutoFit/>
          </a:bodyPr>
          <a:lstStyle/>
          <a:p>
            <a:r>
              <a:rPr kumimoji="1" lang="ja-JP" altLang="en-US" sz="1200" b="1" dirty="0">
                <a:highlight>
                  <a:srgbClr val="FFFF00"/>
                </a:highlight>
              </a:rPr>
              <a:t>㉗ </a:t>
            </a:r>
            <a:r>
              <a:rPr kumimoji="1" lang="zh-CN" altLang="en-US" sz="1200" b="1" dirty="0">
                <a:highlight>
                  <a:srgbClr val="99FFCC"/>
                </a:highlight>
              </a:rPr>
              <a:t>第 </a:t>
            </a:r>
            <a:r>
              <a:rPr kumimoji="1" lang="en-US" altLang="zh-CN" sz="1200" b="1" dirty="0">
                <a:highlight>
                  <a:srgbClr val="99FFCC"/>
                </a:highlight>
              </a:rPr>
              <a:t>213 </a:t>
            </a:r>
            <a:r>
              <a:rPr kumimoji="1" lang="zh-CN" altLang="en-US" sz="1200" b="1" dirty="0">
                <a:highlight>
                  <a:srgbClr val="99FFCC"/>
                </a:highlight>
              </a:rPr>
              <a:t>回国会 参議院 経済産業委員会 第 </a:t>
            </a:r>
            <a:r>
              <a:rPr kumimoji="1" lang="en-US" altLang="zh-CN" sz="1200" b="1" dirty="0">
                <a:highlight>
                  <a:srgbClr val="99FFCC"/>
                </a:highlight>
              </a:rPr>
              <a:t>17 </a:t>
            </a:r>
            <a:r>
              <a:rPr kumimoji="1" lang="zh-CN" altLang="en-US" sz="1200" b="1" dirty="0">
                <a:highlight>
                  <a:srgbClr val="99FFCC"/>
                </a:highlight>
              </a:rPr>
              <a:t>号 令和 </a:t>
            </a:r>
            <a:r>
              <a:rPr kumimoji="1" lang="en-US" altLang="zh-CN" sz="1200" b="1" dirty="0">
                <a:highlight>
                  <a:srgbClr val="99FFCC"/>
                </a:highlight>
              </a:rPr>
              <a:t>6 </a:t>
            </a:r>
            <a:r>
              <a:rPr kumimoji="1" lang="zh-CN" altLang="en-US" sz="1200" b="1" dirty="0">
                <a:highlight>
                  <a:srgbClr val="99FFCC"/>
                </a:highlight>
              </a:rPr>
              <a:t>年 </a:t>
            </a:r>
            <a:r>
              <a:rPr kumimoji="1" lang="en-US" altLang="zh-CN" sz="1200" b="1" dirty="0">
                <a:highlight>
                  <a:srgbClr val="99FFCC"/>
                </a:highlight>
              </a:rPr>
              <a:t>6 </a:t>
            </a:r>
            <a:r>
              <a:rPr kumimoji="1" lang="zh-CN" altLang="en-US" sz="1200" b="1" dirty="0">
                <a:highlight>
                  <a:srgbClr val="99FFCC"/>
                </a:highlight>
              </a:rPr>
              <a:t>月 </a:t>
            </a:r>
            <a:r>
              <a:rPr kumimoji="1" lang="en-US" altLang="zh-CN" sz="1200" b="1" dirty="0">
                <a:highlight>
                  <a:srgbClr val="99FFCC"/>
                </a:highlight>
              </a:rPr>
              <a:t>13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「デジタル赤字、すなわちデジタル関連収支で生じている赤字は、 </a:t>
            </a:r>
            <a:r>
              <a:rPr kumimoji="1" lang="en-US" altLang="ja-JP" sz="1200" b="1" dirty="0"/>
              <a:t>... </a:t>
            </a:r>
            <a:r>
              <a:rPr kumimoji="1" lang="ja-JP" altLang="en-US" sz="1200" b="1" dirty="0"/>
              <a:t>令和五年度において五・四兆円でありますし、近年その赤字幅が拡大をしてきています」、「クラウドなどのデジタルサービスが国民生活や経済活動にとりましてなくてはならない社会のインフラとしての役割を担うようになってきている中で、このデジタル赤字が拡大し続けていくことは、我が国の経済成長の観点からも、あるいはその経済安全保障の観点からも好ましくない」、「少しでも現在海外に多くを依存しているクラウドサービスなどのデジタルサービスを日本国内に事業基盤を持つ事業者によって提供されるように変えていく必要がある」</a:t>
            </a:r>
            <a:endParaRPr kumimoji="1" lang="en-US" altLang="ja-JP" sz="1200" b="1" dirty="0"/>
          </a:p>
          <a:p>
            <a:r>
              <a:rPr kumimoji="1" lang="en-US" altLang="ja-JP" sz="1100" dirty="0"/>
              <a:t>https://kokkai.ndl.go.jp/simple/txt/121314080X01720240613/44</a:t>
            </a:r>
          </a:p>
        </p:txBody>
      </p:sp>
      <p:sp>
        <p:nvSpPr>
          <p:cNvPr id="19" name="テキスト ボックス 18">
            <a:extLst>
              <a:ext uri="{FF2B5EF4-FFF2-40B4-BE49-F238E27FC236}">
                <a16:creationId xmlns:a16="http://schemas.microsoft.com/office/drawing/2014/main" id="{04ECB5A0-3C8D-41F4-B68B-44AC7BC7A435}"/>
              </a:ext>
            </a:extLst>
          </p:cNvPr>
          <p:cNvSpPr txBox="1"/>
          <p:nvPr/>
        </p:nvSpPr>
        <p:spPr>
          <a:xfrm>
            <a:off x="114298" y="3236654"/>
            <a:ext cx="11922192" cy="815608"/>
          </a:xfrm>
          <a:prstGeom prst="rect">
            <a:avLst/>
          </a:prstGeom>
          <a:solidFill>
            <a:schemeClr val="accent5">
              <a:lumMod val="20000"/>
              <a:lumOff val="80000"/>
            </a:schemeClr>
          </a:solidFill>
        </p:spPr>
        <p:txBody>
          <a:bodyPr wrap="square" rtlCol="0">
            <a:spAutoFit/>
          </a:bodyPr>
          <a:lstStyle/>
          <a:p>
            <a:r>
              <a:rPr kumimoji="1" lang="ja-JP" altLang="en-US" sz="1200" b="1" dirty="0">
                <a:highlight>
                  <a:srgbClr val="FFFF00"/>
                </a:highlight>
              </a:rPr>
              <a:t>㉘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参議院 本会議 第 </a:t>
            </a:r>
            <a:r>
              <a:rPr kumimoji="1" lang="en-US" altLang="zh-CN" sz="1200" b="1" dirty="0">
                <a:highlight>
                  <a:srgbClr val="99FFCC"/>
                </a:highlight>
              </a:rPr>
              <a:t>19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5 </a:t>
            </a:r>
            <a:r>
              <a:rPr kumimoji="1" lang="zh-CN" altLang="en-US" sz="1200" b="1" dirty="0">
                <a:highlight>
                  <a:srgbClr val="99FFCC"/>
                </a:highlight>
              </a:rPr>
              <a:t>月 </a:t>
            </a:r>
            <a:r>
              <a:rPr kumimoji="1" lang="en-US" altLang="zh-CN" sz="1200" b="1" dirty="0">
                <a:highlight>
                  <a:srgbClr val="99FFCC"/>
                </a:highlight>
              </a:rPr>
              <a:t>16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「過去のデジタル敗戦の理由と </a:t>
            </a:r>
            <a:r>
              <a:rPr kumimoji="1" lang="en-US" altLang="ja-JP" sz="1200" b="1" dirty="0"/>
              <a:t>AI </a:t>
            </a:r>
            <a:r>
              <a:rPr kumimoji="1" lang="ja-JP" altLang="en-US" sz="1200" b="1" dirty="0"/>
              <a:t>革命における勝機について </a:t>
            </a:r>
            <a:r>
              <a:rPr kumimoji="1" lang="en-US" altLang="ja-JP" sz="1200" b="1" dirty="0"/>
              <a:t>... 2000 </a:t>
            </a:r>
            <a:r>
              <a:rPr kumimoji="1" lang="ja-JP" altLang="en-US" sz="1200" b="1" dirty="0"/>
              <a:t>年代のいわゆる </a:t>
            </a:r>
            <a:r>
              <a:rPr kumimoji="1" lang="en-US" altLang="ja-JP" sz="1200" b="1" dirty="0"/>
              <a:t>IT </a:t>
            </a:r>
            <a:r>
              <a:rPr kumimoji="1" lang="ja-JP" altLang="en-US" sz="1200" b="1" dirty="0"/>
              <a:t>革命以降、我が国においては、諸外国と比較して専門知識を有する人材の確保等で後れを取っており、その結果、国際的な競争において苦戦をした」</a:t>
            </a:r>
            <a:endParaRPr kumimoji="1" lang="en-US" altLang="ja-JP" sz="1200" b="1" dirty="0"/>
          </a:p>
          <a:p>
            <a:r>
              <a:rPr kumimoji="1" lang="en-US" altLang="ja-JP" sz="1100" dirty="0"/>
              <a:t>https://kokkai.ndl.go.jp/simple/txt/121715254X01920250516/11/</a:t>
            </a:r>
          </a:p>
        </p:txBody>
      </p:sp>
      <p:sp>
        <p:nvSpPr>
          <p:cNvPr id="20" name="テキスト ボックス 19">
            <a:extLst>
              <a:ext uri="{FF2B5EF4-FFF2-40B4-BE49-F238E27FC236}">
                <a16:creationId xmlns:a16="http://schemas.microsoft.com/office/drawing/2014/main" id="{75C82E97-EC6F-4B14-B829-6FA89B700419}"/>
              </a:ext>
            </a:extLst>
          </p:cNvPr>
          <p:cNvSpPr txBox="1"/>
          <p:nvPr/>
        </p:nvSpPr>
        <p:spPr>
          <a:xfrm>
            <a:off x="114298" y="4145666"/>
            <a:ext cx="11922192" cy="815608"/>
          </a:xfrm>
          <a:prstGeom prst="rect">
            <a:avLst/>
          </a:prstGeom>
          <a:solidFill>
            <a:schemeClr val="accent6">
              <a:lumMod val="20000"/>
              <a:lumOff val="80000"/>
            </a:schemeClr>
          </a:solidFill>
        </p:spPr>
        <p:txBody>
          <a:bodyPr wrap="square" rtlCol="0">
            <a:spAutoFit/>
          </a:bodyPr>
          <a:lstStyle/>
          <a:p>
            <a:r>
              <a:rPr kumimoji="1" lang="ja-JP" altLang="en-US" sz="1200" b="1" dirty="0">
                <a:highlight>
                  <a:srgbClr val="FFFF00"/>
                </a:highlight>
              </a:rPr>
              <a:t>㉙ </a:t>
            </a:r>
            <a:r>
              <a:rPr kumimoji="1" lang="zh-CN" altLang="en-US" sz="1200" b="1" dirty="0">
                <a:highlight>
                  <a:srgbClr val="99FFCC"/>
                </a:highlight>
              </a:rPr>
              <a:t>第 </a:t>
            </a:r>
            <a:r>
              <a:rPr kumimoji="1" lang="en-US" altLang="zh-CN" sz="1200" b="1" dirty="0">
                <a:highlight>
                  <a:srgbClr val="99FFCC"/>
                </a:highlight>
              </a:rPr>
              <a:t>212 </a:t>
            </a:r>
            <a:r>
              <a:rPr kumimoji="1" lang="zh-CN" altLang="en-US" sz="1200" b="1" dirty="0">
                <a:highlight>
                  <a:srgbClr val="99FFCC"/>
                </a:highlight>
              </a:rPr>
              <a:t>回国会 参議院 総務委員会 第 </a:t>
            </a:r>
            <a:r>
              <a:rPr kumimoji="1" lang="en-US" altLang="zh-CN" sz="1200" b="1" dirty="0">
                <a:highlight>
                  <a:srgbClr val="99FFCC"/>
                </a:highlight>
              </a:rPr>
              <a:t>5 </a:t>
            </a:r>
            <a:r>
              <a:rPr kumimoji="1" lang="zh-CN" altLang="en-US" sz="1200" b="1" dirty="0">
                <a:highlight>
                  <a:srgbClr val="99FFCC"/>
                </a:highlight>
              </a:rPr>
              <a:t>号 令和 </a:t>
            </a:r>
            <a:r>
              <a:rPr kumimoji="1" lang="en-US" altLang="zh-CN" sz="1200" b="1" dirty="0">
                <a:highlight>
                  <a:srgbClr val="99FFCC"/>
                </a:highlight>
              </a:rPr>
              <a:t>5 </a:t>
            </a:r>
            <a:r>
              <a:rPr kumimoji="1" lang="zh-CN" altLang="en-US" sz="1200" b="1" dirty="0">
                <a:highlight>
                  <a:srgbClr val="99FFCC"/>
                </a:highlight>
              </a:rPr>
              <a:t>年 </a:t>
            </a:r>
            <a:r>
              <a:rPr kumimoji="1" lang="en-US" altLang="zh-CN" sz="1200" b="1" dirty="0">
                <a:highlight>
                  <a:srgbClr val="99FFCC"/>
                </a:highlight>
              </a:rPr>
              <a:t>12 </a:t>
            </a:r>
            <a:r>
              <a:rPr kumimoji="1" lang="zh-CN" altLang="en-US" sz="1200" b="1" dirty="0">
                <a:highlight>
                  <a:srgbClr val="99FFCC"/>
                </a:highlight>
              </a:rPr>
              <a:t>月 </a:t>
            </a:r>
            <a:r>
              <a:rPr kumimoji="1" lang="en-US" altLang="zh-CN" sz="1200" b="1" dirty="0">
                <a:highlight>
                  <a:srgbClr val="99FFCC"/>
                </a:highlight>
              </a:rPr>
              <a:t>7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「サイバーセキュリティーに関する製品、サービスについて海外に過度に依存している場合 </a:t>
            </a:r>
            <a:r>
              <a:rPr kumimoji="1" lang="en-US" altLang="ja-JP" sz="1200" b="1" dirty="0"/>
              <a:t>... </a:t>
            </a:r>
            <a:r>
              <a:rPr kumimoji="1" lang="ja-JP" altLang="en-US" sz="1200" b="1" dirty="0"/>
              <a:t>自国内で代替手段を用意することが困難となるなどの課題が生じる可能性がある」、「セキュリティーの自給率といったようなものについて向上させることが重要である」</a:t>
            </a:r>
            <a:endParaRPr kumimoji="1" lang="en-US" altLang="ja-JP" sz="1200" b="1" dirty="0"/>
          </a:p>
          <a:p>
            <a:r>
              <a:rPr kumimoji="1" lang="en-US" altLang="ja-JP" sz="1100" dirty="0"/>
              <a:t>https://kokkai.ndl.go.jp/simple/txt/121214601X00520231207/77/</a:t>
            </a:r>
          </a:p>
        </p:txBody>
      </p:sp>
      <p:sp>
        <p:nvSpPr>
          <p:cNvPr id="21" name="テキスト ボックス 20">
            <a:extLst>
              <a:ext uri="{FF2B5EF4-FFF2-40B4-BE49-F238E27FC236}">
                <a16:creationId xmlns:a16="http://schemas.microsoft.com/office/drawing/2014/main" id="{BAAD6CC6-E19F-4F03-BBE8-93F4FB2409D3}"/>
              </a:ext>
            </a:extLst>
          </p:cNvPr>
          <p:cNvSpPr txBox="1"/>
          <p:nvPr/>
        </p:nvSpPr>
        <p:spPr>
          <a:xfrm>
            <a:off x="114298" y="5039534"/>
            <a:ext cx="11922192" cy="815608"/>
          </a:xfrm>
          <a:prstGeom prst="rect">
            <a:avLst/>
          </a:prstGeom>
          <a:solidFill>
            <a:schemeClr val="accent2">
              <a:lumMod val="20000"/>
              <a:lumOff val="80000"/>
            </a:schemeClr>
          </a:solidFill>
        </p:spPr>
        <p:txBody>
          <a:bodyPr wrap="square" rtlCol="0">
            <a:spAutoFit/>
          </a:bodyPr>
          <a:lstStyle/>
          <a:p>
            <a:r>
              <a:rPr kumimoji="1" lang="ja-JP" altLang="en-US" sz="1200" b="1" dirty="0">
                <a:highlight>
                  <a:srgbClr val="FFFF00"/>
                </a:highlight>
              </a:rPr>
              <a:t>㉚ </a:t>
            </a:r>
            <a:r>
              <a:rPr kumimoji="1" lang="ja-JP" altLang="en-US" sz="1200" b="1" dirty="0">
                <a:highlight>
                  <a:srgbClr val="99FFCC"/>
                </a:highlight>
              </a:rPr>
              <a:t>第 </a:t>
            </a:r>
            <a:r>
              <a:rPr kumimoji="1" lang="en-US" altLang="ja-JP" sz="1200" b="1" dirty="0">
                <a:highlight>
                  <a:srgbClr val="99FFCC"/>
                </a:highlight>
              </a:rPr>
              <a:t>216 </a:t>
            </a:r>
            <a:r>
              <a:rPr kumimoji="1" lang="ja-JP" altLang="en-US" sz="1200" b="1" dirty="0">
                <a:highlight>
                  <a:srgbClr val="99FFCC"/>
                </a:highlight>
              </a:rPr>
              <a:t>回国会 地域活性化・こども政策・デジタル社会形成に関する特別委員会 第 </a:t>
            </a:r>
            <a:r>
              <a:rPr kumimoji="1" lang="en-US" altLang="ja-JP" sz="1200" b="1" dirty="0">
                <a:highlight>
                  <a:srgbClr val="99FFCC"/>
                </a:highlight>
              </a:rPr>
              <a:t>4 </a:t>
            </a:r>
            <a:r>
              <a:rPr kumimoji="1" lang="ja-JP" altLang="en-US" sz="1200" b="1" dirty="0">
                <a:highlight>
                  <a:srgbClr val="99FFCC"/>
                </a:highlight>
              </a:rPr>
              <a:t>号 </a:t>
            </a:r>
            <a:r>
              <a:rPr kumimoji="1" lang="en-US" altLang="ja-JP" sz="1200" b="1" dirty="0">
                <a:highlight>
                  <a:srgbClr val="99FFCC"/>
                </a:highlight>
              </a:rPr>
              <a:t>(</a:t>
            </a:r>
            <a:r>
              <a:rPr kumimoji="1" lang="ja-JP" altLang="en-US" sz="1200" b="1" dirty="0">
                <a:highlight>
                  <a:srgbClr val="99FFCC"/>
                </a:highlight>
              </a:rPr>
              <a:t>令和 </a:t>
            </a:r>
            <a:r>
              <a:rPr kumimoji="1" lang="en-US" altLang="ja-JP" sz="1200" b="1" dirty="0">
                <a:highlight>
                  <a:srgbClr val="99FFCC"/>
                </a:highlight>
              </a:rPr>
              <a:t>6 </a:t>
            </a:r>
            <a:r>
              <a:rPr kumimoji="1" lang="ja-JP" altLang="en-US" sz="1200" b="1" dirty="0">
                <a:highlight>
                  <a:srgbClr val="99FFCC"/>
                </a:highlight>
              </a:rPr>
              <a:t>年 </a:t>
            </a:r>
            <a:r>
              <a:rPr kumimoji="1" lang="en-US" altLang="ja-JP" sz="1200" b="1" dirty="0">
                <a:highlight>
                  <a:srgbClr val="99FFCC"/>
                </a:highlight>
              </a:rPr>
              <a:t>12 </a:t>
            </a:r>
            <a:r>
              <a:rPr kumimoji="1" lang="ja-JP" altLang="en-US" sz="1200" b="1" dirty="0">
                <a:highlight>
                  <a:srgbClr val="99FFCC"/>
                </a:highlight>
              </a:rPr>
              <a:t>月 </a:t>
            </a:r>
            <a:r>
              <a:rPr kumimoji="1" lang="en-US" altLang="ja-JP" sz="1200" b="1" dirty="0">
                <a:highlight>
                  <a:srgbClr val="99FFCC"/>
                </a:highlight>
              </a:rPr>
              <a:t>19 </a:t>
            </a:r>
            <a:r>
              <a:rPr kumimoji="1" lang="ja-JP" altLang="en-US" sz="1200" b="1" dirty="0">
                <a:highlight>
                  <a:srgbClr val="99FFCC"/>
                </a:highlight>
              </a:rPr>
              <a:t>日 </a:t>
            </a:r>
            <a:r>
              <a:rPr kumimoji="1" lang="en-US" altLang="ja-JP" sz="1200" b="1" dirty="0">
                <a:highlight>
                  <a:srgbClr val="99FFCC"/>
                </a:highlight>
              </a:rPr>
              <a:t>(</a:t>
            </a:r>
            <a:r>
              <a:rPr kumimoji="1" lang="ja-JP" altLang="en-US" sz="1200" b="1" dirty="0">
                <a:highlight>
                  <a:srgbClr val="99FFCC"/>
                </a:highlight>
              </a:rPr>
              <a:t>木曜日</a:t>
            </a:r>
            <a:r>
              <a:rPr kumimoji="1" lang="en-US" altLang="ja-JP" sz="1200" b="1" dirty="0">
                <a:highlight>
                  <a:srgbClr val="99FFCC"/>
                </a:highlight>
              </a:rPr>
              <a:t>) )</a:t>
            </a:r>
            <a:endParaRPr kumimoji="1" lang="ja-JP" altLang="en-US" sz="1200" b="1" dirty="0">
              <a:highlight>
                <a:srgbClr val="99FFCC"/>
              </a:highlight>
            </a:endParaRPr>
          </a:p>
          <a:p>
            <a:r>
              <a:rPr kumimoji="1" lang="ja-JP" altLang="en-US" sz="1200" b="1" dirty="0"/>
              <a:t>「少し米国の </a:t>
            </a:r>
            <a:r>
              <a:rPr kumimoji="1" lang="en-US" altLang="ja-JP" sz="1200" b="1" dirty="0"/>
              <a:t>CLOUD </a:t>
            </a:r>
            <a:r>
              <a:rPr kumimoji="1" lang="ja-JP" altLang="en-US" sz="1200" b="1" dirty="0"/>
              <a:t>法について触れておきたいんですが、米国の </a:t>
            </a:r>
            <a:r>
              <a:rPr kumimoji="1" lang="en-US" altLang="ja-JP" sz="1200" b="1" dirty="0"/>
              <a:t>CLOUD </a:t>
            </a:r>
            <a:r>
              <a:rPr kumimoji="1" lang="ja-JP" altLang="en-US" sz="1200" b="1" dirty="0"/>
              <a:t>法では、米国に所在を置く企業が国外に所在するサーバーに保存しているデータに対して開示命令というのを行うことができるということになっております。」、「日本のガバメントクラウドは、米国の </a:t>
            </a:r>
            <a:r>
              <a:rPr kumimoji="1" lang="en-US" altLang="ja-JP" sz="1200" b="1" dirty="0"/>
              <a:t>CLOUD </a:t>
            </a:r>
            <a:r>
              <a:rPr kumimoji="1" lang="ja-JP" altLang="en-US" sz="1200" b="1" dirty="0"/>
              <a:t>法について具体的な対応が取られていないというふうに思っています。」</a:t>
            </a:r>
            <a:r>
              <a:rPr kumimoji="1" lang="en-US" altLang="ja-JP" sz="1100" dirty="0"/>
              <a:t>https://www.shugiin.go.jp/Internet/itdb_kaigiroku.nsf/html/kaigiroku/033021620241219004.htm</a:t>
            </a:r>
          </a:p>
        </p:txBody>
      </p:sp>
      <p:sp>
        <p:nvSpPr>
          <p:cNvPr id="22" name="テキスト ボックス 21">
            <a:extLst>
              <a:ext uri="{FF2B5EF4-FFF2-40B4-BE49-F238E27FC236}">
                <a16:creationId xmlns:a16="http://schemas.microsoft.com/office/drawing/2014/main" id="{7397500C-CE16-4399-B2E2-2B74CFD7D124}"/>
              </a:ext>
            </a:extLst>
          </p:cNvPr>
          <p:cNvSpPr txBox="1"/>
          <p:nvPr/>
        </p:nvSpPr>
        <p:spPr>
          <a:xfrm>
            <a:off x="114298" y="5905867"/>
            <a:ext cx="11922192" cy="815608"/>
          </a:xfrm>
          <a:prstGeom prst="rect">
            <a:avLst/>
          </a:prstGeom>
          <a:solidFill>
            <a:schemeClr val="accent4">
              <a:lumMod val="20000"/>
              <a:lumOff val="80000"/>
            </a:schemeClr>
          </a:solidFill>
        </p:spPr>
        <p:txBody>
          <a:bodyPr wrap="square" rtlCol="0">
            <a:spAutoFit/>
          </a:bodyPr>
          <a:lstStyle/>
          <a:p>
            <a:r>
              <a:rPr kumimoji="1" lang="ja-JP" altLang="en-US" sz="1200" b="1" dirty="0">
                <a:highlight>
                  <a:srgbClr val="FFFF00"/>
                </a:highlight>
              </a:rPr>
              <a:t>㉛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衆議院 経済産業委員会 第 </a:t>
            </a:r>
            <a:r>
              <a:rPr kumimoji="1" lang="en-US" altLang="zh-CN" sz="1200" b="1" dirty="0">
                <a:highlight>
                  <a:srgbClr val="99FFCC"/>
                </a:highlight>
              </a:rPr>
              <a:t>12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23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国産プラットフォーマーのこれからの国内での重要性という御質問だと思いますけれども、今、日本が抱えているデジタル赤字の抑制のみならず、産業競争力の強化ですとか、いわゆる経済安全保障の観点からも、国内事業者、競争力のある生成 </a:t>
            </a:r>
            <a:r>
              <a:rPr kumimoji="1" lang="en-US" altLang="ja-JP" sz="1200" b="1" dirty="0"/>
              <a:t>AI </a:t>
            </a:r>
            <a:r>
              <a:rPr kumimoji="1" lang="ja-JP" altLang="en-US" sz="1200" b="1" dirty="0"/>
              <a:t>もそうですし、それを含んだ形で開発することは極めて重要なこれからの動向になる」</a:t>
            </a:r>
            <a:r>
              <a:rPr kumimoji="1" lang="en-US" altLang="ja-JP" sz="1100" dirty="0"/>
              <a:t>https://kokkai.ndl.go.jp/simple/txt/121704080X01220250423/113/</a:t>
            </a:r>
          </a:p>
        </p:txBody>
      </p:sp>
      <p:sp>
        <p:nvSpPr>
          <p:cNvPr id="23" name="テキスト ボックス 22">
            <a:extLst>
              <a:ext uri="{FF2B5EF4-FFF2-40B4-BE49-F238E27FC236}">
                <a16:creationId xmlns:a16="http://schemas.microsoft.com/office/drawing/2014/main" id="{07EA6569-FB28-4F06-8DD1-A1F4BA34BA6E}"/>
              </a:ext>
            </a:extLst>
          </p:cNvPr>
          <p:cNvSpPr txBox="1"/>
          <p:nvPr/>
        </p:nvSpPr>
        <p:spPr>
          <a:xfrm>
            <a:off x="0" y="32564"/>
            <a:ext cx="6423660" cy="369332"/>
          </a:xfrm>
          <a:prstGeom prst="rect">
            <a:avLst/>
          </a:prstGeom>
          <a:noFill/>
        </p:spPr>
        <p:txBody>
          <a:bodyPr wrap="square" rtlCol="0">
            <a:spAutoFit/>
          </a:bodyPr>
          <a:lstStyle/>
          <a:p>
            <a:r>
              <a:rPr kumimoji="1" lang="ja-JP" altLang="en-US" b="1" dirty="0">
                <a:highlight>
                  <a:srgbClr val="99FFCC"/>
                </a:highlight>
              </a:rPr>
              <a:t>近年の日本国の主権者の代表者の声 </a:t>
            </a:r>
            <a:r>
              <a:rPr kumimoji="1" lang="en-US" altLang="ja-JP" b="1" dirty="0">
                <a:highlight>
                  <a:srgbClr val="99FFCC"/>
                </a:highlight>
              </a:rPr>
              <a:t>(</a:t>
            </a:r>
            <a:r>
              <a:rPr kumimoji="1" lang="ja-JP" altLang="en-US" b="1" dirty="0">
                <a:highlight>
                  <a:srgbClr val="99FFCC"/>
                </a:highlight>
              </a:rPr>
              <a:t>国会質疑</a:t>
            </a:r>
            <a:r>
              <a:rPr kumimoji="1" lang="en-US" altLang="ja-JP" b="1" dirty="0">
                <a:highlight>
                  <a:srgbClr val="99FFCC"/>
                </a:highlight>
              </a:rPr>
              <a:t>) (3/3):</a:t>
            </a:r>
            <a:endParaRPr kumimoji="1" lang="ja-JP" altLang="en-US" b="1" dirty="0">
              <a:highlight>
                <a:srgbClr val="99FFCC"/>
              </a:highlight>
            </a:endParaRPr>
          </a:p>
        </p:txBody>
      </p:sp>
      <p:pic>
        <p:nvPicPr>
          <p:cNvPr id="10" name="図 9">
            <a:extLst>
              <a:ext uri="{FF2B5EF4-FFF2-40B4-BE49-F238E27FC236}">
                <a16:creationId xmlns:a16="http://schemas.microsoft.com/office/drawing/2014/main" id="{D590DF2E-F252-4593-91F7-6A2CE18FBE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1924" y="118141"/>
            <a:ext cx="941366" cy="567510"/>
          </a:xfrm>
          <a:prstGeom prst="rect">
            <a:avLst/>
          </a:prstGeom>
        </p:spPr>
      </p:pic>
    </p:spTree>
    <p:extLst>
      <p:ext uri="{BB962C8B-B14F-4D97-AF65-F5344CB8AC3E}">
        <p14:creationId xmlns:p14="http://schemas.microsoft.com/office/powerpoint/2010/main" val="2234967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4CBA701-7C85-4543-AED4-775DE40B6966}"/>
              </a:ext>
            </a:extLst>
          </p:cNvPr>
          <p:cNvSpPr>
            <a:spLocks noGrp="1"/>
          </p:cNvSpPr>
          <p:nvPr>
            <p:ph type="sldNum" sz="quarter" idx="12"/>
          </p:nvPr>
        </p:nvSpPr>
        <p:spPr/>
        <p:txBody>
          <a:bodyPr/>
          <a:lstStyle/>
          <a:p>
            <a:fld id="{63DCA85F-F225-44A4-AEA8-9083CAE61796}" type="slidenum">
              <a:rPr kumimoji="1" lang="ja-JP" altLang="en-US" smtClean="0"/>
              <a:t>6</a:t>
            </a:fld>
            <a:endParaRPr kumimoji="1" lang="ja-JP" altLang="en-US" dirty="0"/>
          </a:p>
        </p:txBody>
      </p:sp>
      <p:sp>
        <p:nvSpPr>
          <p:cNvPr id="5" name="コンテンツ プレースホルダー 2">
            <a:extLst>
              <a:ext uri="{FF2B5EF4-FFF2-40B4-BE49-F238E27FC236}">
                <a16:creationId xmlns:a16="http://schemas.microsoft.com/office/drawing/2014/main" id="{BE55C387-B563-464C-B6B4-6B0305B2F709}"/>
              </a:ext>
            </a:extLst>
          </p:cNvPr>
          <p:cNvSpPr>
            <a:spLocks noGrp="1"/>
          </p:cNvSpPr>
          <p:nvPr>
            <p:ph idx="1"/>
          </p:nvPr>
        </p:nvSpPr>
        <p:spPr>
          <a:xfrm>
            <a:off x="233987" y="263372"/>
            <a:ext cx="11724026" cy="2563648"/>
          </a:xfrm>
          <a:solidFill>
            <a:schemeClr val="accent4">
              <a:lumMod val="20000"/>
              <a:lumOff val="80000"/>
            </a:schemeClr>
          </a:solidFill>
          <a:ln w="12700">
            <a:solidFill>
              <a:schemeClr val="tx1"/>
            </a:solidFill>
          </a:ln>
        </p:spPr>
        <p:txBody>
          <a:bodyPr>
            <a:noAutofit/>
          </a:bodyPr>
          <a:lstStyle/>
          <a:p>
            <a:r>
              <a:rPr kumimoji="1" lang="en-US" altLang="ja-JP" sz="2000" b="1" dirty="0" err="1">
                <a:solidFill>
                  <a:schemeClr val="accent5">
                    <a:lumMod val="75000"/>
                  </a:schemeClr>
                </a:solidFill>
              </a:rPr>
              <a:t>SoftEther</a:t>
            </a:r>
            <a:r>
              <a:rPr kumimoji="1" lang="en-US" altLang="ja-JP" sz="2000" b="1" dirty="0">
                <a:solidFill>
                  <a:schemeClr val="accent5">
                    <a:lumMod val="75000"/>
                  </a:schemeClr>
                </a:solidFill>
              </a:rPr>
              <a:t> VPN </a:t>
            </a:r>
            <a:r>
              <a:rPr kumimoji="1" lang="ja-JP" altLang="en-US" sz="2000" b="1" dirty="0">
                <a:solidFill>
                  <a:schemeClr val="accent5">
                    <a:lumMod val="75000"/>
                  </a:schemeClr>
                </a:solidFill>
              </a:rPr>
              <a:t>は、</a:t>
            </a:r>
            <a:r>
              <a:rPr kumimoji="1" lang="en-US" altLang="ja-JP" sz="2000" b="1" dirty="0">
                <a:solidFill>
                  <a:schemeClr val="accent5">
                    <a:lumMod val="75000"/>
                  </a:schemeClr>
                </a:solidFill>
              </a:rPr>
              <a:t>IPA </a:t>
            </a:r>
            <a:r>
              <a:rPr kumimoji="1" lang="ja-JP" altLang="en-US" sz="2000" b="1" dirty="0">
                <a:solidFill>
                  <a:schemeClr val="accent5">
                    <a:lumMod val="75000"/>
                  </a:schemeClr>
                </a:solidFill>
              </a:rPr>
              <a:t>で開発 </a:t>
            </a:r>
            <a:r>
              <a:rPr kumimoji="1" lang="en-US" altLang="ja-JP" sz="2000" b="1" dirty="0">
                <a:solidFill>
                  <a:schemeClr val="accent5">
                    <a:lumMod val="75000"/>
                  </a:schemeClr>
                </a:solidFill>
              </a:rPr>
              <a:t>(2003)</a:t>
            </a:r>
            <a:r>
              <a:rPr kumimoji="1" lang="ja-JP" altLang="en-US" sz="2000" b="1" dirty="0">
                <a:solidFill>
                  <a:schemeClr val="accent5">
                    <a:lumMod val="75000"/>
                  </a:schemeClr>
                </a:solidFill>
              </a:rPr>
              <a:t>、筑波大学で機能拡張・継続 </a:t>
            </a:r>
            <a:r>
              <a:rPr kumimoji="1" lang="en-US" altLang="ja-JP" sz="2000" b="1" dirty="0">
                <a:solidFill>
                  <a:schemeClr val="accent5">
                    <a:lumMod val="75000"/>
                  </a:schemeClr>
                </a:solidFill>
              </a:rPr>
              <a:t>(2004 </a:t>
            </a:r>
            <a:r>
              <a:rPr kumimoji="1" lang="ja-JP" altLang="en-US" sz="2000" b="1" dirty="0">
                <a:solidFill>
                  <a:schemeClr val="accent5">
                    <a:lumMod val="75000"/>
                  </a:schemeClr>
                </a:solidFill>
              </a:rPr>
              <a:t>～ 現在</a:t>
            </a:r>
            <a:r>
              <a:rPr kumimoji="1" lang="en-US" altLang="ja-JP" sz="2000" b="1" dirty="0">
                <a:solidFill>
                  <a:schemeClr val="accent5">
                    <a:lumMod val="75000"/>
                  </a:schemeClr>
                </a:solidFill>
              </a:rPr>
              <a:t>)</a:t>
            </a:r>
            <a:r>
              <a:rPr kumimoji="1" lang="ja-JP" altLang="en-US" sz="2000" b="1" dirty="0">
                <a:solidFill>
                  <a:schemeClr val="accent5">
                    <a:lumMod val="75000"/>
                  </a:schemeClr>
                </a:solidFill>
              </a:rPr>
              <a:t>。</a:t>
            </a:r>
            <a:br>
              <a:rPr kumimoji="1" lang="en-US" altLang="ja-JP" sz="2000" b="1" dirty="0">
                <a:solidFill>
                  <a:schemeClr val="accent5">
                    <a:lumMod val="75000"/>
                  </a:schemeClr>
                </a:solidFill>
              </a:rPr>
            </a:br>
            <a:r>
              <a:rPr kumimoji="1" lang="ja-JP" altLang="en-US" sz="2000" b="1" dirty="0">
                <a:solidFill>
                  <a:schemeClr val="accent5">
                    <a:lumMod val="75000"/>
                  </a:schemeClr>
                </a:solidFill>
              </a:rPr>
              <a:t>無償のオープンソース・ソフトウェアとして広く配布。</a:t>
            </a:r>
            <a:br>
              <a:rPr kumimoji="1" lang="en-US" altLang="ja-JP" sz="2000" b="1" dirty="0">
                <a:solidFill>
                  <a:schemeClr val="accent6">
                    <a:lumMod val="50000"/>
                  </a:schemeClr>
                </a:solidFill>
              </a:rPr>
            </a:br>
            <a:r>
              <a:rPr kumimoji="1" lang="ja-JP" altLang="en-US" sz="2000" b="1" dirty="0">
                <a:solidFill>
                  <a:schemeClr val="accent6">
                    <a:lumMod val="50000"/>
                  </a:schemeClr>
                </a:solidFill>
              </a:rPr>
              <a:t>対価なく誰でも利用可能。売上額がゼロ </a:t>
            </a:r>
            <a:r>
              <a:rPr kumimoji="1" lang="en-US" altLang="ja-JP" sz="2000" b="1" dirty="0">
                <a:solidFill>
                  <a:schemeClr val="accent6">
                    <a:lumMod val="50000"/>
                  </a:schemeClr>
                </a:solidFill>
              </a:rPr>
              <a:t>(</a:t>
            </a:r>
            <a:r>
              <a:rPr kumimoji="1" lang="ja-JP" altLang="en-US" sz="2000" b="1" dirty="0">
                <a:solidFill>
                  <a:schemeClr val="accent6">
                    <a:lumMod val="50000"/>
                  </a:schemeClr>
                </a:solidFill>
              </a:rPr>
              <a:t>広告収入等も無し</a:t>
            </a:r>
            <a:r>
              <a:rPr kumimoji="1" lang="en-US" altLang="ja-JP" sz="2000" b="1" dirty="0">
                <a:solidFill>
                  <a:schemeClr val="accent6">
                    <a:lumMod val="50000"/>
                  </a:schemeClr>
                </a:solidFill>
              </a:rPr>
              <a:t>) </a:t>
            </a:r>
            <a:r>
              <a:rPr kumimoji="1" lang="ja-JP" altLang="en-US" sz="2000" b="1" dirty="0">
                <a:solidFill>
                  <a:schemeClr val="accent6">
                    <a:lumMod val="50000"/>
                  </a:schemeClr>
                </a:solidFill>
              </a:rPr>
              <a:t>のため、代わりに、「資料 </a:t>
            </a:r>
            <a:r>
              <a:rPr kumimoji="1" lang="en-US" altLang="ja-JP" sz="2000" b="1" dirty="0">
                <a:solidFill>
                  <a:schemeClr val="accent6">
                    <a:lumMod val="50000"/>
                  </a:schemeClr>
                </a:solidFill>
              </a:rPr>
              <a:t>1</a:t>
            </a:r>
            <a:r>
              <a:rPr kumimoji="1" lang="ja-JP" altLang="en-US" sz="2000" b="1" dirty="0">
                <a:solidFill>
                  <a:schemeClr val="accent6">
                    <a:lumMod val="50000"/>
                  </a:schemeClr>
                </a:solidFill>
              </a:rPr>
              <a:t>」を参照し、社会的便益額 </a:t>
            </a:r>
            <a:r>
              <a:rPr kumimoji="1" lang="en-US" altLang="ja-JP" sz="2000" b="1" dirty="0">
                <a:solidFill>
                  <a:schemeClr val="accent6">
                    <a:lumMod val="50000"/>
                  </a:schemeClr>
                </a:solidFill>
              </a:rPr>
              <a:t>(ASV) </a:t>
            </a:r>
            <a:r>
              <a:rPr kumimoji="1" lang="ja-JP" altLang="en-US" sz="2000" b="1" dirty="0">
                <a:solidFill>
                  <a:schemeClr val="accent6">
                    <a:lumMod val="50000"/>
                  </a:schemeClr>
                </a:solidFill>
              </a:rPr>
              <a:t>を算定。</a:t>
            </a:r>
            <a:endParaRPr kumimoji="1" lang="en-US" altLang="ja-JP" sz="2000" b="1" dirty="0">
              <a:solidFill>
                <a:schemeClr val="accent6">
                  <a:lumMod val="50000"/>
                </a:schemeClr>
              </a:solidFill>
            </a:endParaRPr>
          </a:p>
          <a:p>
            <a:r>
              <a:rPr lang="en-US" altLang="ja-JP" sz="2000" b="1" dirty="0" err="1"/>
              <a:t>SoftEther</a:t>
            </a:r>
            <a:r>
              <a:rPr lang="en-US" altLang="ja-JP" sz="2000" b="1" dirty="0"/>
              <a:t> VPN </a:t>
            </a:r>
            <a:r>
              <a:rPr lang="ja-JP" altLang="en-US" sz="2000" b="1" dirty="0"/>
              <a:t>研究開発事業により創出している年間社会的便益額</a:t>
            </a:r>
            <a:r>
              <a:rPr lang="en-US" altLang="ja-JP" sz="2000" b="1" dirty="0"/>
              <a:t> Annual Social Value (ASV) (</a:t>
            </a:r>
            <a:r>
              <a:rPr lang="ja-JP" altLang="en-US" sz="2000" b="1" dirty="0"/>
              <a:t>全世界</a:t>
            </a:r>
            <a:r>
              <a:rPr lang="en-US" altLang="ja-JP" sz="2000" b="1" dirty="0"/>
              <a:t>):</a:t>
            </a:r>
            <a:br>
              <a:rPr lang="en-US" altLang="ja-JP" sz="2000" b="1" dirty="0"/>
            </a:br>
            <a:r>
              <a:rPr lang="ja-JP" altLang="en-US" sz="2000" b="1" dirty="0"/>
              <a:t>少なく見積もっても</a:t>
            </a:r>
            <a:r>
              <a:rPr lang="en-US" altLang="ja-JP" sz="2000" b="1" dirty="0"/>
              <a:t> </a:t>
            </a:r>
            <a:r>
              <a:rPr lang="en-US" altLang="ja-JP" sz="3200" b="1" u="sng" dirty="0">
                <a:solidFill>
                  <a:schemeClr val="accent5">
                    <a:lumMod val="75000"/>
                  </a:schemeClr>
                </a:solidFill>
              </a:rPr>
              <a:t>411 </a:t>
            </a:r>
            <a:r>
              <a:rPr lang="ja-JP" altLang="en-US" sz="3200" b="1" u="sng" dirty="0">
                <a:solidFill>
                  <a:schemeClr val="accent5">
                    <a:lumMod val="75000"/>
                  </a:schemeClr>
                </a:solidFill>
              </a:rPr>
              <a:t>億円 ～</a:t>
            </a:r>
            <a:r>
              <a:rPr lang="en-US" altLang="ja-JP" sz="3200" b="1" u="sng" dirty="0">
                <a:solidFill>
                  <a:schemeClr val="accent5">
                    <a:lumMod val="75000"/>
                  </a:schemeClr>
                </a:solidFill>
              </a:rPr>
              <a:t> 610 </a:t>
            </a:r>
            <a:r>
              <a:rPr lang="ja-JP" altLang="en-US" sz="3200" b="1" u="sng" dirty="0">
                <a:solidFill>
                  <a:schemeClr val="accent5">
                    <a:lumMod val="75000"/>
                  </a:schemeClr>
                </a:solidFill>
              </a:rPr>
              <a:t>億円 </a:t>
            </a:r>
            <a:r>
              <a:rPr lang="en-US" altLang="ja-JP" sz="3200" b="1" u="sng" dirty="0">
                <a:solidFill>
                  <a:schemeClr val="accent5">
                    <a:lumMod val="75000"/>
                  </a:schemeClr>
                </a:solidFill>
              </a:rPr>
              <a:t>/ </a:t>
            </a:r>
            <a:r>
              <a:rPr lang="ja-JP" altLang="en-US" sz="3200" b="1" u="sng" dirty="0">
                <a:solidFill>
                  <a:schemeClr val="accent5">
                    <a:lumMod val="75000"/>
                  </a:schemeClr>
                </a:solidFill>
              </a:rPr>
              <a:t>年</a:t>
            </a:r>
            <a:r>
              <a:rPr lang="ja-JP" altLang="en-US" sz="3200" b="1" dirty="0"/>
              <a:t> </a:t>
            </a:r>
            <a:r>
              <a:rPr lang="en-US" altLang="ja-JP" sz="2000" b="1" dirty="0"/>
              <a:t>(1</a:t>
            </a:r>
            <a:r>
              <a:rPr lang="ja-JP" altLang="en-US" sz="2000" b="1" dirty="0"/>
              <a:t> </a:t>
            </a:r>
            <a:r>
              <a:rPr lang="en-US" altLang="ja-JP" sz="2000" b="1" dirty="0"/>
              <a:t>USD = 150 JPY)</a:t>
            </a:r>
            <a:r>
              <a:rPr lang="ja-JP" altLang="en-US" sz="2000" b="1" dirty="0"/>
              <a:t>。</a:t>
            </a:r>
            <a:endParaRPr lang="en-US" altLang="ja-JP" sz="2000" b="1" dirty="0"/>
          </a:p>
          <a:p>
            <a:r>
              <a:rPr lang="fi-FI" altLang="ja-JP" sz="1400" b="1" dirty="0"/>
              <a:t>ASV </a:t>
            </a:r>
            <a:r>
              <a:rPr lang="ja-JP" altLang="fi-FI" sz="1400" b="1" dirty="0"/>
              <a:t>算出</a:t>
            </a:r>
            <a:r>
              <a:rPr lang="en-US" altLang="ja-JP" sz="1400" b="1" dirty="0"/>
              <a:t>:</a:t>
            </a:r>
            <a:r>
              <a:rPr lang="ja-JP" altLang="en-US" sz="1400" b="1" dirty="0"/>
              <a:t>客観的データと合理的算定式に基づき </a:t>
            </a:r>
            <a:r>
              <a:rPr lang="en-US" altLang="ja-JP" sz="1400" b="1" dirty="0" err="1"/>
              <a:t>OpenAI</a:t>
            </a:r>
            <a:r>
              <a:rPr lang="en-US" altLang="ja-JP" sz="1400" b="1" dirty="0"/>
              <a:t> </a:t>
            </a:r>
            <a:r>
              <a:rPr lang="en-US" altLang="ja-JP" sz="1400" b="1" dirty="0" err="1"/>
              <a:t>ChatGPT</a:t>
            </a:r>
            <a:r>
              <a:rPr lang="en-US" altLang="ja-JP" sz="1400" b="1" dirty="0"/>
              <a:t> 5 Pro </a:t>
            </a:r>
            <a:r>
              <a:rPr lang="ja-JP" altLang="en-US" sz="1400" b="1" dirty="0"/>
              <a:t>で複数回推定・算出。</a:t>
            </a:r>
            <a:r>
              <a:rPr lang="en-US" altLang="ja-JP" sz="1400" b="1" dirty="0"/>
              <a:t>1,000 </a:t>
            </a:r>
            <a:r>
              <a:rPr lang="ja-JP" altLang="en-US" sz="1400" b="1" dirty="0"/>
              <a:t>万台のインストールのうち </a:t>
            </a:r>
            <a:r>
              <a:rPr lang="en-US" altLang="ja-JP" sz="1400" b="1" dirty="0"/>
              <a:t>5% (50 </a:t>
            </a:r>
            <a:r>
              <a:rPr lang="ja-JP" altLang="en-US" sz="1400" b="1" dirty="0"/>
              <a:t>万組織</a:t>
            </a:r>
            <a:r>
              <a:rPr lang="en-US" altLang="ja-JP" sz="1400" b="1" dirty="0"/>
              <a:t>) </a:t>
            </a:r>
            <a:r>
              <a:rPr lang="ja-JP" altLang="en-US" sz="1400" b="1" dirty="0"/>
              <a:t>がアクティブに利用しているとして、かなり保守的に仮定。根拠資料 </a:t>
            </a:r>
            <a:r>
              <a:rPr lang="en-US" altLang="ja-JP" sz="1400" b="1" dirty="0"/>
              <a:t>(</a:t>
            </a:r>
            <a:r>
              <a:rPr lang="ja-JP" altLang="en-US" sz="1400" b="1" dirty="0"/>
              <a:t>元データおよび推論計算式</a:t>
            </a:r>
            <a:r>
              <a:rPr lang="en-US" altLang="ja-JP" sz="1400" b="1" dirty="0"/>
              <a:t>): </a:t>
            </a:r>
            <a:r>
              <a:rPr lang="fi-FI" altLang="ja-JP" sz="1400" b="1" dirty="0">
                <a:solidFill>
                  <a:srgbClr val="0070C0"/>
                </a:solidFill>
              </a:rPr>
              <a:t>https://lts.dnobori.jp/d/251114_001_social-value-survey_81122/</a:t>
            </a:r>
          </a:p>
        </p:txBody>
      </p:sp>
      <p:sp>
        <p:nvSpPr>
          <p:cNvPr id="13" name="テキスト ボックス 12">
            <a:extLst>
              <a:ext uri="{FF2B5EF4-FFF2-40B4-BE49-F238E27FC236}">
                <a16:creationId xmlns:a16="http://schemas.microsoft.com/office/drawing/2014/main" id="{65704FD2-3718-4FDB-8666-AEB3FFD14CF2}"/>
              </a:ext>
            </a:extLst>
          </p:cNvPr>
          <p:cNvSpPr txBox="1"/>
          <p:nvPr/>
        </p:nvSpPr>
        <p:spPr>
          <a:xfrm>
            <a:off x="233987" y="2969781"/>
            <a:ext cx="7239000" cy="3831818"/>
          </a:xfrm>
          <a:prstGeom prst="rect">
            <a:avLst/>
          </a:prstGeom>
          <a:solidFill>
            <a:srgbClr val="FFFFCC"/>
          </a:solidFill>
          <a:ln w="9525">
            <a:solidFill>
              <a:schemeClr val="tx1"/>
            </a:solidFill>
          </a:ln>
        </p:spPr>
        <p:txBody>
          <a:bodyPr wrap="square" rtlCol="0">
            <a:spAutoFit/>
          </a:bodyPr>
          <a:lstStyle/>
          <a:p>
            <a:r>
              <a:rPr kumimoji="1" lang="en-US" altLang="ja-JP" sz="900" b="1" dirty="0"/>
              <a:t>【</a:t>
            </a:r>
            <a:r>
              <a:rPr kumimoji="1" lang="ja-JP" altLang="en-US" sz="900" b="1" dirty="0"/>
              <a:t>資料 </a:t>
            </a:r>
            <a:r>
              <a:rPr kumimoji="1" lang="en-US" altLang="ja-JP" sz="900" b="1" dirty="0"/>
              <a:t>1】 </a:t>
            </a:r>
            <a:r>
              <a:rPr kumimoji="1" lang="ja-JP" altLang="en-US" sz="900" b="1" dirty="0"/>
              <a:t>オープンソースソフトウェア事業の年間社会的便益額 </a:t>
            </a:r>
            <a:r>
              <a:rPr kumimoji="1" lang="en-US" altLang="ja-JP" sz="900" b="1" dirty="0"/>
              <a:t>(Annual Social Value) </a:t>
            </a:r>
            <a:r>
              <a:rPr kumimoji="1" lang="ja-JP" altLang="en-US" sz="900" b="1" dirty="0"/>
              <a:t>の計算にあたっての参考資料</a:t>
            </a:r>
            <a:endParaRPr kumimoji="1" lang="en-US" altLang="ja-JP" sz="900" b="1" dirty="0"/>
          </a:p>
          <a:p>
            <a:r>
              <a:rPr kumimoji="1" lang="en-US" altLang="ja-JP" sz="900" b="1" dirty="0"/>
              <a:t>[1] </a:t>
            </a:r>
            <a:r>
              <a:rPr kumimoji="1" lang="ja-JP" altLang="en-US" sz="900" b="1" dirty="0"/>
              <a:t>米国政府</a:t>
            </a:r>
            <a:r>
              <a:rPr kumimoji="1" lang="en-US" altLang="ja-JP" sz="900" b="1" dirty="0"/>
              <a:t>: 『OMB Circular A-94: </a:t>
            </a:r>
            <a:r>
              <a:rPr kumimoji="1" lang="ja-JP" altLang="en-US" sz="900" b="1" dirty="0"/>
              <a:t>連邦プログラムの費用便益分析</a:t>
            </a:r>
            <a:r>
              <a:rPr kumimoji="1" lang="en-US" altLang="ja-JP" sz="900" b="1" dirty="0"/>
              <a:t>』(2023/11/09)</a:t>
            </a:r>
          </a:p>
          <a:p>
            <a:r>
              <a:rPr kumimoji="1" lang="en-US" altLang="ja-JP" sz="900" dirty="0">
                <a:solidFill>
                  <a:srgbClr val="0000FF"/>
                </a:solidFill>
              </a:rPr>
              <a:t>https://www.whitehouse.gov/wp-content/uploads/2023/11/CircularA-94.pdf</a:t>
            </a:r>
          </a:p>
          <a:p>
            <a:r>
              <a:rPr kumimoji="1" lang="en-US" altLang="ja-JP" sz="900" b="1" dirty="0"/>
              <a:t>[2] </a:t>
            </a:r>
            <a:r>
              <a:rPr kumimoji="1" lang="ja-JP" altLang="en-US" sz="900" b="1" dirty="0"/>
              <a:t>米国政府</a:t>
            </a:r>
            <a:r>
              <a:rPr kumimoji="1" lang="en-US" altLang="ja-JP" sz="900" b="1" dirty="0"/>
              <a:t>: 『OMB Circular A-4: </a:t>
            </a:r>
            <a:r>
              <a:rPr kumimoji="1" lang="ja-JP" altLang="en-US" sz="900" b="1" dirty="0"/>
              <a:t>規制影響分析のガイド」 </a:t>
            </a:r>
            <a:r>
              <a:rPr kumimoji="1" lang="en-US" altLang="ja-JP" sz="900" b="1" dirty="0"/>
              <a:t>(2023/11/09)</a:t>
            </a:r>
          </a:p>
          <a:p>
            <a:r>
              <a:rPr kumimoji="1" lang="en-US" altLang="ja-JP" sz="900" dirty="0">
                <a:solidFill>
                  <a:srgbClr val="0000FF"/>
                </a:solidFill>
              </a:rPr>
              <a:t>https://bidenwhitehouse.archives.gov/wp-content/uploads/2023/11/CircularA-4.pdf</a:t>
            </a:r>
          </a:p>
          <a:p>
            <a:r>
              <a:rPr kumimoji="1" lang="en-US" altLang="ja-JP" sz="900" b="1" dirty="0"/>
              <a:t>[3] </a:t>
            </a:r>
            <a:r>
              <a:rPr kumimoji="1" lang="ja-JP" altLang="en-US" sz="900" b="1" dirty="0"/>
              <a:t>英国政府</a:t>
            </a:r>
            <a:r>
              <a:rPr kumimoji="1" lang="en-US" altLang="ja-JP" sz="900" b="1" dirty="0"/>
              <a:t>: 『The Green Book: </a:t>
            </a:r>
            <a:r>
              <a:rPr kumimoji="1" lang="ja-JP" altLang="en-US" sz="900" b="1" dirty="0"/>
              <a:t>中央政府における評価と査定</a:t>
            </a:r>
            <a:r>
              <a:rPr kumimoji="1" lang="en-US" altLang="ja-JP" sz="900" b="1" dirty="0"/>
              <a:t>』 (2024/05/16)</a:t>
            </a:r>
          </a:p>
          <a:p>
            <a:r>
              <a:rPr kumimoji="1" lang="en-US" altLang="ja-JP" sz="900" dirty="0">
                <a:solidFill>
                  <a:srgbClr val="0000FF"/>
                </a:solidFill>
              </a:rPr>
              <a:t>https://www.gov.uk/government/publications/the-green-book-appraisal-and-evaluation-in-central-government/the-green-book-2020</a:t>
            </a:r>
          </a:p>
          <a:p>
            <a:r>
              <a:rPr kumimoji="1" lang="en-US" altLang="ja-JP" sz="900" b="1" dirty="0"/>
              <a:t>[4] </a:t>
            </a:r>
            <a:r>
              <a:rPr kumimoji="1" lang="ja-JP" altLang="en-US" sz="900" b="1" dirty="0"/>
              <a:t>スコットランド政府</a:t>
            </a:r>
            <a:r>
              <a:rPr kumimoji="1" lang="en-US" altLang="ja-JP" sz="900" b="1" dirty="0"/>
              <a:t>: 『</a:t>
            </a:r>
            <a:r>
              <a:rPr kumimoji="1" lang="ja-JP" altLang="en-US" sz="900" b="1" dirty="0"/>
              <a:t>デジタル評価マニュアル</a:t>
            </a:r>
            <a:r>
              <a:rPr kumimoji="1" lang="en-US" altLang="ja-JP" sz="900" b="1" dirty="0"/>
              <a:t>』 2022/09/06</a:t>
            </a:r>
          </a:p>
          <a:p>
            <a:r>
              <a:rPr kumimoji="1" lang="en-US" altLang="ja-JP" sz="900" dirty="0">
                <a:solidFill>
                  <a:srgbClr val="0000FF"/>
                </a:solidFill>
              </a:rPr>
              <a:t>https://www.gov.scot/publications/digital-appraisal-manual-for-scotland-guidance/pages/the-five-dimension-model/</a:t>
            </a:r>
          </a:p>
          <a:p>
            <a:r>
              <a:rPr kumimoji="1" lang="en-US" altLang="ja-JP" sz="900" b="1" dirty="0"/>
              <a:t>[5] EU </a:t>
            </a:r>
            <a:r>
              <a:rPr kumimoji="1" lang="ja-JP" altLang="en-US" sz="900" b="1" dirty="0"/>
              <a:t>委員会</a:t>
            </a:r>
            <a:r>
              <a:rPr kumimoji="1" lang="en-US" altLang="ja-JP" sz="900" b="1" dirty="0"/>
              <a:t>: 『</a:t>
            </a:r>
            <a:r>
              <a:rPr kumimoji="1" lang="ja-JP" altLang="en-US" sz="900" b="1" dirty="0"/>
              <a:t>オープンソースソフトウェアとハードウェアが </a:t>
            </a:r>
            <a:r>
              <a:rPr kumimoji="1" lang="en-US" altLang="ja-JP" sz="900" b="1" dirty="0"/>
              <a:t>EU </a:t>
            </a:r>
            <a:r>
              <a:rPr kumimoji="1" lang="ja-JP" altLang="en-US" sz="900" b="1" dirty="0"/>
              <a:t>経済における技術的独立性、競争力、革新性に与える影響に関する調査</a:t>
            </a:r>
            <a:r>
              <a:rPr kumimoji="1" lang="en-US" altLang="ja-JP" sz="900" b="1" dirty="0"/>
              <a:t>』 2021/09/02</a:t>
            </a:r>
          </a:p>
          <a:p>
            <a:r>
              <a:rPr kumimoji="1" lang="en-US" altLang="ja-JP" sz="900" dirty="0">
                <a:solidFill>
                  <a:srgbClr val="0000FF"/>
                </a:solidFill>
              </a:rPr>
              <a:t>https://digital-strategy.ec.europa.eu/en/library/study-about-impact-open-source-software-and-hardware-technological-independence-competitiveness-and/</a:t>
            </a:r>
          </a:p>
          <a:p>
            <a:r>
              <a:rPr kumimoji="1" lang="en-US" altLang="ja-JP" sz="900" b="1" dirty="0"/>
              <a:t>[6] EU </a:t>
            </a:r>
            <a:r>
              <a:rPr kumimoji="1" lang="ja-JP" altLang="en-US" sz="900" b="1" dirty="0"/>
              <a:t>委員会</a:t>
            </a:r>
            <a:r>
              <a:rPr kumimoji="1" lang="en-US" altLang="ja-JP" sz="900" b="1" dirty="0"/>
              <a:t>: 『</a:t>
            </a:r>
            <a:r>
              <a:rPr kumimoji="1" lang="ja-JP" altLang="en-US" sz="900" b="1" dirty="0"/>
              <a:t>投資プロジェクトの費用便益分析ガイド</a:t>
            </a:r>
            <a:r>
              <a:rPr kumimoji="1" lang="en-US" altLang="ja-JP" sz="900" b="1" dirty="0"/>
              <a:t>』 2014/12</a:t>
            </a:r>
          </a:p>
          <a:p>
            <a:r>
              <a:rPr kumimoji="1" lang="en-US" altLang="ja-JP" sz="900" dirty="0">
                <a:solidFill>
                  <a:srgbClr val="0000FF"/>
                </a:solidFill>
              </a:rPr>
              <a:t>https://jaspers.eib.org/files/library/2014/dg-regio-cba-guide-for-2014-2020.pdf</a:t>
            </a:r>
          </a:p>
          <a:p>
            <a:r>
              <a:rPr kumimoji="1" lang="en-US" altLang="ja-JP" sz="900" b="1" dirty="0"/>
              <a:t>[7] EU </a:t>
            </a:r>
            <a:r>
              <a:rPr kumimoji="1" lang="ja-JP" altLang="en-US" sz="900" b="1" dirty="0"/>
              <a:t>委員会</a:t>
            </a:r>
            <a:r>
              <a:rPr kumimoji="1" lang="en-US" altLang="ja-JP" sz="900" b="1" dirty="0"/>
              <a:t>: 『</a:t>
            </a:r>
            <a:r>
              <a:rPr kumimoji="1" lang="ja-JP" altLang="en-US" sz="900" b="1" dirty="0"/>
              <a:t>経済評価便覧 </a:t>
            </a:r>
            <a:r>
              <a:rPr kumimoji="1" lang="en-US" altLang="ja-JP" sz="900" b="1" dirty="0"/>
              <a:t>2021-2027』 2021/09/20</a:t>
            </a:r>
          </a:p>
          <a:p>
            <a:r>
              <a:rPr kumimoji="1" lang="en-US" altLang="ja-JP" sz="900" dirty="0">
                <a:solidFill>
                  <a:srgbClr val="0000FF"/>
                </a:solidFill>
              </a:rPr>
              <a:t>https://jaspers.eib.org/files/library/2021/economic-appraisal-vademecum-2021-2027-general-principles-and-sector-applications.pdf</a:t>
            </a:r>
          </a:p>
          <a:p>
            <a:r>
              <a:rPr kumimoji="1" lang="en-US" altLang="ja-JP" sz="900" b="1" dirty="0"/>
              <a:t>[8] </a:t>
            </a:r>
            <a:r>
              <a:rPr kumimoji="1" lang="ja-JP" altLang="en-US" sz="900" b="1" dirty="0"/>
              <a:t>国連 </a:t>
            </a:r>
            <a:r>
              <a:rPr kumimoji="1" lang="en-US" altLang="ja-JP" sz="900" b="1" dirty="0"/>
              <a:t>IMF: 『</a:t>
            </a:r>
            <a:r>
              <a:rPr kumimoji="1" lang="ja-JP" altLang="en-US" sz="900" b="1" dirty="0"/>
              <a:t>無形資本としてのオープンソースソフトウェア</a:t>
            </a:r>
            <a:r>
              <a:rPr kumimoji="1" lang="en-US" altLang="ja-JP" sz="900" b="1" dirty="0"/>
              <a:t>: </a:t>
            </a:r>
            <a:r>
              <a:rPr kumimoji="1" lang="ja-JP" altLang="en-US" sz="900" b="1" dirty="0"/>
              <a:t>無料デジタルツールのコストと影響の測定</a:t>
            </a:r>
            <a:r>
              <a:rPr kumimoji="1" lang="en-US" altLang="ja-JP" sz="900" b="1" dirty="0"/>
              <a:t>』 2018/10/31</a:t>
            </a:r>
          </a:p>
          <a:p>
            <a:r>
              <a:rPr kumimoji="1" lang="en-US" altLang="ja-JP" sz="900" dirty="0">
                <a:solidFill>
                  <a:srgbClr val="0000FF"/>
                </a:solidFill>
              </a:rPr>
              <a:t>https://www.imf.org/en/-/media/files/conferences/2018/6th-stats-forum/session-3carol-robbinsopen-source-software-as-intangible-capitalmeasuring-the-cost-and-impact-of-fre.pdf</a:t>
            </a:r>
          </a:p>
          <a:p>
            <a:r>
              <a:rPr kumimoji="1" lang="en-US" altLang="ja-JP" sz="1200" b="1" dirty="0"/>
              <a:t>[9] </a:t>
            </a:r>
            <a:r>
              <a:rPr kumimoji="1" lang="ja-JP" altLang="en-US" sz="1200" b="1" dirty="0"/>
              <a:t>日本政府</a:t>
            </a:r>
            <a:r>
              <a:rPr kumimoji="1" lang="en-US" altLang="ja-JP" sz="1200" b="1" dirty="0"/>
              <a:t>: 『</a:t>
            </a:r>
            <a:r>
              <a:rPr kumimoji="1" lang="ja-JP" altLang="en-US" sz="1200" b="1" dirty="0"/>
              <a:t>国の研究開発評価に関する大綱的指針 内閣総理大臣決定</a:t>
            </a:r>
            <a:r>
              <a:rPr kumimoji="1" lang="en-US" altLang="ja-JP" sz="1200" b="1" dirty="0"/>
              <a:t>』 (2016/12/21)</a:t>
            </a:r>
          </a:p>
          <a:p>
            <a:r>
              <a:rPr kumimoji="1" lang="en-US" altLang="ja-JP" sz="1200" dirty="0">
                <a:solidFill>
                  <a:srgbClr val="0000FF"/>
                </a:solidFill>
              </a:rPr>
              <a:t>https://www8.cao.go.jp/cstp/kenkyu/taikou201612.pdf</a:t>
            </a:r>
          </a:p>
          <a:p>
            <a:r>
              <a:rPr kumimoji="1" lang="en-US" altLang="ja-JP" sz="1200" b="1" dirty="0"/>
              <a:t>[10] </a:t>
            </a:r>
            <a:r>
              <a:rPr kumimoji="1" lang="ja-JP" altLang="en-US" sz="1200" b="1" dirty="0"/>
              <a:t>日本政府</a:t>
            </a:r>
            <a:r>
              <a:rPr kumimoji="1" lang="en-US" altLang="ja-JP" sz="1200" b="1" dirty="0"/>
              <a:t>: 『</a:t>
            </a:r>
            <a:r>
              <a:rPr kumimoji="1" lang="ja-JP" altLang="en-US" sz="1200" b="1" dirty="0"/>
              <a:t>国土交通省 公共事業評価の費用便益分析に関する技術指針 </a:t>
            </a:r>
            <a:r>
              <a:rPr kumimoji="1" lang="en-US" altLang="ja-JP" sz="1200" b="1" dirty="0"/>
              <a:t>(</a:t>
            </a:r>
            <a:r>
              <a:rPr kumimoji="1" lang="ja-JP" altLang="en-US" sz="1200" b="1" dirty="0"/>
              <a:t>共通編</a:t>
            </a:r>
            <a:r>
              <a:rPr kumimoji="1" lang="en-US" altLang="ja-JP" sz="1200" b="1" dirty="0"/>
              <a:t>) 』 2013/09</a:t>
            </a:r>
          </a:p>
          <a:p>
            <a:r>
              <a:rPr kumimoji="1" lang="en-US" altLang="ja-JP" sz="1200" dirty="0">
                <a:solidFill>
                  <a:srgbClr val="0000FF"/>
                </a:solidFill>
              </a:rPr>
              <a:t>https://www.mlit.go.jp/tec/hyouka/public/230912/shishin/shishin230912.pdf</a:t>
            </a:r>
          </a:p>
          <a:p>
            <a:r>
              <a:rPr kumimoji="1" lang="en-US" altLang="ja-JP" sz="1200" b="1" dirty="0"/>
              <a:t>[11] </a:t>
            </a:r>
            <a:r>
              <a:rPr kumimoji="1" lang="ja-JP" altLang="en-US" sz="1200" b="1" dirty="0"/>
              <a:t>日本政府</a:t>
            </a:r>
            <a:r>
              <a:rPr kumimoji="1" lang="en-US" altLang="ja-JP" sz="1200" b="1" dirty="0"/>
              <a:t>: 『</a:t>
            </a:r>
            <a:r>
              <a:rPr kumimoji="1" lang="ja-JP" altLang="en-US" sz="1200" b="1" dirty="0"/>
              <a:t>経済産業省研究開発評価指針</a:t>
            </a:r>
            <a:r>
              <a:rPr kumimoji="1" lang="en-US" altLang="ja-JP" sz="1200" b="1" dirty="0"/>
              <a:t>』(2022/10/25)</a:t>
            </a:r>
          </a:p>
          <a:p>
            <a:r>
              <a:rPr kumimoji="1" lang="en-US" altLang="ja-JP" sz="1200" dirty="0">
                <a:solidFill>
                  <a:srgbClr val="0000FF"/>
                </a:solidFill>
              </a:rPr>
              <a:t>https://www.meti.go.jp/policy/tech_evaluation/b00/METI_RandD_Evaluation_Guideline_221025.pdf</a:t>
            </a:r>
            <a:endParaRPr kumimoji="1" lang="ja-JP" altLang="en-US" sz="1200" dirty="0">
              <a:solidFill>
                <a:srgbClr val="0000FF"/>
              </a:solidFill>
            </a:endParaRPr>
          </a:p>
        </p:txBody>
      </p:sp>
      <p:pic>
        <p:nvPicPr>
          <p:cNvPr id="6" name="図 5">
            <a:extLst>
              <a:ext uri="{FF2B5EF4-FFF2-40B4-BE49-F238E27FC236}">
                <a16:creationId xmlns:a16="http://schemas.microsoft.com/office/drawing/2014/main" id="{6C1999D5-EA3E-4B5A-B42D-F6652FFDC4BA}"/>
              </a:ext>
            </a:extLst>
          </p:cNvPr>
          <p:cNvPicPr>
            <a:picLocks noChangeAspect="1"/>
          </p:cNvPicPr>
          <p:nvPr/>
        </p:nvPicPr>
        <p:blipFill>
          <a:blip r:embed="rId2"/>
          <a:stretch>
            <a:fillRect/>
          </a:stretch>
        </p:blipFill>
        <p:spPr>
          <a:xfrm>
            <a:off x="7721090" y="3081758"/>
            <a:ext cx="1907237" cy="1404654"/>
          </a:xfrm>
          <a:prstGeom prst="rect">
            <a:avLst/>
          </a:prstGeom>
        </p:spPr>
      </p:pic>
      <p:pic>
        <p:nvPicPr>
          <p:cNvPr id="7" name="図 6">
            <a:extLst>
              <a:ext uri="{FF2B5EF4-FFF2-40B4-BE49-F238E27FC236}">
                <a16:creationId xmlns:a16="http://schemas.microsoft.com/office/drawing/2014/main" id="{66E9E39E-C69D-4EE6-8F49-227576E00B45}"/>
              </a:ext>
            </a:extLst>
          </p:cNvPr>
          <p:cNvPicPr>
            <a:picLocks noChangeAspect="1"/>
          </p:cNvPicPr>
          <p:nvPr/>
        </p:nvPicPr>
        <p:blipFill>
          <a:blip r:embed="rId3"/>
          <a:stretch>
            <a:fillRect/>
          </a:stretch>
        </p:blipFill>
        <p:spPr>
          <a:xfrm>
            <a:off x="9876430" y="2892763"/>
            <a:ext cx="1876828" cy="1404655"/>
          </a:xfrm>
          <a:prstGeom prst="rect">
            <a:avLst/>
          </a:prstGeom>
        </p:spPr>
      </p:pic>
      <p:pic>
        <p:nvPicPr>
          <p:cNvPr id="8" name="図 7">
            <a:extLst>
              <a:ext uri="{FF2B5EF4-FFF2-40B4-BE49-F238E27FC236}">
                <a16:creationId xmlns:a16="http://schemas.microsoft.com/office/drawing/2014/main" id="{5DC71E1A-7118-4AC3-B5E4-1E919A659246}"/>
              </a:ext>
            </a:extLst>
          </p:cNvPr>
          <p:cNvPicPr>
            <a:picLocks noChangeAspect="1"/>
          </p:cNvPicPr>
          <p:nvPr/>
        </p:nvPicPr>
        <p:blipFill>
          <a:blip r:embed="rId4"/>
          <a:stretch>
            <a:fillRect/>
          </a:stretch>
        </p:blipFill>
        <p:spPr>
          <a:xfrm>
            <a:off x="7527285" y="4028877"/>
            <a:ext cx="4430728" cy="2667040"/>
          </a:xfrm>
          <a:prstGeom prst="rect">
            <a:avLst/>
          </a:prstGeom>
        </p:spPr>
      </p:pic>
    </p:spTree>
    <p:extLst>
      <p:ext uri="{BB962C8B-B14F-4D97-AF65-F5344CB8AC3E}">
        <p14:creationId xmlns:p14="http://schemas.microsoft.com/office/powerpoint/2010/main" val="1092539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3B2ED-DB50-44F3-B77A-08F5861CAC22}"/>
              </a:ext>
            </a:extLst>
          </p:cNvPr>
          <p:cNvSpPr>
            <a:spLocks noGrp="1"/>
          </p:cNvSpPr>
          <p:nvPr>
            <p:ph type="title"/>
          </p:nvPr>
        </p:nvSpPr>
        <p:spPr>
          <a:xfrm>
            <a:off x="151017" y="106165"/>
            <a:ext cx="9806940" cy="678815"/>
          </a:xfrm>
        </p:spPr>
        <p:txBody>
          <a:bodyPr>
            <a:normAutofit/>
          </a:bodyPr>
          <a:lstStyle/>
          <a:p>
            <a:r>
              <a:rPr kumimoji="1" lang="ja-JP" altLang="en-US" sz="3200" b="1" dirty="0">
                <a:highlight>
                  <a:srgbClr val="99FFCC"/>
                </a:highlight>
              </a:rPr>
              <a:t>日本が解決しなければならない課題</a:t>
            </a:r>
          </a:p>
        </p:txBody>
      </p:sp>
      <p:sp>
        <p:nvSpPr>
          <p:cNvPr id="3" name="コンテンツ プレースホルダー 2">
            <a:extLst>
              <a:ext uri="{FF2B5EF4-FFF2-40B4-BE49-F238E27FC236}">
                <a16:creationId xmlns:a16="http://schemas.microsoft.com/office/drawing/2014/main" id="{4913C1E8-4CFC-4EB3-AE92-B383BD634115}"/>
              </a:ext>
            </a:extLst>
          </p:cNvPr>
          <p:cNvSpPr>
            <a:spLocks noGrp="1"/>
          </p:cNvSpPr>
          <p:nvPr>
            <p:ph idx="1"/>
          </p:nvPr>
        </p:nvSpPr>
        <p:spPr>
          <a:xfrm>
            <a:off x="346710" y="760005"/>
            <a:ext cx="9806940" cy="3667215"/>
          </a:xfrm>
        </p:spPr>
        <p:txBody>
          <a:bodyPr>
            <a:normAutofit fontScale="92500" lnSpcReduction="10000"/>
          </a:bodyPr>
          <a:lstStyle/>
          <a:p>
            <a:pPr>
              <a:lnSpc>
                <a:spcPct val="120000"/>
              </a:lnSpc>
            </a:pPr>
            <a:r>
              <a:rPr kumimoji="1" lang="en-US" altLang="ja-JP" sz="2400" b="1" dirty="0">
                <a:solidFill>
                  <a:schemeClr val="accent1">
                    <a:lumMod val="50000"/>
                  </a:schemeClr>
                </a:solidFill>
              </a:rPr>
              <a:t>(a) </a:t>
            </a:r>
            <a:r>
              <a:rPr kumimoji="1" lang="ja-JP" altLang="en-US" sz="2400" b="1" dirty="0">
                <a:solidFill>
                  <a:schemeClr val="accent1">
                    <a:lumMod val="50000"/>
                  </a:schemeClr>
                </a:solidFill>
              </a:rPr>
              <a:t>デジタル基盤製品・サービス </a:t>
            </a:r>
            <a:r>
              <a:rPr lang="en-US" altLang="ja-JP" sz="2400" b="1" dirty="0">
                <a:solidFill>
                  <a:schemeClr val="accent1">
                    <a:lumMod val="50000"/>
                  </a:schemeClr>
                </a:solidFill>
              </a:rPr>
              <a:t> (</a:t>
            </a:r>
            <a:r>
              <a:rPr lang="ja-JP" altLang="en-US" sz="2400" b="1" dirty="0">
                <a:solidFill>
                  <a:schemeClr val="accent1">
                    <a:lumMod val="50000"/>
                  </a:schemeClr>
                </a:solidFill>
              </a:rPr>
              <a:t>デジタル基盤人材</a:t>
            </a:r>
            <a:r>
              <a:rPr lang="en-US" altLang="ja-JP" sz="2400" b="1" dirty="0">
                <a:solidFill>
                  <a:schemeClr val="accent1">
                    <a:lumMod val="50000"/>
                  </a:schemeClr>
                </a:solidFill>
              </a:rPr>
              <a:t>)</a:t>
            </a:r>
            <a:br>
              <a:rPr kumimoji="1" lang="en-US" altLang="ja-JP" sz="2000" dirty="0"/>
            </a:br>
            <a:r>
              <a:rPr kumimoji="1" lang="en-US" altLang="ja-JP" sz="2000" dirty="0"/>
              <a:t>(OS</a:t>
            </a:r>
            <a:r>
              <a:rPr kumimoji="1" lang="ja-JP" altLang="en-US" sz="2000" dirty="0"/>
              <a:t>・インターネット基盤・セキュリティ基盤・クラウド基盤等</a:t>
            </a:r>
            <a:r>
              <a:rPr kumimoji="1" lang="en-US" altLang="ja-JP" sz="2000" dirty="0"/>
              <a:t>) (IT </a:t>
            </a:r>
            <a:r>
              <a:rPr kumimoji="1" lang="ja-JP" altLang="en-US" sz="2000" dirty="0"/>
              <a:t>インフラ基盤技術系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AWS, Azure, Google Cloud, Android, iOS, Windows, VMware, Cisco </a:t>
            </a:r>
            <a:r>
              <a:rPr kumimoji="1" lang="ja-JP" altLang="en-US" sz="2000" dirty="0"/>
              <a:t>ルータ</a:t>
            </a:r>
            <a:r>
              <a:rPr kumimoji="1" lang="en-US" altLang="ja-JP" sz="2000" dirty="0"/>
              <a:t>,</a:t>
            </a:r>
            <a:br>
              <a:rPr kumimoji="1" lang="en-US" altLang="ja-JP" sz="2000" dirty="0"/>
            </a:br>
            <a:r>
              <a:rPr kumimoji="1" lang="en-US" altLang="ja-JP" sz="2000" dirty="0"/>
              <a:t>Fortinet </a:t>
            </a:r>
            <a:r>
              <a:rPr kumimoji="1" lang="ja-JP" altLang="en-US" sz="2000" dirty="0"/>
              <a:t>ファイアウォール</a:t>
            </a:r>
            <a:r>
              <a:rPr kumimoji="1" lang="en-US" altLang="ja-JP" sz="2000" dirty="0"/>
              <a:t>, Akamai CDN, </a:t>
            </a:r>
            <a:r>
              <a:rPr kumimoji="1" lang="ja-JP" altLang="en-US" sz="2000" dirty="0"/>
              <a:t>さくらインターネット</a:t>
            </a:r>
            <a:r>
              <a:rPr kumimoji="1" lang="en-US" altLang="ja-JP" sz="2000" dirty="0"/>
              <a:t>, etc... 】</a:t>
            </a:r>
            <a:br>
              <a:rPr kumimoji="1" lang="en-US" altLang="ja-JP" sz="2000" dirty="0"/>
            </a:br>
            <a:endParaRPr kumimoji="1" lang="en-US" altLang="ja-JP" sz="2000" dirty="0"/>
          </a:p>
          <a:p>
            <a:pPr>
              <a:lnSpc>
                <a:spcPct val="120000"/>
              </a:lnSpc>
            </a:pPr>
            <a:r>
              <a:rPr kumimoji="1" lang="en-US" altLang="ja-JP" sz="2400" b="1" dirty="0">
                <a:solidFill>
                  <a:schemeClr val="accent6">
                    <a:lumMod val="75000"/>
                  </a:schemeClr>
                </a:solidFill>
              </a:rPr>
              <a:t>(b) </a:t>
            </a:r>
            <a:r>
              <a:rPr kumimoji="1" lang="ja-JP" altLang="en-US" sz="2400" b="1" dirty="0">
                <a:solidFill>
                  <a:schemeClr val="accent6">
                    <a:lumMod val="75000"/>
                  </a:schemeClr>
                </a:solidFill>
              </a:rPr>
              <a:t>デジタル応用汎用製品・サービス   </a:t>
            </a:r>
            <a:r>
              <a:rPr kumimoji="1" lang="en-US" altLang="ja-JP" sz="2400" b="1" dirty="0">
                <a:solidFill>
                  <a:schemeClr val="accent6">
                    <a:lumMod val="75000"/>
                  </a:schemeClr>
                </a:solidFill>
              </a:rPr>
              <a:t>(</a:t>
            </a:r>
            <a:r>
              <a:rPr kumimoji="1" lang="ja-JP" altLang="en-US" sz="2400" b="1" dirty="0">
                <a:solidFill>
                  <a:schemeClr val="accent6">
                    <a:lumMod val="75000"/>
                  </a:schemeClr>
                </a:solidFill>
              </a:rPr>
              <a:t>デジタル応用人材</a:t>
            </a:r>
            <a:r>
              <a:rPr kumimoji="1" lang="en-US" altLang="ja-JP" sz="2400" b="1" dirty="0">
                <a:solidFill>
                  <a:schemeClr val="accent6">
                    <a:lumMod val="75000"/>
                  </a:schemeClr>
                </a:solidFill>
              </a:rPr>
              <a:t>)</a:t>
            </a:r>
            <a:br>
              <a:rPr kumimoji="1" lang="en-US" altLang="ja-JP" sz="2000" dirty="0"/>
            </a:br>
            <a:r>
              <a:rPr kumimoji="1" lang="en-US" altLang="ja-JP" sz="2000" dirty="0"/>
              <a:t>(</a:t>
            </a:r>
            <a:r>
              <a:rPr kumimoji="1" lang="ja-JP" altLang="en-US" sz="2000" dirty="0"/>
              <a:t>汎用アプリ・汎用プラットフォームサービス・クラウド型 </a:t>
            </a:r>
            <a:r>
              <a:rPr kumimoji="1" lang="en-US" altLang="ja-JP" sz="2000" dirty="0"/>
              <a:t>SaaS </a:t>
            </a:r>
            <a:r>
              <a:rPr kumimoji="1" lang="ja-JP" altLang="en-US" sz="2000" dirty="0"/>
              <a:t>サービス等</a:t>
            </a:r>
            <a:r>
              <a:rPr kumimoji="1" lang="en-US" altLang="ja-JP" sz="2000" dirty="0"/>
              <a:t>) (IT </a:t>
            </a:r>
            <a:r>
              <a:rPr kumimoji="1" lang="ja-JP" altLang="en-US" sz="2000" dirty="0"/>
              <a:t>応用汎用技術系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MS-Office, Gmail, Teams, Salesforce, SAP, Zoom, X, FB, Slack, Dropbox,</a:t>
            </a:r>
            <a:r>
              <a:rPr kumimoji="1" lang="ja-JP" altLang="en-US" sz="2000" dirty="0"/>
              <a:t>サイボウズ</a:t>
            </a:r>
            <a:r>
              <a:rPr kumimoji="1" lang="en-US" altLang="ja-JP" sz="2000" dirty="0"/>
              <a:t>, etc... 】</a:t>
            </a:r>
            <a:br>
              <a:rPr kumimoji="1" lang="en-US" altLang="ja-JP" sz="2000" dirty="0"/>
            </a:br>
            <a:br>
              <a:rPr kumimoji="1" lang="en-US" altLang="ja-JP" sz="2000" dirty="0"/>
            </a:br>
            <a:endParaRPr kumimoji="1" lang="en-US" altLang="ja-JP" sz="2000" dirty="0"/>
          </a:p>
        </p:txBody>
      </p:sp>
      <p:sp>
        <p:nvSpPr>
          <p:cNvPr id="4" name="スライド番号プレースホルダー 3">
            <a:extLst>
              <a:ext uri="{FF2B5EF4-FFF2-40B4-BE49-F238E27FC236}">
                <a16:creationId xmlns:a16="http://schemas.microsoft.com/office/drawing/2014/main" id="{B9D9A176-8893-4E56-873A-2A1986458170}"/>
              </a:ext>
            </a:extLst>
          </p:cNvPr>
          <p:cNvSpPr>
            <a:spLocks noGrp="1"/>
          </p:cNvSpPr>
          <p:nvPr>
            <p:ph type="sldNum" sz="quarter" idx="12"/>
          </p:nvPr>
        </p:nvSpPr>
        <p:spPr/>
        <p:txBody>
          <a:bodyPr/>
          <a:lstStyle/>
          <a:p>
            <a:fld id="{63DCA85F-F225-44A4-AEA8-9083CAE61796}" type="slidenum">
              <a:rPr kumimoji="1" lang="ja-JP" altLang="en-US" smtClean="0"/>
              <a:t>60</a:t>
            </a:fld>
            <a:endParaRPr kumimoji="1" lang="ja-JP" altLang="en-US" dirty="0"/>
          </a:p>
        </p:txBody>
      </p:sp>
      <p:sp>
        <p:nvSpPr>
          <p:cNvPr id="8" name="右中かっこ 7">
            <a:extLst>
              <a:ext uri="{FF2B5EF4-FFF2-40B4-BE49-F238E27FC236}">
                <a16:creationId xmlns:a16="http://schemas.microsoft.com/office/drawing/2014/main" id="{A975A918-B06D-4FE4-A2D1-FD70EF75BF4B}"/>
              </a:ext>
            </a:extLst>
          </p:cNvPr>
          <p:cNvSpPr/>
          <p:nvPr/>
        </p:nvSpPr>
        <p:spPr>
          <a:xfrm>
            <a:off x="9770223" y="739964"/>
            <a:ext cx="579120" cy="2896184"/>
          </a:xfrm>
          <a:prstGeom prst="rightBrac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9087072-8E9F-4DDC-A77A-4D2444B1DCC1}"/>
              </a:ext>
            </a:extLst>
          </p:cNvPr>
          <p:cNvSpPr txBox="1"/>
          <p:nvPr/>
        </p:nvSpPr>
        <p:spPr>
          <a:xfrm>
            <a:off x="10407015" y="1999168"/>
            <a:ext cx="1720916" cy="1015663"/>
          </a:xfrm>
          <a:prstGeom prst="rect">
            <a:avLst/>
          </a:prstGeom>
          <a:noFill/>
        </p:spPr>
        <p:txBody>
          <a:bodyPr wrap="square" rtlCol="0">
            <a:spAutoFit/>
          </a:bodyPr>
          <a:lstStyle/>
          <a:p>
            <a:r>
              <a:rPr kumimoji="1" lang="en-US" altLang="ja-JP" sz="2000" b="1" dirty="0">
                <a:solidFill>
                  <a:srgbClr val="002060"/>
                </a:solidFill>
                <a:highlight>
                  <a:srgbClr val="00FFFF"/>
                </a:highlight>
              </a:rPr>
              <a:t>(a) + (b)</a:t>
            </a:r>
          </a:p>
          <a:p>
            <a:r>
              <a:rPr kumimoji="1" lang="ja-JP" altLang="en-US" sz="2000" b="1" dirty="0">
                <a:solidFill>
                  <a:srgbClr val="002060"/>
                </a:solidFill>
                <a:highlight>
                  <a:srgbClr val="00FFFF"/>
                </a:highlight>
              </a:rPr>
              <a:t>デジタル技術</a:t>
            </a:r>
          </a:p>
          <a:p>
            <a:r>
              <a:rPr kumimoji="1" lang="ja-JP" altLang="en-US" sz="2000" b="1" dirty="0">
                <a:solidFill>
                  <a:srgbClr val="002060"/>
                </a:solidFill>
                <a:highlight>
                  <a:srgbClr val="00FFFF"/>
                </a:highlight>
              </a:rPr>
              <a:t>生産国力</a:t>
            </a:r>
            <a:endParaRPr lang="en-US" altLang="ja-JP" sz="2000" b="1" dirty="0">
              <a:solidFill>
                <a:srgbClr val="002060"/>
              </a:solidFill>
              <a:highlight>
                <a:srgbClr val="00FFFF"/>
              </a:highlight>
            </a:endParaRPr>
          </a:p>
        </p:txBody>
      </p:sp>
      <p:sp>
        <p:nvSpPr>
          <p:cNvPr id="11" name="四角形: 角を丸くする 10">
            <a:extLst>
              <a:ext uri="{FF2B5EF4-FFF2-40B4-BE49-F238E27FC236}">
                <a16:creationId xmlns:a16="http://schemas.microsoft.com/office/drawing/2014/main" id="{A3653CE2-403C-47E3-B726-18DE6E921E7E}"/>
              </a:ext>
            </a:extLst>
          </p:cNvPr>
          <p:cNvSpPr/>
          <p:nvPr/>
        </p:nvSpPr>
        <p:spPr>
          <a:xfrm>
            <a:off x="151017" y="760006"/>
            <a:ext cx="9777843" cy="5892254"/>
          </a:xfrm>
          <a:prstGeom prst="roundRect">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F7FD960-D1A8-4699-816B-0A0C768796FD}"/>
              </a:ext>
            </a:extLst>
          </p:cNvPr>
          <p:cNvSpPr txBox="1"/>
          <p:nvPr/>
        </p:nvSpPr>
        <p:spPr>
          <a:xfrm>
            <a:off x="6652260" y="296911"/>
            <a:ext cx="4677951" cy="400110"/>
          </a:xfrm>
          <a:prstGeom prst="rect">
            <a:avLst/>
          </a:prstGeom>
          <a:noFill/>
        </p:spPr>
        <p:txBody>
          <a:bodyPr wrap="square" rtlCol="0">
            <a:spAutoFit/>
          </a:bodyPr>
          <a:lstStyle/>
          <a:p>
            <a:r>
              <a:rPr kumimoji="1" lang="ja-JP" altLang="en-US" sz="2000" b="1" dirty="0">
                <a:solidFill>
                  <a:srgbClr val="002060"/>
                </a:solidFill>
                <a:highlight>
                  <a:srgbClr val="FFCCFF"/>
                </a:highlight>
              </a:rPr>
              <a:t>↓ 日本で育成が急務とされる産業・人材</a:t>
            </a:r>
          </a:p>
        </p:txBody>
      </p:sp>
      <p:pic>
        <p:nvPicPr>
          <p:cNvPr id="17" name="図 16">
            <a:extLst>
              <a:ext uri="{FF2B5EF4-FFF2-40B4-BE49-F238E27FC236}">
                <a16:creationId xmlns:a16="http://schemas.microsoft.com/office/drawing/2014/main" id="{180013F5-A1C5-4BD3-AC8B-EA79C7DFF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6871" y="1056522"/>
            <a:ext cx="1055720" cy="1182516"/>
          </a:xfrm>
          <a:prstGeom prst="rect">
            <a:avLst/>
          </a:prstGeom>
        </p:spPr>
      </p:pic>
      <p:pic>
        <p:nvPicPr>
          <p:cNvPr id="19" name="図 18">
            <a:extLst>
              <a:ext uri="{FF2B5EF4-FFF2-40B4-BE49-F238E27FC236}">
                <a16:creationId xmlns:a16="http://schemas.microsoft.com/office/drawing/2014/main" id="{1D7DC311-9182-4856-9F25-02019A9A0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721" y="1028820"/>
            <a:ext cx="1417395" cy="948564"/>
          </a:xfrm>
          <a:prstGeom prst="rect">
            <a:avLst/>
          </a:prstGeom>
        </p:spPr>
      </p:pic>
      <p:pic>
        <p:nvPicPr>
          <p:cNvPr id="20" name="図 19">
            <a:extLst>
              <a:ext uri="{FF2B5EF4-FFF2-40B4-BE49-F238E27FC236}">
                <a16:creationId xmlns:a16="http://schemas.microsoft.com/office/drawing/2014/main" id="{8D1638A8-855E-4CFC-A606-E60A9D6FE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047" y="1810370"/>
            <a:ext cx="1322326" cy="946091"/>
          </a:xfrm>
          <a:prstGeom prst="rect">
            <a:avLst/>
          </a:prstGeom>
        </p:spPr>
      </p:pic>
      <p:pic>
        <p:nvPicPr>
          <p:cNvPr id="21" name="図 20">
            <a:extLst>
              <a:ext uri="{FF2B5EF4-FFF2-40B4-BE49-F238E27FC236}">
                <a16:creationId xmlns:a16="http://schemas.microsoft.com/office/drawing/2014/main" id="{713A923D-4FB0-4045-881F-AB5C93FB0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8624" y="1852503"/>
            <a:ext cx="1062554" cy="678815"/>
          </a:xfrm>
          <a:prstGeom prst="rect">
            <a:avLst/>
          </a:prstGeom>
        </p:spPr>
      </p:pic>
      <p:pic>
        <p:nvPicPr>
          <p:cNvPr id="27" name="図 26">
            <a:extLst>
              <a:ext uri="{FF2B5EF4-FFF2-40B4-BE49-F238E27FC236}">
                <a16:creationId xmlns:a16="http://schemas.microsoft.com/office/drawing/2014/main" id="{FFA31774-B933-4D71-A757-2300B4432357}"/>
              </a:ext>
            </a:extLst>
          </p:cNvPr>
          <p:cNvPicPr>
            <a:picLocks noChangeAspect="1"/>
          </p:cNvPicPr>
          <p:nvPr/>
        </p:nvPicPr>
        <p:blipFill>
          <a:blip r:embed="rId6"/>
          <a:stretch>
            <a:fillRect/>
          </a:stretch>
        </p:blipFill>
        <p:spPr>
          <a:xfrm>
            <a:off x="642233" y="3916680"/>
            <a:ext cx="6350644" cy="2505743"/>
          </a:xfrm>
          <a:prstGeom prst="rect">
            <a:avLst/>
          </a:prstGeom>
        </p:spPr>
      </p:pic>
      <p:sp>
        <p:nvSpPr>
          <p:cNvPr id="6" name="テキスト ボックス 5">
            <a:extLst>
              <a:ext uri="{FF2B5EF4-FFF2-40B4-BE49-F238E27FC236}">
                <a16:creationId xmlns:a16="http://schemas.microsoft.com/office/drawing/2014/main" id="{C51A530E-8BC8-46BB-92DE-8B15C935E0E8}"/>
              </a:ext>
            </a:extLst>
          </p:cNvPr>
          <p:cNvSpPr txBox="1"/>
          <p:nvPr/>
        </p:nvSpPr>
        <p:spPr>
          <a:xfrm>
            <a:off x="5630280" y="3619683"/>
            <a:ext cx="3931919" cy="646331"/>
          </a:xfrm>
          <a:prstGeom prst="rect">
            <a:avLst/>
          </a:prstGeom>
          <a:solidFill>
            <a:schemeClr val="accent2">
              <a:lumMod val="20000"/>
              <a:lumOff val="80000"/>
            </a:schemeClr>
          </a:solidFill>
          <a:ln w="38100">
            <a:solidFill>
              <a:schemeClr val="accent2">
                <a:lumMod val="75000"/>
              </a:schemeClr>
            </a:solidFill>
          </a:ln>
        </p:spPr>
        <p:txBody>
          <a:bodyPr wrap="square" rtlCol="0">
            <a:spAutoFit/>
          </a:bodyPr>
          <a:lstStyle/>
          <a:p>
            <a:r>
              <a:rPr kumimoji="1" lang="ja-JP" altLang="en-US" b="1" dirty="0">
                <a:solidFill>
                  <a:schemeClr val="accent5">
                    <a:lumMod val="50000"/>
                  </a:schemeClr>
                </a:solidFill>
              </a:rPr>
              <a:t>中国は </a:t>
            </a:r>
            <a:r>
              <a:rPr kumimoji="1" lang="en-US" altLang="ja-JP" b="1" dirty="0">
                <a:solidFill>
                  <a:schemeClr val="accent5">
                    <a:lumMod val="50000"/>
                  </a:schemeClr>
                </a:solidFill>
              </a:rPr>
              <a:t>AI </a:t>
            </a:r>
            <a:r>
              <a:rPr kumimoji="1" lang="ja-JP" altLang="en-US" b="1" dirty="0">
                <a:solidFill>
                  <a:schemeClr val="accent5">
                    <a:lumMod val="50000"/>
                  </a:schemeClr>
                </a:solidFill>
              </a:rPr>
              <a:t>以外の広いデジタル産業力で米国を超えてしまう可能性が極めて高い。</a:t>
            </a:r>
          </a:p>
        </p:txBody>
      </p:sp>
      <p:sp>
        <p:nvSpPr>
          <p:cNvPr id="30" name="矢印: 右 29">
            <a:extLst>
              <a:ext uri="{FF2B5EF4-FFF2-40B4-BE49-F238E27FC236}">
                <a16:creationId xmlns:a16="http://schemas.microsoft.com/office/drawing/2014/main" id="{A12ABF12-FD6E-4B7B-BDA6-5D710E8A6A19}"/>
              </a:ext>
            </a:extLst>
          </p:cNvPr>
          <p:cNvSpPr/>
          <p:nvPr/>
        </p:nvSpPr>
        <p:spPr>
          <a:xfrm rot="19592404">
            <a:off x="5942181" y="4714061"/>
            <a:ext cx="1894759" cy="523348"/>
          </a:xfrm>
          <a:prstGeom prst="rightArrow">
            <a:avLst/>
          </a:prstGeom>
          <a:solidFill>
            <a:schemeClr val="accent2">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右 30">
            <a:extLst>
              <a:ext uri="{FF2B5EF4-FFF2-40B4-BE49-F238E27FC236}">
                <a16:creationId xmlns:a16="http://schemas.microsoft.com/office/drawing/2014/main" id="{23B39FCC-C8DE-45D1-A1BD-8A24E8E7A3ED}"/>
              </a:ext>
            </a:extLst>
          </p:cNvPr>
          <p:cNvSpPr/>
          <p:nvPr/>
        </p:nvSpPr>
        <p:spPr>
          <a:xfrm>
            <a:off x="7596240" y="4293712"/>
            <a:ext cx="2710894" cy="523348"/>
          </a:xfrm>
          <a:prstGeom prst="rightArrow">
            <a:avLst/>
          </a:prstGeom>
          <a:solidFill>
            <a:schemeClr val="accent2">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6D641C8C-BC2B-4B38-955C-2CB1356B0221}"/>
              </a:ext>
            </a:extLst>
          </p:cNvPr>
          <p:cNvSpPr/>
          <p:nvPr/>
        </p:nvSpPr>
        <p:spPr>
          <a:xfrm rot="19833341">
            <a:off x="6477726" y="4284527"/>
            <a:ext cx="5423558" cy="523348"/>
          </a:xfrm>
          <a:prstGeom prst="rightArrow">
            <a:avLst/>
          </a:prstGeom>
          <a:solidFill>
            <a:srgbClr val="FFC0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6A4D8483-7CC9-4444-A4B9-7BC947A31939}"/>
              </a:ext>
            </a:extLst>
          </p:cNvPr>
          <p:cNvSpPr txBox="1"/>
          <p:nvPr/>
        </p:nvSpPr>
        <p:spPr>
          <a:xfrm>
            <a:off x="8782760" y="5153988"/>
            <a:ext cx="2616828" cy="1077218"/>
          </a:xfrm>
          <a:prstGeom prst="rect">
            <a:avLst/>
          </a:prstGeom>
          <a:solidFill>
            <a:schemeClr val="accent2">
              <a:lumMod val="20000"/>
              <a:lumOff val="80000"/>
            </a:schemeClr>
          </a:solidFill>
          <a:ln w="38100">
            <a:solidFill>
              <a:schemeClr val="accent4">
                <a:lumMod val="50000"/>
              </a:schemeClr>
            </a:solidFill>
          </a:ln>
        </p:spPr>
        <p:txBody>
          <a:bodyPr wrap="square" rtlCol="0">
            <a:spAutoFit/>
          </a:bodyPr>
          <a:lstStyle/>
          <a:p>
            <a:r>
              <a:rPr kumimoji="1" lang="ja-JP" altLang="en-US" sz="1600" b="1" dirty="0">
                <a:solidFill>
                  <a:schemeClr val="accent4">
                    <a:lumMod val="50000"/>
                  </a:schemeClr>
                </a:solidFill>
              </a:rPr>
              <a:t>日本は、米中の手法を参考にして </a:t>
            </a:r>
            <a:r>
              <a:rPr kumimoji="1" lang="en-US" altLang="ja-JP" sz="1600" b="1" dirty="0">
                <a:solidFill>
                  <a:schemeClr val="accent4">
                    <a:lumMod val="50000"/>
                  </a:schemeClr>
                </a:solidFill>
              </a:rPr>
              <a:t>(a), (b) </a:t>
            </a:r>
            <a:r>
              <a:rPr kumimoji="1" lang="ja-JP" altLang="en-US" sz="1600" b="1" dirty="0">
                <a:solidFill>
                  <a:schemeClr val="accent4">
                    <a:lumMod val="50000"/>
                  </a:schemeClr>
                </a:solidFill>
              </a:rPr>
              <a:t>の人材育成を行ない、人材の質と品質性能で中国を抜くことができる。</a:t>
            </a:r>
          </a:p>
        </p:txBody>
      </p:sp>
      <p:sp>
        <p:nvSpPr>
          <p:cNvPr id="34" name="テキスト ボックス 33">
            <a:extLst>
              <a:ext uri="{FF2B5EF4-FFF2-40B4-BE49-F238E27FC236}">
                <a16:creationId xmlns:a16="http://schemas.microsoft.com/office/drawing/2014/main" id="{F62BF815-7FDC-4B59-AD7C-18C9F623C038}"/>
              </a:ext>
            </a:extLst>
          </p:cNvPr>
          <p:cNvSpPr txBox="1"/>
          <p:nvPr/>
        </p:nvSpPr>
        <p:spPr>
          <a:xfrm>
            <a:off x="10410506" y="3657912"/>
            <a:ext cx="1717425" cy="1323439"/>
          </a:xfrm>
          <a:prstGeom prst="rect">
            <a:avLst/>
          </a:prstGeom>
          <a:solidFill>
            <a:schemeClr val="accent2">
              <a:lumMod val="20000"/>
              <a:lumOff val="80000"/>
            </a:schemeClr>
          </a:solidFill>
          <a:ln w="38100">
            <a:solidFill>
              <a:schemeClr val="accent5">
                <a:lumMod val="75000"/>
              </a:schemeClr>
            </a:solidFill>
          </a:ln>
        </p:spPr>
        <p:txBody>
          <a:bodyPr wrap="square" rtlCol="0">
            <a:spAutoFit/>
          </a:bodyPr>
          <a:lstStyle/>
          <a:p>
            <a:r>
              <a:rPr kumimoji="1" lang="ja-JP" altLang="en-US" sz="1600" b="1" dirty="0">
                <a:solidFill>
                  <a:schemeClr val="accent5">
                    <a:lumMod val="75000"/>
                  </a:schemeClr>
                </a:solidFill>
              </a:rPr>
              <a:t>安心して使える日本版デジタル技術が、世界で広く普及し、欧米・中東・アジアを支える。</a:t>
            </a:r>
          </a:p>
        </p:txBody>
      </p:sp>
      <p:sp>
        <p:nvSpPr>
          <p:cNvPr id="18" name="テキスト ボックス 17">
            <a:extLst>
              <a:ext uri="{FF2B5EF4-FFF2-40B4-BE49-F238E27FC236}">
                <a16:creationId xmlns:a16="http://schemas.microsoft.com/office/drawing/2014/main" id="{BAA42A30-5A97-4B58-A9CD-856672CBA2C9}"/>
              </a:ext>
            </a:extLst>
          </p:cNvPr>
          <p:cNvSpPr txBox="1"/>
          <p:nvPr/>
        </p:nvSpPr>
        <p:spPr>
          <a:xfrm>
            <a:off x="10741422" y="3211063"/>
            <a:ext cx="1299939" cy="461665"/>
          </a:xfrm>
          <a:prstGeom prst="rect">
            <a:avLst/>
          </a:prstGeom>
          <a:noFill/>
        </p:spPr>
        <p:txBody>
          <a:bodyPr wrap="square" rtlCol="0">
            <a:spAutoFit/>
          </a:bodyPr>
          <a:lstStyle/>
          <a:p>
            <a:r>
              <a:rPr kumimoji="1" lang="en-US" altLang="ja-JP" sz="2400" b="1" dirty="0"/>
              <a:t>2040 </a:t>
            </a:r>
            <a:r>
              <a:rPr kumimoji="1" lang="ja-JP" altLang="en-US" sz="2400" b="1" dirty="0"/>
              <a:t>～</a:t>
            </a:r>
          </a:p>
        </p:txBody>
      </p:sp>
      <p:pic>
        <p:nvPicPr>
          <p:cNvPr id="35" name="図 34">
            <a:extLst>
              <a:ext uri="{FF2B5EF4-FFF2-40B4-BE49-F238E27FC236}">
                <a16:creationId xmlns:a16="http://schemas.microsoft.com/office/drawing/2014/main" id="{33994D64-F1CC-459E-B103-D3CC55AC6D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8045" y="5559370"/>
            <a:ext cx="1062555" cy="784503"/>
          </a:xfrm>
          <a:prstGeom prst="rect">
            <a:avLst/>
          </a:prstGeom>
        </p:spPr>
      </p:pic>
      <p:sp>
        <p:nvSpPr>
          <p:cNvPr id="36" name="テキスト ボックス 35">
            <a:extLst>
              <a:ext uri="{FF2B5EF4-FFF2-40B4-BE49-F238E27FC236}">
                <a16:creationId xmlns:a16="http://schemas.microsoft.com/office/drawing/2014/main" id="{7EED4E6C-D2D8-44A4-8165-393E11E55166}"/>
              </a:ext>
            </a:extLst>
          </p:cNvPr>
          <p:cNvSpPr txBox="1"/>
          <p:nvPr/>
        </p:nvSpPr>
        <p:spPr>
          <a:xfrm>
            <a:off x="7251239" y="6222604"/>
            <a:ext cx="1299939" cy="461665"/>
          </a:xfrm>
          <a:prstGeom prst="rect">
            <a:avLst/>
          </a:prstGeom>
          <a:noFill/>
        </p:spPr>
        <p:txBody>
          <a:bodyPr wrap="square" rtlCol="0">
            <a:spAutoFit/>
          </a:bodyPr>
          <a:lstStyle/>
          <a:p>
            <a:r>
              <a:rPr kumimoji="1" lang="en-US" altLang="ja-JP" sz="2400" b="1" dirty="0"/>
              <a:t>2030 </a:t>
            </a:r>
            <a:r>
              <a:rPr kumimoji="1" lang="ja-JP" altLang="en-US" sz="2400" b="1" dirty="0"/>
              <a:t>～</a:t>
            </a:r>
          </a:p>
        </p:txBody>
      </p:sp>
    </p:spTree>
    <p:extLst>
      <p:ext uri="{BB962C8B-B14F-4D97-AF65-F5344CB8AC3E}">
        <p14:creationId xmlns:p14="http://schemas.microsoft.com/office/powerpoint/2010/main" val="1038792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EF8937-920F-4506-B2ED-8217B4226ACB}"/>
              </a:ext>
            </a:extLst>
          </p:cNvPr>
          <p:cNvSpPr>
            <a:spLocks noGrp="1"/>
          </p:cNvSpPr>
          <p:nvPr>
            <p:ph type="title"/>
          </p:nvPr>
        </p:nvSpPr>
        <p:spPr>
          <a:xfrm>
            <a:off x="228600" y="227964"/>
            <a:ext cx="11513820" cy="770255"/>
          </a:xfrm>
          <a:noFill/>
        </p:spPr>
        <p:txBody>
          <a:bodyPr>
            <a:noAutofit/>
          </a:bodyPr>
          <a:lstStyle/>
          <a:p>
            <a:r>
              <a:rPr kumimoji="1" lang="ja-JP" altLang="en-US" sz="2800" b="1" dirty="0">
                <a:highlight>
                  <a:srgbClr val="66FFFF"/>
                </a:highlight>
              </a:rPr>
              <a:t>日本における問題解決方法 </a:t>
            </a:r>
            <a:r>
              <a:rPr kumimoji="1" lang="en-US" altLang="ja-JP" sz="2800" b="1" dirty="0">
                <a:highlight>
                  <a:srgbClr val="66FFFF"/>
                </a:highlight>
              </a:rPr>
              <a:t>- (a), (b) </a:t>
            </a:r>
            <a:r>
              <a:rPr kumimoji="1" lang="ja-JP" altLang="en-US" sz="2800" b="1" dirty="0">
                <a:highlight>
                  <a:srgbClr val="66FFFF"/>
                </a:highlight>
              </a:rPr>
              <a:t>のデジタル技術・人材・産業の形成</a:t>
            </a:r>
          </a:p>
        </p:txBody>
      </p:sp>
      <p:sp>
        <p:nvSpPr>
          <p:cNvPr id="3" name="コンテンツ プレースホルダー 2">
            <a:extLst>
              <a:ext uri="{FF2B5EF4-FFF2-40B4-BE49-F238E27FC236}">
                <a16:creationId xmlns:a16="http://schemas.microsoft.com/office/drawing/2014/main" id="{2F636DF0-606F-42A2-B059-8EA101FBA855}"/>
              </a:ext>
            </a:extLst>
          </p:cNvPr>
          <p:cNvSpPr>
            <a:spLocks noGrp="1"/>
          </p:cNvSpPr>
          <p:nvPr>
            <p:ph idx="1"/>
          </p:nvPr>
        </p:nvSpPr>
        <p:spPr>
          <a:xfrm>
            <a:off x="838200" y="1372235"/>
            <a:ext cx="10972800" cy="5349240"/>
          </a:xfrm>
        </p:spPr>
        <p:txBody>
          <a:bodyPr>
            <a:normAutofit lnSpcReduction="10000"/>
          </a:bodyPr>
          <a:lstStyle/>
          <a:p>
            <a:pPr marL="514350" indent="-514350">
              <a:buFont typeface="+mj-lt"/>
              <a:buAutoNum type="arabicPeriod"/>
            </a:pPr>
            <a:r>
              <a:rPr kumimoji="1" lang="ja-JP" altLang="en-US" b="1" dirty="0">
                <a:highlight>
                  <a:srgbClr val="99FFCC"/>
                </a:highlight>
              </a:rPr>
              <a:t>各組織内における、「キャンパス内ガレージ」の形成促進</a:t>
            </a:r>
            <a:endParaRPr kumimoji="1" lang="en-US" altLang="ja-JP" b="1" dirty="0">
              <a:highlight>
                <a:srgbClr val="99FFCC"/>
              </a:highlight>
            </a:endParaRPr>
          </a:p>
          <a:p>
            <a:pPr lvl="1"/>
            <a:r>
              <a:rPr kumimoji="1" lang="ja-JP" altLang="en-US" b="1" u="sng" dirty="0">
                <a:solidFill>
                  <a:srgbClr val="0000FF"/>
                </a:solidFill>
              </a:rPr>
              <a:t>全国の大学</a:t>
            </a:r>
            <a:r>
              <a:rPr kumimoji="1" lang="en-US" altLang="ja-JP" dirty="0"/>
              <a:t>/</a:t>
            </a:r>
            <a:r>
              <a:rPr kumimoji="1" lang="ja-JP" altLang="en-US" dirty="0"/>
              <a:t>高専・民間企業</a:t>
            </a:r>
            <a:r>
              <a:rPr lang="ja-JP" altLang="en-US" dirty="0"/>
              <a:t>・</a:t>
            </a:r>
            <a:r>
              <a:rPr kumimoji="1" lang="ja-JP" altLang="en-US" dirty="0"/>
              <a:t>行政主体において、</a:t>
            </a:r>
            <a:r>
              <a:rPr kumimoji="1" lang="en-US" altLang="ja-JP" dirty="0"/>
              <a:t>(a), (b) </a:t>
            </a:r>
            <a:r>
              <a:rPr kumimoji="1" lang="ja-JP" altLang="en-US" dirty="0"/>
              <a:t>の潜在的素質を有する構成員が、各組織に技術研究のためのキャンパス内ガレージを作ることを支援・促進</a:t>
            </a:r>
            <a:br>
              <a:rPr kumimoji="1" lang="en-US" altLang="ja-JP" dirty="0"/>
            </a:br>
            <a:endParaRPr kumimoji="1" lang="en-US" altLang="ja-JP" dirty="0"/>
          </a:p>
          <a:p>
            <a:pPr marL="514350" indent="-514350">
              <a:buFont typeface="+mj-lt"/>
              <a:buAutoNum type="arabicPeriod"/>
            </a:pPr>
            <a:r>
              <a:rPr kumimoji="1" lang="ja-JP" altLang="en-US" b="1" dirty="0">
                <a:highlight>
                  <a:srgbClr val="FFCCFF"/>
                </a:highlight>
              </a:rPr>
              <a:t>各ガレージ・人材間を結ぶ、人材育成・技術形成の結合構造体の形成</a:t>
            </a:r>
            <a:endParaRPr kumimoji="1" lang="en-US" altLang="ja-JP" b="1" dirty="0">
              <a:highlight>
                <a:srgbClr val="FFCCFF"/>
              </a:highlight>
            </a:endParaRPr>
          </a:p>
          <a:p>
            <a:pPr lvl="1"/>
            <a:r>
              <a:rPr lang="ja-JP" altLang="en-US" dirty="0"/>
              <a:t>ガレージ機能を有する複数組織が連携して人材育成を実施</a:t>
            </a:r>
            <a:endParaRPr lang="en-US" altLang="ja-JP" dirty="0"/>
          </a:p>
          <a:p>
            <a:pPr lvl="1"/>
            <a:r>
              <a:rPr lang="en-US" altLang="ja-JP" dirty="0"/>
              <a:t>(a), (b) </a:t>
            </a:r>
            <a:r>
              <a:rPr lang="ja-JP" altLang="en-US" dirty="0"/>
              <a:t>の技術研究に必須の共通環境・資源</a:t>
            </a:r>
            <a:br>
              <a:rPr lang="en-US" altLang="ja-JP" dirty="0"/>
            </a:br>
            <a:r>
              <a:rPr lang="en-US" altLang="ja-JP" dirty="0"/>
              <a:t>(</a:t>
            </a:r>
            <a:r>
              <a:rPr lang="ja-JP" altLang="en-US" dirty="0"/>
              <a:t>例</a:t>
            </a:r>
            <a:r>
              <a:rPr lang="en-US" altLang="ja-JP" dirty="0"/>
              <a:t>: </a:t>
            </a:r>
            <a:r>
              <a:rPr kumimoji="1" lang="en-US" altLang="ja-JP" dirty="0"/>
              <a:t>NREN: National Research and Education Network = </a:t>
            </a:r>
            <a:r>
              <a:rPr kumimoji="1" lang="ja-JP" altLang="en-US" dirty="0"/>
              <a:t>国家レベルの研究教育コンピュータネットワークを、米国・中国にならって、日本でも作る</a:t>
            </a:r>
            <a:r>
              <a:rPr kumimoji="1" lang="en-US" altLang="ja-JP" dirty="0"/>
              <a:t>)</a:t>
            </a:r>
          </a:p>
          <a:p>
            <a:pPr lvl="1"/>
            <a:r>
              <a:rPr kumimoji="1" lang="ja-JP" altLang="en-US" dirty="0"/>
              <a:t>複数ガレージ内の人材と技術の結合の促進により、大規模な </a:t>
            </a:r>
            <a:r>
              <a:rPr kumimoji="1" lang="en-US" altLang="ja-JP" dirty="0"/>
              <a:t>(a), (b) </a:t>
            </a:r>
            <a:r>
              <a:rPr kumimoji="1" lang="ja-JP" altLang="en-US" dirty="0"/>
              <a:t>製品・サービスが誕生する</a:t>
            </a:r>
            <a:endParaRPr kumimoji="1" lang="en-US" altLang="ja-JP" dirty="0"/>
          </a:p>
          <a:p>
            <a:pPr marL="514350" indent="-514350">
              <a:buFont typeface="+mj-lt"/>
              <a:buAutoNum type="arabicPeriod"/>
            </a:pPr>
            <a:r>
              <a:rPr kumimoji="1" lang="ja-JP" altLang="en-US" b="1" dirty="0">
                <a:highlight>
                  <a:srgbClr val="FFFFCC"/>
                </a:highlight>
              </a:rPr>
              <a:t>各ガレージの人材と、社会の既存産業体とのビジネス接続</a:t>
            </a:r>
          </a:p>
          <a:p>
            <a:pPr lvl="1"/>
            <a:r>
              <a:rPr kumimoji="1" lang="ja-JP" altLang="en-US" dirty="0"/>
              <a:t>各ガレージで発掘育成した人材への、社会課題の提供と長期継続的資源注入</a:t>
            </a:r>
            <a:endParaRPr kumimoji="1" lang="en-US" altLang="ja-JP" dirty="0"/>
          </a:p>
          <a:p>
            <a:pPr lvl="1"/>
            <a:r>
              <a:rPr kumimoji="1" lang="ja-JP" altLang="en-US" dirty="0"/>
              <a:t>既存の個別具体的な課題の解決過程で、強力な </a:t>
            </a:r>
            <a:r>
              <a:rPr kumimoji="1" lang="en-US" altLang="ja-JP" dirty="0"/>
              <a:t>(a), (b) </a:t>
            </a:r>
            <a:r>
              <a:rPr kumimoji="1" lang="ja-JP" altLang="en-US" dirty="0"/>
              <a:t>の技術が形成</a:t>
            </a:r>
            <a:endParaRPr kumimoji="1" lang="en-US" altLang="ja-JP" dirty="0"/>
          </a:p>
          <a:p>
            <a:pPr lvl="1"/>
            <a:r>
              <a:rPr kumimoji="1" lang="ja-JP" altLang="en-US" dirty="0"/>
              <a:t>日本型企業の投資能力およびビジネス開発能力を用いて大規模スケール</a:t>
            </a:r>
            <a:endParaRPr kumimoji="1" lang="en-US" altLang="ja-JP" dirty="0"/>
          </a:p>
          <a:p>
            <a:pPr lvl="1"/>
            <a:endParaRPr kumimoji="1" lang="en-US" altLang="ja-JP" dirty="0"/>
          </a:p>
        </p:txBody>
      </p:sp>
      <p:sp>
        <p:nvSpPr>
          <p:cNvPr id="4" name="スライド番号プレースホルダー 3">
            <a:extLst>
              <a:ext uri="{FF2B5EF4-FFF2-40B4-BE49-F238E27FC236}">
                <a16:creationId xmlns:a16="http://schemas.microsoft.com/office/drawing/2014/main" id="{5C017FFB-D86B-470B-A0AB-B7EC8580EA0F}"/>
              </a:ext>
            </a:extLst>
          </p:cNvPr>
          <p:cNvSpPr>
            <a:spLocks noGrp="1"/>
          </p:cNvSpPr>
          <p:nvPr>
            <p:ph type="sldNum" sz="quarter" idx="12"/>
          </p:nvPr>
        </p:nvSpPr>
        <p:spPr/>
        <p:txBody>
          <a:bodyPr/>
          <a:lstStyle/>
          <a:p>
            <a:fld id="{63DCA85F-F225-44A4-AEA8-9083CAE61796}" type="slidenum">
              <a:rPr kumimoji="1" lang="ja-JP" altLang="en-US" smtClean="0"/>
              <a:t>61</a:t>
            </a:fld>
            <a:endParaRPr kumimoji="1" lang="ja-JP" altLang="en-US" dirty="0"/>
          </a:p>
        </p:txBody>
      </p:sp>
      <p:pic>
        <p:nvPicPr>
          <p:cNvPr id="5" name="図 4">
            <a:extLst>
              <a:ext uri="{FF2B5EF4-FFF2-40B4-BE49-F238E27FC236}">
                <a16:creationId xmlns:a16="http://schemas.microsoft.com/office/drawing/2014/main" id="{706A2663-E377-4EED-8F68-10D8FED36B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78" y="1863717"/>
            <a:ext cx="1076566" cy="770256"/>
          </a:xfrm>
          <a:prstGeom prst="rect">
            <a:avLst/>
          </a:prstGeom>
        </p:spPr>
      </p:pic>
      <p:pic>
        <p:nvPicPr>
          <p:cNvPr id="6" name="図 5">
            <a:extLst>
              <a:ext uri="{FF2B5EF4-FFF2-40B4-BE49-F238E27FC236}">
                <a16:creationId xmlns:a16="http://schemas.microsoft.com/office/drawing/2014/main" id="{525C841F-38CC-4EC9-A714-1C9BB3DABC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33" y="3533761"/>
            <a:ext cx="1273953" cy="977279"/>
          </a:xfrm>
          <a:prstGeom prst="rect">
            <a:avLst/>
          </a:prstGeom>
        </p:spPr>
      </p:pic>
      <p:pic>
        <p:nvPicPr>
          <p:cNvPr id="7" name="図 6">
            <a:extLst>
              <a:ext uri="{FF2B5EF4-FFF2-40B4-BE49-F238E27FC236}">
                <a16:creationId xmlns:a16="http://schemas.microsoft.com/office/drawing/2014/main" id="{3F1084E0-F4EF-4543-B259-E19C5706A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5368" y="5897245"/>
            <a:ext cx="1149751" cy="824230"/>
          </a:xfrm>
          <a:prstGeom prst="rect">
            <a:avLst/>
          </a:prstGeom>
        </p:spPr>
      </p:pic>
      <p:pic>
        <p:nvPicPr>
          <p:cNvPr id="9" name="図 8">
            <a:extLst>
              <a:ext uri="{FF2B5EF4-FFF2-40B4-BE49-F238E27FC236}">
                <a16:creationId xmlns:a16="http://schemas.microsoft.com/office/drawing/2014/main" id="{36F6952A-C06D-4D55-AAAE-22F2D3C15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20" y="1702034"/>
            <a:ext cx="548560" cy="367113"/>
          </a:xfrm>
          <a:prstGeom prst="rect">
            <a:avLst/>
          </a:prstGeom>
        </p:spPr>
      </p:pic>
      <p:sp>
        <p:nvSpPr>
          <p:cNvPr id="8" name="テキスト ボックス 7">
            <a:extLst>
              <a:ext uri="{FF2B5EF4-FFF2-40B4-BE49-F238E27FC236}">
                <a16:creationId xmlns:a16="http://schemas.microsoft.com/office/drawing/2014/main" id="{0552074D-7ABA-42B5-A254-DC85B871307B}"/>
              </a:ext>
            </a:extLst>
          </p:cNvPr>
          <p:cNvSpPr txBox="1"/>
          <p:nvPr/>
        </p:nvSpPr>
        <p:spPr>
          <a:xfrm>
            <a:off x="320040" y="818966"/>
            <a:ext cx="10530840" cy="461665"/>
          </a:xfrm>
          <a:prstGeom prst="rect">
            <a:avLst/>
          </a:prstGeom>
          <a:noFill/>
        </p:spPr>
        <p:txBody>
          <a:bodyPr wrap="square" rtlCol="0">
            <a:spAutoFit/>
          </a:bodyPr>
          <a:lstStyle/>
          <a:p>
            <a:r>
              <a:rPr kumimoji="1" lang="ja-JP" altLang="en-US" sz="2400" dirty="0">
                <a:highlight>
                  <a:srgbClr val="FFFFCC"/>
                </a:highlight>
              </a:rPr>
              <a:t>中国に勝つために必須かつ共通の仕組みは何か</a:t>
            </a:r>
            <a:r>
              <a:rPr kumimoji="1" lang="en-US" altLang="ja-JP" sz="2400" dirty="0">
                <a:highlight>
                  <a:srgbClr val="FFFFCC"/>
                </a:highlight>
              </a:rPr>
              <a:t>?</a:t>
            </a:r>
            <a:endParaRPr kumimoji="1" lang="ja-JP" altLang="en-US" sz="2400" dirty="0">
              <a:highlight>
                <a:srgbClr val="FFFFCC"/>
              </a:highlight>
            </a:endParaRPr>
          </a:p>
        </p:txBody>
      </p:sp>
    </p:spTree>
    <p:extLst>
      <p:ext uri="{BB962C8B-B14F-4D97-AF65-F5344CB8AC3E}">
        <p14:creationId xmlns:p14="http://schemas.microsoft.com/office/powerpoint/2010/main" val="3398718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BB917-F7EE-4F15-95A4-D66B26AA3677}"/>
              </a:ext>
            </a:extLst>
          </p:cNvPr>
          <p:cNvSpPr>
            <a:spLocks noGrp="1"/>
          </p:cNvSpPr>
          <p:nvPr>
            <p:ph type="title"/>
          </p:nvPr>
        </p:nvSpPr>
        <p:spPr>
          <a:xfrm>
            <a:off x="289560" y="136525"/>
            <a:ext cx="10629900" cy="1311275"/>
          </a:xfrm>
        </p:spPr>
        <p:txBody>
          <a:bodyPr>
            <a:noAutofit/>
          </a:bodyPr>
          <a:lstStyle/>
          <a:p>
            <a:r>
              <a:rPr kumimoji="1" lang="en-US" altLang="ja-JP" sz="3200" b="1" dirty="0">
                <a:highlight>
                  <a:srgbClr val="99FFCC"/>
                </a:highlight>
              </a:rPr>
              <a:t>1. </a:t>
            </a:r>
            <a:r>
              <a:rPr kumimoji="1" lang="ja-JP" altLang="en-US" sz="3200" b="1" dirty="0">
                <a:highlight>
                  <a:srgbClr val="99FFCC"/>
                </a:highlight>
              </a:rPr>
              <a:t>各組織内における、「キャンパス内ガレージ」の形成促進</a:t>
            </a:r>
            <a:br>
              <a:rPr kumimoji="1" lang="ja-JP" altLang="en-US" sz="3200" dirty="0"/>
            </a:br>
            <a:endParaRPr kumimoji="1" lang="ja-JP" altLang="en-US" sz="3200" dirty="0"/>
          </a:p>
        </p:txBody>
      </p:sp>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62</a:t>
            </a:fld>
            <a:endParaRPr kumimoji="1" lang="ja-JP" altLang="en-US" dirty="0"/>
          </a:p>
        </p:txBody>
      </p:sp>
      <p:pic>
        <p:nvPicPr>
          <p:cNvPr id="17" name="図 16">
            <a:extLst>
              <a:ext uri="{FF2B5EF4-FFF2-40B4-BE49-F238E27FC236}">
                <a16:creationId xmlns:a16="http://schemas.microsoft.com/office/drawing/2014/main" id="{C24575CD-D843-4414-81E9-29C5C6FA5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0745" y="647523"/>
            <a:ext cx="864842" cy="618773"/>
          </a:xfrm>
          <a:prstGeom prst="rect">
            <a:avLst/>
          </a:prstGeom>
        </p:spPr>
      </p:pic>
      <p:pic>
        <p:nvPicPr>
          <p:cNvPr id="18" name="図 17">
            <a:extLst>
              <a:ext uri="{FF2B5EF4-FFF2-40B4-BE49-F238E27FC236}">
                <a16:creationId xmlns:a16="http://schemas.microsoft.com/office/drawing/2014/main" id="{113F8522-17AC-4048-8AB6-A0B6667D8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8403" y="206240"/>
            <a:ext cx="548560" cy="367113"/>
          </a:xfrm>
          <a:prstGeom prst="rect">
            <a:avLst/>
          </a:prstGeom>
        </p:spPr>
      </p:pic>
      <p:sp>
        <p:nvSpPr>
          <p:cNvPr id="19" name="コンテンツ プレースホルダー 2">
            <a:extLst>
              <a:ext uri="{FF2B5EF4-FFF2-40B4-BE49-F238E27FC236}">
                <a16:creationId xmlns:a16="http://schemas.microsoft.com/office/drawing/2014/main" id="{C8995291-37BB-4727-ACA2-47BDA66600A9}"/>
              </a:ext>
            </a:extLst>
          </p:cNvPr>
          <p:cNvSpPr>
            <a:spLocks noGrp="1"/>
          </p:cNvSpPr>
          <p:nvPr>
            <p:ph idx="1"/>
          </p:nvPr>
        </p:nvSpPr>
        <p:spPr>
          <a:xfrm>
            <a:off x="37372" y="858130"/>
            <a:ext cx="9925396" cy="5999870"/>
          </a:xfrm>
        </p:spPr>
        <p:txBody>
          <a:bodyPr>
            <a:normAutofit/>
          </a:bodyPr>
          <a:lstStyle/>
          <a:p>
            <a:pPr>
              <a:lnSpc>
                <a:spcPct val="120000"/>
              </a:lnSpc>
            </a:pPr>
            <a:r>
              <a:rPr kumimoji="1" lang="ja-JP" altLang="en-US" sz="2000" b="1" dirty="0">
                <a:highlight>
                  <a:srgbClr val="FFCCFF"/>
                </a:highlight>
              </a:rPr>
              <a:t>「キャンパス内ガレージ」 とは</a:t>
            </a:r>
            <a:r>
              <a:rPr kumimoji="1" lang="en-US" altLang="ja-JP" sz="2000" b="1" dirty="0">
                <a:highlight>
                  <a:srgbClr val="FFCCFF"/>
                </a:highlight>
              </a:rPr>
              <a:t>:</a:t>
            </a:r>
            <a:br>
              <a:rPr kumimoji="1" lang="en-US" altLang="ja-JP" sz="1600" dirty="0"/>
            </a:br>
            <a:r>
              <a:rPr kumimoji="1" lang="ja-JP" altLang="en-US" sz="1600" dirty="0"/>
              <a:t>既存組織内の内部に自然形成される、小規模な技術研究活動が可能な、試行錯誤スペース・関連資源・支援体制。</a:t>
            </a:r>
          </a:p>
          <a:p>
            <a:pPr lvl="1">
              <a:lnSpc>
                <a:spcPct val="120000"/>
              </a:lnSpc>
            </a:pPr>
            <a:r>
              <a:rPr kumimoji="1" lang="ja-JP" altLang="en-US" sz="1600" dirty="0"/>
              <a:t>メンバー</a:t>
            </a:r>
            <a:r>
              <a:rPr kumimoji="1" lang="en-US" altLang="ja-JP" sz="1600" dirty="0"/>
              <a:t>: (</a:t>
            </a:r>
            <a:r>
              <a:rPr kumimoji="1" lang="ja-JP" altLang="en-US" sz="1600" dirty="0"/>
              <a:t>少人数の研究グループ</a:t>
            </a:r>
            <a:r>
              <a:rPr kumimoji="1" lang="en-US" altLang="ja-JP" sz="1600" dirty="0"/>
              <a:t>)</a:t>
            </a:r>
            <a:r>
              <a:rPr kumimoji="1" lang="ja-JP" altLang="en-US" sz="1600" dirty="0"/>
              <a:t> </a:t>
            </a:r>
            <a:r>
              <a:rPr kumimoji="1" lang="en-US" altLang="ja-JP" sz="1600" dirty="0"/>
              <a:t>×</a:t>
            </a:r>
            <a:r>
              <a:rPr kumimoji="1" lang="ja-JP" altLang="en-US" sz="1600" dirty="0"/>
              <a:t> </a:t>
            </a:r>
            <a:r>
              <a:rPr kumimoji="1" lang="en-US" altLang="ja-JP" sz="1600" dirty="0"/>
              <a:t>(1 </a:t>
            </a:r>
            <a:r>
              <a:rPr kumimoji="1" lang="ja-JP" altLang="en-US" sz="1600" dirty="0"/>
              <a:t>～ 数グループ程度</a:t>
            </a:r>
            <a:r>
              <a:rPr kumimoji="1" lang="en-US" altLang="ja-JP" sz="1600" dirty="0"/>
              <a:t>)</a:t>
            </a:r>
          </a:p>
          <a:p>
            <a:pPr lvl="1">
              <a:lnSpc>
                <a:spcPct val="120000"/>
              </a:lnSpc>
            </a:pPr>
            <a:r>
              <a:rPr kumimoji="1" lang="ja-JP" altLang="en-US" sz="1600" dirty="0"/>
              <a:t>物理空間</a:t>
            </a:r>
            <a:r>
              <a:rPr kumimoji="1" lang="en-US" altLang="ja-JP" sz="1600" dirty="0"/>
              <a:t>: </a:t>
            </a:r>
            <a:r>
              <a:rPr kumimoji="1" lang="ja-JP" altLang="en-US" sz="1600" dirty="0"/>
              <a:t>技術研究活動が可能な小規模な室 </a:t>
            </a:r>
            <a:r>
              <a:rPr kumimoji="1" lang="en-US" altLang="ja-JP" sz="1600" dirty="0"/>
              <a:t>(</a:t>
            </a:r>
            <a:r>
              <a:rPr kumimoji="1" lang="ja-JP" altLang="en-US" sz="1600" dirty="0"/>
              <a:t>例</a:t>
            </a:r>
            <a:r>
              <a:rPr kumimoji="1" lang="en-US" altLang="ja-JP" sz="1600" dirty="0"/>
              <a:t>: </a:t>
            </a:r>
            <a:r>
              <a:rPr kumimoji="1" lang="ja-JP" altLang="en-US" sz="1600" dirty="0"/>
              <a:t>サーバー置き場、</a:t>
            </a:r>
            <a:r>
              <a:rPr kumimoji="1" lang="en-US" altLang="ja-JP" sz="1600" dirty="0"/>
              <a:t>NW </a:t>
            </a:r>
            <a:r>
              <a:rPr kumimoji="1" lang="ja-JP" altLang="en-US" sz="1600" dirty="0"/>
              <a:t>部屋、工作室</a:t>
            </a:r>
            <a:r>
              <a:rPr kumimoji="1" lang="en-US" altLang="ja-JP" sz="1600" dirty="0"/>
              <a:t>)</a:t>
            </a:r>
            <a:endParaRPr lang="en-US" altLang="ja-JP" sz="1600" dirty="0"/>
          </a:p>
          <a:p>
            <a:pPr lvl="1">
              <a:lnSpc>
                <a:spcPct val="120000"/>
              </a:lnSpc>
            </a:pPr>
            <a:r>
              <a:rPr kumimoji="1" lang="ja-JP" altLang="en-US" sz="1600" dirty="0"/>
              <a:t>オープン性</a:t>
            </a:r>
            <a:r>
              <a:rPr kumimoji="1" lang="en-US" altLang="ja-JP" sz="1600" dirty="0"/>
              <a:t>: </a:t>
            </a:r>
            <a:r>
              <a:rPr kumimoji="1" lang="ja-JP" altLang="en-US" sz="1600" dirty="0"/>
              <a:t>組織のメンバーであれば参加可能であり、特定の研究室あるいは部署に属していることを利用条件としない性質を有することが多い。</a:t>
            </a:r>
            <a:r>
              <a:rPr kumimoji="1" lang="en-US" altLang="ja-JP" sz="1600" dirty="0"/>
              <a:t>(</a:t>
            </a:r>
            <a:r>
              <a:rPr kumimoji="1" lang="ja-JP" altLang="en-US" sz="1600" dirty="0"/>
              <a:t>さらに、外部者の利用も可能となっている場合がある。</a:t>
            </a:r>
            <a:r>
              <a:rPr kumimoji="1" lang="en-US" altLang="ja-JP" sz="1600" dirty="0"/>
              <a:t>)</a:t>
            </a:r>
          </a:p>
          <a:p>
            <a:pPr>
              <a:lnSpc>
                <a:spcPct val="120000"/>
              </a:lnSpc>
            </a:pPr>
            <a:r>
              <a:rPr kumimoji="1" lang="ja-JP" altLang="en-US" sz="2000" b="1" dirty="0">
                <a:highlight>
                  <a:srgbClr val="66FFFF"/>
                </a:highlight>
              </a:rPr>
              <a:t>キャンパス内ガレージの機能</a:t>
            </a:r>
            <a:r>
              <a:rPr kumimoji="1" lang="en-US" altLang="ja-JP" sz="2000" b="1" dirty="0">
                <a:highlight>
                  <a:srgbClr val="66FFFF"/>
                </a:highlight>
              </a:rPr>
              <a:t>:</a:t>
            </a:r>
          </a:p>
          <a:p>
            <a:pPr marL="971550" lvl="1" indent="-514350">
              <a:lnSpc>
                <a:spcPct val="120000"/>
              </a:lnSpc>
              <a:buFont typeface="+mj-lt"/>
              <a:buAutoNum type="arabicPeriod"/>
            </a:pPr>
            <a:r>
              <a:rPr kumimoji="1" lang="ja-JP" altLang="en-US" sz="1600" dirty="0"/>
              <a:t>人材育成機能</a:t>
            </a:r>
            <a:r>
              <a:rPr kumimoji="1" lang="en-US" altLang="ja-JP" sz="1600" dirty="0"/>
              <a:t>: </a:t>
            </a:r>
            <a:r>
              <a:rPr kumimoji="1" lang="ja-JP" altLang="en-US" sz="1600" dirty="0"/>
              <a:t>自発的な試行錯誤および先輩メンバーの指導による能力育成。独自技術を作ることが可能に。</a:t>
            </a:r>
          </a:p>
          <a:p>
            <a:pPr marL="971550" lvl="1" indent="-514350">
              <a:lnSpc>
                <a:spcPct val="120000"/>
              </a:lnSpc>
              <a:buFont typeface="+mj-lt"/>
              <a:buAutoNum type="arabicPeriod"/>
            </a:pPr>
            <a:r>
              <a:rPr kumimoji="1" lang="ja-JP" altLang="en-US" sz="1600" dirty="0"/>
              <a:t>技術形成機能</a:t>
            </a:r>
            <a:r>
              <a:rPr kumimoji="1" lang="en-US" altLang="ja-JP" sz="1600" dirty="0"/>
              <a:t>: </a:t>
            </a:r>
            <a:r>
              <a:rPr kumimoji="1" lang="ja-JP" altLang="en-US" sz="1600" dirty="0"/>
              <a:t>試作した技術を長期的に社会に公開し運用。膨大なユーザーを獲得。</a:t>
            </a:r>
          </a:p>
          <a:p>
            <a:pPr marL="971550" lvl="1" indent="-514350">
              <a:lnSpc>
                <a:spcPct val="120000"/>
              </a:lnSpc>
              <a:buFont typeface="+mj-lt"/>
              <a:buAutoNum type="arabicPeriod"/>
            </a:pPr>
            <a:r>
              <a:rPr kumimoji="1" lang="ja-JP" altLang="en-US" sz="1600" dirty="0"/>
              <a:t>産業形成機能</a:t>
            </a:r>
            <a:r>
              <a:rPr kumimoji="1" lang="en-US" altLang="ja-JP" sz="1600" dirty="0"/>
              <a:t>: </a:t>
            </a:r>
            <a:r>
              <a:rPr kumimoji="1" lang="ja-JP" altLang="en-US" sz="1600" dirty="0"/>
              <a:t>「</a:t>
            </a:r>
            <a:r>
              <a:rPr kumimoji="1" lang="en-US" altLang="ja-JP" sz="1600" dirty="0"/>
              <a:t>2.</a:t>
            </a:r>
            <a:r>
              <a:rPr kumimoji="1" lang="ja-JP" altLang="en-US" sz="1600" dirty="0"/>
              <a:t>」により、技術が成熟し膨大な潜在的顧客が付いた後に、製品・サービス化。</a:t>
            </a:r>
            <a:r>
              <a:rPr kumimoji="1" lang="en-US" altLang="ja-JP" sz="1600" dirty="0"/>
              <a:t>(</a:t>
            </a:r>
            <a:r>
              <a:rPr kumimoji="1" lang="ja-JP" altLang="en-US" sz="1600" dirty="0"/>
              <a:t>フリーミアムモデル等</a:t>
            </a:r>
            <a:r>
              <a:rPr kumimoji="1" lang="en-US" altLang="ja-JP" sz="1600" dirty="0"/>
              <a:t>)</a:t>
            </a:r>
          </a:p>
          <a:p>
            <a:pPr marL="971550" lvl="1" indent="-514350">
              <a:lnSpc>
                <a:spcPct val="120000"/>
              </a:lnSpc>
              <a:buFont typeface="+mj-lt"/>
              <a:buAutoNum type="arabicPeriod"/>
            </a:pPr>
            <a:r>
              <a:rPr kumimoji="1" lang="ja-JP" altLang="en-US" sz="1600" dirty="0"/>
              <a:t>社会連携機能</a:t>
            </a:r>
            <a:r>
              <a:rPr kumimoji="1" lang="en-US" altLang="ja-JP" sz="1600" dirty="0"/>
              <a:t>: </a:t>
            </a:r>
            <a:r>
              <a:rPr kumimoji="1" lang="ja-JP" altLang="en-US" sz="1600" dirty="0"/>
              <a:t>同種の性質を有する他ガレージや他組織と接続交流。結合関係を実現し、スケール化可能。</a:t>
            </a:r>
            <a:endParaRPr kumimoji="1" lang="en-US" altLang="ja-JP" sz="1600" dirty="0"/>
          </a:p>
          <a:p>
            <a:pPr>
              <a:lnSpc>
                <a:spcPct val="120000"/>
              </a:lnSpc>
            </a:pPr>
            <a:r>
              <a:rPr kumimoji="1" lang="ja-JP" altLang="en-US" sz="2000" b="1" dirty="0">
                <a:highlight>
                  <a:srgbClr val="FFFF00"/>
                </a:highlight>
              </a:rPr>
              <a:t>キャンパス内ガレージ促進の効果</a:t>
            </a:r>
            <a:r>
              <a:rPr kumimoji="1" lang="en-US" altLang="ja-JP" sz="2000" dirty="0">
                <a:highlight>
                  <a:srgbClr val="FFFF00"/>
                </a:highlight>
              </a:rPr>
              <a:t>:</a:t>
            </a:r>
          </a:p>
          <a:p>
            <a:pPr lvl="1">
              <a:lnSpc>
                <a:spcPct val="120000"/>
              </a:lnSpc>
            </a:pPr>
            <a:r>
              <a:rPr kumimoji="1" lang="ja-JP" altLang="en-US" sz="1800" dirty="0"/>
              <a:t>デジタル領域において、</a:t>
            </a:r>
            <a:r>
              <a:rPr kumimoji="1" lang="en-US" altLang="ja-JP" sz="1800" dirty="0"/>
              <a:t>(a), (b) </a:t>
            </a:r>
            <a:r>
              <a:rPr kumimoji="1" lang="ja-JP" altLang="en-US" sz="1800" dirty="0"/>
              <a:t>の人材・技術・製品サービスを、大量に創造・輩出することが可能。</a:t>
            </a:r>
          </a:p>
          <a:p>
            <a:pPr lvl="1">
              <a:lnSpc>
                <a:spcPct val="120000"/>
              </a:lnSpc>
            </a:pPr>
            <a:r>
              <a:rPr kumimoji="1" lang="ja-JP" altLang="en-US" sz="1800" dirty="0"/>
              <a:t>膨大なデジタル国富収益力を形成。</a:t>
            </a:r>
            <a:r>
              <a:rPr kumimoji="1" lang="en-US" altLang="ja-JP" sz="1800" dirty="0"/>
              <a:t>(</a:t>
            </a:r>
            <a:r>
              <a:rPr kumimoji="1" lang="ja-JP" altLang="en-US" sz="1800" dirty="0"/>
              <a:t>数百兆円レベル</a:t>
            </a:r>
            <a:r>
              <a:rPr kumimoji="1" lang="en-US" altLang="ja-JP" sz="1800" dirty="0"/>
              <a:t>)</a:t>
            </a:r>
          </a:p>
          <a:p>
            <a:pPr lvl="1">
              <a:lnSpc>
                <a:spcPct val="120000"/>
              </a:lnSpc>
            </a:pPr>
            <a:r>
              <a:rPr kumimoji="1" lang="ja-JP" altLang="en-US" sz="1800" dirty="0"/>
              <a:t>母体となるキャンパス </a:t>
            </a:r>
            <a:r>
              <a:rPr lang="en-US" altLang="ja-JP" sz="1800" dirty="0"/>
              <a:t>(</a:t>
            </a:r>
            <a:r>
              <a:rPr lang="ja-JP" altLang="en-US" sz="1800" dirty="0"/>
              <a:t>既存組織</a:t>
            </a:r>
            <a:r>
              <a:rPr lang="en-US" altLang="ja-JP" sz="1800" dirty="0"/>
              <a:t>) </a:t>
            </a:r>
            <a:r>
              <a:rPr kumimoji="1" lang="ja-JP" altLang="en-US" sz="1800" dirty="0"/>
              <a:t>にも、後に大きな利益が還流。 </a:t>
            </a:r>
            <a:r>
              <a:rPr kumimoji="1" lang="en-US" altLang="ja-JP" sz="1800" dirty="0"/>
              <a:t>(</a:t>
            </a:r>
            <a:r>
              <a:rPr kumimoji="1" lang="ja-JP" altLang="en-US" sz="1800" dirty="0"/>
              <a:t>数百億円レベル</a:t>
            </a:r>
            <a:r>
              <a:rPr kumimoji="1" lang="en-US" altLang="ja-JP" sz="1800" dirty="0"/>
              <a:t>)</a:t>
            </a:r>
          </a:p>
          <a:p>
            <a:pPr marL="514350" indent="-514350">
              <a:lnSpc>
                <a:spcPct val="120000"/>
              </a:lnSpc>
              <a:buFont typeface="+mj-lt"/>
              <a:buAutoNum type="arabicPeriod"/>
            </a:pPr>
            <a:endParaRPr kumimoji="1" lang="en-US" altLang="ja-JP" sz="2000" dirty="0"/>
          </a:p>
          <a:p>
            <a:pPr>
              <a:lnSpc>
                <a:spcPct val="120000"/>
              </a:lnSpc>
            </a:pPr>
            <a:endParaRPr kumimoji="1" lang="ja-JP" altLang="en-US" sz="1600" dirty="0"/>
          </a:p>
        </p:txBody>
      </p:sp>
      <p:pic>
        <p:nvPicPr>
          <p:cNvPr id="20" name="図 19">
            <a:extLst>
              <a:ext uri="{FF2B5EF4-FFF2-40B4-BE49-F238E27FC236}">
                <a16:creationId xmlns:a16="http://schemas.microsoft.com/office/drawing/2014/main" id="{F6EA1FAA-97D1-4CD7-BFEA-9DC0C4086477}"/>
              </a:ext>
            </a:extLst>
          </p:cNvPr>
          <p:cNvPicPr>
            <a:picLocks noChangeAspect="1"/>
          </p:cNvPicPr>
          <p:nvPr/>
        </p:nvPicPr>
        <p:blipFill>
          <a:blip r:embed="rId4"/>
          <a:stretch>
            <a:fillRect/>
          </a:stretch>
        </p:blipFill>
        <p:spPr>
          <a:xfrm>
            <a:off x="9813443" y="716960"/>
            <a:ext cx="2341185" cy="146167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21" name="図 20">
            <a:extLst>
              <a:ext uri="{FF2B5EF4-FFF2-40B4-BE49-F238E27FC236}">
                <a16:creationId xmlns:a16="http://schemas.microsoft.com/office/drawing/2014/main" id="{BC3E22D2-5E4B-4B9B-9945-945368A1FEEA}"/>
              </a:ext>
            </a:extLst>
          </p:cNvPr>
          <p:cNvPicPr>
            <a:picLocks noChangeAspect="1"/>
          </p:cNvPicPr>
          <p:nvPr/>
        </p:nvPicPr>
        <p:blipFill>
          <a:blip r:embed="rId5"/>
          <a:stretch>
            <a:fillRect/>
          </a:stretch>
        </p:blipFill>
        <p:spPr>
          <a:xfrm>
            <a:off x="10017067" y="5518204"/>
            <a:ext cx="1662023" cy="1245672"/>
          </a:xfrm>
          <a:prstGeom prst="rect">
            <a:avLst/>
          </a:prstGeom>
          <a:ln>
            <a:noFill/>
          </a:ln>
          <a:effectLst/>
        </p:spPr>
      </p:pic>
      <p:pic>
        <p:nvPicPr>
          <p:cNvPr id="16" name="図 15">
            <a:extLst>
              <a:ext uri="{FF2B5EF4-FFF2-40B4-BE49-F238E27FC236}">
                <a16:creationId xmlns:a16="http://schemas.microsoft.com/office/drawing/2014/main" id="{A53395FE-A45A-4BD7-B478-4D027BF4C76C}"/>
              </a:ext>
            </a:extLst>
          </p:cNvPr>
          <p:cNvPicPr>
            <a:picLocks noChangeAspect="1"/>
          </p:cNvPicPr>
          <p:nvPr/>
        </p:nvPicPr>
        <p:blipFill>
          <a:blip r:embed="rId6"/>
          <a:stretch>
            <a:fillRect/>
          </a:stretch>
        </p:blipFill>
        <p:spPr>
          <a:xfrm>
            <a:off x="10017067" y="2250663"/>
            <a:ext cx="2137561" cy="1603171"/>
          </a:xfrm>
          <a:prstGeom prst="rect">
            <a:avLst/>
          </a:prstGeom>
          <a:ln>
            <a:noFill/>
          </a:ln>
          <a:effectLst/>
        </p:spPr>
      </p:pic>
      <p:pic>
        <p:nvPicPr>
          <p:cNvPr id="24" name="図 23">
            <a:extLst>
              <a:ext uri="{FF2B5EF4-FFF2-40B4-BE49-F238E27FC236}">
                <a16:creationId xmlns:a16="http://schemas.microsoft.com/office/drawing/2014/main" id="{1ABAD376-3658-4B82-B9A4-123822E06A39}"/>
              </a:ext>
            </a:extLst>
          </p:cNvPr>
          <p:cNvPicPr>
            <a:picLocks noChangeAspect="1"/>
          </p:cNvPicPr>
          <p:nvPr/>
        </p:nvPicPr>
        <p:blipFill>
          <a:blip r:embed="rId7"/>
          <a:stretch>
            <a:fillRect/>
          </a:stretch>
        </p:blipFill>
        <p:spPr>
          <a:xfrm>
            <a:off x="10040673" y="3975123"/>
            <a:ext cx="2009038" cy="1506779"/>
          </a:xfrm>
          <a:prstGeom prst="rect">
            <a:avLst/>
          </a:prstGeom>
          <a:ln>
            <a:noFill/>
          </a:ln>
          <a:effectLst/>
        </p:spPr>
      </p:pic>
    </p:spTree>
    <p:extLst>
      <p:ext uri="{BB962C8B-B14F-4D97-AF65-F5344CB8AC3E}">
        <p14:creationId xmlns:p14="http://schemas.microsoft.com/office/powerpoint/2010/main" val="2233573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BB917-F7EE-4F15-95A4-D66B26AA3677}"/>
              </a:ext>
            </a:extLst>
          </p:cNvPr>
          <p:cNvSpPr>
            <a:spLocks noGrp="1"/>
          </p:cNvSpPr>
          <p:nvPr>
            <p:ph type="title"/>
          </p:nvPr>
        </p:nvSpPr>
        <p:spPr>
          <a:xfrm>
            <a:off x="289560" y="136525"/>
            <a:ext cx="10629900" cy="1311275"/>
          </a:xfrm>
        </p:spPr>
        <p:txBody>
          <a:bodyPr>
            <a:noAutofit/>
          </a:bodyPr>
          <a:lstStyle/>
          <a:p>
            <a:r>
              <a:rPr kumimoji="1" lang="ja-JP" altLang="en-US" sz="2800" b="1" dirty="0">
                <a:highlight>
                  <a:srgbClr val="99FFCC"/>
                </a:highlight>
              </a:rPr>
              <a:t>米国は「キャンパス内ガレージ」を用いて膨大なデジタル国富を獲得</a:t>
            </a:r>
            <a:br>
              <a:rPr kumimoji="1" lang="ja-JP" altLang="en-US" sz="2800" dirty="0"/>
            </a:br>
            <a:endParaRPr kumimoji="1" lang="ja-JP" altLang="en-US" sz="2800" dirty="0"/>
          </a:p>
        </p:txBody>
      </p:sp>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63</a:t>
            </a:fld>
            <a:endParaRPr kumimoji="1" lang="ja-JP" altLang="en-US" dirty="0"/>
          </a:p>
        </p:txBody>
      </p:sp>
      <p:sp>
        <p:nvSpPr>
          <p:cNvPr id="9" name="テキスト ボックス 8">
            <a:extLst>
              <a:ext uri="{FF2B5EF4-FFF2-40B4-BE49-F238E27FC236}">
                <a16:creationId xmlns:a16="http://schemas.microsoft.com/office/drawing/2014/main" id="{1231F5BF-F163-4D32-B7D0-2751DAB775D8}"/>
              </a:ext>
            </a:extLst>
          </p:cNvPr>
          <p:cNvSpPr txBox="1"/>
          <p:nvPr/>
        </p:nvSpPr>
        <p:spPr>
          <a:xfrm>
            <a:off x="6161896" y="1439693"/>
            <a:ext cx="5100464" cy="338554"/>
          </a:xfrm>
          <a:prstGeom prst="rect">
            <a:avLst/>
          </a:prstGeom>
          <a:noFill/>
        </p:spPr>
        <p:txBody>
          <a:bodyPr wrap="square" rtlCol="0">
            <a:spAutoFit/>
          </a:bodyPr>
          <a:lstStyle/>
          <a:p>
            <a:r>
              <a:rPr kumimoji="1" lang="ja-JP" altLang="en-US" sz="1600" b="1" dirty="0">
                <a:highlight>
                  <a:srgbClr val="FFFFCC"/>
                </a:highlight>
              </a:rPr>
              <a:t>例 </a:t>
            </a:r>
            <a:r>
              <a:rPr lang="en-US" altLang="ja-JP" sz="1600" b="1" dirty="0">
                <a:highlight>
                  <a:srgbClr val="FFFFCC"/>
                </a:highlight>
              </a:rPr>
              <a:t>2</a:t>
            </a:r>
            <a:r>
              <a:rPr kumimoji="1" lang="en-US" altLang="ja-JP" sz="1600" b="1" dirty="0">
                <a:highlight>
                  <a:srgbClr val="FFFFCC"/>
                </a:highlight>
              </a:rPr>
              <a:t>. </a:t>
            </a:r>
            <a:r>
              <a:rPr kumimoji="1" lang="ja-JP" altLang="en-US" sz="1600" b="1" dirty="0">
                <a:highlight>
                  <a:srgbClr val="FFFFCC"/>
                </a:highlight>
              </a:rPr>
              <a:t>「</a:t>
            </a:r>
            <a:r>
              <a:rPr kumimoji="1" lang="en-US" altLang="ja-JP" sz="1600" b="1" dirty="0">
                <a:highlight>
                  <a:srgbClr val="FFFFCC"/>
                </a:highlight>
              </a:rPr>
              <a:t>Google</a:t>
            </a:r>
            <a:r>
              <a:rPr kumimoji="1" lang="ja-JP" altLang="en-US" sz="1600" b="1" dirty="0">
                <a:highlight>
                  <a:srgbClr val="FFFFCC"/>
                </a:highlight>
              </a:rPr>
              <a:t> 技術」</a:t>
            </a:r>
            <a:r>
              <a:rPr kumimoji="1" lang="en-US" altLang="ja-JP" sz="1600" b="1" dirty="0">
                <a:highlight>
                  <a:srgbClr val="FFFFCC"/>
                </a:highlight>
              </a:rPr>
              <a:t> - </a:t>
            </a:r>
            <a:r>
              <a:rPr kumimoji="1" lang="ja-JP" altLang="en-US" sz="1600" b="1" dirty="0">
                <a:highlight>
                  <a:srgbClr val="FFFFCC"/>
                </a:highlight>
              </a:rPr>
              <a:t>スタンフォード大の部屋 </a:t>
            </a:r>
            <a:r>
              <a:rPr kumimoji="1" lang="en-US" altLang="ja-JP" sz="1600" b="1" dirty="0">
                <a:highlight>
                  <a:srgbClr val="FFFFCC"/>
                </a:highlight>
              </a:rPr>
              <a:t>(1996)</a:t>
            </a:r>
            <a:endParaRPr kumimoji="1" lang="ja-JP" altLang="en-US" sz="1600" b="1" dirty="0">
              <a:highlight>
                <a:srgbClr val="FFFFCC"/>
              </a:highlight>
            </a:endParaRPr>
          </a:p>
        </p:txBody>
      </p:sp>
      <p:sp>
        <p:nvSpPr>
          <p:cNvPr id="10" name="テキスト ボックス 9">
            <a:extLst>
              <a:ext uri="{FF2B5EF4-FFF2-40B4-BE49-F238E27FC236}">
                <a16:creationId xmlns:a16="http://schemas.microsoft.com/office/drawing/2014/main" id="{AB01435F-514D-433C-A37D-7314EC0534D4}"/>
              </a:ext>
            </a:extLst>
          </p:cNvPr>
          <p:cNvSpPr txBox="1"/>
          <p:nvPr/>
        </p:nvSpPr>
        <p:spPr>
          <a:xfrm>
            <a:off x="6217920" y="1815376"/>
            <a:ext cx="5311140" cy="206210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a:t>
            </a:r>
            <a:r>
              <a:rPr kumimoji="1" lang="en-US" altLang="ja-JP" sz="1600" dirty="0"/>
              <a:t>Intel </a:t>
            </a:r>
            <a:r>
              <a:rPr kumimoji="1" lang="ja-JP" altLang="en-US" sz="1600" dirty="0"/>
              <a:t>社からもらってきた </a:t>
            </a:r>
            <a:r>
              <a:rPr kumimoji="1" lang="en-US" altLang="ja-JP" sz="1600" dirty="0"/>
              <a:t>300MHz x 2 Dual Pentium </a:t>
            </a:r>
            <a:r>
              <a:rPr kumimoji="1" lang="ja-JP" altLang="en-US" sz="1600" dirty="0"/>
              <a:t>サーバー」で </a:t>
            </a:r>
            <a:r>
              <a:rPr kumimoji="1" lang="en-US" altLang="ja-JP" sz="1600" dirty="0"/>
              <a:t>Stanford </a:t>
            </a:r>
            <a:r>
              <a:rPr kumimoji="1" lang="ja-JP" altLang="en-US" sz="1600" dirty="0"/>
              <a:t>大学内の部屋で大学院生たち数名が検索エンジンサーバー </a:t>
            </a:r>
            <a:r>
              <a:rPr kumimoji="1" lang="en-US" altLang="ja-JP" sz="1600" dirty="0"/>
              <a:t>http://google.stanford.edu/ </a:t>
            </a:r>
            <a:r>
              <a:rPr kumimoji="1" lang="ja-JP" altLang="en-US" sz="1600" dirty="0"/>
              <a:t>を構築。</a:t>
            </a:r>
          </a:p>
          <a:p>
            <a:pPr marL="285750" indent="-285750">
              <a:buFont typeface="Arial" panose="020B0604020202020204" pitchFamily="34" charset="0"/>
              <a:buChar char="•"/>
            </a:pPr>
            <a:r>
              <a:rPr kumimoji="1" lang="ja-JP" altLang="en-US" sz="1600" dirty="0"/>
              <a:t>すると、大量のアクセスが発生したので、急いで </a:t>
            </a:r>
            <a:r>
              <a:rPr kumimoji="1" lang="en-US" altLang="ja-JP" sz="1600" dirty="0"/>
              <a:t>Linux </a:t>
            </a:r>
            <a:r>
              <a:rPr kumimoji="1" lang="ja-JP" altLang="en-US" sz="1600" dirty="0"/>
              <a:t>を用いてロードバランス </a:t>
            </a:r>
            <a:r>
              <a:rPr kumimoji="1" lang="en-US" altLang="ja-JP" sz="1600" dirty="0"/>
              <a:t>(</a:t>
            </a:r>
            <a:r>
              <a:rPr kumimoji="1" lang="ja-JP" altLang="en-US" sz="1600" dirty="0"/>
              <a:t>負荷分散</a:t>
            </a:r>
            <a:r>
              <a:rPr kumimoji="1" lang="en-US" altLang="ja-JP" sz="1600" dirty="0"/>
              <a:t>) </a:t>
            </a:r>
            <a:r>
              <a:rPr kumimoji="1" lang="ja-JP" altLang="en-US" sz="1600" dirty="0"/>
              <a:t>とフォールトトレランス </a:t>
            </a:r>
            <a:r>
              <a:rPr kumimoji="1" lang="en-US" altLang="ja-JP" sz="1600" dirty="0"/>
              <a:t>(</a:t>
            </a:r>
            <a:r>
              <a:rPr kumimoji="1" lang="ja-JP" altLang="en-US" sz="1600" dirty="0"/>
              <a:t>障害耐性</a:t>
            </a:r>
            <a:r>
              <a:rPr kumimoji="1" lang="en-US" altLang="ja-JP" sz="1600" dirty="0"/>
              <a:t>) </a:t>
            </a:r>
            <a:r>
              <a:rPr kumimoji="1" lang="ja-JP" altLang="en-US" sz="1600" dirty="0"/>
              <a:t>のソフトウェア基盤をプログミングして自作し、安価なコンピュータを大量に分散利用できる仕組みを構築。</a:t>
            </a:r>
          </a:p>
          <a:p>
            <a:pPr marL="285750" indent="-285750">
              <a:buFont typeface="Arial" panose="020B0604020202020204" pitchFamily="34" charset="0"/>
              <a:buChar char="•"/>
            </a:pPr>
            <a:r>
              <a:rPr kumimoji="1" lang="ja-JP" altLang="en-US" sz="1600" dirty="0"/>
              <a:t>これが、現代型クラウド・</a:t>
            </a:r>
            <a:r>
              <a:rPr kumimoji="1" lang="en-US" altLang="ja-JP" sz="1600" dirty="0"/>
              <a:t>AI </a:t>
            </a:r>
            <a:r>
              <a:rPr kumimoji="1" lang="ja-JP" altLang="en-US" sz="1600" dirty="0"/>
              <a:t>基盤の基本・基礎技術となった。</a:t>
            </a:r>
          </a:p>
        </p:txBody>
      </p:sp>
      <p:pic>
        <p:nvPicPr>
          <p:cNvPr id="11" name="図 10">
            <a:extLst>
              <a:ext uri="{FF2B5EF4-FFF2-40B4-BE49-F238E27FC236}">
                <a16:creationId xmlns:a16="http://schemas.microsoft.com/office/drawing/2014/main" id="{D76FA766-8D89-438B-A1C8-5C6604F177CA}"/>
              </a:ext>
            </a:extLst>
          </p:cNvPr>
          <p:cNvPicPr>
            <a:picLocks noChangeAspect="1"/>
          </p:cNvPicPr>
          <p:nvPr/>
        </p:nvPicPr>
        <p:blipFill>
          <a:blip r:embed="rId2"/>
          <a:stretch>
            <a:fillRect/>
          </a:stretch>
        </p:blipFill>
        <p:spPr>
          <a:xfrm>
            <a:off x="6603122" y="3877479"/>
            <a:ext cx="2638244" cy="1642079"/>
          </a:xfrm>
          <a:prstGeom prst="rect">
            <a:avLst/>
          </a:prstGeom>
        </p:spPr>
      </p:pic>
      <p:sp>
        <p:nvSpPr>
          <p:cNvPr id="12" name="テキスト ボックス 11">
            <a:extLst>
              <a:ext uri="{FF2B5EF4-FFF2-40B4-BE49-F238E27FC236}">
                <a16:creationId xmlns:a16="http://schemas.microsoft.com/office/drawing/2014/main" id="{0788D409-BEE4-4722-B917-0754DC1C0454}"/>
              </a:ext>
            </a:extLst>
          </p:cNvPr>
          <p:cNvSpPr txBox="1"/>
          <p:nvPr/>
        </p:nvSpPr>
        <p:spPr>
          <a:xfrm>
            <a:off x="6603122" y="5551308"/>
            <a:ext cx="2711359" cy="646331"/>
          </a:xfrm>
          <a:prstGeom prst="rect">
            <a:avLst/>
          </a:prstGeom>
          <a:noFill/>
        </p:spPr>
        <p:txBody>
          <a:bodyPr wrap="square" rtlCol="0">
            <a:spAutoFit/>
          </a:bodyPr>
          <a:lstStyle/>
          <a:p>
            <a:r>
              <a:rPr kumimoji="1" lang="en-US" altLang="ja-JP" b="1" dirty="0"/>
              <a:t>Stanford </a:t>
            </a:r>
            <a:r>
              <a:rPr kumimoji="1" lang="ja-JP" altLang="en-US" b="1" dirty="0"/>
              <a:t>大学内のサーバー室が発端</a:t>
            </a:r>
          </a:p>
        </p:txBody>
      </p:sp>
      <p:pic>
        <p:nvPicPr>
          <p:cNvPr id="13" name="図 12">
            <a:extLst>
              <a:ext uri="{FF2B5EF4-FFF2-40B4-BE49-F238E27FC236}">
                <a16:creationId xmlns:a16="http://schemas.microsoft.com/office/drawing/2014/main" id="{A53D759F-ABEC-492A-834C-B4EA83DA89E9}"/>
              </a:ext>
            </a:extLst>
          </p:cNvPr>
          <p:cNvPicPr>
            <a:picLocks noChangeAspect="1"/>
          </p:cNvPicPr>
          <p:nvPr/>
        </p:nvPicPr>
        <p:blipFill>
          <a:blip r:embed="rId3"/>
          <a:stretch>
            <a:fillRect/>
          </a:stretch>
        </p:blipFill>
        <p:spPr>
          <a:xfrm>
            <a:off x="9526771" y="3926671"/>
            <a:ext cx="1392689" cy="2308324"/>
          </a:xfrm>
          <a:prstGeom prst="rect">
            <a:avLst/>
          </a:prstGeom>
        </p:spPr>
      </p:pic>
      <p:pic>
        <p:nvPicPr>
          <p:cNvPr id="14" name="図 13">
            <a:extLst>
              <a:ext uri="{FF2B5EF4-FFF2-40B4-BE49-F238E27FC236}">
                <a16:creationId xmlns:a16="http://schemas.microsoft.com/office/drawing/2014/main" id="{A24826C1-B261-4F36-9D26-2420290E5EDA}"/>
              </a:ext>
            </a:extLst>
          </p:cNvPr>
          <p:cNvPicPr>
            <a:picLocks noChangeAspect="1"/>
          </p:cNvPicPr>
          <p:nvPr/>
        </p:nvPicPr>
        <p:blipFill>
          <a:blip r:embed="rId4"/>
          <a:stretch>
            <a:fillRect/>
          </a:stretch>
        </p:blipFill>
        <p:spPr>
          <a:xfrm>
            <a:off x="10660379" y="1028509"/>
            <a:ext cx="1424939" cy="857295"/>
          </a:xfrm>
          <a:prstGeom prst="rect">
            <a:avLst/>
          </a:prstGeom>
          <a:ln w="28575">
            <a:noFill/>
          </a:ln>
        </p:spPr>
      </p:pic>
      <p:pic>
        <p:nvPicPr>
          <p:cNvPr id="17" name="図 16">
            <a:extLst>
              <a:ext uri="{FF2B5EF4-FFF2-40B4-BE49-F238E27FC236}">
                <a16:creationId xmlns:a16="http://schemas.microsoft.com/office/drawing/2014/main" id="{C24575CD-D843-4414-81E9-29C5C6FA5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2800" y="305942"/>
            <a:ext cx="864842" cy="618773"/>
          </a:xfrm>
          <a:prstGeom prst="rect">
            <a:avLst/>
          </a:prstGeom>
        </p:spPr>
      </p:pic>
      <p:pic>
        <p:nvPicPr>
          <p:cNvPr id="18" name="図 17">
            <a:extLst>
              <a:ext uri="{FF2B5EF4-FFF2-40B4-BE49-F238E27FC236}">
                <a16:creationId xmlns:a16="http://schemas.microsoft.com/office/drawing/2014/main" id="{113F8522-17AC-4048-8AB6-A0B6667D8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867" y="87333"/>
            <a:ext cx="548560" cy="367113"/>
          </a:xfrm>
          <a:prstGeom prst="rect">
            <a:avLst/>
          </a:prstGeom>
        </p:spPr>
      </p:pic>
      <p:sp>
        <p:nvSpPr>
          <p:cNvPr id="19" name="テキスト ボックス 18">
            <a:extLst>
              <a:ext uri="{FF2B5EF4-FFF2-40B4-BE49-F238E27FC236}">
                <a16:creationId xmlns:a16="http://schemas.microsoft.com/office/drawing/2014/main" id="{20D5FA7D-CC9D-400A-A0CA-7E31BAF3CC65}"/>
              </a:ext>
            </a:extLst>
          </p:cNvPr>
          <p:cNvSpPr txBox="1"/>
          <p:nvPr/>
        </p:nvSpPr>
        <p:spPr>
          <a:xfrm>
            <a:off x="602683" y="1260942"/>
            <a:ext cx="5448298" cy="646331"/>
          </a:xfrm>
          <a:prstGeom prst="rect">
            <a:avLst/>
          </a:prstGeom>
          <a:noFill/>
        </p:spPr>
        <p:txBody>
          <a:bodyPr wrap="square" rtlCol="0">
            <a:spAutoFit/>
          </a:bodyPr>
          <a:lstStyle/>
          <a:p>
            <a:r>
              <a:rPr kumimoji="1" lang="ja-JP" altLang="en-US" b="1" dirty="0">
                <a:highlight>
                  <a:srgbClr val="FFCCFF"/>
                </a:highlight>
              </a:rPr>
              <a:t>例 </a:t>
            </a:r>
            <a:r>
              <a:rPr kumimoji="1" lang="en-US" altLang="ja-JP" b="1" dirty="0">
                <a:highlight>
                  <a:srgbClr val="FFCCFF"/>
                </a:highlight>
              </a:rPr>
              <a:t>1. </a:t>
            </a:r>
            <a:r>
              <a:rPr kumimoji="1" lang="ja-JP" altLang="en-US" b="1" dirty="0">
                <a:highlight>
                  <a:srgbClr val="FFCCFF"/>
                </a:highlight>
              </a:rPr>
              <a:t>「</a:t>
            </a:r>
            <a:r>
              <a:rPr kumimoji="1" lang="en-US" altLang="ja-JP" b="1" dirty="0">
                <a:highlight>
                  <a:srgbClr val="FFCCFF"/>
                </a:highlight>
              </a:rPr>
              <a:t>Yahoo!</a:t>
            </a:r>
            <a:r>
              <a:rPr kumimoji="1" lang="ja-JP" altLang="en-US" b="1" dirty="0">
                <a:highlight>
                  <a:srgbClr val="FFCCFF"/>
                </a:highlight>
              </a:rPr>
              <a:t>」</a:t>
            </a:r>
            <a:r>
              <a:rPr kumimoji="1" lang="en-US" altLang="ja-JP" b="1" dirty="0">
                <a:highlight>
                  <a:srgbClr val="FFCCFF"/>
                </a:highlight>
              </a:rPr>
              <a:t> - </a:t>
            </a:r>
            <a:r>
              <a:rPr kumimoji="1" lang="ja-JP" altLang="en-US" b="1" dirty="0">
                <a:highlight>
                  <a:srgbClr val="FFCCFF"/>
                </a:highlight>
              </a:rPr>
              <a:t>大学内トレーラーを改造したサーバールーム </a:t>
            </a:r>
            <a:r>
              <a:rPr kumimoji="1" lang="en-US" altLang="ja-JP" b="1" dirty="0">
                <a:highlight>
                  <a:srgbClr val="FFCCFF"/>
                </a:highlight>
              </a:rPr>
              <a:t>(1994)</a:t>
            </a:r>
            <a:endParaRPr kumimoji="1" lang="ja-JP" altLang="en-US" b="1" dirty="0">
              <a:highlight>
                <a:srgbClr val="FFCCFF"/>
              </a:highlight>
            </a:endParaRPr>
          </a:p>
        </p:txBody>
      </p:sp>
      <p:sp>
        <p:nvSpPr>
          <p:cNvPr id="20" name="テキスト ボックス 19">
            <a:extLst>
              <a:ext uri="{FF2B5EF4-FFF2-40B4-BE49-F238E27FC236}">
                <a16:creationId xmlns:a16="http://schemas.microsoft.com/office/drawing/2014/main" id="{7958A680-EF66-41AF-B5F5-ACA3D761875D}"/>
              </a:ext>
            </a:extLst>
          </p:cNvPr>
          <p:cNvSpPr txBox="1"/>
          <p:nvPr/>
        </p:nvSpPr>
        <p:spPr>
          <a:xfrm>
            <a:off x="602683" y="1885804"/>
            <a:ext cx="5311140" cy="289310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t>「酸素の薄い二連トレーラーで、大学により提供されたコンピュータのワークステーションを備え、学生たちが生活必需品を持ち込んだ場所だった。ある友人がその光景を見て</a:t>
            </a:r>
            <a:r>
              <a:rPr kumimoji="1" lang="en-US" altLang="ja-JP" sz="1400" dirty="0"/>
              <a:t>『</a:t>
            </a:r>
            <a:r>
              <a:rPr kumimoji="1" lang="ja-JP" altLang="en-US" sz="1400" dirty="0"/>
              <a:t>ゴキブリが思い描くクリスマス</a:t>
            </a:r>
            <a:r>
              <a:rPr kumimoji="1" lang="en-US" altLang="ja-JP" sz="1400" dirty="0"/>
              <a:t>』</a:t>
            </a:r>
            <a:r>
              <a:rPr kumimoji="1" lang="ja-JP" altLang="en-US" sz="1400" dirty="0"/>
              <a:t>と形容した。」</a:t>
            </a:r>
          </a:p>
          <a:p>
            <a:pPr marL="285750" indent="-285750">
              <a:buFont typeface="Arial" panose="020B0604020202020204" pitchFamily="34" charset="0"/>
              <a:buChar char="•"/>
            </a:pPr>
            <a:r>
              <a:rPr kumimoji="1" lang="ja-JP" altLang="en-US" sz="1400" dirty="0"/>
              <a:t>「サン・マイクロシステムズ製のサーバーが猛烈な熱を発し、数分おきに留守番電話が鳴り、壁際にはゴルフクラブ、床にはピザの箱、そして洗っていない服が散らばっていた」</a:t>
            </a:r>
          </a:p>
          <a:p>
            <a:pPr marL="285750" indent="-285750">
              <a:buFont typeface="Arial" panose="020B0604020202020204" pitchFamily="34" charset="0"/>
              <a:buChar char="•"/>
            </a:pPr>
            <a:r>
              <a:rPr kumimoji="1" lang="ja-JP" altLang="en-US" sz="1400" dirty="0"/>
              <a:t>「</a:t>
            </a:r>
            <a:r>
              <a:rPr kumimoji="1" lang="en-US" altLang="ja-JP" sz="1400" dirty="0"/>
              <a:t>Yang </a:t>
            </a:r>
            <a:r>
              <a:rPr kumimoji="1" lang="ja-JP" altLang="en-US" sz="1400" dirty="0"/>
              <a:t>のワークステーションはスタンフォード大学のパブリック インターネット接続に接続されていたため、他の人は </a:t>
            </a:r>
            <a:r>
              <a:rPr kumimoji="1" lang="en-US" altLang="ja-JP" sz="1400" dirty="0"/>
              <a:t>http://akebono.stanford.edu/ </a:t>
            </a:r>
            <a:r>
              <a:rPr kumimoji="1" lang="ja-JP" altLang="en-US" sz="1400" dirty="0"/>
              <a:t>にアクセスすれば、</a:t>
            </a:r>
            <a:r>
              <a:rPr kumimoji="1" lang="en-US" altLang="ja-JP" sz="1400" dirty="0"/>
              <a:t>2 </a:t>
            </a:r>
            <a:r>
              <a:rPr kumimoji="1" lang="ja-JP" altLang="en-US" sz="1400" dirty="0"/>
              <a:t>人が生成したリストを見ることができた。</a:t>
            </a:r>
            <a:r>
              <a:rPr kumimoji="1" lang="en-US" altLang="ja-JP" sz="1400" dirty="0"/>
              <a:t>… 1994 </a:t>
            </a:r>
            <a:r>
              <a:rPr kumimoji="1" lang="ja-JP" altLang="en-US" sz="1400" dirty="0"/>
              <a:t>年秋までに、キャンパスのトレーラー内のこれらのサーバーで運営されるサイトは、</a:t>
            </a:r>
            <a:r>
              <a:rPr kumimoji="1" lang="en-US" altLang="ja-JP" sz="1400" dirty="0"/>
              <a:t>1 </a:t>
            </a:r>
            <a:r>
              <a:rPr kumimoji="1" lang="ja-JP" altLang="en-US" sz="1400" dirty="0"/>
              <a:t>日あたり </a:t>
            </a:r>
            <a:r>
              <a:rPr kumimoji="1" lang="en-US" altLang="ja-JP" sz="1400" dirty="0"/>
              <a:t>100 </a:t>
            </a:r>
            <a:r>
              <a:rPr kumimoji="1" lang="ja-JP" altLang="en-US" sz="1400" dirty="0"/>
              <a:t>万回のアクセスを処理するようになった。」</a:t>
            </a:r>
          </a:p>
        </p:txBody>
      </p:sp>
      <p:sp>
        <p:nvSpPr>
          <p:cNvPr id="21" name="テキスト ボックス 20">
            <a:extLst>
              <a:ext uri="{FF2B5EF4-FFF2-40B4-BE49-F238E27FC236}">
                <a16:creationId xmlns:a16="http://schemas.microsoft.com/office/drawing/2014/main" id="{D912A76A-8617-4976-91CC-9CEC7E0ADC59}"/>
              </a:ext>
            </a:extLst>
          </p:cNvPr>
          <p:cNvSpPr txBox="1"/>
          <p:nvPr/>
        </p:nvSpPr>
        <p:spPr>
          <a:xfrm>
            <a:off x="834568" y="6115486"/>
            <a:ext cx="5768554" cy="784830"/>
          </a:xfrm>
          <a:prstGeom prst="rect">
            <a:avLst/>
          </a:prstGeom>
          <a:noFill/>
        </p:spPr>
        <p:txBody>
          <a:bodyPr wrap="square" rtlCol="0">
            <a:spAutoFit/>
          </a:bodyPr>
          <a:lstStyle/>
          <a:p>
            <a:pPr marL="0" indent="0">
              <a:buNone/>
            </a:pPr>
            <a:r>
              <a:rPr kumimoji="1" lang="ja-JP" altLang="en-US" sz="900" dirty="0"/>
              <a:t>出典</a:t>
            </a:r>
            <a:r>
              <a:rPr kumimoji="1" lang="en-US" altLang="ja-JP" sz="900" dirty="0"/>
              <a:t>:</a:t>
            </a:r>
            <a:r>
              <a:rPr kumimoji="1" lang="ja-JP" altLang="en-US" sz="900" dirty="0"/>
              <a:t> </a:t>
            </a:r>
            <a:r>
              <a:rPr kumimoji="1" lang="en-US" altLang="ja-JP" sz="900" dirty="0"/>
              <a:t>[1] https://web.stanford.edu/class/e145/2007_fall/materials/Yahoo_1995_STVPCase.pdf</a:t>
            </a:r>
          </a:p>
          <a:p>
            <a:pPr marL="0" indent="0">
              <a:buNone/>
            </a:pPr>
            <a:r>
              <a:rPr lang="en-US" altLang="ja-JP" sz="900" dirty="0"/>
              <a:t>[2] https://www.sfgate.com/business/article/It-started-as-2-guys-in-a-trailer-Yahoo-stands-2695641.php</a:t>
            </a:r>
          </a:p>
          <a:p>
            <a:pPr marL="0" indent="0">
              <a:buNone/>
            </a:pPr>
            <a:r>
              <a:rPr kumimoji="1" lang="en-US" altLang="ja-JP" sz="900" dirty="0"/>
              <a:t>[3] https://www.theguardian.com/business/2008/feb/01/microsoft.technology</a:t>
            </a:r>
          </a:p>
          <a:p>
            <a:pPr marL="0" indent="0">
              <a:buNone/>
            </a:pPr>
            <a:r>
              <a:rPr lang="en-US" altLang="ja-JP" sz="900" dirty="0"/>
              <a:t>[4] https://ibiblio.org/team/history/yahoo/yahoo.html</a:t>
            </a:r>
          </a:p>
          <a:p>
            <a:pPr marL="0" indent="0">
              <a:buNone/>
            </a:pPr>
            <a:r>
              <a:rPr kumimoji="1" lang="en-US" altLang="ja-JP" sz="900" dirty="0"/>
              <a:t>[5] https://engineering.stanford.edu/about/visit/inside-engineering-quad/</a:t>
            </a:r>
          </a:p>
        </p:txBody>
      </p:sp>
      <p:pic>
        <p:nvPicPr>
          <p:cNvPr id="22" name="図 21">
            <a:extLst>
              <a:ext uri="{FF2B5EF4-FFF2-40B4-BE49-F238E27FC236}">
                <a16:creationId xmlns:a16="http://schemas.microsoft.com/office/drawing/2014/main" id="{852F3B29-24EF-4A02-89A2-264A0B440515}"/>
              </a:ext>
            </a:extLst>
          </p:cNvPr>
          <p:cNvPicPr>
            <a:picLocks noChangeAspect="1"/>
          </p:cNvPicPr>
          <p:nvPr/>
        </p:nvPicPr>
        <p:blipFill>
          <a:blip r:embed="rId7"/>
          <a:stretch>
            <a:fillRect/>
          </a:stretch>
        </p:blipFill>
        <p:spPr>
          <a:xfrm>
            <a:off x="1858852" y="4737823"/>
            <a:ext cx="1711878" cy="1424326"/>
          </a:xfrm>
          <a:prstGeom prst="rect">
            <a:avLst/>
          </a:prstGeom>
        </p:spPr>
      </p:pic>
      <p:pic>
        <p:nvPicPr>
          <p:cNvPr id="23" name="図 22">
            <a:extLst>
              <a:ext uri="{FF2B5EF4-FFF2-40B4-BE49-F238E27FC236}">
                <a16:creationId xmlns:a16="http://schemas.microsoft.com/office/drawing/2014/main" id="{8E1C093C-3A7B-4F20-AF00-B5B6FA3F4F4F}"/>
              </a:ext>
            </a:extLst>
          </p:cNvPr>
          <p:cNvPicPr>
            <a:picLocks noChangeAspect="1"/>
          </p:cNvPicPr>
          <p:nvPr/>
        </p:nvPicPr>
        <p:blipFill>
          <a:blip r:embed="rId8"/>
          <a:stretch>
            <a:fillRect/>
          </a:stretch>
        </p:blipFill>
        <p:spPr>
          <a:xfrm>
            <a:off x="3783020" y="4601582"/>
            <a:ext cx="1590113" cy="1551974"/>
          </a:xfrm>
          <a:prstGeom prst="rect">
            <a:avLst/>
          </a:prstGeom>
        </p:spPr>
      </p:pic>
      <p:sp>
        <p:nvSpPr>
          <p:cNvPr id="24" name="テキスト ボックス 23">
            <a:extLst>
              <a:ext uri="{FF2B5EF4-FFF2-40B4-BE49-F238E27FC236}">
                <a16:creationId xmlns:a16="http://schemas.microsoft.com/office/drawing/2014/main" id="{56A8FAD3-9713-4069-B11D-287C49A89339}"/>
              </a:ext>
            </a:extLst>
          </p:cNvPr>
          <p:cNvSpPr txBox="1"/>
          <p:nvPr/>
        </p:nvSpPr>
        <p:spPr>
          <a:xfrm>
            <a:off x="625008" y="4778904"/>
            <a:ext cx="1127699" cy="1200329"/>
          </a:xfrm>
          <a:prstGeom prst="rect">
            <a:avLst/>
          </a:prstGeom>
          <a:noFill/>
        </p:spPr>
        <p:txBody>
          <a:bodyPr wrap="square" rtlCol="0">
            <a:spAutoFit/>
          </a:bodyPr>
          <a:lstStyle/>
          <a:p>
            <a:r>
              <a:rPr kumimoji="1" lang="ja-JP" altLang="en-US" dirty="0"/>
              <a:t>最初の</a:t>
            </a:r>
          </a:p>
          <a:p>
            <a:r>
              <a:rPr kumimoji="1" lang="en-US" altLang="ja-JP" dirty="0"/>
              <a:t>Yahoo! </a:t>
            </a:r>
            <a:r>
              <a:rPr kumimoji="1" lang="ja-JP" altLang="en-US" dirty="0"/>
              <a:t>→</a:t>
            </a:r>
            <a:endParaRPr kumimoji="1" lang="en-US" altLang="ja-JP" dirty="0"/>
          </a:p>
          <a:p>
            <a:r>
              <a:rPr kumimoji="1" lang="ja-JP" altLang="en-US" dirty="0"/>
              <a:t>のトップページ</a:t>
            </a:r>
          </a:p>
        </p:txBody>
      </p:sp>
      <p:pic>
        <p:nvPicPr>
          <p:cNvPr id="25" name="図 24">
            <a:extLst>
              <a:ext uri="{FF2B5EF4-FFF2-40B4-BE49-F238E27FC236}">
                <a16:creationId xmlns:a16="http://schemas.microsoft.com/office/drawing/2014/main" id="{6C92D2A7-7529-40B3-8121-8EF679BC13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3718" y="6115486"/>
            <a:ext cx="425458" cy="746829"/>
          </a:xfrm>
          <a:prstGeom prst="rect">
            <a:avLst/>
          </a:prstGeom>
        </p:spPr>
      </p:pic>
      <p:pic>
        <p:nvPicPr>
          <p:cNvPr id="26" name="図 25">
            <a:extLst>
              <a:ext uri="{FF2B5EF4-FFF2-40B4-BE49-F238E27FC236}">
                <a16:creationId xmlns:a16="http://schemas.microsoft.com/office/drawing/2014/main" id="{13A427D1-160E-4389-9616-FCA91B4006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7514" y="6115486"/>
            <a:ext cx="425458" cy="746829"/>
          </a:xfrm>
          <a:prstGeom prst="rect">
            <a:avLst/>
          </a:prstGeom>
        </p:spPr>
      </p:pic>
      <p:pic>
        <p:nvPicPr>
          <p:cNvPr id="27" name="図 26">
            <a:extLst>
              <a:ext uri="{FF2B5EF4-FFF2-40B4-BE49-F238E27FC236}">
                <a16:creationId xmlns:a16="http://schemas.microsoft.com/office/drawing/2014/main" id="{53DFA758-2340-4309-AE7E-4E672D3045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7535" y="6111171"/>
            <a:ext cx="425458" cy="746829"/>
          </a:xfrm>
          <a:prstGeom prst="rect">
            <a:avLst/>
          </a:prstGeom>
        </p:spPr>
      </p:pic>
      <p:pic>
        <p:nvPicPr>
          <p:cNvPr id="28" name="図 27">
            <a:extLst>
              <a:ext uri="{FF2B5EF4-FFF2-40B4-BE49-F238E27FC236}">
                <a16:creationId xmlns:a16="http://schemas.microsoft.com/office/drawing/2014/main" id="{FF4E775E-4A31-4608-939F-39E01A93AE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0663" y="6134486"/>
            <a:ext cx="425458" cy="746829"/>
          </a:xfrm>
          <a:prstGeom prst="rect">
            <a:avLst/>
          </a:prstGeom>
        </p:spPr>
      </p:pic>
      <p:pic>
        <p:nvPicPr>
          <p:cNvPr id="29" name="図 28">
            <a:extLst>
              <a:ext uri="{FF2B5EF4-FFF2-40B4-BE49-F238E27FC236}">
                <a16:creationId xmlns:a16="http://schemas.microsoft.com/office/drawing/2014/main" id="{DD8154CB-6762-438F-834A-3C39AC6DAC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91008" y="6153556"/>
            <a:ext cx="425458" cy="746829"/>
          </a:xfrm>
          <a:prstGeom prst="rect">
            <a:avLst/>
          </a:prstGeom>
        </p:spPr>
      </p:pic>
    </p:spTree>
    <p:extLst>
      <p:ext uri="{BB962C8B-B14F-4D97-AF65-F5344CB8AC3E}">
        <p14:creationId xmlns:p14="http://schemas.microsoft.com/office/powerpoint/2010/main" val="3384039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64</a:t>
            </a:fld>
            <a:endParaRPr kumimoji="1" lang="ja-JP" altLang="en-US" dirty="0"/>
          </a:p>
        </p:txBody>
      </p:sp>
      <p:sp>
        <p:nvSpPr>
          <p:cNvPr id="5" name="テキスト ボックス 4">
            <a:extLst>
              <a:ext uri="{FF2B5EF4-FFF2-40B4-BE49-F238E27FC236}">
                <a16:creationId xmlns:a16="http://schemas.microsoft.com/office/drawing/2014/main" id="{BEC0A1D6-E387-4CD5-B224-EDA844820979}"/>
              </a:ext>
            </a:extLst>
          </p:cNvPr>
          <p:cNvSpPr txBox="1"/>
          <p:nvPr/>
        </p:nvSpPr>
        <p:spPr>
          <a:xfrm>
            <a:off x="129538" y="363478"/>
            <a:ext cx="6187443" cy="369332"/>
          </a:xfrm>
          <a:prstGeom prst="rect">
            <a:avLst/>
          </a:prstGeom>
          <a:noFill/>
        </p:spPr>
        <p:txBody>
          <a:bodyPr wrap="square" rtlCol="0">
            <a:spAutoFit/>
          </a:bodyPr>
          <a:lstStyle/>
          <a:p>
            <a:r>
              <a:rPr kumimoji="1" lang="ja-JP" altLang="en-US" b="1" dirty="0">
                <a:highlight>
                  <a:srgbClr val="FFCCFF"/>
                </a:highlight>
              </a:rPr>
              <a:t>例 </a:t>
            </a:r>
            <a:r>
              <a:rPr kumimoji="1" lang="en-US" altLang="ja-JP" b="1" dirty="0">
                <a:highlight>
                  <a:srgbClr val="FFCCFF"/>
                </a:highlight>
              </a:rPr>
              <a:t>3. </a:t>
            </a:r>
            <a:r>
              <a:rPr kumimoji="1" lang="ja-JP" altLang="en-US" b="1" dirty="0">
                <a:highlight>
                  <a:srgbClr val="FFCCFF"/>
                </a:highlight>
              </a:rPr>
              <a:t>「</a:t>
            </a:r>
            <a:r>
              <a:rPr kumimoji="1" lang="en-US" altLang="ja-JP" b="1" dirty="0">
                <a:highlight>
                  <a:srgbClr val="FFCCFF"/>
                </a:highlight>
              </a:rPr>
              <a:t>AWS</a:t>
            </a:r>
            <a:r>
              <a:rPr kumimoji="1" lang="ja-JP" altLang="en-US" b="1" dirty="0">
                <a:highlight>
                  <a:srgbClr val="FFCCFF"/>
                </a:highlight>
              </a:rPr>
              <a:t> クラウド技術」</a:t>
            </a:r>
            <a:r>
              <a:rPr kumimoji="1" lang="en-US" altLang="ja-JP" b="1" dirty="0">
                <a:highlight>
                  <a:srgbClr val="FFCCFF"/>
                </a:highlight>
              </a:rPr>
              <a:t> - </a:t>
            </a:r>
            <a:r>
              <a:rPr kumimoji="1" lang="ja-JP" altLang="en-US" b="1" dirty="0">
                <a:highlight>
                  <a:srgbClr val="FFCCFF"/>
                </a:highlight>
              </a:rPr>
              <a:t>一戸建住宅 </a:t>
            </a:r>
            <a:r>
              <a:rPr kumimoji="1" lang="en-US" altLang="ja-JP" b="1" dirty="0">
                <a:highlight>
                  <a:srgbClr val="FFCCFF"/>
                </a:highlight>
              </a:rPr>
              <a:t>(</a:t>
            </a:r>
            <a:r>
              <a:rPr kumimoji="1" lang="ja-JP" altLang="en-US" b="1" dirty="0">
                <a:highlight>
                  <a:srgbClr val="FFCCFF"/>
                </a:highlight>
              </a:rPr>
              <a:t>南アフリカ拠点</a:t>
            </a:r>
            <a:r>
              <a:rPr kumimoji="1" lang="en-US" altLang="ja-JP" b="1" dirty="0">
                <a:highlight>
                  <a:srgbClr val="FFCCFF"/>
                </a:highlight>
              </a:rPr>
              <a:t>)</a:t>
            </a:r>
            <a:r>
              <a:rPr kumimoji="1" lang="ja-JP" altLang="en-US" b="1" dirty="0">
                <a:highlight>
                  <a:srgbClr val="FFCCFF"/>
                </a:highlight>
              </a:rPr>
              <a:t> </a:t>
            </a:r>
            <a:r>
              <a:rPr kumimoji="1" lang="en-US" altLang="ja-JP" b="1" dirty="0">
                <a:highlight>
                  <a:srgbClr val="FFCCFF"/>
                </a:highlight>
              </a:rPr>
              <a:t>(2005)</a:t>
            </a:r>
            <a:endParaRPr kumimoji="1" lang="ja-JP" altLang="en-US" b="1" dirty="0">
              <a:highlight>
                <a:srgbClr val="FFCCFF"/>
              </a:highlight>
            </a:endParaRPr>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403860" y="783517"/>
            <a:ext cx="5311140" cy="304698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dirty="0"/>
              <a:t>Amazon </a:t>
            </a:r>
            <a:r>
              <a:rPr kumimoji="1" lang="ja-JP" altLang="en-US" sz="1600" dirty="0"/>
              <a:t>の社内サーバー管理責任者の </a:t>
            </a:r>
            <a:r>
              <a:rPr kumimoji="1" lang="en-US" altLang="ja-JP" sz="1600" dirty="0"/>
              <a:t>1 </a:t>
            </a:r>
            <a:r>
              <a:rPr kumimoji="1" lang="ja-JP" altLang="en-US" sz="1600" dirty="0"/>
              <a:t>人 </a:t>
            </a:r>
            <a:r>
              <a:rPr kumimoji="1" lang="en-US" altLang="ja-JP" sz="1600" dirty="0"/>
              <a:t>(Chris Pinkham: </a:t>
            </a:r>
            <a:r>
              <a:rPr kumimoji="1" lang="ja-JP" altLang="en-US" sz="1600" dirty="0"/>
              <a:t>左</a:t>
            </a:r>
            <a:r>
              <a:rPr kumimoji="1" lang="en-US" altLang="ja-JP" sz="1600" dirty="0"/>
              <a:t>) </a:t>
            </a:r>
            <a:r>
              <a:rPr kumimoji="1" lang="ja-JP" altLang="en-US" sz="1600" dirty="0"/>
              <a:t>が、「会社を辞めて家族とともに南アフリカに帰りたい」と </a:t>
            </a:r>
            <a:r>
              <a:rPr kumimoji="1" lang="en-US" altLang="ja-JP" sz="1600" dirty="0"/>
              <a:t>Amazon </a:t>
            </a:r>
            <a:r>
              <a:rPr kumimoji="1" lang="ja-JP" altLang="en-US" sz="1600" dirty="0"/>
              <a:t>経営者に告げたところ、南アフリカにオフィスを作ってそこで現地の人も雇い技術研究して良いと言われ、 </a:t>
            </a:r>
            <a:r>
              <a:rPr kumimoji="1" lang="en-US" altLang="ja-JP" sz="1600" dirty="0"/>
              <a:t>Dave Brown </a:t>
            </a:r>
            <a:r>
              <a:rPr kumimoji="1" lang="ja-JP" altLang="en-US" sz="1600" dirty="0"/>
              <a:t>氏 </a:t>
            </a:r>
            <a:r>
              <a:rPr kumimoji="1" lang="en-US" altLang="ja-JP" sz="1600" dirty="0"/>
              <a:t>(</a:t>
            </a:r>
            <a:r>
              <a:rPr kumimoji="1" lang="ja-JP" altLang="en-US" sz="1600" dirty="0"/>
              <a:t>現 </a:t>
            </a:r>
            <a:r>
              <a:rPr kumimoji="1" lang="en-US" altLang="ja-JP" sz="1600" dirty="0"/>
              <a:t>AWS </a:t>
            </a:r>
            <a:r>
              <a:rPr kumimoji="1" lang="ja-JP" altLang="en-US" sz="1600" dirty="0"/>
              <a:t>副社長</a:t>
            </a:r>
            <a:r>
              <a:rPr kumimoji="1" lang="en-US" altLang="ja-JP" sz="1600" dirty="0"/>
              <a:t>: </a:t>
            </a:r>
            <a:r>
              <a:rPr kumimoji="1" lang="ja-JP" altLang="en-US" sz="1600" dirty="0"/>
              <a:t>右</a:t>
            </a:r>
            <a:r>
              <a:rPr kumimoji="1" lang="en-US" altLang="ja-JP" sz="1600" dirty="0"/>
              <a:t>) </a:t>
            </a:r>
            <a:r>
              <a:rPr kumimoji="1" lang="ja-JP" altLang="en-US" sz="1600" dirty="0"/>
              <a:t>と共に、実際に南アフリカの一般家屋等をオフィスにしてノートパソコン数十台を買い自作のサーバー自動制御基盤を作り始め、</a:t>
            </a:r>
            <a:r>
              <a:rPr kumimoji="1" lang="en-US" altLang="ja-JP" sz="1600" dirty="0"/>
              <a:t>1.5 </a:t>
            </a:r>
            <a:r>
              <a:rPr kumimoji="1" lang="ja-JP" altLang="en-US" sz="1600" dirty="0"/>
              <a:t>ヶ年で </a:t>
            </a:r>
            <a:r>
              <a:rPr kumimoji="1" lang="en-US" altLang="ja-JP" sz="1600" dirty="0"/>
              <a:t>AWS EC2 </a:t>
            </a:r>
            <a:r>
              <a:rPr kumimoji="1" lang="ja-JP" altLang="en-US" sz="1600" dirty="0"/>
              <a:t>の開発に成功。</a:t>
            </a:r>
          </a:p>
          <a:p>
            <a:pPr marL="285750" indent="-285750">
              <a:buFont typeface="Arial" panose="020B0604020202020204" pitchFamily="34" charset="0"/>
              <a:buChar char="•"/>
            </a:pPr>
            <a:r>
              <a:rPr kumimoji="1" lang="ja-JP" altLang="en-US" sz="1600" dirty="0"/>
              <a:t>彼らがせっかく作った </a:t>
            </a:r>
            <a:r>
              <a:rPr kumimoji="1" lang="en-US" altLang="ja-JP" sz="1600" dirty="0"/>
              <a:t>AWS EC2 </a:t>
            </a:r>
            <a:r>
              <a:rPr kumimoji="1" lang="ja-JP" altLang="en-US" sz="1600" dirty="0"/>
              <a:t>の完成版は、当初、</a:t>
            </a:r>
            <a:r>
              <a:rPr kumimoji="1" lang="en-US" altLang="ja-JP" sz="1600" dirty="0"/>
              <a:t>Amazon </a:t>
            </a:r>
            <a:r>
              <a:rPr kumimoji="1" lang="ja-JP" altLang="en-US" sz="1600" dirty="0"/>
              <a:t>本社の社内ネットワーク管理者から、「接続を拒否されたという」逸話がある。今では </a:t>
            </a:r>
            <a:r>
              <a:rPr kumimoji="1" lang="en-US" altLang="ja-JP" sz="1600" dirty="0"/>
              <a:t>Amazon </a:t>
            </a:r>
            <a:r>
              <a:rPr kumimoji="1" lang="ja-JP" altLang="en-US" sz="1600" dirty="0"/>
              <a:t>は </a:t>
            </a:r>
            <a:r>
              <a:rPr kumimoji="1" lang="en-US" altLang="ja-JP" sz="1600" dirty="0"/>
              <a:t>AWS EC2 </a:t>
            </a:r>
            <a:r>
              <a:rPr kumimoji="1" lang="ja-JP" altLang="en-US" sz="1600" dirty="0"/>
              <a:t>の上で動いている。</a:t>
            </a:r>
          </a:p>
        </p:txBody>
      </p:sp>
      <p:sp>
        <p:nvSpPr>
          <p:cNvPr id="8" name="テキスト ボックス 7">
            <a:extLst>
              <a:ext uri="{FF2B5EF4-FFF2-40B4-BE49-F238E27FC236}">
                <a16:creationId xmlns:a16="http://schemas.microsoft.com/office/drawing/2014/main" id="{2D171685-F37A-4448-9E4D-0EC4699BEBEF}"/>
              </a:ext>
            </a:extLst>
          </p:cNvPr>
          <p:cNvSpPr txBox="1"/>
          <p:nvPr/>
        </p:nvSpPr>
        <p:spPr>
          <a:xfrm>
            <a:off x="731520" y="5444205"/>
            <a:ext cx="4983480" cy="1277273"/>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[1] https://techcrunch.com/2021/08/28/how-amazon-ec2-grew-from-a-notion-into-a-foundational-element-of-cloud-computing/</a:t>
            </a:r>
          </a:p>
          <a:p>
            <a:pPr marL="0" indent="0">
              <a:buNone/>
            </a:pPr>
            <a:r>
              <a:rPr kumimoji="1" lang="en-US" altLang="ja-JP" sz="1100" dirty="0"/>
              <a:t>[2] https://www.biznews.com/entrepreneur/south-african-roots-amazon-web-services</a:t>
            </a:r>
          </a:p>
          <a:p>
            <a:pPr marL="0" indent="0">
              <a:buNone/>
            </a:pPr>
            <a:r>
              <a:rPr kumimoji="1" lang="en-US" altLang="ja-JP" sz="1100" dirty="0"/>
              <a:t>[3] https://www.profound-deming.com/blog-1/origins-of-elastic-cloud-compute-ec2</a:t>
            </a:r>
          </a:p>
          <a:p>
            <a:pPr marL="0" indent="0">
              <a:buNone/>
            </a:pPr>
            <a:r>
              <a:rPr lang="en-US" altLang="ja-JP" sz="1100" dirty="0"/>
              <a:t>[4] https://techcentral.co.za/chris-pinkham-veteran-of-the-virtual/184392/</a:t>
            </a:r>
          </a:p>
          <a:p>
            <a:pPr marL="0" indent="0">
              <a:buNone/>
            </a:pPr>
            <a:r>
              <a:rPr kumimoji="1" lang="en-US" altLang="ja-JP" sz="1100" dirty="0"/>
              <a:t>[5] https://note.com/dnobori/n/nf9bbb3154984/</a:t>
            </a:r>
          </a:p>
        </p:txBody>
      </p:sp>
      <p:sp>
        <p:nvSpPr>
          <p:cNvPr id="9" name="テキスト ボックス 8">
            <a:extLst>
              <a:ext uri="{FF2B5EF4-FFF2-40B4-BE49-F238E27FC236}">
                <a16:creationId xmlns:a16="http://schemas.microsoft.com/office/drawing/2014/main" id="{1231F5BF-F163-4D32-B7D0-2751DAB775D8}"/>
              </a:ext>
            </a:extLst>
          </p:cNvPr>
          <p:cNvSpPr txBox="1"/>
          <p:nvPr/>
        </p:nvSpPr>
        <p:spPr>
          <a:xfrm>
            <a:off x="6286500" y="384043"/>
            <a:ext cx="5715000" cy="646331"/>
          </a:xfrm>
          <a:prstGeom prst="rect">
            <a:avLst/>
          </a:prstGeom>
          <a:noFill/>
        </p:spPr>
        <p:txBody>
          <a:bodyPr wrap="square" rtlCol="0">
            <a:spAutoFit/>
          </a:bodyPr>
          <a:lstStyle/>
          <a:p>
            <a:r>
              <a:rPr kumimoji="1" lang="ja-JP" altLang="en-US" b="1" dirty="0">
                <a:highlight>
                  <a:srgbClr val="FFFF00"/>
                </a:highlight>
              </a:rPr>
              <a:t>例 </a:t>
            </a:r>
            <a:r>
              <a:rPr lang="en-US" altLang="ja-JP" b="1" dirty="0">
                <a:highlight>
                  <a:srgbClr val="FFFF00"/>
                </a:highlight>
              </a:rPr>
              <a:t>4</a:t>
            </a:r>
            <a:r>
              <a:rPr kumimoji="1" lang="en-US" altLang="ja-JP" b="1" dirty="0">
                <a:highlight>
                  <a:srgbClr val="FFFF00"/>
                </a:highlight>
              </a:rPr>
              <a:t>. </a:t>
            </a:r>
            <a:r>
              <a:rPr kumimoji="1" lang="ja-JP" altLang="en-US" b="1" dirty="0">
                <a:highlight>
                  <a:srgbClr val="FFFF00"/>
                </a:highlight>
              </a:rPr>
              <a:t>「</a:t>
            </a:r>
            <a:r>
              <a:rPr kumimoji="1" lang="en-US" altLang="ja-JP" b="1" dirty="0">
                <a:highlight>
                  <a:srgbClr val="FFFF00"/>
                </a:highlight>
              </a:rPr>
              <a:t>Cisco </a:t>
            </a:r>
            <a:r>
              <a:rPr kumimoji="1" lang="ja-JP" altLang="en-US" b="1" dirty="0">
                <a:highlight>
                  <a:srgbClr val="FFFF00"/>
                </a:highlight>
              </a:rPr>
              <a:t>ルータ技術」 </a:t>
            </a:r>
            <a:r>
              <a:rPr kumimoji="1" lang="en-US" altLang="ja-JP" b="1" dirty="0">
                <a:highlight>
                  <a:srgbClr val="FFFF00"/>
                </a:highlight>
              </a:rPr>
              <a:t>- </a:t>
            </a:r>
            <a:r>
              <a:rPr kumimoji="1" lang="ja-JP" altLang="en-US" b="1" dirty="0">
                <a:highlight>
                  <a:srgbClr val="FFFF00"/>
                </a:highlight>
              </a:rPr>
              <a:t>スタンフォード大の「</a:t>
            </a:r>
            <a:r>
              <a:rPr kumimoji="1" lang="en-US" altLang="ja-JP" b="1" dirty="0">
                <a:highlight>
                  <a:srgbClr val="FFFF00"/>
                </a:highlight>
              </a:rPr>
              <a:t>AI </a:t>
            </a:r>
            <a:r>
              <a:rPr kumimoji="1" lang="ja-JP" altLang="en-US" b="1" dirty="0">
                <a:highlight>
                  <a:srgbClr val="FFFF00"/>
                </a:highlight>
              </a:rPr>
              <a:t>センター」 </a:t>
            </a:r>
            <a:r>
              <a:rPr kumimoji="1" lang="en-US" altLang="ja-JP" b="1" dirty="0">
                <a:highlight>
                  <a:srgbClr val="FFFF00"/>
                </a:highlight>
              </a:rPr>
              <a:t>&amp; </a:t>
            </a:r>
            <a:r>
              <a:rPr kumimoji="1" lang="ja-JP" altLang="en-US" b="1" dirty="0">
                <a:highlight>
                  <a:srgbClr val="FFFF00"/>
                </a:highlight>
              </a:rPr>
              <a:t>近所の学生アパート </a:t>
            </a:r>
            <a:r>
              <a:rPr kumimoji="1" lang="en-US" altLang="ja-JP" b="1" dirty="0">
                <a:highlight>
                  <a:srgbClr val="FFFF00"/>
                </a:highlight>
              </a:rPr>
              <a:t>(1980)</a:t>
            </a:r>
            <a:endParaRPr kumimoji="1" lang="ja-JP" altLang="en-US" b="1" dirty="0">
              <a:highlight>
                <a:srgbClr val="FFFF00"/>
              </a:highlight>
            </a:endParaRPr>
          </a:p>
        </p:txBody>
      </p:sp>
      <p:sp>
        <p:nvSpPr>
          <p:cNvPr id="10" name="テキスト ボックス 9">
            <a:extLst>
              <a:ext uri="{FF2B5EF4-FFF2-40B4-BE49-F238E27FC236}">
                <a16:creationId xmlns:a16="http://schemas.microsoft.com/office/drawing/2014/main" id="{AB01435F-514D-433C-A37D-7314EC0534D4}"/>
              </a:ext>
            </a:extLst>
          </p:cNvPr>
          <p:cNvSpPr txBox="1"/>
          <p:nvPr/>
        </p:nvSpPr>
        <p:spPr>
          <a:xfrm>
            <a:off x="6202680" y="1030374"/>
            <a:ext cx="5311140" cy="156966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スタンフォード大の職員 </a:t>
            </a:r>
            <a:r>
              <a:rPr kumimoji="1" lang="en-US" altLang="ja-JP" sz="1600" dirty="0"/>
              <a:t>(William Yeager </a:t>
            </a:r>
            <a:r>
              <a:rPr kumimoji="1" lang="ja-JP" altLang="en-US" sz="1600" dirty="0"/>
              <a:t>氏</a:t>
            </a:r>
            <a:r>
              <a:rPr kumimoji="1" lang="en-US" altLang="ja-JP" sz="1600" dirty="0"/>
              <a:t>) </a:t>
            </a:r>
            <a:r>
              <a:rPr kumimoji="1" lang="ja-JP" altLang="en-US" sz="1600" dirty="0"/>
              <a:t>が、</a:t>
            </a:r>
            <a:r>
              <a:rPr kumimoji="1" lang="en-US" altLang="ja-JP" sz="1600" dirty="0"/>
              <a:t>C</a:t>
            </a:r>
            <a:r>
              <a:rPr kumimoji="1" lang="ja-JP" altLang="en-US" sz="1600" dirty="0"/>
              <a:t> 言語を用いて、キャンパス </a:t>
            </a:r>
            <a:r>
              <a:rPr kumimoji="1" lang="en-US" altLang="ja-JP" sz="1600" dirty="0"/>
              <a:t>LAN </a:t>
            </a:r>
            <a:r>
              <a:rPr kumimoji="1" lang="ja-JP" altLang="en-US" sz="1600" dirty="0"/>
              <a:t>と </a:t>
            </a:r>
            <a:r>
              <a:rPr kumimoji="1" lang="en-US" altLang="ja-JP" sz="1600" dirty="0"/>
              <a:t>ARPANET </a:t>
            </a:r>
            <a:r>
              <a:rPr kumimoji="1" lang="ja-JP" altLang="en-US" sz="1600" dirty="0"/>
              <a:t>を接続するためにルータを試作。</a:t>
            </a:r>
            <a:endParaRPr kumimoji="1" lang="en-US" altLang="ja-JP" sz="1600" dirty="0"/>
          </a:p>
          <a:p>
            <a:pPr marL="285750" indent="-285750">
              <a:buFont typeface="Arial" panose="020B0604020202020204" pitchFamily="34" charset="0"/>
              <a:buChar char="•"/>
            </a:pPr>
            <a:r>
              <a:rPr kumimoji="1" lang="ja-JP" altLang="en-US" sz="1600" dirty="0"/>
              <a:t>ルータの噂が、他の大学にも広がり、問い合わせが殺到したため、数人でチームを組み、近所のアパートで、ソフトウェアをコンピュータボードに入れ、箱に入れて組み立て、販売を開始。</a:t>
            </a:r>
          </a:p>
        </p:txBody>
      </p:sp>
      <p:pic>
        <p:nvPicPr>
          <p:cNvPr id="17" name="図 16">
            <a:extLst>
              <a:ext uri="{FF2B5EF4-FFF2-40B4-BE49-F238E27FC236}">
                <a16:creationId xmlns:a16="http://schemas.microsoft.com/office/drawing/2014/main" id="{1259878B-392A-445C-ACAD-1F7A3106537C}"/>
              </a:ext>
            </a:extLst>
          </p:cNvPr>
          <p:cNvPicPr>
            <a:picLocks noChangeAspect="1"/>
          </p:cNvPicPr>
          <p:nvPr/>
        </p:nvPicPr>
        <p:blipFill>
          <a:blip r:embed="rId2"/>
          <a:stretch>
            <a:fillRect/>
          </a:stretch>
        </p:blipFill>
        <p:spPr>
          <a:xfrm>
            <a:off x="1408006" y="3671332"/>
            <a:ext cx="1129133" cy="1689053"/>
          </a:xfrm>
          <a:prstGeom prst="rect">
            <a:avLst/>
          </a:prstGeom>
        </p:spPr>
      </p:pic>
      <p:pic>
        <p:nvPicPr>
          <p:cNvPr id="19" name="図 18">
            <a:extLst>
              <a:ext uri="{FF2B5EF4-FFF2-40B4-BE49-F238E27FC236}">
                <a16:creationId xmlns:a16="http://schemas.microsoft.com/office/drawing/2014/main" id="{038AAF52-FFAA-4DD4-BED1-0095998D616A}"/>
              </a:ext>
            </a:extLst>
          </p:cNvPr>
          <p:cNvPicPr>
            <a:picLocks noChangeAspect="1"/>
          </p:cNvPicPr>
          <p:nvPr/>
        </p:nvPicPr>
        <p:blipFill>
          <a:blip r:embed="rId3"/>
          <a:stretch>
            <a:fillRect/>
          </a:stretch>
        </p:blipFill>
        <p:spPr>
          <a:xfrm>
            <a:off x="2739735" y="3740856"/>
            <a:ext cx="2772668" cy="1709179"/>
          </a:xfrm>
          <a:prstGeom prst="rect">
            <a:avLst/>
          </a:prstGeom>
        </p:spPr>
      </p:pic>
      <p:pic>
        <p:nvPicPr>
          <p:cNvPr id="20" name="図 19">
            <a:extLst>
              <a:ext uri="{FF2B5EF4-FFF2-40B4-BE49-F238E27FC236}">
                <a16:creationId xmlns:a16="http://schemas.microsoft.com/office/drawing/2014/main" id="{ABDEBDCE-73B3-4233-824C-8EBB39B2F9B0}"/>
              </a:ext>
            </a:extLst>
          </p:cNvPr>
          <p:cNvPicPr>
            <a:picLocks noChangeAspect="1"/>
          </p:cNvPicPr>
          <p:nvPr/>
        </p:nvPicPr>
        <p:blipFill>
          <a:blip r:embed="rId4"/>
          <a:stretch>
            <a:fillRect/>
          </a:stretch>
        </p:blipFill>
        <p:spPr>
          <a:xfrm>
            <a:off x="8148890" y="3105936"/>
            <a:ext cx="3459023" cy="2236854"/>
          </a:xfrm>
          <a:prstGeom prst="rect">
            <a:avLst/>
          </a:prstGeom>
        </p:spPr>
      </p:pic>
      <p:pic>
        <p:nvPicPr>
          <p:cNvPr id="21" name="図 20">
            <a:extLst>
              <a:ext uri="{FF2B5EF4-FFF2-40B4-BE49-F238E27FC236}">
                <a16:creationId xmlns:a16="http://schemas.microsoft.com/office/drawing/2014/main" id="{125B2453-FAF4-41DE-9871-E136969BB117}"/>
              </a:ext>
            </a:extLst>
          </p:cNvPr>
          <p:cNvPicPr>
            <a:picLocks noChangeAspect="1"/>
          </p:cNvPicPr>
          <p:nvPr/>
        </p:nvPicPr>
        <p:blipFill>
          <a:blip r:embed="rId5"/>
          <a:stretch>
            <a:fillRect/>
          </a:stretch>
        </p:blipFill>
        <p:spPr>
          <a:xfrm>
            <a:off x="6437893" y="2722371"/>
            <a:ext cx="2165449" cy="1397125"/>
          </a:xfrm>
          <a:prstGeom prst="rect">
            <a:avLst/>
          </a:prstGeom>
        </p:spPr>
      </p:pic>
      <p:sp>
        <p:nvSpPr>
          <p:cNvPr id="22" name="テキスト ボックス 21">
            <a:extLst>
              <a:ext uri="{FF2B5EF4-FFF2-40B4-BE49-F238E27FC236}">
                <a16:creationId xmlns:a16="http://schemas.microsoft.com/office/drawing/2014/main" id="{428909F0-7A7B-4AC2-BB76-9585442B456C}"/>
              </a:ext>
            </a:extLst>
          </p:cNvPr>
          <p:cNvSpPr txBox="1"/>
          <p:nvPr/>
        </p:nvSpPr>
        <p:spPr>
          <a:xfrm>
            <a:off x="6374130" y="5444205"/>
            <a:ext cx="5398770" cy="938719"/>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[1] https://www.youtube.com/watch?v=mhz24AR3nIc&amp;t=310s</a:t>
            </a:r>
          </a:p>
          <a:p>
            <a:pPr marL="0" indent="0">
              <a:buNone/>
            </a:pPr>
            <a:r>
              <a:rPr kumimoji="1" lang="en-US" altLang="ja-JP" sz="1100" dirty="0"/>
              <a:t>[2] https://otl.stanford.edu/news/inside-invention-stanford-router-inspired-cisco/</a:t>
            </a:r>
          </a:p>
          <a:p>
            <a:pPr marL="0" indent="0">
              <a:buNone/>
            </a:pPr>
            <a:r>
              <a:rPr lang="en-US" altLang="ja-JP" sz="1100" dirty="0"/>
              <a:t>[3] https://archive.computerhistory.org/resources/access/text/2017/01/102739979-05-01-acc.pdf</a:t>
            </a:r>
          </a:p>
          <a:p>
            <a:pPr marL="0" indent="0">
              <a:buNone/>
            </a:pPr>
            <a:r>
              <a:rPr kumimoji="1" lang="en-US" altLang="ja-JP" sz="1100" dirty="0"/>
              <a:t>[4] https://historyofcomputercommunications.info/section/14.21/cisco-Systems/</a:t>
            </a:r>
          </a:p>
        </p:txBody>
      </p:sp>
      <p:pic>
        <p:nvPicPr>
          <p:cNvPr id="13" name="図 12">
            <a:extLst>
              <a:ext uri="{FF2B5EF4-FFF2-40B4-BE49-F238E27FC236}">
                <a16:creationId xmlns:a16="http://schemas.microsoft.com/office/drawing/2014/main" id="{EC67AEF7-F8E5-4AC0-AD1C-B81CBC4DC1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6980" y="4480560"/>
            <a:ext cx="1612572" cy="879825"/>
          </a:xfrm>
          <a:prstGeom prst="rect">
            <a:avLst/>
          </a:prstGeom>
        </p:spPr>
      </p:pic>
      <p:pic>
        <p:nvPicPr>
          <p:cNvPr id="14" name="図 13">
            <a:extLst>
              <a:ext uri="{FF2B5EF4-FFF2-40B4-BE49-F238E27FC236}">
                <a16:creationId xmlns:a16="http://schemas.microsoft.com/office/drawing/2014/main" id="{B2CCCAB5-024E-4B95-B97D-9F6C1C7F92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48" y="4415782"/>
            <a:ext cx="1173116" cy="927008"/>
          </a:xfrm>
          <a:prstGeom prst="rect">
            <a:avLst/>
          </a:prstGeom>
        </p:spPr>
      </p:pic>
    </p:spTree>
    <p:extLst>
      <p:ext uri="{BB962C8B-B14F-4D97-AF65-F5344CB8AC3E}">
        <p14:creationId xmlns:p14="http://schemas.microsoft.com/office/powerpoint/2010/main" val="24792358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65</a:t>
            </a:fld>
            <a:endParaRPr kumimoji="1" lang="ja-JP" altLang="en-US" dirty="0"/>
          </a:p>
        </p:txBody>
      </p:sp>
      <p:sp>
        <p:nvSpPr>
          <p:cNvPr id="24" name="テキスト ボックス 23">
            <a:extLst>
              <a:ext uri="{FF2B5EF4-FFF2-40B4-BE49-F238E27FC236}">
                <a16:creationId xmlns:a16="http://schemas.microsoft.com/office/drawing/2014/main" id="{5B8315CF-D095-44EF-9AD1-C43EAE5D8E29}"/>
              </a:ext>
            </a:extLst>
          </p:cNvPr>
          <p:cNvSpPr txBox="1"/>
          <p:nvPr/>
        </p:nvSpPr>
        <p:spPr>
          <a:xfrm>
            <a:off x="335280" y="384043"/>
            <a:ext cx="5592822" cy="369332"/>
          </a:xfrm>
          <a:prstGeom prst="rect">
            <a:avLst/>
          </a:prstGeom>
          <a:noFill/>
        </p:spPr>
        <p:txBody>
          <a:bodyPr wrap="square" rtlCol="0">
            <a:spAutoFit/>
          </a:bodyPr>
          <a:lstStyle/>
          <a:p>
            <a:r>
              <a:rPr kumimoji="1" lang="ja-JP" altLang="en-US" b="1" dirty="0">
                <a:highlight>
                  <a:srgbClr val="FFCCFF"/>
                </a:highlight>
              </a:rPr>
              <a:t>例 </a:t>
            </a:r>
            <a:r>
              <a:rPr kumimoji="1" lang="en-US" altLang="ja-JP" b="1" dirty="0">
                <a:highlight>
                  <a:srgbClr val="FFCCFF"/>
                </a:highlight>
              </a:rPr>
              <a:t>5. </a:t>
            </a:r>
            <a:r>
              <a:rPr kumimoji="1" lang="ja-JP" altLang="en-US" b="1" dirty="0">
                <a:highlight>
                  <a:srgbClr val="FFCCFF"/>
                </a:highlight>
              </a:rPr>
              <a:t>「</a:t>
            </a:r>
            <a:r>
              <a:rPr kumimoji="1" lang="en-US" altLang="ja-JP" b="1" dirty="0">
                <a:highlight>
                  <a:srgbClr val="FFCCFF"/>
                </a:highlight>
              </a:rPr>
              <a:t>Azure</a:t>
            </a:r>
            <a:r>
              <a:rPr kumimoji="1" lang="ja-JP" altLang="en-US" b="1" dirty="0">
                <a:highlight>
                  <a:srgbClr val="FFCCFF"/>
                </a:highlight>
              </a:rPr>
              <a:t> クラウド基盤技術」</a:t>
            </a:r>
            <a:r>
              <a:rPr kumimoji="1" lang="en-US" altLang="ja-JP" b="1" dirty="0">
                <a:highlight>
                  <a:srgbClr val="FFCCFF"/>
                </a:highlight>
              </a:rPr>
              <a:t> - </a:t>
            </a:r>
            <a:r>
              <a:rPr kumimoji="1" lang="ja-JP" altLang="en-US" b="1" dirty="0">
                <a:highlight>
                  <a:srgbClr val="FFCCFF"/>
                </a:highlight>
              </a:rPr>
              <a:t>レドモンドの建物 </a:t>
            </a:r>
            <a:r>
              <a:rPr kumimoji="1" lang="en-US" altLang="ja-JP" b="1" dirty="0">
                <a:highlight>
                  <a:srgbClr val="FFCCFF"/>
                </a:highlight>
              </a:rPr>
              <a:t>(2006)</a:t>
            </a:r>
            <a:endParaRPr kumimoji="1" lang="ja-JP" altLang="en-US" b="1" dirty="0">
              <a:highlight>
                <a:srgbClr val="FFCCFF"/>
              </a:highlight>
            </a:endParaRPr>
          </a:p>
        </p:txBody>
      </p:sp>
      <p:sp>
        <p:nvSpPr>
          <p:cNvPr id="25" name="テキスト ボックス 24">
            <a:extLst>
              <a:ext uri="{FF2B5EF4-FFF2-40B4-BE49-F238E27FC236}">
                <a16:creationId xmlns:a16="http://schemas.microsoft.com/office/drawing/2014/main" id="{40321794-38C6-47B2-A59E-F370CFC37754}"/>
              </a:ext>
            </a:extLst>
          </p:cNvPr>
          <p:cNvSpPr txBox="1"/>
          <p:nvPr/>
        </p:nvSpPr>
        <p:spPr>
          <a:xfrm>
            <a:off x="449580" y="795583"/>
            <a:ext cx="5311140" cy="2308324"/>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数名の </a:t>
            </a:r>
            <a:r>
              <a:rPr kumimoji="1" lang="en-US" altLang="ja-JP" sz="1600" dirty="0"/>
              <a:t>Microsoft </a:t>
            </a:r>
            <a:r>
              <a:rPr kumimoji="1" lang="ja-JP" altLang="en-US" sz="1600" dirty="0"/>
              <a:t>社員が、あえて経営者に知らせることなく、勝手に、シアトルの </a:t>
            </a:r>
            <a:r>
              <a:rPr kumimoji="1" lang="en-US" altLang="ja-JP" sz="1600" dirty="0"/>
              <a:t>Microsoft </a:t>
            </a:r>
            <a:r>
              <a:rPr kumimoji="1" lang="ja-JP" altLang="en-US" sz="1600" dirty="0"/>
              <a:t>本社建物群の </a:t>
            </a:r>
            <a:r>
              <a:rPr kumimoji="1" lang="en-US" altLang="ja-JP" sz="1600" dirty="0"/>
              <a:t>1 </a:t>
            </a:r>
            <a:r>
              <a:rPr kumimoji="1" lang="ja-JP" altLang="en-US" sz="1600" dirty="0"/>
              <a:t>つの建物に自作のサーバールームを作り、それを自ら運用することが、技術研究初期の重要な過程となった。</a:t>
            </a:r>
          </a:p>
          <a:p>
            <a:pPr marL="285750" indent="-285750">
              <a:buFont typeface="Arial" panose="020B0604020202020204" pitchFamily="34" charset="0"/>
              <a:buChar char="•"/>
            </a:pPr>
            <a:r>
              <a:rPr kumimoji="1" lang="ja-JP" altLang="en-US" sz="1600" dirty="0"/>
              <a:t>レドモンドの社屋内に </a:t>
            </a:r>
            <a:r>
              <a:rPr kumimoji="1" lang="en-US" altLang="ja-JP" sz="1600" dirty="0"/>
              <a:t>2006 </a:t>
            </a:r>
            <a:r>
              <a:rPr kumimoji="1" lang="ja-JP" altLang="en-US" sz="1600" dirty="0"/>
              <a:t>年に </a:t>
            </a:r>
            <a:r>
              <a:rPr kumimoji="1" lang="en-US" altLang="ja-JP" sz="1600" dirty="0"/>
              <a:t>MS </a:t>
            </a:r>
            <a:r>
              <a:rPr kumimoji="1" lang="ja-JP" altLang="en-US" sz="1600" dirty="0"/>
              <a:t>社員が経営陣に無断で自作した </a:t>
            </a:r>
            <a:r>
              <a:rPr kumimoji="1" lang="en-US" altLang="ja-JP" sz="1600" dirty="0"/>
              <a:t>1,000 </a:t>
            </a:r>
            <a:r>
              <a:rPr kumimoji="1" lang="ja-JP" altLang="en-US" sz="1600" dirty="0"/>
              <a:t>台程度の実験試作サーバー置き場環境で開発した。そのうち電気が足らなくなったので周辺の建物からコンセントを引いてきた。</a:t>
            </a:r>
          </a:p>
          <a:p>
            <a:pPr marL="285750" indent="-285750">
              <a:buFont typeface="Arial" panose="020B0604020202020204" pitchFamily="34" charset="0"/>
              <a:buChar char="•"/>
            </a:pPr>
            <a:endParaRPr kumimoji="1" lang="ja-JP" altLang="en-US" sz="1600" dirty="0"/>
          </a:p>
        </p:txBody>
      </p:sp>
      <p:sp>
        <p:nvSpPr>
          <p:cNvPr id="26" name="テキスト ボックス 25">
            <a:extLst>
              <a:ext uri="{FF2B5EF4-FFF2-40B4-BE49-F238E27FC236}">
                <a16:creationId xmlns:a16="http://schemas.microsoft.com/office/drawing/2014/main" id="{057AD7C2-2736-4D34-833F-205824146400}"/>
              </a:ext>
            </a:extLst>
          </p:cNvPr>
          <p:cNvSpPr txBox="1"/>
          <p:nvPr/>
        </p:nvSpPr>
        <p:spPr>
          <a:xfrm>
            <a:off x="826771" y="5867344"/>
            <a:ext cx="4983480" cy="830997"/>
          </a:xfrm>
          <a:prstGeom prst="rect">
            <a:avLst/>
          </a:prstGeom>
          <a:noFill/>
        </p:spPr>
        <p:txBody>
          <a:bodyPr wrap="square" rtlCol="0">
            <a:spAutoFit/>
          </a:bodyPr>
          <a:lstStyle/>
          <a:p>
            <a:pPr marL="0" indent="0">
              <a:buNone/>
            </a:pPr>
            <a:r>
              <a:rPr kumimoji="1" lang="ja-JP" altLang="en-US" sz="1200" dirty="0"/>
              <a:t>出典</a:t>
            </a:r>
            <a:r>
              <a:rPr kumimoji="1" lang="en-US" altLang="ja-JP" sz="1200" dirty="0"/>
              <a:t>:</a:t>
            </a:r>
            <a:r>
              <a:rPr kumimoji="1" lang="ja-JP" altLang="en-US" sz="1200" dirty="0"/>
              <a:t> は、少し古いが、</a:t>
            </a:r>
            <a:r>
              <a:rPr kumimoji="1" lang="en-US" altLang="ja-JP" sz="1200" dirty="0"/>
              <a:t>Microsoft Redmond </a:t>
            </a:r>
            <a:r>
              <a:rPr kumimoji="1" lang="ja-JP" altLang="en-US" sz="1200" dirty="0"/>
              <a:t>の </a:t>
            </a:r>
            <a:r>
              <a:rPr kumimoji="1" lang="en-US" altLang="ja-JP" sz="1200" dirty="0"/>
              <a:t>OS </a:t>
            </a:r>
            <a:r>
              <a:rPr kumimoji="1" lang="ja-JP" altLang="en-US" sz="1200" dirty="0"/>
              <a:t>開発環境の動画 </a:t>
            </a:r>
            <a:r>
              <a:rPr kumimoji="1" lang="en-US" altLang="ja-JP" sz="1200" dirty="0"/>
              <a:t>(2000 </a:t>
            </a:r>
            <a:r>
              <a:rPr kumimoji="1" lang="ja-JP" altLang="en-US" sz="1200" dirty="0"/>
              <a:t>年頃</a:t>
            </a:r>
            <a:r>
              <a:rPr kumimoji="1" lang="en-US" altLang="ja-JP" sz="1200" dirty="0"/>
              <a:t>) </a:t>
            </a:r>
            <a:r>
              <a:rPr kumimoji="1" lang="ja-JP" altLang="en-US" sz="1200" dirty="0"/>
              <a:t>から。引用元 </a:t>
            </a:r>
            <a:r>
              <a:rPr kumimoji="1" lang="en-US" altLang="ja-JP" sz="1200" dirty="0"/>
              <a:t>https://www.youtube.com/watch?v=DDqODDYR4Xk</a:t>
            </a:r>
          </a:p>
          <a:p>
            <a:pPr marL="0" indent="0">
              <a:buNone/>
            </a:pPr>
            <a:r>
              <a:rPr kumimoji="1" lang="ja-JP" altLang="en-US" sz="1200" dirty="0"/>
              <a:t>クラウド開発成功秘話 </a:t>
            </a:r>
            <a:r>
              <a:rPr kumimoji="1" lang="en-US" altLang="ja-JP" sz="1200" dirty="0"/>
              <a:t>(1): https://note.com/dnobori/n/nf9bbb3154984/</a:t>
            </a:r>
          </a:p>
          <a:p>
            <a:pPr marL="0" indent="0">
              <a:buNone/>
            </a:pPr>
            <a:r>
              <a:rPr kumimoji="1" lang="en-US" altLang="ja-JP" sz="1200" dirty="0"/>
              <a:t>https://www.wired.com/2008/11/ff-ozzie/</a:t>
            </a:r>
            <a:endParaRPr kumimoji="1" lang="ja-JP" altLang="en-US" sz="1200" dirty="0"/>
          </a:p>
        </p:txBody>
      </p:sp>
      <p:sp>
        <p:nvSpPr>
          <p:cNvPr id="27" name="テキスト ボックス 26">
            <a:extLst>
              <a:ext uri="{FF2B5EF4-FFF2-40B4-BE49-F238E27FC236}">
                <a16:creationId xmlns:a16="http://schemas.microsoft.com/office/drawing/2014/main" id="{F489FA55-B363-48EB-A3A1-D1015387672D}"/>
              </a:ext>
            </a:extLst>
          </p:cNvPr>
          <p:cNvSpPr txBox="1"/>
          <p:nvPr/>
        </p:nvSpPr>
        <p:spPr>
          <a:xfrm>
            <a:off x="204452" y="3103907"/>
            <a:ext cx="3133108" cy="2246769"/>
          </a:xfrm>
          <a:prstGeom prst="rect">
            <a:avLst/>
          </a:prstGeom>
          <a:solidFill>
            <a:srgbClr val="FFFFCC"/>
          </a:solidFill>
        </p:spPr>
        <p:txBody>
          <a:bodyPr wrap="square" rtlCol="0">
            <a:spAutoFit/>
          </a:bodyPr>
          <a:lstStyle/>
          <a:p>
            <a:r>
              <a:rPr kumimoji="1" lang="ja-JP" altLang="en-US" sz="1400" b="1" dirty="0"/>
              <a:t>「 </a:t>
            </a:r>
            <a:r>
              <a:rPr kumimoji="1" lang="en-US" altLang="ja-JP" sz="1400" b="1" dirty="0"/>
              <a:t>Microsoft </a:t>
            </a:r>
            <a:r>
              <a:rPr kumimoji="1" lang="ja-JP" altLang="en-US" sz="1400" b="1" dirty="0"/>
              <a:t>では通常見られない手法を用いて </a:t>
            </a:r>
            <a:r>
              <a:rPr kumimoji="1" lang="en-US" altLang="ja-JP" sz="1400" b="1" dirty="0"/>
              <a:t>Red Dog (※ Azure </a:t>
            </a:r>
            <a:r>
              <a:rPr kumimoji="1" lang="ja-JP" altLang="en-US" sz="1400" b="1" dirty="0"/>
              <a:t>のコードネーム</a:t>
            </a:r>
            <a:r>
              <a:rPr kumimoji="1" lang="en-US" altLang="ja-JP" sz="1400" b="1" dirty="0"/>
              <a:t>) </a:t>
            </a:r>
            <a:r>
              <a:rPr kumimoji="1" lang="ja-JP" altLang="en-US" sz="1400" b="1" dirty="0"/>
              <a:t>を自由に開発できた。彼は初期バージョンをテストするために、</a:t>
            </a:r>
            <a:r>
              <a:rPr kumimoji="1" lang="en-US" altLang="ja-JP" sz="1400" b="1" dirty="0"/>
              <a:t>Redmond </a:t>
            </a:r>
            <a:r>
              <a:rPr kumimoji="1" lang="ja-JP" altLang="en-US" sz="1400" b="1" dirty="0"/>
              <a:t>キャンパスの中央に </a:t>
            </a:r>
            <a:r>
              <a:rPr kumimoji="1" lang="en-US" altLang="ja-JP" sz="1400" b="1" dirty="0"/>
              <a:t>1,000 </a:t>
            </a:r>
            <a:r>
              <a:rPr kumimoji="1" lang="ja-JP" altLang="en-US" sz="1400" b="1" dirty="0"/>
              <a:t>台規模の独自データセンターを自作した。その運用に電力を供給するため、チームは近隣の </a:t>
            </a:r>
            <a:r>
              <a:rPr kumimoji="1" lang="en-US" altLang="ja-JP" sz="1400" b="1" dirty="0"/>
              <a:t>3 </a:t>
            </a:r>
            <a:r>
              <a:rPr kumimoji="1" lang="ja-JP" altLang="en-US" sz="1400" b="1" dirty="0"/>
              <a:t>棟から余剰の予備電力を </a:t>
            </a:r>
            <a:r>
              <a:rPr kumimoji="1" lang="en-US" altLang="ja-JP" sz="1400" b="1" dirty="0"/>
              <a:t>"</a:t>
            </a:r>
            <a:r>
              <a:rPr kumimoji="1" lang="ja-JP" altLang="en-US" sz="1400" b="1" dirty="0"/>
              <a:t>勝手に拝借</a:t>
            </a:r>
            <a:r>
              <a:rPr kumimoji="1" lang="en-US" altLang="ja-JP" sz="1400" b="1" dirty="0"/>
              <a:t>"</a:t>
            </a:r>
            <a:r>
              <a:rPr kumimoji="1" lang="ja-JP" altLang="en-US" sz="1400" b="1" dirty="0"/>
              <a:t>した。スティーブ・バルマーやビル・ゲイツに許可を求めることは一切なかった。」</a:t>
            </a:r>
          </a:p>
        </p:txBody>
      </p:sp>
      <p:pic>
        <p:nvPicPr>
          <p:cNvPr id="28" name="図 27">
            <a:extLst>
              <a:ext uri="{FF2B5EF4-FFF2-40B4-BE49-F238E27FC236}">
                <a16:creationId xmlns:a16="http://schemas.microsoft.com/office/drawing/2014/main" id="{3253E292-4DE2-4EE8-96B5-3ACCCE63D725}"/>
              </a:ext>
            </a:extLst>
          </p:cNvPr>
          <p:cNvPicPr>
            <a:picLocks noChangeAspect="1"/>
          </p:cNvPicPr>
          <p:nvPr/>
        </p:nvPicPr>
        <p:blipFill>
          <a:blip r:embed="rId2"/>
          <a:stretch>
            <a:fillRect/>
          </a:stretch>
        </p:blipFill>
        <p:spPr>
          <a:xfrm>
            <a:off x="3406714" y="3656539"/>
            <a:ext cx="2521388" cy="1880708"/>
          </a:xfrm>
          <a:prstGeom prst="rect">
            <a:avLst/>
          </a:prstGeom>
        </p:spPr>
      </p:pic>
      <p:sp>
        <p:nvSpPr>
          <p:cNvPr id="29" name="テキスト ボックス 28">
            <a:extLst>
              <a:ext uri="{FF2B5EF4-FFF2-40B4-BE49-F238E27FC236}">
                <a16:creationId xmlns:a16="http://schemas.microsoft.com/office/drawing/2014/main" id="{D9000E5F-5C4C-4EB6-88FF-F605A67E8166}"/>
              </a:ext>
            </a:extLst>
          </p:cNvPr>
          <p:cNvSpPr txBox="1"/>
          <p:nvPr/>
        </p:nvSpPr>
        <p:spPr>
          <a:xfrm>
            <a:off x="6321490" y="412082"/>
            <a:ext cx="5715000" cy="338554"/>
          </a:xfrm>
          <a:prstGeom prst="rect">
            <a:avLst/>
          </a:prstGeom>
          <a:noFill/>
        </p:spPr>
        <p:txBody>
          <a:bodyPr wrap="square" rtlCol="0">
            <a:spAutoFit/>
          </a:bodyPr>
          <a:lstStyle/>
          <a:p>
            <a:r>
              <a:rPr kumimoji="1" lang="ja-JP" altLang="en-US" sz="1600" b="1" dirty="0">
                <a:highlight>
                  <a:srgbClr val="FFFF00"/>
                </a:highlight>
              </a:rPr>
              <a:t>例 </a:t>
            </a:r>
            <a:r>
              <a:rPr kumimoji="1" lang="en-US" altLang="ja-JP" sz="1600" b="1" dirty="0">
                <a:highlight>
                  <a:srgbClr val="FFFF00"/>
                </a:highlight>
              </a:rPr>
              <a:t>6. </a:t>
            </a:r>
            <a:r>
              <a:rPr kumimoji="1" lang="ja-JP" altLang="en-US" sz="1600" b="1" dirty="0">
                <a:highlight>
                  <a:srgbClr val="FFFF00"/>
                </a:highlight>
              </a:rPr>
              <a:t>「</a:t>
            </a:r>
            <a:r>
              <a:rPr kumimoji="1" lang="en-US" altLang="ja-JP" sz="1600" b="1" dirty="0">
                <a:highlight>
                  <a:srgbClr val="FFFF00"/>
                </a:highlight>
              </a:rPr>
              <a:t>Microsoft</a:t>
            </a:r>
            <a:r>
              <a:rPr kumimoji="1" lang="ja-JP" altLang="en-US" sz="1600" b="1" dirty="0">
                <a:highlight>
                  <a:srgbClr val="FFFF00"/>
                </a:highlight>
              </a:rPr>
              <a:t>」 </a:t>
            </a:r>
            <a:r>
              <a:rPr lang="en-US" altLang="ja-JP" sz="1600" b="1" dirty="0">
                <a:highlight>
                  <a:srgbClr val="FFFF00"/>
                </a:highlight>
              </a:rPr>
              <a:t>- </a:t>
            </a:r>
            <a:r>
              <a:rPr lang="ja-JP" altLang="en-US" sz="1600" b="1" dirty="0">
                <a:highlight>
                  <a:srgbClr val="FFFF00"/>
                </a:highlight>
              </a:rPr>
              <a:t>レイクサイド高校コンピュータクラブ部室 </a:t>
            </a:r>
            <a:r>
              <a:rPr lang="en-US" altLang="ja-JP" sz="1600" b="1" dirty="0">
                <a:highlight>
                  <a:srgbClr val="FFFF00"/>
                </a:highlight>
              </a:rPr>
              <a:t>(1971)</a:t>
            </a:r>
            <a:endParaRPr kumimoji="1" lang="ja-JP" altLang="en-US" sz="1600" b="1" dirty="0">
              <a:highlight>
                <a:srgbClr val="FFFF00"/>
              </a:highlight>
            </a:endParaRPr>
          </a:p>
        </p:txBody>
      </p:sp>
      <p:sp>
        <p:nvSpPr>
          <p:cNvPr id="30" name="テキスト ボックス 29">
            <a:extLst>
              <a:ext uri="{FF2B5EF4-FFF2-40B4-BE49-F238E27FC236}">
                <a16:creationId xmlns:a16="http://schemas.microsoft.com/office/drawing/2014/main" id="{37077396-2EE8-45D7-882F-69BB6793D3CE}"/>
              </a:ext>
            </a:extLst>
          </p:cNvPr>
          <p:cNvSpPr txBox="1"/>
          <p:nvPr/>
        </p:nvSpPr>
        <p:spPr>
          <a:xfrm>
            <a:off x="6202680" y="783517"/>
            <a:ext cx="5928360" cy="246221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t>ビル・ゲイツとポール・アレン </a:t>
            </a:r>
            <a:r>
              <a:rPr kumimoji="1" lang="en-US" altLang="ja-JP" sz="1400" dirty="0"/>
              <a:t>(</a:t>
            </a:r>
            <a:r>
              <a:rPr kumimoji="1" lang="ja-JP" altLang="en-US" sz="1400" dirty="0"/>
              <a:t>いずれも高校生</a:t>
            </a:r>
            <a:r>
              <a:rPr kumimoji="1" lang="en-US" altLang="ja-JP" sz="1400" dirty="0"/>
              <a:t>) </a:t>
            </a:r>
            <a:r>
              <a:rPr kumimoji="1" lang="ja-JP" altLang="en-US" sz="1400" dirty="0"/>
              <a:t>は、コンピュータ部室 </a:t>
            </a:r>
            <a:r>
              <a:rPr kumimoji="1" lang="en-US" altLang="ja-JP" sz="1400" dirty="0"/>
              <a:t>(</a:t>
            </a:r>
            <a:r>
              <a:rPr kumimoji="1" lang="ja-JP" altLang="en-US" sz="1400" dirty="0"/>
              <a:t>端末室</a:t>
            </a:r>
            <a:r>
              <a:rPr kumimoji="1" lang="en-US" altLang="ja-JP" sz="1400" dirty="0"/>
              <a:t>) </a:t>
            </a:r>
            <a:r>
              <a:rPr kumimoji="1" lang="ja-JP" altLang="en-US" sz="1400" dirty="0"/>
              <a:t>で、地元の </a:t>
            </a:r>
            <a:r>
              <a:rPr kumimoji="1" lang="en-US" altLang="ja-JP" sz="1400" dirty="0"/>
              <a:t>DEC PDP </a:t>
            </a:r>
            <a:r>
              <a:rPr kumimoji="1" lang="ja-JP" altLang="en-US" sz="1400" dirty="0"/>
              <a:t>ホストコンピュータ提供会社 </a:t>
            </a:r>
            <a:r>
              <a:rPr kumimoji="1" lang="en-US" altLang="ja-JP" sz="1400" dirty="0"/>
              <a:t>(</a:t>
            </a:r>
            <a:r>
              <a:rPr kumimoji="1" lang="ja-JP" altLang="en-US" sz="1400" dirty="0"/>
              <a:t>今でいう「クラウドプロバイダ」</a:t>
            </a:r>
            <a:r>
              <a:rPr kumimoji="1" lang="en-US" altLang="ja-JP" sz="1400" dirty="0"/>
              <a:t>) </a:t>
            </a:r>
            <a:r>
              <a:rPr kumimoji="1" lang="ja-JP" altLang="en-US" sz="1400" dirty="0"/>
              <a:t>に回線経由でログインして五目ならべプログラムなどを作り遊んでいる途中、確実に </a:t>
            </a:r>
            <a:r>
              <a:rPr kumimoji="1" lang="en-US" altLang="ja-JP" sz="1400" dirty="0"/>
              <a:t>OS </a:t>
            </a:r>
            <a:r>
              <a:rPr kumimoji="1" lang="ja-JP" altLang="en-US" sz="1400" dirty="0"/>
              <a:t>カーネルごとクラッシュさせるバグを発見した。これを修理する仕事を引受ける代わりに、地元のコンピュータ会社から、「空いているコンピュータ時間を自由に使って良い」と言われた </a:t>
            </a:r>
            <a:r>
              <a:rPr kumimoji="1" lang="en-US" altLang="ja-JP" sz="1400" dirty="0"/>
              <a:t>(</a:t>
            </a:r>
            <a:r>
              <a:rPr kumimoji="1" lang="ja-JP" altLang="en-US" sz="1400" dirty="0"/>
              <a:t>当時は、コンピュータ時間は、きわめて貴重な資源</a:t>
            </a:r>
            <a:r>
              <a:rPr kumimoji="1" lang="en-US" altLang="ja-JP" sz="1400" dirty="0"/>
              <a:t>)</a:t>
            </a:r>
            <a:r>
              <a:rPr kumimoji="1" lang="ja-JP" altLang="en-US" sz="1400" dirty="0"/>
              <a:t>。</a:t>
            </a:r>
          </a:p>
          <a:p>
            <a:pPr marL="285750" indent="-285750">
              <a:buFont typeface="Arial" panose="020B0604020202020204" pitchFamily="34" charset="0"/>
              <a:buChar char="•"/>
            </a:pPr>
            <a:r>
              <a:rPr kumimoji="1" lang="ja-JP" altLang="en-US" sz="1400" dirty="0"/>
              <a:t>これによりコンピュータを自由に使えるようになったので、ビル・ゲイツ </a:t>
            </a:r>
            <a:r>
              <a:rPr kumimoji="1" lang="en-US" altLang="ja-JP" sz="1400" dirty="0"/>
              <a:t>(</a:t>
            </a:r>
            <a:r>
              <a:rPr kumimoji="1" lang="ja-JP" altLang="en-US" sz="1400" dirty="0"/>
              <a:t>高校生</a:t>
            </a:r>
            <a:r>
              <a:rPr kumimoji="1" lang="en-US" altLang="ja-JP" sz="1400" dirty="0"/>
              <a:t>) </a:t>
            </a:r>
            <a:r>
              <a:rPr kumimoji="1" lang="ja-JP" altLang="en-US" sz="1400" dirty="0"/>
              <a:t>は同コンピュータを用いてプログラムを書き、ポール・アレン </a:t>
            </a:r>
            <a:r>
              <a:rPr kumimoji="1" lang="en-US" altLang="ja-JP" sz="1400" dirty="0"/>
              <a:t>(</a:t>
            </a:r>
            <a:r>
              <a:rPr kumimoji="1" lang="ja-JP" altLang="en-US" sz="1400" dirty="0"/>
              <a:t>大学に進学</a:t>
            </a:r>
            <a:r>
              <a:rPr kumimoji="1" lang="en-US" altLang="ja-JP" sz="1400" dirty="0"/>
              <a:t>) </a:t>
            </a:r>
            <a:r>
              <a:rPr kumimoji="1" lang="ja-JP" altLang="en-US" sz="1400" dirty="0"/>
              <a:t>とともに、「トラフォデータ社 </a:t>
            </a:r>
            <a:r>
              <a:rPr kumimoji="1" lang="en-US" altLang="ja-JP" sz="1400" dirty="0"/>
              <a:t>(※</a:t>
            </a:r>
            <a:r>
              <a:rPr kumimoji="1" lang="ja-JP" altLang="en-US" sz="1400" dirty="0"/>
              <a:t> 未登記</a:t>
            </a:r>
            <a:r>
              <a:rPr kumimoji="1" lang="en-US" altLang="ja-JP" sz="1400" dirty="0"/>
              <a:t>)</a:t>
            </a:r>
            <a:r>
              <a:rPr kumimoji="1" lang="ja-JP" altLang="en-US" sz="1400" dirty="0"/>
              <a:t>」を創業し、多数の自治体に交通信号機交通量自動集計プログラムを販売した。実質的にみて、この「トラフォデータ」共同事業体が、後に法人設立した </a:t>
            </a:r>
            <a:r>
              <a:rPr kumimoji="1" lang="en-US" altLang="ja-JP" sz="1400" dirty="0"/>
              <a:t>Microsoft </a:t>
            </a:r>
            <a:r>
              <a:rPr kumimoji="1" lang="ja-JP" altLang="en-US" sz="1400" dirty="0"/>
              <a:t>社の起源である。</a:t>
            </a:r>
          </a:p>
        </p:txBody>
      </p:sp>
      <p:sp>
        <p:nvSpPr>
          <p:cNvPr id="31" name="テキスト ボックス 30">
            <a:extLst>
              <a:ext uri="{FF2B5EF4-FFF2-40B4-BE49-F238E27FC236}">
                <a16:creationId xmlns:a16="http://schemas.microsoft.com/office/drawing/2014/main" id="{F9C11706-5675-4903-8156-CD2239209B2F}"/>
              </a:ext>
            </a:extLst>
          </p:cNvPr>
          <p:cNvSpPr txBox="1"/>
          <p:nvPr/>
        </p:nvSpPr>
        <p:spPr>
          <a:xfrm>
            <a:off x="6444615" y="6290588"/>
            <a:ext cx="5398770" cy="430887"/>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Hard Drive: Bill Gates and the Making of the Microsoft Empire</a:t>
            </a:r>
            <a:r>
              <a:rPr kumimoji="1" lang="ja-JP" altLang="en-US" sz="1100" dirty="0"/>
              <a:t>」 </a:t>
            </a:r>
            <a:r>
              <a:rPr kumimoji="1" lang="en-US" altLang="ja-JP" sz="1100" dirty="0"/>
              <a:t>(James Wallace)</a:t>
            </a:r>
          </a:p>
          <a:p>
            <a:pPr marL="0" indent="0">
              <a:buNone/>
            </a:pPr>
            <a:endParaRPr kumimoji="1" lang="en-US" altLang="ja-JP" sz="1100" dirty="0"/>
          </a:p>
        </p:txBody>
      </p:sp>
      <p:pic>
        <p:nvPicPr>
          <p:cNvPr id="32" name="図 31">
            <a:extLst>
              <a:ext uri="{FF2B5EF4-FFF2-40B4-BE49-F238E27FC236}">
                <a16:creationId xmlns:a16="http://schemas.microsoft.com/office/drawing/2014/main" id="{453DC084-116E-4534-B149-28F27F29AAD6}"/>
              </a:ext>
            </a:extLst>
          </p:cNvPr>
          <p:cNvPicPr>
            <a:picLocks noChangeAspect="1"/>
          </p:cNvPicPr>
          <p:nvPr/>
        </p:nvPicPr>
        <p:blipFill>
          <a:blip r:embed="rId3"/>
          <a:stretch>
            <a:fillRect/>
          </a:stretch>
        </p:blipFill>
        <p:spPr>
          <a:xfrm>
            <a:off x="6900791" y="3464896"/>
            <a:ext cx="4008431" cy="2672287"/>
          </a:xfrm>
          <a:prstGeom prst="rect">
            <a:avLst/>
          </a:prstGeom>
        </p:spPr>
      </p:pic>
      <p:pic>
        <p:nvPicPr>
          <p:cNvPr id="12" name="図 11">
            <a:extLst>
              <a:ext uri="{FF2B5EF4-FFF2-40B4-BE49-F238E27FC236}">
                <a16:creationId xmlns:a16="http://schemas.microsoft.com/office/drawing/2014/main" id="{7BBA7565-5605-45CB-9628-21F1219AEC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407" y="2593171"/>
            <a:ext cx="1137426" cy="1002340"/>
          </a:xfrm>
          <a:prstGeom prst="rect">
            <a:avLst/>
          </a:prstGeom>
        </p:spPr>
      </p:pic>
      <p:pic>
        <p:nvPicPr>
          <p:cNvPr id="13" name="Picture 15">
            <a:extLst>
              <a:ext uri="{FF2B5EF4-FFF2-40B4-BE49-F238E27FC236}">
                <a16:creationId xmlns:a16="http://schemas.microsoft.com/office/drawing/2014/main" id="{39417238-16B0-4028-B029-3115CE286D0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0382" y="3458010"/>
            <a:ext cx="1011529" cy="68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493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66</a:t>
            </a:fld>
            <a:endParaRPr kumimoji="1" lang="ja-JP" altLang="en-US" dirty="0"/>
          </a:p>
        </p:txBody>
      </p:sp>
      <p:sp>
        <p:nvSpPr>
          <p:cNvPr id="5" name="テキスト ボックス 4">
            <a:extLst>
              <a:ext uri="{FF2B5EF4-FFF2-40B4-BE49-F238E27FC236}">
                <a16:creationId xmlns:a16="http://schemas.microsoft.com/office/drawing/2014/main" id="{BEC0A1D6-E387-4CD5-B224-EDA844820979}"/>
              </a:ext>
            </a:extLst>
          </p:cNvPr>
          <p:cNvSpPr txBox="1"/>
          <p:nvPr/>
        </p:nvSpPr>
        <p:spPr>
          <a:xfrm>
            <a:off x="403860" y="157197"/>
            <a:ext cx="5147116" cy="646331"/>
          </a:xfrm>
          <a:prstGeom prst="rect">
            <a:avLst/>
          </a:prstGeom>
          <a:noFill/>
        </p:spPr>
        <p:txBody>
          <a:bodyPr wrap="square" rtlCol="0">
            <a:spAutoFit/>
          </a:bodyPr>
          <a:lstStyle/>
          <a:p>
            <a:r>
              <a:rPr kumimoji="1" lang="ja-JP" altLang="en-US" b="1" dirty="0">
                <a:highlight>
                  <a:srgbClr val="99FFCC"/>
                </a:highlight>
              </a:rPr>
              <a:t>例 </a:t>
            </a:r>
            <a:r>
              <a:rPr lang="en-US" altLang="ja-JP" b="1" dirty="0">
                <a:highlight>
                  <a:srgbClr val="99FFCC"/>
                </a:highlight>
              </a:rPr>
              <a:t>7</a:t>
            </a:r>
            <a:r>
              <a:rPr kumimoji="1" lang="en-US" altLang="ja-JP" b="1" dirty="0">
                <a:highlight>
                  <a:srgbClr val="99FFCC"/>
                </a:highlight>
              </a:rPr>
              <a:t>. </a:t>
            </a:r>
            <a:r>
              <a:rPr kumimoji="1" lang="ja-JP" altLang="en-US" b="1" dirty="0">
                <a:highlight>
                  <a:srgbClr val="99FFCC"/>
                </a:highlight>
              </a:rPr>
              <a:t>「</a:t>
            </a:r>
            <a:r>
              <a:rPr kumimoji="1" lang="en-US" altLang="ja-JP" b="1" dirty="0">
                <a:highlight>
                  <a:srgbClr val="99FFCC"/>
                </a:highlight>
              </a:rPr>
              <a:t>UNIX</a:t>
            </a:r>
            <a:r>
              <a:rPr kumimoji="1" lang="ja-JP" altLang="en-US" b="1" dirty="0">
                <a:highlight>
                  <a:srgbClr val="99FFCC"/>
                </a:highlight>
              </a:rPr>
              <a:t>」</a:t>
            </a:r>
            <a:r>
              <a:rPr kumimoji="1" lang="en-US" altLang="ja-JP" b="1" dirty="0">
                <a:highlight>
                  <a:srgbClr val="99FFCC"/>
                </a:highlight>
              </a:rPr>
              <a:t> - AT&amp;T </a:t>
            </a:r>
            <a:r>
              <a:rPr kumimoji="1" lang="ja-JP" altLang="en-US" b="1" dirty="0">
                <a:highlight>
                  <a:srgbClr val="99FFCC"/>
                </a:highlight>
              </a:rPr>
              <a:t>電話会社のコンピュータ室でのゲーム自作 </a:t>
            </a:r>
            <a:r>
              <a:rPr kumimoji="1" lang="en-US" altLang="ja-JP" b="1" dirty="0">
                <a:highlight>
                  <a:srgbClr val="99FFCC"/>
                </a:highlight>
              </a:rPr>
              <a:t>(1969)</a:t>
            </a:r>
            <a:endParaRPr kumimoji="1" lang="ja-JP" altLang="en-US" b="1" dirty="0">
              <a:highlight>
                <a:srgbClr val="99FFCC"/>
              </a:highlight>
            </a:endParaRPr>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403860" y="783517"/>
            <a:ext cx="5311140" cy="1538883"/>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dirty="0"/>
              <a:t>Ken Thompson: </a:t>
            </a:r>
            <a:r>
              <a:rPr kumimoji="1" lang="ja-JP" altLang="en-US" sz="1400" dirty="0"/>
              <a:t>「いずれにせよ、それ </a:t>
            </a:r>
            <a:r>
              <a:rPr kumimoji="1" lang="en-US" altLang="ja-JP" sz="1400" dirty="0"/>
              <a:t>(</a:t>
            </a:r>
            <a:r>
              <a:rPr kumimoji="1" lang="ja-JP" altLang="en-US" sz="1400" dirty="0"/>
              <a:t>注</a:t>
            </a:r>
            <a:r>
              <a:rPr kumimoji="1" lang="en-US" altLang="ja-JP" sz="1400" dirty="0"/>
              <a:t>: Space Travel: PDP-7 </a:t>
            </a:r>
            <a:r>
              <a:rPr kumimoji="1" lang="ja-JP" altLang="en-US" sz="1400" dirty="0"/>
              <a:t>上の宇宙航行ゲーム</a:t>
            </a:r>
            <a:r>
              <a:rPr kumimoji="1" lang="en-US" altLang="ja-JP" sz="1400" dirty="0"/>
              <a:t>) </a:t>
            </a:r>
            <a:r>
              <a:rPr kumimoji="1" lang="ja-JP" altLang="en-US" sz="1400" dirty="0"/>
              <a:t>は楽しいゲーム だった。それで私たちは </a:t>
            </a:r>
            <a:r>
              <a:rPr kumimoji="1" lang="en-US" altLang="ja-JP" sz="1400" dirty="0"/>
              <a:t>PDP-7 </a:t>
            </a:r>
            <a:r>
              <a:rPr kumimoji="1" lang="ja-JP" altLang="en-US" sz="1400" dirty="0"/>
              <a:t>を本格的に動かすようになり、</a:t>
            </a:r>
            <a:r>
              <a:rPr kumimoji="1" lang="en-US" altLang="ja-JP" sz="1400" dirty="0"/>
              <a:t>PDP-7 </a:t>
            </a:r>
            <a:r>
              <a:rPr kumimoji="1" lang="ja-JP" altLang="en-US" sz="1400" dirty="0"/>
              <a:t>上で </a:t>
            </a:r>
            <a:r>
              <a:rPr kumimoji="1" lang="en-US" altLang="ja-JP" sz="1400" dirty="0"/>
              <a:t>UNIX </a:t>
            </a:r>
            <a:r>
              <a:rPr kumimoji="1" lang="ja-JP" altLang="en-US" sz="1400" dirty="0"/>
              <a:t>の最初の版を書いた。」</a:t>
            </a:r>
            <a:br>
              <a:rPr kumimoji="1" lang="en-US" altLang="ja-JP" sz="1400" dirty="0"/>
            </a:br>
            <a:r>
              <a:rPr kumimoji="1" lang="ja-JP" altLang="en-US" sz="1400" dirty="0"/>
              <a:t>「ええ。ですが </a:t>
            </a:r>
            <a:r>
              <a:rPr kumimoji="1" lang="en-US" altLang="ja-JP" sz="1400" dirty="0"/>
              <a:t>PDP-11 </a:t>
            </a:r>
            <a:r>
              <a:rPr kumimoji="1" lang="ja-JP" altLang="en-US" sz="1400" dirty="0"/>
              <a:t>を買った </a:t>
            </a:r>
            <a:r>
              <a:rPr kumimoji="1" lang="en-US" altLang="ja-JP" sz="1400" dirty="0"/>
              <a:t>-- </a:t>
            </a:r>
            <a:r>
              <a:rPr kumimoji="1" lang="ja-JP" altLang="en-US" sz="1400" dirty="0"/>
              <a:t>口実はテキスト処理、でも本当の理由はもっと</a:t>
            </a:r>
            <a:r>
              <a:rPr kumimoji="1" lang="en-US" altLang="ja-JP" sz="1400" dirty="0"/>
              <a:t>"</a:t>
            </a:r>
            <a:r>
              <a:rPr kumimoji="1" lang="ja-JP" altLang="en-US" sz="1400" dirty="0"/>
              <a:t>遊ぶ</a:t>
            </a:r>
            <a:r>
              <a:rPr kumimoji="1" lang="en-US" altLang="ja-JP" sz="1400" dirty="0"/>
              <a:t>"</a:t>
            </a:r>
            <a:r>
              <a:rPr kumimoji="1" lang="ja-JP" altLang="en-US" sz="1400" dirty="0"/>
              <a:t>ためでした。」</a:t>
            </a:r>
            <a:br>
              <a:rPr kumimoji="1" lang="en-US" altLang="ja-JP" sz="1400" dirty="0"/>
            </a:br>
            <a:r>
              <a:rPr kumimoji="1" lang="en-US" altLang="ja-JP" sz="1050" dirty="0"/>
              <a:t>https://archive.computerhistory.org/resources/text/Oral_History/Thompson_Ken/thompson.oral_history_transcript.2005.102657921.pdf</a:t>
            </a:r>
            <a:endParaRPr kumimoji="1" lang="ja-JP" altLang="en-US" sz="1400" dirty="0"/>
          </a:p>
        </p:txBody>
      </p:sp>
      <p:sp>
        <p:nvSpPr>
          <p:cNvPr id="17" name="テキスト ボックス 16">
            <a:extLst>
              <a:ext uri="{FF2B5EF4-FFF2-40B4-BE49-F238E27FC236}">
                <a16:creationId xmlns:a16="http://schemas.microsoft.com/office/drawing/2014/main" id="{CC636E40-476B-48CA-A105-EDB435062BB6}"/>
              </a:ext>
            </a:extLst>
          </p:cNvPr>
          <p:cNvSpPr txBox="1"/>
          <p:nvPr/>
        </p:nvSpPr>
        <p:spPr>
          <a:xfrm>
            <a:off x="568482" y="2391237"/>
            <a:ext cx="3191288" cy="1708160"/>
          </a:xfrm>
          <a:prstGeom prst="rect">
            <a:avLst/>
          </a:prstGeom>
          <a:solidFill>
            <a:schemeClr val="accent4">
              <a:lumMod val="20000"/>
              <a:lumOff val="80000"/>
            </a:schemeClr>
          </a:solidFill>
        </p:spPr>
        <p:txBody>
          <a:bodyPr wrap="square" rtlCol="0">
            <a:spAutoFit/>
          </a:bodyPr>
          <a:lstStyle/>
          <a:p>
            <a:r>
              <a:rPr lang="ja-JP" altLang="en-US" sz="1050" dirty="0"/>
              <a:t>ケン・トンプソン氏等の社員遊び仲間は、</a:t>
            </a:r>
            <a:endParaRPr lang="en-US" altLang="ja-JP" sz="1050" dirty="0"/>
          </a:p>
          <a:p>
            <a:r>
              <a:rPr lang="en-US" altLang="ja-JP" sz="1050" dirty="0"/>
              <a:t>AT&amp;T </a:t>
            </a:r>
            <a:r>
              <a:rPr lang="ja-JP" altLang="en-US" sz="1050" dirty="0"/>
              <a:t>電話会社の社内の </a:t>
            </a:r>
            <a:r>
              <a:rPr lang="en-US" altLang="ja-JP" sz="1050" dirty="0"/>
              <a:t>GE </a:t>
            </a:r>
            <a:r>
              <a:rPr lang="ja-JP" altLang="en-US" sz="1050" dirty="0"/>
              <a:t>コンピュータで、</a:t>
            </a:r>
            <a:r>
              <a:rPr lang="ja-JP" altLang="en-US" sz="1050" dirty="0">
                <a:highlight>
                  <a:srgbClr val="FFFF00"/>
                </a:highlight>
              </a:rPr>
              <a:t>勝手に</a:t>
            </a:r>
            <a:r>
              <a:rPr lang="ja-JP" altLang="en-US" sz="1050" b="1" dirty="0">
                <a:highlight>
                  <a:srgbClr val="FFFF00"/>
                </a:highlight>
              </a:rPr>
              <a:t>「スペース・トラベル」</a:t>
            </a:r>
            <a:r>
              <a:rPr lang="ja-JP" altLang="en-US" sz="1050" dirty="0">
                <a:highlight>
                  <a:srgbClr val="FFFF00"/>
                </a:highlight>
              </a:rPr>
              <a:t>という惑星間宇宙飛行ゲームを自作して遊んでいた</a:t>
            </a:r>
            <a:r>
              <a:rPr lang="ja-JP" altLang="en-US" sz="1050" dirty="0"/>
              <a:t>ところ、会社によって、コンピュータが撤去されそうになった。</a:t>
            </a:r>
          </a:p>
          <a:p>
            <a:r>
              <a:rPr lang="ja-JP" altLang="en-US" sz="1050" b="1" dirty="0">
                <a:highlight>
                  <a:srgbClr val="FFFF00"/>
                </a:highlight>
              </a:rPr>
              <a:t>会社でゲームができなくなるとイヤなので、ゲームを他の小型コンピュータに移植しようとした。</a:t>
            </a:r>
            <a:r>
              <a:rPr lang="ja-JP" altLang="en-US" sz="1050" dirty="0"/>
              <a:t>これがきっかけとなり、</a:t>
            </a:r>
            <a:r>
              <a:rPr lang="ja-JP" altLang="en-US" sz="1050" b="1" dirty="0">
                <a:highlight>
                  <a:srgbClr val="FFFF00"/>
                </a:highlight>
              </a:rPr>
              <a:t>「移植性のある </a:t>
            </a:r>
            <a:r>
              <a:rPr lang="en-US" altLang="ja-JP" sz="1050" b="1" dirty="0">
                <a:highlight>
                  <a:srgbClr val="FFFF00"/>
                </a:highlight>
              </a:rPr>
              <a:t>OS </a:t>
            </a:r>
            <a:r>
              <a:rPr lang="ja-JP" altLang="en-US" sz="1050" b="1" dirty="0">
                <a:highlight>
                  <a:srgbClr val="FFFF00"/>
                </a:highlight>
              </a:rPr>
              <a:t>とプログラミング言語」を一から開発してしまった。</a:t>
            </a:r>
            <a:endParaRPr lang="en-US" altLang="ja-JP" sz="1050" b="1" dirty="0">
              <a:highlight>
                <a:srgbClr val="FFFF00"/>
              </a:highlight>
            </a:endParaRPr>
          </a:p>
          <a:p>
            <a:r>
              <a:rPr lang="ja-JP" altLang="en-US" sz="1050" b="1" dirty="0">
                <a:highlight>
                  <a:srgbClr val="FFFF00"/>
                </a:highlight>
              </a:rPr>
              <a:t>これが、「</a:t>
            </a:r>
            <a:r>
              <a:rPr lang="en-US" altLang="ja-JP" sz="1050" b="1" dirty="0">
                <a:highlight>
                  <a:srgbClr val="FFFF00"/>
                </a:highlight>
              </a:rPr>
              <a:t>UNIX</a:t>
            </a:r>
            <a:r>
              <a:rPr lang="ja-JP" altLang="en-US" sz="1050" b="1" dirty="0">
                <a:highlight>
                  <a:srgbClr val="FFFF00"/>
                </a:highlight>
              </a:rPr>
              <a:t>」と「</a:t>
            </a:r>
            <a:r>
              <a:rPr lang="en-US" altLang="ja-JP" sz="1050" b="1" dirty="0">
                <a:highlight>
                  <a:srgbClr val="FFFF00"/>
                </a:highlight>
              </a:rPr>
              <a:t>C </a:t>
            </a:r>
            <a:r>
              <a:rPr lang="ja-JP" altLang="en-US" sz="1050" b="1" dirty="0">
                <a:highlight>
                  <a:srgbClr val="FFFF00"/>
                </a:highlight>
              </a:rPr>
              <a:t>言語</a:t>
            </a:r>
            <a:r>
              <a:rPr lang="ja-JP" altLang="en-US" sz="1050" dirty="0">
                <a:highlight>
                  <a:srgbClr val="FFFF00"/>
                </a:highlight>
              </a:rPr>
              <a:t>」</a:t>
            </a:r>
            <a:r>
              <a:rPr lang="ja-JP" altLang="en-US" sz="1050" dirty="0"/>
              <a:t>である。</a:t>
            </a:r>
            <a:endParaRPr kumimoji="1" lang="ja-JP" altLang="en-US" sz="1050" dirty="0"/>
          </a:p>
        </p:txBody>
      </p:sp>
      <p:pic>
        <p:nvPicPr>
          <p:cNvPr id="19" name="図 18">
            <a:extLst>
              <a:ext uri="{FF2B5EF4-FFF2-40B4-BE49-F238E27FC236}">
                <a16:creationId xmlns:a16="http://schemas.microsoft.com/office/drawing/2014/main" id="{1EA2839D-280E-4481-9C22-26D20C6468E6}"/>
              </a:ext>
            </a:extLst>
          </p:cNvPr>
          <p:cNvPicPr>
            <a:picLocks noChangeAspect="1"/>
          </p:cNvPicPr>
          <p:nvPr/>
        </p:nvPicPr>
        <p:blipFill>
          <a:blip r:embed="rId2"/>
          <a:stretch>
            <a:fillRect/>
          </a:stretch>
        </p:blipFill>
        <p:spPr>
          <a:xfrm>
            <a:off x="3002280" y="3723323"/>
            <a:ext cx="866825" cy="1131159"/>
          </a:xfrm>
          <a:prstGeom prst="rect">
            <a:avLst/>
          </a:prstGeom>
        </p:spPr>
      </p:pic>
      <p:pic>
        <p:nvPicPr>
          <p:cNvPr id="20" name="図 19">
            <a:extLst>
              <a:ext uri="{FF2B5EF4-FFF2-40B4-BE49-F238E27FC236}">
                <a16:creationId xmlns:a16="http://schemas.microsoft.com/office/drawing/2014/main" id="{85730704-8F6A-4B65-84E7-4C831FAC835D}"/>
              </a:ext>
            </a:extLst>
          </p:cNvPr>
          <p:cNvPicPr>
            <a:picLocks noChangeAspect="1"/>
          </p:cNvPicPr>
          <p:nvPr/>
        </p:nvPicPr>
        <p:blipFill>
          <a:blip r:embed="rId3"/>
          <a:stretch>
            <a:fillRect/>
          </a:stretch>
        </p:blipFill>
        <p:spPr>
          <a:xfrm>
            <a:off x="3986515" y="2149308"/>
            <a:ext cx="1588583" cy="2559383"/>
          </a:xfrm>
          <a:prstGeom prst="rect">
            <a:avLst/>
          </a:prstGeom>
        </p:spPr>
      </p:pic>
      <p:sp>
        <p:nvSpPr>
          <p:cNvPr id="21" name="テキスト ボックス 20">
            <a:extLst>
              <a:ext uri="{FF2B5EF4-FFF2-40B4-BE49-F238E27FC236}">
                <a16:creationId xmlns:a16="http://schemas.microsoft.com/office/drawing/2014/main" id="{10C3FBC2-418F-4E6A-983A-DFD45A09E803}"/>
              </a:ext>
            </a:extLst>
          </p:cNvPr>
          <p:cNvSpPr txBox="1"/>
          <p:nvPr/>
        </p:nvSpPr>
        <p:spPr>
          <a:xfrm>
            <a:off x="873425" y="5258960"/>
            <a:ext cx="2346056" cy="1538883"/>
          </a:xfrm>
          <a:prstGeom prst="rect">
            <a:avLst/>
          </a:prstGeom>
          <a:solidFill>
            <a:srgbClr val="FFFFCC"/>
          </a:solidFill>
          <a:ln w="19050">
            <a:solidFill>
              <a:schemeClr val="tx1"/>
            </a:solidFill>
          </a:ln>
        </p:spPr>
        <p:txBody>
          <a:bodyPr wrap="square" rtlCol="0">
            <a:spAutoFit/>
          </a:bodyPr>
          <a:lstStyle/>
          <a:p>
            <a:r>
              <a:rPr kumimoji="1" lang="en-US" altLang="ja-JP" sz="200" dirty="0"/>
              <a:t>[A] </a:t>
            </a:r>
            <a:r>
              <a:rPr kumimoji="1" lang="ja-JP" altLang="en-US" sz="200" dirty="0"/>
              <a:t>砂原秀樹</a:t>
            </a:r>
            <a:r>
              <a:rPr kumimoji="1" lang="en-US" altLang="ja-JP" sz="200" dirty="0"/>
              <a:t>, </a:t>
            </a:r>
            <a:r>
              <a:rPr kumimoji="1" lang="ja-JP" altLang="en-US" sz="200" dirty="0"/>
              <a:t>村井純</a:t>
            </a:r>
            <a:r>
              <a:rPr kumimoji="1" lang="en-US" altLang="ja-JP" sz="200" dirty="0"/>
              <a:t>: </a:t>
            </a:r>
            <a:r>
              <a:rPr kumimoji="1" lang="ja-JP" altLang="en-US" sz="200" dirty="0"/>
              <a:t>「石田先生から受け継いだもの」</a:t>
            </a:r>
            <a:r>
              <a:rPr kumimoji="1" lang="en-US" altLang="ja-JP" sz="200" dirty="0"/>
              <a:t>, </a:t>
            </a:r>
            <a:r>
              <a:rPr kumimoji="1" lang="ja-JP" altLang="en-US" sz="200" dirty="0"/>
              <a:t>情報処理学会 情報処理</a:t>
            </a:r>
            <a:r>
              <a:rPr kumimoji="1" lang="en-US" altLang="ja-JP" sz="200" dirty="0"/>
              <a:t>, Vol.50, No.7, pp.657-658, 2009 </a:t>
            </a:r>
            <a:r>
              <a:rPr kumimoji="1" lang="ja-JP" altLang="en-US" sz="200" dirty="0"/>
              <a:t>年 </a:t>
            </a:r>
            <a:r>
              <a:rPr kumimoji="1" lang="en-US" altLang="ja-JP" sz="200" dirty="0"/>
              <a:t>7 </a:t>
            </a:r>
            <a:r>
              <a:rPr kumimoji="1" lang="ja-JP" altLang="en-US" sz="200" dirty="0"/>
              <a:t>月</a:t>
            </a:r>
            <a:r>
              <a:rPr kumimoji="1" lang="en-US" altLang="ja-JP" sz="200" dirty="0"/>
              <a:t>.</a:t>
            </a:r>
          </a:p>
          <a:p>
            <a:r>
              <a:rPr kumimoji="1" lang="en-US" altLang="ja-JP" sz="200" dirty="0"/>
              <a:t>https://ipsj.ixsq.nii.ac.jp/ej/?action=repository_uri&amp;item_id=60808&amp;file_id=1&amp;file_no=1</a:t>
            </a:r>
          </a:p>
          <a:p>
            <a:r>
              <a:rPr kumimoji="1" lang="en-US" altLang="ja-JP" sz="200" dirty="0"/>
              <a:t>[B] Dennis M. Ritchie: "BTL leaves Multics (</a:t>
            </a:r>
            <a:r>
              <a:rPr kumimoji="1" lang="ja-JP" altLang="en-US" sz="200" dirty="0"/>
              <a:t>ベル研究所の </a:t>
            </a:r>
            <a:r>
              <a:rPr kumimoji="1" lang="en-US" altLang="ja-JP" sz="200" dirty="0"/>
              <a:t>Multics </a:t>
            </a:r>
            <a:r>
              <a:rPr kumimoji="1" lang="ja-JP" altLang="en-US" sz="200" dirty="0"/>
              <a:t>からの撤退について</a:t>
            </a:r>
            <a:r>
              <a:rPr kumimoji="1" lang="en-US" altLang="ja-JP" sz="200" dirty="0"/>
              <a:t>)", </a:t>
            </a:r>
            <a:r>
              <a:rPr kumimoji="1" lang="ja-JP" altLang="en-US" sz="200" dirty="0"/>
              <a:t>ニュースグループ </a:t>
            </a:r>
            <a:r>
              <a:rPr kumimoji="1" lang="en-US" altLang="ja-JP" sz="200" dirty="0"/>
              <a:t>"</a:t>
            </a:r>
            <a:r>
              <a:rPr kumimoji="1" lang="en-US" altLang="ja-JP" sz="200" dirty="0" err="1"/>
              <a:t>alt.os.multics</a:t>
            </a:r>
            <a:r>
              <a:rPr kumimoji="1" lang="en-US" altLang="ja-JP" sz="200" dirty="0"/>
              <a:t>" </a:t>
            </a:r>
            <a:r>
              <a:rPr kumimoji="1" lang="ja-JP" altLang="en-US" sz="200" dirty="0"/>
              <a:t>への投稿</a:t>
            </a:r>
            <a:r>
              <a:rPr kumimoji="1" lang="en-US" altLang="ja-JP" sz="200" dirty="0"/>
              <a:t>, 1994 </a:t>
            </a:r>
            <a:r>
              <a:rPr kumimoji="1" lang="ja-JP" altLang="en-US" sz="200" dirty="0"/>
              <a:t>年 </a:t>
            </a:r>
            <a:r>
              <a:rPr kumimoji="1" lang="en-US" altLang="ja-JP" sz="200" dirty="0"/>
              <a:t>1 </a:t>
            </a:r>
            <a:r>
              <a:rPr kumimoji="1" lang="ja-JP" altLang="en-US" sz="200" dirty="0"/>
              <a:t>月 </a:t>
            </a:r>
            <a:r>
              <a:rPr kumimoji="1" lang="en-US" altLang="ja-JP" sz="200" dirty="0"/>
              <a:t>7 </a:t>
            </a:r>
            <a:r>
              <a:rPr kumimoji="1" lang="ja-JP" altLang="en-US" sz="200" dirty="0"/>
              <a:t>日</a:t>
            </a:r>
            <a:r>
              <a:rPr kumimoji="1" lang="en-US" altLang="ja-JP" sz="200" dirty="0"/>
              <a:t>.</a:t>
            </a:r>
          </a:p>
          <a:p>
            <a:r>
              <a:rPr kumimoji="1" lang="en-US" altLang="ja-JP" sz="200" dirty="0"/>
              <a:t>https://groups.google.com/g/alt.os.multics/c/1iHfrDJkyyE?pli=1</a:t>
            </a:r>
          </a:p>
          <a:p>
            <a:r>
              <a:rPr kumimoji="1" lang="en-US" altLang="ja-JP" sz="200" dirty="0"/>
              <a:t>[C] Michael S. Mahoney: "Interview with Ken Thompson, 9-6-89" (</a:t>
            </a:r>
            <a:r>
              <a:rPr kumimoji="1" lang="ja-JP" altLang="en-US" sz="200" dirty="0"/>
              <a:t>ケン・トンプソンへの </a:t>
            </a:r>
            <a:r>
              <a:rPr kumimoji="1" lang="en-US" altLang="ja-JP" sz="200" dirty="0"/>
              <a:t>1989 </a:t>
            </a:r>
            <a:r>
              <a:rPr kumimoji="1" lang="ja-JP" altLang="en-US" sz="200" dirty="0"/>
              <a:t>年 </a:t>
            </a:r>
            <a:r>
              <a:rPr kumimoji="1" lang="en-US" altLang="ja-JP" sz="200" dirty="0"/>
              <a:t>9 </a:t>
            </a:r>
            <a:r>
              <a:rPr kumimoji="1" lang="ja-JP" altLang="en-US" sz="200" dirty="0"/>
              <a:t>月 </a:t>
            </a:r>
            <a:r>
              <a:rPr kumimoji="1" lang="en-US" altLang="ja-JP" sz="200" dirty="0"/>
              <a:t>6 </a:t>
            </a:r>
            <a:r>
              <a:rPr kumimoji="1" lang="ja-JP" altLang="en-US" sz="200" dirty="0"/>
              <a:t>日の取材</a:t>
            </a:r>
            <a:r>
              <a:rPr kumimoji="1" lang="en-US" altLang="ja-JP" sz="200" dirty="0"/>
              <a:t>), An Oral History of Unix.</a:t>
            </a:r>
          </a:p>
          <a:p>
            <a:r>
              <a:rPr kumimoji="1" lang="en-US" altLang="ja-JP" sz="200" dirty="0"/>
              <a:t>https://web.archive.org/web/20100409080640/https://www.princeton.edu/~hos/mike/transcripts/thompson.htm</a:t>
            </a:r>
          </a:p>
          <a:p>
            <a:r>
              <a:rPr kumimoji="1" lang="en-US" altLang="ja-JP" sz="200" dirty="0"/>
              <a:t>[D] Michael S. Mahoney: "Interview with Sam Morgan" (AT&amp;T </a:t>
            </a:r>
            <a:r>
              <a:rPr kumimoji="1" lang="ja-JP" altLang="en-US" sz="200" dirty="0"/>
              <a:t>ベル研究所の </a:t>
            </a:r>
            <a:r>
              <a:rPr kumimoji="1" lang="en-US" altLang="ja-JP" sz="200" dirty="0"/>
              <a:t>MULTICS </a:t>
            </a:r>
            <a:r>
              <a:rPr kumimoji="1" lang="ja-JP" altLang="en-US" sz="200" dirty="0"/>
              <a:t>管理者であるサム・モーガンへの取材</a:t>
            </a:r>
            <a:r>
              <a:rPr kumimoji="1" lang="en-US" altLang="ja-JP" sz="200" dirty="0"/>
              <a:t>), An Oral History of Unix.</a:t>
            </a:r>
          </a:p>
          <a:p>
            <a:r>
              <a:rPr kumimoji="1" lang="en-US" altLang="ja-JP" sz="200" dirty="0"/>
              <a:t>https://web.archive.org/web/20100410230050/http://www.princeton.edu/~hos/mike/transcripts/morgan.htm</a:t>
            </a:r>
          </a:p>
          <a:p>
            <a:r>
              <a:rPr kumimoji="1" lang="en-US" altLang="ja-JP" sz="200" dirty="0"/>
              <a:t>[E] multicians.org: "Multics History", 2024 </a:t>
            </a:r>
            <a:r>
              <a:rPr kumimoji="1" lang="ja-JP" altLang="en-US" sz="200" dirty="0"/>
              <a:t>年 </a:t>
            </a:r>
            <a:r>
              <a:rPr kumimoji="1" lang="en-US" altLang="ja-JP" sz="200" dirty="0"/>
              <a:t>9 </a:t>
            </a:r>
            <a:r>
              <a:rPr kumimoji="1" lang="ja-JP" altLang="en-US" sz="200" dirty="0"/>
              <a:t>月 </a:t>
            </a:r>
            <a:r>
              <a:rPr kumimoji="1" lang="en-US" altLang="ja-JP" sz="200" dirty="0"/>
              <a:t>24 </a:t>
            </a:r>
            <a:r>
              <a:rPr kumimoji="1" lang="ja-JP" altLang="en-US" sz="200" dirty="0"/>
              <a:t>日閲覧</a:t>
            </a:r>
            <a:r>
              <a:rPr kumimoji="1" lang="en-US" altLang="ja-JP" sz="200" dirty="0"/>
              <a:t>.</a:t>
            </a:r>
          </a:p>
          <a:p>
            <a:r>
              <a:rPr kumimoji="1" lang="en-US" altLang="ja-JP" sz="200" dirty="0"/>
              <a:t>https://www.multicians.org/history.html</a:t>
            </a:r>
          </a:p>
          <a:p>
            <a:r>
              <a:rPr kumimoji="1" lang="en-US" altLang="ja-JP" sz="200" dirty="0"/>
              <a:t>[F] Dennis M. Ritchie: "The Evolution of the Unix Time-sharing System", AT&amp;T Bell Laboratories Technical Journal, Volume 63, Issue 8, pp. 1577-1593, 1984 </a:t>
            </a:r>
            <a:r>
              <a:rPr kumimoji="1" lang="ja-JP" altLang="en-US" sz="200" dirty="0"/>
              <a:t>年 </a:t>
            </a:r>
            <a:r>
              <a:rPr kumimoji="1" lang="en-US" altLang="ja-JP" sz="200" dirty="0"/>
              <a:t>10 </a:t>
            </a:r>
            <a:r>
              <a:rPr kumimoji="1" lang="ja-JP" altLang="en-US" sz="200" dirty="0"/>
              <a:t>月</a:t>
            </a:r>
            <a:r>
              <a:rPr kumimoji="1" lang="en-US" altLang="ja-JP" sz="200" dirty="0"/>
              <a:t>.</a:t>
            </a:r>
          </a:p>
          <a:p>
            <a:r>
              <a:rPr kumimoji="1" lang="en-US" altLang="ja-JP" sz="200" dirty="0"/>
              <a:t>https://www.bell-labs.com/usr/dmr/www/hist.pdf</a:t>
            </a:r>
          </a:p>
          <a:p>
            <a:r>
              <a:rPr kumimoji="1" lang="en-US" altLang="ja-JP" sz="200" dirty="0"/>
              <a:t>[G] Phil Hirsch: "Bell labs backs out of Multics", Washington Report, </a:t>
            </a:r>
            <a:r>
              <a:rPr kumimoji="1" lang="ja-JP" altLang="en-US" sz="200" dirty="0"/>
              <a:t>コンピュータ雑誌 </a:t>
            </a:r>
            <a:r>
              <a:rPr kumimoji="1" lang="en-US" altLang="ja-JP" sz="200" dirty="0"/>
              <a:t>"</a:t>
            </a:r>
            <a:r>
              <a:rPr kumimoji="1" lang="en-US" altLang="ja-JP" sz="200" dirty="0" err="1"/>
              <a:t>Datamation</a:t>
            </a:r>
            <a:r>
              <a:rPr kumimoji="1" lang="en-US" altLang="ja-JP" sz="200" dirty="0"/>
              <a:t>", </a:t>
            </a:r>
            <a:r>
              <a:rPr kumimoji="1" lang="en-US" altLang="ja-JP" sz="200" dirty="0" err="1"/>
              <a:t>Volmne</a:t>
            </a:r>
            <a:r>
              <a:rPr kumimoji="1" lang="en-US" altLang="ja-JP" sz="200" dirty="0"/>
              <a:t> 15, Number 7, pp. 203, 1969 </a:t>
            </a:r>
            <a:r>
              <a:rPr kumimoji="1" lang="ja-JP" altLang="en-US" sz="200" dirty="0"/>
              <a:t>年 </a:t>
            </a:r>
            <a:r>
              <a:rPr kumimoji="1" lang="en-US" altLang="ja-JP" sz="200" dirty="0"/>
              <a:t>7 </a:t>
            </a:r>
            <a:r>
              <a:rPr kumimoji="1" lang="ja-JP" altLang="en-US" sz="200" dirty="0"/>
              <a:t>月号</a:t>
            </a:r>
            <a:r>
              <a:rPr kumimoji="1" lang="en-US" altLang="ja-JP" sz="200" dirty="0"/>
              <a:t>.</a:t>
            </a:r>
          </a:p>
          <a:p>
            <a:r>
              <a:rPr kumimoji="1" lang="en-US" altLang="ja-JP" sz="200" dirty="0"/>
              <a:t>http://www.bitsavers.org/magazines/Datamation/196907.pdf</a:t>
            </a:r>
          </a:p>
          <a:p>
            <a:r>
              <a:rPr kumimoji="1" lang="en-US" altLang="ja-JP" sz="200" dirty="0"/>
              <a:t>[H] Dennis M. Ritchie: "Space Travel: Exploring the solar system and the PDP-7", Bell Labs web page, 2001 </a:t>
            </a:r>
            <a:r>
              <a:rPr kumimoji="1" lang="ja-JP" altLang="en-US" sz="200" dirty="0"/>
              <a:t>年</a:t>
            </a:r>
            <a:r>
              <a:rPr kumimoji="1" lang="en-US" altLang="ja-JP" sz="200" dirty="0"/>
              <a:t>.</a:t>
            </a:r>
          </a:p>
          <a:p>
            <a:r>
              <a:rPr kumimoji="1" lang="en-US" altLang="ja-JP" sz="200" dirty="0"/>
              <a:t>https://web.archive.org/web/20030224185257/http://www.cs.bell-labs.com/who/dmr/spacetravel.html</a:t>
            </a:r>
          </a:p>
          <a:p>
            <a:r>
              <a:rPr kumimoji="1" lang="en-US" altLang="ja-JP" sz="200" dirty="0"/>
              <a:t>[I] David C. Brock: "The Earliest Unix Code: An Anniversary Source Code Release", </a:t>
            </a:r>
            <a:r>
              <a:rPr kumimoji="1" lang="en-US" altLang="ja-JP" sz="200" dirty="0" err="1"/>
              <a:t>Compuer</a:t>
            </a:r>
            <a:r>
              <a:rPr kumimoji="1" lang="en-US" altLang="ja-JP" sz="200" dirty="0"/>
              <a:t> History Museum web site, 2019 </a:t>
            </a:r>
            <a:r>
              <a:rPr kumimoji="1" lang="ja-JP" altLang="en-US" sz="200" dirty="0"/>
              <a:t>年 </a:t>
            </a:r>
            <a:r>
              <a:rPr kumimoji="1" lang="en-US" altLang="ja-JP" sz="200" dirty="0"/>
              <a:t>10 </a:t>
            </a:r>
            <a:r>
              <a:rPr kumimoji="1" lang="ja-JP" altLang="en-US" sz="200" dirty="0"/>
              <a:t>月 </a:t>
            </a:r>
            <a:r>
              <a:rPr kumimoji="1" lang="en-US" altLang="ja-JP" sz="200" dirty="0"/>
              <a:t>17 </a:t>
            </a:r>
            <a:r>
              <a:rPr kumimoji="1" lang="ja-JP" altLang="en-US" sz="200" dirty="0"/>
              <a:t>日</a:t>
            </a:r>
            <a:r>
              <a:rPr kumimoji="1" lang="en-US" altLang="ja-JP" sz="200" dirty="0"/>
              <a:t>.</a:t>
            </a:r>
          </a:p>
          <a:p>
            <a:r>
              <a:rPr kumimoji="1" lang="en-US" altLang="ja-JP" sz="200" dirty="0"/>
              <a:t>https://computerhistory.org/blog/the-earliest-unix-code-an-anniversary-source-code-release/</a:t>
            </a:r>
          </a:p>
          <a:p>
            <a:r>
              <a:rPr kumimoji="1" lang="en-US" altLang="ja-JP" sz="200" dirty="0"/>
              <a:t>[J] Dennis M. Ritchie: "KEN, UNIX, AND GAMES", ICGA Journal 24 No. 2, 2001 </a:t>
            </a:r>
            <a:r>
              <a:rPr kumimoji="1" lang="ja-JP" altLang="en-US" sz="200" dirty="0"/>
              <a:t>年 </a:t>
            </a:r>
            <a:r>
              <a:rPr kumimoji="1" lang="en-US" altLang="ja-JP" sz="200" dirty="0"/>
              <a:t>6 </a:t>
            </a:r>
            <a:r>
              <a:rPr kumimoji="1" lang="ja-JP" altLang="en-US" sz="200" dirty="0"/>
              <a:t>月</a:t>
            </a:r>
            <a:r>
              <a:rPr kumimoji="1" lang="en-US" altLang="ja-JP" sz="200" dirty="0"/>
              <a:t>.</a:t>
            </a:r>
          </a:p>
          <a:p>
            <a:r>
              <a:rPr kumimoji="1" lang="en-US" altLang="ja-JP" sz="200" dirty="0"/>
              <a:t>https://www.bell-labs.com/usr/dmr/www/ken-games.html</a:t>
            </a:r>
          </a:p>
          <a:p>
            <a:r>
              <a:rPr kumimoji="1" lang="en-US" altLang="ja-JP" sz="200" dirty="0"/>
              <a:t>[K] Eric Raymond: "The Art of UNIX Programming", ISBN: 0131429019, 2003 </a:t>
            </a:r>
            <a:r>
              <a:rPr kumimoji="1" lang="ja-JP" altLang="en-US" sz="200" dirty="0"/>
              <a:t>年 </a:t>
            </a:r>
            <a:r>
              <a:rPr kumimoji="1" lang="en-US" altLang="ja-JP" sz="200" dirty="0"/>
              <a:t>9 </a:t>
            </a:r>
            <a:r>
              <a:rPr kumimoji="1" lang="ja-JP" altLang="en-US" sz="200" dirty="0"/>
              <a:t>月 </a:t>
            </a:r>
            <a:r>
              <a:rPr kumimoji="1" lang="en-US" altLang="ja-JP" sz="200" dirty="0"/>
              <a:t>23 </a:t>
            </a:r>
            <a:r>
              <a:rPr kumimoji="1" lang="ja-JP" altLang="en-US" sz="200" dirty="0"/>
              <a:t>日</a:t>
            </a:r>
            <a:r>
              <a:rPr kumimoji="1" lang="en-US" altLang="ja-JP" sz="200" dirty="0"/>
              <a:t>.</a:t>
            </a:r>
          </a:p>
          <a:p>
            <a:r>
              <a:rPr kumimoji="1" lang="en-US" altLang="ja-JP" sz="200" dirty="0"/>
              <a:t>[L] Mike </a:t>
            </a:r>
            <a:r>
              <a:rPr kumimoji="1" lang="en-US" altLang="ja-JP" sz="200" dirty="0" err="1"/>
              <a:t>Gancarz</a:t>
            </a:r>
            <a:r>
              <a:rPr kumimoji="1" lang="en-US" altLang="ja-JP" sz="200" dirty="0"/>
              <a:t>: "Linux and the Unix Philosophy", ISBN: 978-1555582739, 2003 </a:t>
            </a:r>
            <a:r>
              <a:rPr kumimoji="1" lang="ja-JP" altLang="en-US" sz="200" dirty="0"/>
              <a:t>年 </a:t>
            </a:r>
            <a:r>
              <a:rPr kumimoji="1" lang="en-US" altLang="ja-JP" sz="200" dirty="0"/>
              <a:t>8 </a:t>
            </a:r>
            <a:r>
              <a:rPr kumimoji="1" lang="ja-JP" altLang="en-US" sz="200" dirty="0"/>
              <a:t>月 </a:t>
            </a:r>
            <a:r>
              <a:rPr kumimoji="1" lang="en-US" altLang="ja-JP" sz="200" dirty="0"/>
              <a:t>15 </a:t>
            </a:r>
            <a:r>
              <a:rPr kumimoji="1" lang="ja-JP" altLang="en-US" sz="200" dirty="0"/>
              <a:t>日</a:t>
            </a:r>
            <a:r>
              <a:rPr kumimoji="1" lang="en-US" altLang="ja-JP" sz="200" dirty="0"/>
              <a:t>.</a:t>
            </a:r>
          </a:p>
          <a:p>
            <a:r>
              <a:rPr kumimoji="1" lang="en-US" altLang="ja-JP" sz="200" dirty="0"/>
              <a:t>[M] Don </a:t>
            </a:r>
            <a:r>
              <a:rPr kumimoji="1" lang="en-US" altLang="ja-JP" sz="200" dirty="0" err="1"/>
              <a:t>Libes</a:t>
            </a:r>
            <a:r>
              <a:rPr kumimoji="1" lang="en-US" altLang="ja-JP" sz="200" dirty="0"/>
              <a:t> &amp; Sandy Ressler (</a:t>
            </a:r>
            <a:r>
              <a:rPr kumimoji="1" lang="ja-JP" altLang="en-US" sz="200" dirty="0"/>
              <a:t>著</a:t>
            </a:r>
            <a:r>
              <a:rPr kumimoji="1" lang="en-US" altLang="ja-JP" sz="200" dirty="0"/>
              <a:t>), </a:t>
            </a:r>
            <a:r>
              <a:rPr kumimoji="1" lang="ja-JP" altLang="en-US" sz="200" dirty="0"/>
              <a:t>福崎 俊博 </a:t>
            </a:r>
            <a:r>
              <a:rPr kumimoji="1" lang="en-US" altLang="ja-JP" sz="200" dirty="0"/>
              <a:t>(</a:t>
            </a:r>
            <a:r>
              <a:rPr kumimoji="1" lang="ja-JP" altLang="en-US" sz="200" dirty="0"/>
              <a:t>訳</a:t>
            </a:r>
            <a:r>
              <a:rPr kumimoji="1" lang="en-US" altLang="ja-JP" sz="200" dirty="0"/>
              <a:t>), </a:t>
            </a:r>
            <a:r>
              <a:rPr kumimoji="1" lang="ja-JP" altLang="en-US" sz="200" dirty="0"/>
              <a:t>坂本 文 </a:t>
            </a:r>
            <a:r>
              <a:rPr kumimoji="1" lang="en-US" altLang="ja-JP" sz="200" dirty="0"/>
              <a:t>(</a:t>
            </a:r>
            <a:r>
              <a:rPr kumimoji="1" lang="ja-JP" altLang="en-US" sz="200" dirty="0"/>
              <a:t>監訳</a:t>
            </a:r>
            <a:r>
              <a:rPr kumimoji="1" lang="en-US" altLang="ja-JP" sz="200" dirty="0"/>
              <a:t>) : "Life with UNIX - UNIX </a:t>
            </a:r>
            <a:r>
              <a:rPr kumimoji="1" lang="ja-JP" altLang="en-US" sz="200" dirty="0"/>
              <a:t>を愛するすべての人に</a:t>
            </a:r>
            <a:r>
              <a:rPr kumimoji="1" lang="en-US" altLang="ja-JP" sz="200" dirty="0"/>
              <a:t>", ISBN: 4756107834, </a:t>
            </a:r>
            <a:r>
              <a:rPr kumimoji="1" lang="ja-JP" altLang="en-US" sz="200" dirty="0"/>
              <a:t>アスキー出版局</a:t>
            </a:r>
            <a:r>
              <a:rPr kumimoji="1" lang="en-US" altLang="ja-JP" sz="200" dirty="0"/>
              <a:t>, 1990 </a:t>
            </a:r>
            <a:r>
              <a:rPr kumimoji="1" lang="ja-JP" altLang="en-US" sz="200" dirty="0"/>
              <a:t>年 </a:t>
            </a:r>
            <a:r>
              <a:rPr kumimoji="1" lang="en-US" altLang="ja-JP" sz="200" dirty="0"/>
              <a:t>7 </a:t>
            </a:r>
            <a:r>
              <a:rPr kumimoji="1" lang="ja-JP" altLang="en-US" sz="200" dirty="0"/>
              <a:t>月 </a:t>
            </a:r>
            <a:r>
              <a:rPr kumimoji="1" lang="en-US" altLang="ja-JP" sz="200" dirty="0"/>
              <a:t>13 </a:t>
            </a:r>
            <a:r>
              <a:rPr kumimoji="1" lang="ja-JP" altLang="en-US" sz="200" dirty="0"/>
              <a:t>日</a:t>
            </a:r>
            <a:r>
              <a:rPr kumimoji="1" lang="en-US" altLang="ja-JP" sz="200" dirty="0"/>
              <a:t>.</a:t>
            </a:r>
          </a:p>
          <a:p>
            <a:r>
              <a:rPr kumimoji="1" lang="en-US" altLang="ja-JP" sz="200" dirty="0"/>
              <a:t>[N] </a:t>
            </a:r>
            <a:r>
              <a:rPr kumimoji="1" lang="ja-JP" altLang="en-US" sz="200" dirty="0"/>
              <a:t>石田 晴久</a:t>
            </a:r>
            <a:r>
              <a:rPr kumimoji="1" lang="en-US" altLang="ja-JP" sz="200" dirty="0"/>
              <a:t>: "UNIX </a:t>
            </a:r>
            <a:r>
              <a:rPr kumimoji="1" lang="ja-JP" altLang="en-US" sz="200" dirty="0"/>
              <a:t>最前線 </a:t>
            </a:r>
            <a:r>
              <a:rPr kumimoji="1" lang="en-US" altLang="ja-JP" sz="200" dirty="0"/>
              <a:t>(</a:t>
            </a:r>
            <a:r>
              <a:rPr kumimoji="1" lang="ja-JP" altLang="en-US" sz="200" dirty="0"/>
              <a:t>情報フロンティアシリーズ </a:t>
            </a:r>
            <a:r>
              <a:rPr kumimoji="1" lang="en-US" altLang="ja-JP" sz="200" dirty="0"/>
              <a:t>1)", ISBN: 4320026764, </a:t>
            </a:r>
            <a:r>
              <a:rPr kumimoji="1" lang="ja-JP" altLang="en-US" sz="200" dirty="0"/>
              <a:t>共立出版</a:t>
            </a:r>
            <a:r>
              <a:rPr kumimoji="1" lang="en-US" altLang="ja-JP" sz="200" dirty="0"/>
              <a:t>, 1993 </a:t>
            </a:r>
            <a:r>
              <a:rPr kumimoji="1" lang="ja-JP" altLang="en-US" sz="200" dirty="0"/>
              <a:t>年 </a:t>
            </a:r>
            <a:r>
              <a:rPr kumimoji="1" lang="en-US" altLang="ja-JP" sz="200" dirty="0"/>
              <a:t>12 </a:t>
            </a:r>
            <a:r>
              <a:rPr kumimoji="1" lang="ja-JP" altLang="en-US" sz="200" dirty="0"/>
              <a:t>月 </a:t>
            </a:r>
            <a:r>
              <a:rPr kumimoji="1" lang="en-US" altLang="ja-JP" sz="200" dirty="0"/>
              <a:t>15 </a:t>
            </a:r>
            <a:r>
              <a:rPr kumimoji="1" lang="ja-JP" altLang="en-US" sz="200" dirty="0"/>
              <a:t>日</a:t>
            </a:r>
            <a:r>
              <a:rPr kumimoji="1" lang="en-US" altLang="ja-JP" sz="200" dirty="0"/>
              <a:t>.</a:t>
            </a:r>
          </a:p>
          <a:p>
            <a:r>
              <a:rPr kumimoji="1" lang="en-US" altLang="ja-JP" sz="200" dirty="0"/>
              <a:t>[O] </a:t>
            </a:r>
            <a:r>
              <a:rPr kumimoji="1" lang="ja-JP" altLang="en-US" sz="200" dirty="0"/>
              <a:t>石田 晴久</a:t>
            </a:r>
            <a:r>
              <a:rPr kumimoji="1" lang="en-US" altLang="ja-JP" sz="200" dirty="0"/>
              <a:t>: "UNIX </a:t>
            </a:r>
            <a:r>
              <a:rPr kumimoji="1" lang="ja-JP" altLang="en-US" sz="200" dirty="0"/>
              <a:t>システムの歴史と最近の動向</a:t>
            </a:r>
            <a:r>
              <a:rPr kumimoji="1" lang="en-US" altLang="ja-JP" sz="200" dirty="0"/>
              <a:t>", </a:t>
            </a:r>
            <a:r>
              <a:rPr kumimoji="1" lang="ja-JP" altLang="en-US" sz="200" dirty="0"/>
              <a:t>情報処理学会 情報処理</a:t>
            </a:r>
            <a:r>
              <a:rPr kumimoji="1" lang="en-US" altLang="ja-JP" sz="200" dirty="0"/>
              <a:t>, Vol. 27, No. 12, pp. 1341-1348, 1986 </a:t>
            </a:r>
            <a:r>
              <a:rPr kumimoji="1" lang="ja-JP" altLang="en-US" sz="200" dirty="0"/>
              <a:t>年 </a:t>
            </a:r>
            <a:r>
              <a:rPr kumimoji="1" lang="en-US" altLang="ja-JP" sz="200" dirty="0"/>
              <a:t>12 </a:t>
            </a:r>
            <a:r>
              <a:rPr kumimoji="1" lang="ja-JP" altLang="en-US" sz="200" dirty="0"/>
              <a:t>日</a:t>
            </a:r>
            <a:r>
              <a:rPr kumimoji="1" lang="en-US" altLang="ja-JP" sz="200" dirty="0"/>
              <a:t>.</a:t>
            </a:r>
          </a:p>
          <a:p>
            <a:r>
              <a:rPr kumimoji="1" lang="en-US" altLang="ja-JP" sz="200" dirty="0"/>
              <a:t>[P] Michael Swaine: "The birth and development of UNIX - Ma Bell's software baby", InfoWorld </a:t>
            </a:r>
            <a:r>
              <a:rPr kumimoji="1" lang="ja-JP" altLang="en-US" sz="200" dirty="0"/>
              <a:t>誌</a:t>
            </a:r>
            <a:r>
              <a:rPr kumimoji="1" lang="en-US" altLang="ja-JP" sz="200" dirty="0"/>
              <a:t>, Volume 4, Number 12, pp. 11, 1982/05/28.</a:t>
            </a:r>
          </a:p>
          <a:p>
            <a:r>
              <a:rPr kumimoji="1" lang="en-US" altLang="ja-JP" sz="200" dirty="0"/>
              <a:t>[Q] Steve </a:t>
            </a:r>
            <a:r>
              <a:rPr kumimoji="1" lang="en-US" altLang="ja-JP" sz="200" dirty="0" err="1"/>
              <a:t>Lohr</a:t>
            </a:r>
            <a:r>
              <a:rPr kumimoji="1" lang="en-US" altLang="ja-JP" sz="200" dirty="0"/>
              <a:t>: "Go To: The Programmers Who Created The Software Revolution", ISBN: 0465042252, 2001 </a:t>
            </a:r>
            <a:r>
              <a:rPr kumimoji="1" lang="ja-JP" altLang="en-US" sz="200" dirty="0"/>
              <a:t>年 </a:t>
            </a:r>
            <a:r>
              <a:rPr kumimoji="1" lang="en-US" altLang="ja-JP" sz="200" dirty="0"/>
              <a:t>10 </a:t>
            </a:r>
            <a:r>
              <a:rPr kumimoji="1" lang="ja-JP" altLang="en-US" sz="200" dirty="0"/>
              <a:t>月 </a:t>
            </a:r>
            <a:r>
              <a:rPr kumimoji="1" lang="en-US" altLang="ja-JP" sz="200" dirty="0"/>
              <a:t>17 </a:t>
            </a:r>
            <a:r>
              <a:rPr kumimoji="1" lang="ja-JP" altLang="en-US" sz="200" dirty="0"/>
              <a:t>日</a:t>
            </a:r>
            <a:r>
              <a:rPr kumimoji="1" lang="en-US" altLang="ja-JP" sz="200" dirty="0"/>
              <a:t>.</a:t>
            </a:r>
          </a:p>
          <a:p>
            <a:r>
              <a:rPr kumimoji="1" lang="en-US" altLang="ja-JP" sz="200" dirty="0"/>
              <a:t>[R] Bill McCarty: "Learning Red Hat Linux", O'Reilly Media, ISBN: 1565926277, 1999 </a:t>
            </a:r>
            <a:r>
              <a:rPr kumimoji="1" lang="ja-JP" altLang="en-US" sz="200" dirty="0"/>
              <a:t>年 </a:t>
            </a:r>
            <a:r>
              <a:rPr kumimoji="1" lang="en-US" altLang="ja-JP" sz="200" dirty="0"/>
              <a:t>9 </a:t>
            </a:r>
            <a:r>
              <a:rPr kumimoji="1" lang="ja-JP" altLang="en-US" sz="200" dirty="0"/>
              <a:t>月 </a:t>
            </a:r>
            <a:r>
              <a:rPr kumimoji="1" lang="en-US" altLang="ja-JP" sz="200" dirty="0"/>
              <a:t>11 </a:t>
            </a:r>
            <a:r>
              <a:rPr kumimoji="1" lang="ja-JP" altLang="en-US" sz="200" dirty="0"/>
              <a:t>日</a:t>
            </a:r>
            <a:r>
              <a:rPr kumimoji="1" lang="en-US" altLang="ja-JP" sz="200" dirty="0"/>
              <a:t>.</a:t>
            </a:r>
          </a:p>
          <a:p>
            <a:r>
              <a:rPr kumimoji="1" lang="en-US" altLang="ja-JP" sz="200" dirty="0"/>
              <a:t>[S] </a:t>
            </a:r>
            <a:r>
              <a:rPr kumimoji="1" lang="ja-JP" altLang="en-US" sz="200" dirty="0"/>
              <a:t>東京電機大学出版局</a:t>
            </a:r>
            <a:r>
              <a:rPr kumimoji="1" lang="en-US" altLang="ja-JP" sz="200" dirty="0"/>
              <a:t>: "</a:t>
            </a:r>
            <a:r>
              <a:rPr kumimoji="1" lang="ja-JP" altLang="en-US" sz="200" dirty="0"/>
              <a:t>パソコン力養成ゼミ ゼロからわかる基本用語 </a:t>
            </a:r>
            <a:r>
              <a:rPr kumimoji="1" lang="en-US" altLang="ja-JP" sz="200" dirty="0"/>
              <a:t>150", ISBN: 4501530006, 1999 </a:t>
            </a:r>
            <a:r>
              <a:rPr kumimoji="1" lang="ja-JP" altLang="en-US" sz="200" dirty="0"/>
              <a:t>年 </a:t>
            </a:r>
            <a:r>
              <a:rPr kumimoji="1" lang="en-US" altLang="ja-JP" sz="200" dirty="0"/>
              <a:t>5 </a:t>
            </a:r>
            <a:r>
              <a:rPr kumimoji="1" lang="ja-JP" altLang="en-US" sz="200" dirty="0"/>
              <a:t>月 </a:t>
            </a:r>
            <a:r>
              <a:rPr kumimoji="1" lang="en-US" altLang="ja-JP" sz="200" dirty="0"/>
              <a:t>20 </a:t>
            </a:r>
            <a:r>
              <a:rPr kumimoji="1" lang="ja-JP" altLang="en-US" sz="200" dirty="0"/>
              <a:t>日</a:t>
            </a:r>
            <a:r>
              <a:rPr kumimoji="1" lang="en-US" altLang="ja-JP" sz="200" dirty="0"/>
              <a:t>.</a:t>
            </a:r>
          </a:p>
          <a:p>
            <a:r>
              <a:rPr kumimoji="1" lang="en-US" altLang="ja-JP" sz="200" dirty="0"/>
              <a:t>[T] Kenneth H. Rosen, Douglas A. Host, Rachel Klee and Richard R. Rosinski: "UNIX: The Complete Reference, Second Edition", ISBN: 978-0072263367, 2007 </a:t>
            </a:r>
            <a:r>
              <a:rPr kumimoji="1" lang="ja-JP" altLang="en-US" sz="200" dirty="0"/>
              <a:t>年 </a:t>
            </a:r>
            <a:r>
              <a:rPr kumimoji="1" lang="en-US" altLang="ja-JP" sz="200" dirty="0"/>
              <a:t>1 </a:t>
            </a:r>
            <a:r>
              <a:rPr kumimoji="1" lang="ja-JP" altLang="en-US" sz="200" dirty="0"/>
              <a:t>月 </a:t>
            </a:r>
            <a:r>
              <a:rPr kumimoji="1" lang="en-US" altLang="ja-JP" sz="200" dirty="0"/>
              <a:t>9 </a:t>
            </a:r>
            <a:r>
              <a:rPr kumimoji="1" lang="ja-JP" altLang="en-US" sz="200" dirty="0"/>
              <a:t>日</a:t>
            </a:r>
            <a:r>
              <a:rPr kumimoji="1" lang="en-US" altLang="ja-JP" sz="200" dirty="0"/>
              <a:t>.</a:t>
            </a:r>
          </a:p>
          <a:p>
            <a:r>
              <a:rPr kumimoji="1" lang="en-US" altLang="ja-JP" sz="200" dirty="0"/>
              <a:t>[U] Robert D. </a:t>
            </a:r>
            <a:r>
              <a:rPr kumimoji="1" lang="en-US" altLang="ja-JP" sz="200" dirty="0" err="1"/>
              <a:t>Luken</a:t>
            </a:r>
            <a:r>
              <a:rPr kumimoji="1" lang="en-US" altLang="ja-JP" sz="200" dirty="0"/>
              <a:t> and Peter C. Simons: "THE USE OF UNIX IN A REAL-TIME ENVIRONMENT", 1986 (23rd) Developing Space for Tomorrow's Society, pp. 2-59 to 2-63, 1986 </a:t>
            </a:r>
            <a:r>
              <a:rPr kumimoji="1" lang="ja-JP" altLang="en-US" sz="200" dirty="0"/>
              <a:t>年 </a:t>
            </a:r>
            <a:r>
              <a:rPr kumimoji="1" lang="en-US" altLang="ja-JP" sz="200" dirty="0"/>
              <a:t>4 </a:t>
            </a:r>
            <a:r>
              <a:rPr kumimoji="1" lang="ja-JP" altLang="en-US" sz="200" dirty="0"/>
              <a:t>月 </a:t>
            </a:r>
            <a:r>
              <a:rPr kumimoji="1" lang="en-US" altLang="ja-JP" sz="200" dirty="0"/>
              <a:t>1 </a:t>
            </a:r>
            <a:r>
              <a:rPr kumimoji="1" lang="ja-JP" altLang="en-US" sz="200" dirty="0"/>
              <a:t>日</a:t>
            </a:r>
            <a:r>
              <a:rPr kumimoji="1" lang="en-US" altLang="ja-JP" sz="200" dirty="0"/>
              <a:t>.</a:t>
            </a:r>
          </a:p>
          <a:p>
            <a:r>
              <a:rPr kumimoji="1" lang="en-US" altLang="ja-JP" sz="200" dirty="0"/>
              <a:t>[V] David Fiedler: "The History of Unix", BYTE Magazine, Vol. 8, No. 8, pp. 188, 1983 </a:t>
            </a:r>
            <a:r>
              <a:rPr kumimoji="1" lang="ja-JP" altLang="en-US" sz="200" dirty="0"/>
              <a:t>年 </a:t>
            </a:r>
            <a:r>
              <a:rPr kumimoji="1" lang="en-US" altLang="ja-JP" sz="200" dirty="0"/>
              <a:t>8 </a:t>
            </a:r>
            <a:r>
              <a:rPr kumimoji="1" lang="ja-JP" altLang="en-US" sz="200" dirty="0"/>
              <a:t>月</a:t>
            </a:r>
            <a:r>
              <a:rPr kumimoji="1" lang="en-US" altLang="ja-JP" sz="200" dirty="0"/>
              <a:t>.</a:t>
            </a:r>
          </a:p>
          <a:p>
            <a:r>
              <a:rPr kumimoji="1" lang="en-US" altLang="ja-JP" sz="200" dirty="0"/>
              <a:t>[W] Electrical Electronic Press: "Operating systems: Unix - The octopus in your tank", Practical Computing Magazine, Volume 7, Issue 4, pp. 107, 1984 </a:t>
            </a:r>
            <a:r>
              <a:rPr kumimoji="1" lang="ja-JP" altLang="en-US" sz="200" dirty="0"/>
              <a:t>年 </a:t>
            </a:r>
            <a:r>
              <a:rPr kumimoji="1" lang="en-US" altLang="ja-JP" sz="200" dirty="0"/>
              <a:t>4 </a:t>
            </a:r>
            <a:r>
              <a:rPr kumimoji="1" lang="ja-JP" altLang="en-US" sz="200" dirty="0"/>
              <a:t>月</a:t>
            </a:r>
            <a:r>
              <a:rPr kumimoji="1" lang="en-US" altLang="ja-JP" sz="200" dirty="0"/>
              <a:t>.</a:t>
            </a:r>
          </a:p>
          <a:p>
            <a:r>
              <a:rPr kumimoji="1" lang="en-US" altLang="ja-JP" sz="200" dirty="0"/>
              <a:t>[X] Glyn Moody: "UNIX", Practical Computing Magazine, </a:t>
            </a:r>
            <a:r>
              <a:rPr kumimoji="1" lang="en-US" altLang="ja-JP" sz="200" dirty="0" err="1"/>
              <a:t>Volmnt</a:t>
            </a:r>
            <a:r>
              <a:rPr kumimoji="1" lang="en-US" altLang="ja-JP" sz="200" dirty="0"/>
              <a:t> 9, Issue 2, pp. 54, 1986 </a:t>
            </a:r>
            <a:r>
              <a:rPr kumimoji="1" lang="ja-JP" altLang="en-US" sz="200" dirty="0"/>
              <a:t>年 </a:t>
            </a:r>
            <a:r>
              <a:rPr kumimoji="1" lang="en-US" altLang="ja-JP" sz="200" dirty="0"/>
              <a:t>2 </a:t>
            </a:r>
            <a:r>
              <a:rPr kumimoji="1" lang="ja-JP" altLang="en-US" sz="200" dirty="0"/>
              <a:t>月</a:t>
            </a:r>
            <a:r>
              <a:rPr kumimoji="1" lang="en-US" altLang="ja-JP" sz="200" dirty="0"/>
              <a:t>.</a:t>
            </a:r>
          </a:p>
          <a:p>
            <a:r>
              <a:rPr lang="en-US" altLang="ja-JP" sz="200" dirty="0"/>
              <a:t>[Y] Christopher </a:t>
            </a:r>
            <a:r>
              <a:rPr lang="en-US" altLang="ja-JP" sz="200" dirty="0" err="1"/>
              <a:t>Tozzi</a:t>
            </a:r>
            <a:r>
              <a:rPr lang="en-US" altLang="ja-JP" sz="200" dirty="0"/>
              <a:t>: "For Fun and Profit: A History of the Free and Open Source Software Revolution", The MIT Press, ISBN 0262036479, 2017 </a:t>
            </a:r>
            <a:r>
              <a:rPr lang="ja-JP" altLang="en-US" sz="200" dirty="0"/>
              <a:t>年 </a:t>
            </a:r>
            <a:r>
              <a:rPr lang="en-US" altLang="ja-JP" sz="200" dirty="0"/>
              <a:t>8 </a:t>
            </a:r>
            <a:r>
              <a:rPr lang="ja-JP" altLang="en-US" sz="200" dirty="0"/>
              <a:t>月 </a:t>
            </a:r>
            <a:r>
              <a:rPr lang="en-US" altLang="ja-JP" sz="200" dirty="0"/>
              <a:t>11 </a:t>
            </a:r>
            <a:r>
              <a:rPr lang="ja-JP" altLang="en-US" sz="200" dirty="0"/>
              <a:t>日</a:t>
            </a:r>
            <a:r>
              <a:rPr lang="en-US" altLang="ja-JP" sz="200" dirty="0"/>
              <a:t>.</a:t>
            </a:r>
          </a:p>
          <a:p>
            <a:r>
              <a:rPr lang="en-US" altLang="ja-JP" sz="200" dirty="0"/>
              <a:t>[ZA] Groff, James R: "Understanding UNIX: A Conceptual Guide", ISBN: 0880226412, pp. 17, 1983 </a:t>
            </a:r>
            <a:r>
              <a:rPr lang="ja-JP" altLang="en-US" sz="200" dirty="0"/>
              <a:t>年</a:t>
            </a:r>
            <a:r>
              <a:rPr lang="en-US" altLang="ja-JP" sz="200" dirty="0"/>
              <a:t>.</a:t>
            </a:r>
          </a:p>
          <a:p>
            <a:r>
              <a:rPr lang="en-US" altLang="ja-JP" sz="200" dirty="0"/>
              <a:t>[ZB] Michael Waite, Waite Group and Donald Martin: "UNIX Primer Plus", ISBN: 0672220288, pp. 19, 1983 </a:t>
            </a:r>
            <a:r>
              <a:rPr lang="ja-JP" altLang="en-US" sz="200" dirty="0"/>
              <a:t>年</a:t>
            </a:r>
            <a:r>
              <a:rPr lang="en-US" altLang="ja-JP" sz="200" dirty="0"/>
              <a:t>.</a:t>
            </a:r>
          </a:p>
          <a:p>
            <a:r>
              <a:rPr lang="en-US" altLang="ja-JP" sz="200" dirty="0"/>
              <a:t>[ZC] William </a:t>
            </a:r>
            <a:r>
              <a:rPr lang="en-US" altLang="ja-JP" sz="200" dirty="0" err="1"/>
              <a:t>Roetzheim</a:t>
            </a:r>
            <a:r>
              <a:rPr lang="en-US" altLang="ja-JP" sz="200" dirty="0"/>
              <a:t>: "What's the Big Deal About UNIX?", Microcomputing Magazine, 1984 </a:t>
            </a:r>
            <a:r>
              <a:rPr lang="ja-JP" altLang="en-US" sz="200" dirty="0"/>
              <a:t>年 </a:t>
            </a:r>
            <a:r>
              <a:rPr lang="en-US" altLang="ja-JP" sz="200" dirty="0"/>
              <a:t>5 </a:t>
            </a:r>
            <a:r>
              <a:rPr lang="ja-JP" altLang="en-US" sz="200" dirty="0"/>
              <a:t>月号</a:t>
            </a:r>
            <a:r>
              <a:rPr lang="en-US" altLang="ja-JP" sz="200" dirty="0"/>
              <a:t>, pp. 63, 1984 </a:t>
            </a:r>
            <a:r>
              <a:rPr lang="ja-JP" altLang="en-US" sz="200" dirty="0"/>
              <a:t>年 </a:t>
            </a:r>
            <a:r>
              <a:rPr lang="en-US" altLang="ja-JP" sz="200" dirty="0"/>
              <a:t>5 </a:t>
            </a:r>
            <a:r>
              <a:rPr lang="ja-JP" altLang="en-US" sz="200" dirty="0"/>
              <a:t>月</a:t>
            </a:r>
            <a:r>
              <a:rPr lang="en-US" altLang="ja-JP" sz="200" dirty="0"/>
              <a:t>.</a:t>
            </a:r>
          </a:p>
          <a:p>
            <a:r>
              <a:rPr lang="en-US" altLang="ja-JP" sz="200" dirty="0"/>
              <a:t>[ZD] Digital Equipment Corp (DEC) </a:t>
            </a:r>
            <a:r>
              <a:rPr lang="ja-JP" altLang="en-US" sz="200" dirty="0"/>
              <a:t>社による寄稿</a:t>
            </a:r>
            <a:r>
              <a:rPr lang="en-US" altLang="ja-JP" sz="200" dirty="0"/>
              <a:t>: "Irony: Unix Started Life As On Orphan" (</a:t>
            </a:r>
            <a:r>
              <a:rPr lang="ja-JP" altLang="en-US" sz="200" dirty="0"/>
              <a:t>ダラスの </a:t>
            </a:r>
            <a:r>
              <a:rPr lang="en-US" altLang="ja-JP" sz="200" dirty="0" err="1"/>
              <a:t>UniForum</a:t>
            </a:r>
            <a:r>
              <a:rPr lang="en-US" altLang="ja-JP" sz="200" dirty="0"/>
              <a:t> </a:t>
            </a:r>
            <a:r>
              <a:rPr lang="ja-JP" altLang="en-US" sz="200" dirty="0"/>
              <a:t>会議で配布された文章より</a:t>
            </a:r>
            <a:r>
              <a:rPr lang="en-US" altLang="ja-JP" sz="200" dirty="0"/>
              <a:t>), MIS Week, Volume 6, Issue 7, pp. 43, 1985 </a:t>
            </a:r>
            <a:r>
              <a:rPr lang="ja-JP" altLang="en-US" sz="200" dirty="0"/>
              <a:t>年 </a:t>
            </a:r>
            <a:r>
              <a:rPr lang="en-US" altLang="ja-JP" sz="200" dirty="0"/>
              <a:t>2 </a:t>
            </a:r>
            <a:r>
              <a:rPr lang="ja-JP" altLang="en-US" sz="200" dirty="0"/>
              <a:t>月 </a:t>
            </a:r>
            <a:r>
              <a:rPr lang="en-US" altLang="ja-JP" sz="200" dirty="0"/>
              <a:t>12 </a:t>
            </a:r>
            <a:r>
              <a:rPr lang="ja-JP" altLang="en-US" sz="200" dirty="0"/>
              <a:t>日</a:t>
            </a:r>
            <a:r>
              <a:rPr lang="en-US" altLang="ja-JP" sz="200" dirty="0"/>
              <a:t>.</a:t>
            </a:r>
          </a:p>
          <a:p>
            <a:r>
              <a:rPr lang="en-US" altLang="ja-JP" sz="200" dirty="0"/>
              <a:t>[ZE] Federal Publishing Company: "UNIX IN A NUTSHELL", Your Computer Magazine, pp. 29, 1985 </a:t>
            </a:r>
            <a:r>
              <a:rPr lang="ja-JP" altLang="en-US" sz="200" dirty="0"/>
              <a:t>年 </a:t>
            </a:r>
            <a:r>
              <a:rPr lang="en-US" altLang="ja-JP" sz="200" dirty="0"/>
              <a:t>7 </a:t>
            </a:r>
            <a:r>
              <a:rPr lang="ja-JP" altLang="en-US" sz="200" dirty="0"/>
              <a:t>月</a:t>
            </a:r>
            <a:r>
              <a:rPr lang="en-US" altLang="ja-JP" sz="200" dirty="0"/>
              <a:t>.</a:t>
            </a:r>
          </a:p>
          <a:p>
            <a:r>
              <a:rPr lang="en-US" altLang="ja-JP" sz="200" dirty="0"/>
              <a:t>[ZF] Martin D. Seyer: "Dos/Unix Systems: Becoming a Super User", pp. 3-4, ISBN: 0132186454, 1986 </a:t>
            </a:r>
            <a:r>
              <a:rPr lang="ja-JP" altLang="en-US" sz="200" dirty="0"/>
              <a:t>年</a:t>
            </a:r>
            <a:r>
              <a:rPr lang="en-US" altLang="ja-JP" sz="200" dirty="0"/>
              <a:t>.</a:t>
            </a:r>
          </a:p>
          <a:p>
            <a:r>
              <a:rPr lang="en-US" altLang="ja-JP" sz="200" dirty="0"/>
              <a:t>[ZG] Intel: "Overview of the XENIX 286 Operating System", pp."1-10", 1986 </a:t>
            </a:r>
            <a:r>
              <a:rPr lang="ja-JP" altLang="en-US" sz="200" dirty="0"/>
              <a:t>年</a:t>
            </a:r>
            <a:r>
              <a:rPr lang="en-US" altLang="ja-JP" sz="200" dirty="0"/>
              <a:t>.</a:t>
            </a:r>
          </a:p>
          <a:p>
            <a:r>
              <a:rPr lang="en-US" altLang="ja-JP" sz="200" dirty="0"/>
              <a:t>[ZH] David S. Linthicum: "Unix's Non-Intel Heritage", PC Magazine 1993 </a:t>
            </a:r>
            <a:r>
              <a:rPr lang="ja-JP" altLang="en-US" sz="200" dirty="0"/>
              <a:t>年 </a:t>
            </a:r>
            <a:r>
              <a:rPr lang="en-US" altLang="ja-JP" sz="200" dirty="0"/>
              <a:t>6 </a:t>
            </a:r>
            <a:r>
              <a:rPr lang="ja-JP" altLang="en-US" sz="200" dirty="0"/>
              <a:t>月 </a:t>
            </a:r>
            <a:r>
              <a:rPr lang="en-US" altLang="ja-JP" sz="200" dirty="0"/>
              <a:t>15 </a:t>
            </a:r>
            <a:r>
              <a:rPr lang="ja-JP" altLang="en-US" sz="200" dirty="0"/>
              <a:t>号</a:t>
            </a:r>
            <a:r>
              <a:rPr lang="en-US" altLang="ja-JP" sz="200" dirty="0"/>
              <a:t>, pp. 224, 1993 </a:t>
            </a:r>
            <a:r>
              <a:rPr lang="ja-JP" altLang="en-US" sz="200" dirty="0"/>
              <a:t>年 </a:t>
            </a:r>
            <a:r>
              <a:rPr lang="en-US" altLang="ja-JP" sz="200" dirty="0"/>
              <a:t>6 </a:t>
            </a:r>
            <a:r>
              <a:rPr lang="ja-JP" altLang="en-US" sz="200" dirty="0"/>
              <a:t>月 </a:t>
            </a:r>
            <a:r>
              <a:rPr lang="en-US" altLang="ja-JP" sz="200" dirty="0"/>
              <a:t>15 </a:t>
            </a:r>
            <a:r>
              <a:rPr lang="ja-JP" altLang="en-US" sz="200" dirty="0"/>
              <a:t>日</a:t>
            </a:r>
            <a:r>
              <a:rPr lang="en-US" altLang="ja-JP" sz="200" dirty="0"/>
              <a:t>.</a:t>
            </a:r>
          </a:p>
          <a:p>
            <a:r>
              <a:rPr lang="en-US" altLang="ja-JP" sz="200" dirty="0"/>
              <a:t>[ZI] David I. Schwartz: "Introduction to UNIX", ISBN: 0130951358, pp. 5, 1999 </a:t>
            </a:r>
            <a:r>
              <a:rPr lang="ja-JP" altLang="en-US" sz="200" dirty="0"/>
              <a:t>年</a:t>
            </a:r>
            <a:r>
              <a:rPr lang="en-US" altLang="ja-JP" sz="200" dirty="0"/>
              <a:t>.</a:t>
            </a:r>
          </a:p>
          <a:p>
            <a:r>
              <a:rPr lang="en-US" altLang="ja-JP" sz="200" dirty="0"/>
              <a:t>[ZJ] Simson Garfinkel, Daniel Weise and Steven </a:t>
            </a:r>
            <a:r>
              <a:rPr lang="en-US" altLang="ja-JP" sz="200" dirty="0" err="1"/>
              <a:t>Strassmann</a:t>
            </a:r>
            <a:r>
              <a:rPr lang="en-US" altLang="ja-JP" sz="200" dirty="0"/>
              <a:t>: "The UNIX-HATERS Handbook", ISBN: 1568842031, pp. 44, 1994 </a:t>
            </a:r>
            <a:r>
              <a:rPr lang="ja-JP" altLang="en-US" sz="200" dirty="0"/>
              <a:t>年</a:t>
            </a:r>
            <a:r>
              <a:rPr lang="en-US" altLang="ja-JP" sz="200" dirty="0"/>
              <a:t>.</a:t>
            </a:r>
          </a:p>
          <a:p>
            <a:r>
              <a:rPr lang="en-US" altLang="ja-JP" sz="200" dirty="0"/>
              <a:t>[ZK] Martin C. </a:t>
            </a:r>
            <a:r>
              <a:rPr lang="en-US" altLang="ja-JP" sz="200" dirty="0" err="1"/>
              <a:t>Libicki</a:t>
            </a:r>
            <a:r>
              <a:rPr lang="en-US" altLang="ja-JP" sz="200" dirty="0"/>
              <a:t>: "Information Technology Standards: Quest for the Common Byte", ISBN: 1555581315, pp. 48, 1995 </a:t>
            </a:r>
            <a:r>
              <a:rPr lang="ja-JP" altLang="en-US" sz="200" dirty="0"/>
              <a:t>年</a:t>
            </a:r>
            <a:r>
              <a:rPr lang="en-US" altLang="ja-JP" sz="200" dirty="0"/>
              <a:t>.</a:t>
            </a:r>
          </a:p>
          <a:p>
            <a:r>
              <a:rPr lang="en-US" altLang="ja-JP" sz="200" dirty="0"/>
              <a:t>[ZL] Mark </a:t>
            </a:r>
            <a:r>
              <a:rPr lang="en-US" altLang="ja-JP" sz="200" dirty="0" err="1"/>
              <a:t>Shacklette</a:t>
            </a:r>
            <a:r>
              <a:rPr lang="en-US" altLang="ja-JP" sz="200" dirty="0"/>
              <a:t>: "Unix Operating System", The Internet Encyclopedia, Volume 3 (P - Z), ISBN: 0471222038, pp. 495, 2003 </a:t>
            </a:r>
            <a:r>
              <a:rPr lang="ja-JP" altLang="en-US" sz="200" dirty="0"/>
              <a:t>年 </a:t>
            </a:r>
            <a:r>
              <a:rPr lang="en-US" altLang="ja-JP" sz="200" dirty="0"/>
              <a:t>12 </a:t>
            </a:r>
            <a:r>
              <a:rPr lang="ja-JP" altLang="en-US" sz="200" dirty="0"/>
              <a:t>月 </a:t>
            </a:r>
            <a:r>
              <a:rPr lang="en-US" altLang="ja-JP" sz="200" dirty="0"/>
              <a:t>26 </a:t>
            </a:r>
            <a:r>
              <a:rPr lang="ja-JP" altLang="en-US" sz="200" dirty="0"/>
              <a:t>日</a:t>
            </a:r>
            <a:r>
              <a:rPr lang="en-US" altLang="ja-JP" sz="200" dirty="0"/>
              <a:t>.</a:t>
            </a:r>
          </a:p>
        </p:txBody>
      </p:sp>
      <p:sp>
        <p:nvSpPr>
          <p:cNvPr id="7" name="テキスト ボックス 6">
            <a:extLst>
              <a:ext uri="{FF2B5EF4-FFF2-40B4-BE49-F238E27FC236}">
                <a16:creationId xmlns:a16="http://schemas.microsoft.com/office/drawing/2014/main" id="{A564A632-78DC-4C03-A029-A9924113DA4F}"/>
              </a:ext>
            </a:extLst>
          </p:cNvPr>
          <p:cNvSpPr txBox="1"/>
          <p:nvPr/>
        </p:nvSpPr>
        <p:spPr>
          <a:xfrm>
            <a:off x="771641" y="4868692"/>
            <a:ext cx="4009165" cy="400110"/>
          </a:xfrm>
          <a:prstGeom prst="rect">
            <a:avLst/>
          </a:prstGeom>
          <a:noFill/>
        </p:spPr>
        <p:txBody>
          <a:bodyPr wrap="square" rtlCol="0">
            <a:spAutoFit/>
          </a:bodyPr>
          <a:lstStyle/>
          <a:p>
            <a:r>
              <a:rPr kumimoji="1" lang="ja-JP" altLang="en-US" sz="1000" dirty="0"/>
              <a:t>「</a:t>
            </a:r>
            <a:r>
              <a:rPr kumimoji="1" lang="en-US" altLang="ja-JP" sz="1000" dirty="0"/>
              <a:t>UNIX </a:t>
            </a:r>
            <a:r>
              <a:rPr kumimoji="1" lang="ja-JP" altLang="en-US" sz="1000" dirty="0"/>
              <a:t>は、</a:t>
            </a:r>
            <a:r>
              <a:rPr kumimoji="1" lang="en-US" altLang="ja-JP" sz="1000" dirty="0"/>
              <a:t>1969 </a:t>
            </a:r>
            <a:r>
              <a:rPr kumimoji="1" lang="ja-JP" altLang="en-US" sz="1000" dirty="0"/>
              <a:t>年に、</a:t>
            </a:r>
            <a:r>
              <a:rPr kumimoji="1" lang="en-US" altLang="ja-JP" sz="1000" dirty="0"/>
              <a:t>A&amp;T </a:t>
            </a:r>
            <a:r>
              <a:rPr kumimoji="1" lang="ja-JP" altLang="en-US" sz="1000" dirty="0"/>
              <a:t>ベル研究所社員のゲーム自作遊びと、会社によるコンピュータ撤去事件から生まれたこと」 を示す信頼できる</a:t>
            </a:r>
            <a:r>
              <a:rPr kumimoji="1" lang="ja-JP" altLang="en-US" sz="1000" b="1" u="sng" dirty="0"/>
              <a:t>参考文献 </a:t>
            </a:r>
            <a:r>
              <a:rPr kumimoji="1" lang="en-US" altLang="ja-JP" sz="1000" b="1" u="sng" dirty="0"/>
              <a:t>38 </a:t>
            </a:r>
            <a:r>
              <a:rPr kumimoji="1" lang="ja-JP" altLang="en-US" sz="1000" b="1" u="sng" dirty="0"/>
              <a:t>選</a:t>
            </a:r>
            <a:r>
              <a:rPr kumimoji="1" lang="en-US" altLang="ja-JP" sz="1000" dirty="0"/>
              <a:t>:</a:t>
            </a:r>
            <a:endParaRPr kumimoji="1" lang="ja-JP" altLang="en-US" sz="1000" dirty="0"/>
          </a:p>
        </p:txBody>
      </p:sp>
      <p:sp>
        <p:nvSpPr>
          <p:cNvPr id="24" name="テキスト ボックス 23">
            <a:extLst>
              <a:ext uri="{FF2B5EF4-FFF2-40B4-BE49-F238E27FC236}">
                <a16:creationId xmlns:a16="http://schemas.microsoft.com/office/drawing/2014/main" id="{CB99A583-184C-46A1-B1EF-3E980E21C178}"/>
              </a:ext>
            </a:extLst>
          </p:cNvPr>
          <p:cNvSpPr txBox="1"/>
          <p:nvPr/>
        </p:nvSpPr>
        <p:spPr>
          <a:xfrm>
            <a:off x="6213409" y="398882"/>
            <a:ext cx="6107743" cy="338554"/>
          </a:xfrm>
          <a:prstGeom prst="rect">
            <a:avLst/>
          </a:prstGeom>
          <a:noFill/>
        </p:spPr>
        <p:txBody>
          <a:bodyPr wrap="square" rtlCol="0">
            <a:spAutoFit/>
          </a:bodyPr>
          <a:lstStyle/>
          <a:p>
            <a:r>
              <a:rPr kumimoji="1" lang="ja-JP" altLang="en-US" sz="1600" b="1" dirty="0">
                <a:highlight>
                  <a:srgbClr val="FFFF00"/>
                </a:highlight>
              </a:rPr>
              <a:t>例 </a:t>
            </a:r>
            <a:r>
              <a:rPr kumimoji="1" lang="en-US" altLang="ja-JP" sz="1600" b="1" dirty="0">
                <a:highlight>
                  <a:srgbClr val="FFFF00"/>
                </a:highlight>
              </a:rPr>
              <a:t>8. (</a:t>
            </a:r>
            <a:r>
              <a:rPr kumimoji="1" lang="ja-JP" altLang="en-US" sz="1600" b="1" dirty="0">
                <a:highlight>
                  <a:srgbClr val="FFFF00"/>
                </a:highlight>
              </a:rPr>
              <a:t>日本</a:t>
            </a:r>
            <a:r>
              <a:rPr kumimoji="1" lang="en-US" altLang="ja-JP" sz="1600" b="1" dirty="0">
                <a:highlight>
                  <a:srgbClr val="FFFF00"/>
                </a:highlight>
              </a:rPr>
              <a:t>) </a:t>
            </a:r>
            <a:r>
              <a:rPr kumimoji="1" lang="ja-JP" altLang="en-US" sz="1600" b="1" dirty="0">
                <a:highlight>
                  <a:srgbClr val="FFFF00"/>
                </a:highlight>
              </a:rPr>
              <a:t>「さくらインターネット」 </a:t>
            </a:r>
            <a:r>
              <a:rPr kumimoji="1" lang="en-US" altLang="ja-JP" sz="1600" b="1" dirty="0">
                <a:highlight>
                  <a:srgbClr val="FFFF00"/>
                </a:highlight>
              </a:rPr>
              <a:t>- </a:t>
            </a:r>
            <a:r>
              <a:rPr kumimoji="1" lang="ja-JP" altLang="en-US" sz="1600" b="1" dirty="0">
                <a:highlight>
                  <a:srgbClr val="FFFF00"/>
                </a:highlight>
              </a:rPr>
              <a:t>舞鶴高専のサーバー置き場 </a:t>
            </a:r>
            <a:r>
              <a:rPr kumimoji="1" lang="en-US" altLang="ja-JP" sz="1600" b="1" dirty="0">
                <a:highlight>
                  <a:srgbClr val="FFFF00"/>
                </a:highlight>
              </a:rPr>
              <a:t>(1993)</a:t>
            </a:r>
            <a:endParaRPr kumimoji="1" lang="ja-JP" altLang="en-US" sz="1600" b="1" dirty="0">
              <a:highlight>
                <a:srgbClr val="FFFF00"/>
              </a:highlight>
            </a:endParaRPr>
          </a:p>
        </p:txBody>
      </p:sp>
      <p:sp>
        <p:nvSpPr>
          <p:cNvPr id="25" name="テキスト ボックス 24">
            <a:extLst>
              <a:ext uri="{FF2B5EF4-FFF2-40B4-BE49-F238E27FC236}">
                <a16:creationId xmlns:a16="http://schemas.microsoft.com/office/drawing/2014/main" id="{F9BAF1C0-E7D7-4ED5-A8CE-E0396BC60EB6}"/>
              </a:ext>
            </a:extLst>
          </p:cNvPr>
          <p:cNvSpPr txBox="1"/>
          <p:nvPr/>
        </p:nvSpPr>
        <p:spPr>
          <a:xfrm>
            <a:off x="6129590" y="737436"/>
            <a:ext cx="5311140" cy="206210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田中邦裕社長 「趣味でやっていたサーバーの貸し出しがビジネスにつながった自分のサーバーは、</a:t>
            </a:r>
            <a:r>
              <a:rPr kumimoji="1" lang="en-US" altLang="ja-JP" sz="1600" dirty="0"/>
              <a:t>Web </a:t>
            </a:r>
            <a:r>
              <a:rPr kumimoji="1" lang="ja-JP" altLang="en-US" sz="1600" dirty="0"/>
              <a:t>サーバーを立ち上げて、学内専用で友だちに貸していたんです。</a:t>
            </a:r>
            <a:r>
              <a:rPr kumimoji="1" lang="en-US" altLang="ja-JP" sz="1600" dirty="0"/>
              <a:t>… </a:t>
            </a:r>
            <a:r>
              <a:rPr kumimoji="1" lang="ja-JP" altLang="en-US" sz="1600" dirty="0"/>
              <a:t>学内の友だちにしか貸していなかったサーバーを、ネットで知り合った人にも貸していくと、どんどんサーバー使う人が増えていきました。」</a:t>
            </a:r>
            <a:endParaRPr kumimoji="1" lang="en-US" altLang="ja-JP" sz="1600" dirty="0"/>
          </a:p>
          <a:p>
            <a:pPr marL="285750" indent="-285750">
              <a:buFont typeface="Arial" panose="020B0604020202020204" pitchFamily="34" charset="0"/>
              <a:buChar char="•"/>
            </a:pPr>
            <a:r>
              <a:rPr kumimoji="1" lang="ja-JP" altLang="en-US" sz="1600" dirty="0"/>
              <a:t>「コンピュータネットワークに非常に興味があったので、自分で学内ネットワークを構築し、サーバーを立ち上げたところ、学内を中心に広く利用されるようになりました。」</a:t>
            </a:r>
          </a:p>
        </p:txBody>
      </p:sp>
      <p:sp>
        <p:nvSpPr>
          <p:cNvPr id="26" name="テキスト ボックス 25">
            <a:extLst>
              <a:ext uri="{FF2B5EF4-FFF2-40B4-BE49-F238E27FC236}">
                <a16:creationId xmlns:a16="http://schemas.microsoft.com/office/drawing/2014/main" id="{C459BB8E-CACB-47FB-B098-9E8C291E2EB4}"/>
              </a:ext>
            </a:extLst>
          </p:cNvPr>
          <p:cNvSpPr txBox="1"/>
          <p:nvPr/>
        </p:nvSpPr>
        <p:spPr>
          <a:xfrm>
            <a:off x="6308660" y="6028402"/>
            <a:ext cx="5398770" cy="769441"/>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[1] https://www.nikkei.com/article/DGKKZO53154110Q9A211C1EAC000/</a:t>
            </a:r>
          </a:p>
          <a:p>
            <a:pPr marL="0" indent="0">
              <a:buNone/>
            </a:pPr>
            <a:r>
              <a:rPr lang="en-US" altLang="ja-JP" sz="1100" dirty="0"/>
              <a:t>[2] https://www.slideshare.net/slideshow/2028-20/57817744#16</a:t>
            </a:r>
          </a:p>
          <a:p>
            <a:pPr marL="0" indent="0">
              <a:buNone/>
            </a:pPr>
            <a:r>
              <a:rPr kumimoji="1" lang="en-US" altLang="ja-JP" sz="1100" dirty="0"/>
              <a:t>[3] https://logmi.jp/main/technology/325538/</a:t>
            </a:r>
          </a:p>
          <a:p>
            <a:pPr marL="0" indent="0">
              <a:buNone/>
            </a:pPr>
            <a:r>
              <a:rPr lang="en-US" altLang="ja-JP" sz="1100" dirty="0"/>
              <a:t>[4] https://www.kosen-k.go.jp/Portals/0/60th/interview/12/</a:t>
            </a:r>
            <a:endParaRPr kumimoji="1" lang="en-US" altLang="ja-JP" sz="1100" dirty="0"/>
          </a:p>
        </p:txBody>
      </p:sp>
      <p:pic>
        <p:nvPicPr>
          <p:cNvPr id="27" name="図 26">
            <a:extLst>
              <a:ext uri="{FF2B5EF4-FFF2-40B4-BE49-F238E27FC236}">
                <a16:creationId xmlns:a16="http://schemas.microsoft.com/office/drawing/2014/main" id="{2AE58037-B441-40F4-98DB-1E5457302A82}"/>
              </a:ext>
            </a:extLst>
          </p:cNvPr>
          <p:cNvPicPr>
            <a:picLocks noChangeAspect="1"/>
          </p:cNvPicPr>
          <p:nvPr/>
        </p:nvPicPr>
        <p:blipFill>
          <a:blip r:embed="rId4"/>
          <a:stretch>
            <a:fillRect/>
          </a:stretch>
        </p:blipFill>
        <p:spPr>
          <a:xfrm>
            <a:off x="6572078" y="3086334"/>
            <a:ext cx="2590272" cy="1535875"/>
          </a:xfrm>
          <a:prstGeom prst="rect">
            <a:avLst/>
          </a:prstGeom>
        </p:spPr>
      </p:pic>
      <p:pic>
        <p:nvPicPr>
          <p:cNvPr id="28" name="図 27">
            <a:extLst>
              <a:ext uri="{FF2B5EF4-FFF2-40B4-BE49-F238E27FC236}">
                <a16:creationId xmlns:a16="http://schemas.microsoft.com/office/drawing/2014/main" id="{61F03E29-BC84-4644-BB89-A34E8AFEB49D}"/>
              </a:ext>
            </a:extLst>
          </p:cNvPr>
          <p:cNvPicPr>
            <a:picLocks noChangeAspect="1"/>
          </p:cNvPicPr>
          <p:nvPr/>
        </p:nvPicPr>
        <p:blipFill>
          <a:blip r:embed="rId5"/>
          <a:stretch>
            <a:fillRect/>
          </a:stretch>
        </p:blipFill>
        <p:spPr>
          <a:xfrm>
            <a:off x="8697530" y="3926715"/>
            <a:ext cx="2907730" cy="1824688"/>
          </a:xfrm>
          <a:prstGeom prst="rect">
            <a:avLst/>
          </a:prstGeom>
        </p:spPr>
      </p:pic>
      <p:sp>
        <p:nvSpPr>
          <p:cNvPr id="29" name="テキスト ボックス 28">
            <a:extLst>
              <a:ext uri="{FF2B5EF4-FFF2-40B4-BE49-F238E27FC236}">
                <a16:creationId xmlns:a16="http://schemas.microsoft.com/office/drawing/2014/main" id="{EDA1FA0E-5FA9-48FD-8518-11039DFAB9D8}"/>
              </a:ext>
            </a:extLst>
          </p:cNvPr>
          <p:cNvSpPr txBox="1"/>
          <p:nvPr/>
        </p:nvSpPr>
        <p:spPr>
          <a:xfrm>
            <a:off x="8785160" y="5751403"/>
            <a:ext cx="3178240" cy="276999"/>
          </a:xfrm>
          <a:prstGeom prst="rect">
            <a:avLst/>
          </a:prstGeom>
          <a:noFill/>
        </p:spPr>
        <p:txBody>
          <a:bodyPr wrap="square" rtlCol="0">
            <a:spAutoFit/>
          </a:bodyPr>
          <a:lstStyle/>
          <a:p>
            <a:r>
              <a:rPr kumimoji="1" lang="ja-JP" altLang="en-US" sz="1200" dirty="0"/>
              <a:t>↑ </a:t>
            </a:r>
            <a:r>
              <a:rPr kumimoji="1" lang="en-US" altLang="ja-JP" sz="1200" dirty="0"/>
              <a:t>1998 </a:t>
            </a:r>
            <a:r>
              <a:rPr kumimoji="1" lang="ja-JP" altLang="en-US" sz="1200" dirty="0"/>
              <a:t>年ごろのさくらインターネットのサーバー </a:t>
            </a:r>
            <a:r>
              <a:rPr kumimoji="1" lang="en-US" altLang="ja-JP" sz="1200" dirty="0"/>
              <a:t>[2]</a:t>
            </a:r>
            <a:endParaRPr kumimoji="1" lang="ja-JP" altLang="en-US" sz="1200" dirty="0"/>
          </a:p>
        </p:txBody>
      </p:sp>
      <p:sp>
        <p:nvSpPr>
          <p:cNvPr id="30" name="テキスト ボックス 29">
            <a:extLst>
              <a:ext uri="{FF2B5EF4-FFF2-40B4-BE49-F238E27FC236}">
                <a16:creationId xmlns:a16="http://schemas.microsoft.com/office/drawing/2014/main" id="{1D253BC8-FD95-4F21-A95C-FBE3EDB958EA}"/>
              </a:ext>
            </a:extLst>
          </p:cNvPr>
          <p:cNvSpPr txBox="1"/>
          <p:nvPr/>
        </p:nvSpPr>
        <p:spPr>
          <a:xfrm>
            <a:off x="6466825" y="4700560"/>
            <a:ext cx="2922270" cy="461665"/>
          </a:xfrm>
          <a:prstGeom prst="rect">
            <a:avLst/>
          </a:prstGeom>
          <a:noFill/>
        </p:spPr>
        <p:txBody>
          <a:bodyPr wrap="square" rtlCol="0">
            <a:spAutoFit/>
          </a:bodyPr>
          <a:lstStyle/>
          <a:p>
            <a:r>
              <a:rPr kumimoji="1" lang="ja-JP" altLang="en-US" sz="1200" dirty="0"/>
              <a:t>↑ 舞鶴高専の作業部屋の写真</a:t>
            </a:r>
            <a:endParaRPr kumimoji="1" lang="en-US" altLang="ja-JP" sz="1200" dirty="0"/>
          </a:p>
          <a:p>
            <a:r>
              <a:rPr lang="en-US" altLang="ja-JP" sz="1200" dirty="0"/>
              <a:t>1993 </a:t>
            </a:r>
            <a:r>
              <a:rPr lang="ja-JP" altLang="en-US" sz="1200" dirty="0"/>
              <a:t>年頃 </a:t>
            </a:r>
            <a:r>
              <a:rPr lang="en-US" altLang="ja-JP" sz="1200" dirty="0"/>
              <a:t>(</a:t>
            </a:r>
            <a:r>
              <a:rPr lang="ja-JP" altLang="en-US" sz="1200" dirty="0"/>
              <a:t>右が田中氏</a:t>
            </a:r>
            <a:r>
              <a:rPr lang="en-US" altLang="ja-JP" sz="1200" dirty="0"/>
              <a:t>) [1]</a:t>
            </a:r>
            <a:endParaRPr kumimoji="1" lang="ja-JP" altLang="en-US" sz="1200" dirty="0"/>
          </a:p>
        </p:txBody>
      </p:sp>
      <p:pic>
        <p:nvPicPr>
          <p:cNvPr id="18" name="図 17">
            <a:extLst>
              <a:ext uri="{FF2B5EF4-FFF2-40B4-BE49-F238E27FC236}">
                <a16:creationId xmlns:a16="http://schemas.microsoft.com/office/drawing/2014/main" id="{240AEACE-EA4A-4B17-9F19-DFE238F5D8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8481" y="2656645"/>
            <a:ext cx="1008950" cy="966909"/>
          </a:xfrm>
          <a:prstGeom prst="rect">
            <a:avLst/>
          </a:prstGeom>
        </p:spPr>
      </p:pic>
    </p:spTree>
    <p:extLst>
      <p:ext uri="{BB962C8B-B14F-4D97-AF65-F5344CB8AC3E}">
        <p14:creationId xmlns:p14="http://schemas.microsoft.com/office/powerpoint/2010/main" val="2244866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CC49A5A-92E7-4248-973B-7B241E35E3E6}"/>
              </a:ext>
            </a:extLst>
          </p:cNvPr>
          <p:cNvSpPr>
            <a:spLocks noGrp="1"/>
          </p:cNvSpPr>
          <p:nvPr>
            <p:ph type="sldNum" sz="quarter" idx="12"/>
          </p:nvPr>
        </p:nvSpPr>
        <p:spPr/>
        <p:txBody>
          <a:bodyPr/>
          <a:lstStyle/>
          <a:p>
            <a:fld id="{63DCA85F-F225-44A4-AEA8-9083CAE61796}" type="slidenum">
              <a:rPr kumimoji="1" lang="ja-JP" altLang="en-US" smtClean="0"/>
              <a:t>67</a:t>
            </a:fld>
            <a:endParaRPr kumimoji="1" lang="ja-JP" altLang="en-US" dirty="0"/>
          </a:p>
        </p:txBody>
      </p:sp>
      <p:sp>
        <p:nvSpPr>
          <p:cNvPr id="5" name="テキスト ボックス 4">
            <a:extLst>
              <a:ext uri="{FF2B5EF4-FFF2-40B4-BE49-F238E27FC236}">
                <a16:creationId xmlns:a16="http://schemas.microsoft.com/office/drawing/2014/main" id="{DD031B07-34DE-4FA1-BB13-9AA3B98C4B9E}"/>
              </a:ext>
            </a:extLst>
          </p:cNvPr>
          <p:cNvSpPr txBox="1"/>
          <p:nvPr/>
        </p:nvSpPr>
        <p:spPr>
          <a:xfrm>
            <a:off x="895388" y="1093371"/>
            <a:ext cx="9917317" cy="5262979"/>
          </a:xfrm>
          <a:prstGeom prst="rect">
            <a:avLst/>
          </a:prstGeom>
          <a:noFill/>
        </p:spPr>
        <p:txBody>
          <a:bodyPr wrap="square" rtlCol="0">
            <a:spAutoFit/>
          </a:bodyPr>
          <a:lstStyle/>
          <a:p>
            <a:r>
              <a:rPr kumimoji="1" lang="en-US" altLang="ja-JP" sz="2400" b="1" dirty="0">
                <a:highlight>
                  <a:srgbClr val="99FFCC"/>
                </a:highlight>
              </a:rPr>
              <a:t>(1) </a:t>
            </a:r>
            <a:r>
              <a:rPr kumimoji="1" lang="ja-JP" altLang="en-US" sz="2400" b="1" dirty="0">
                <a:highlight>
                  <a:srgbClr val="99FFCC"/>
                </a:highlight>
              </a:rPr>
              <a:t>学内の学生や教員が新たな </a:t>
            </a:r>
            <a:r>
              <a:rPr kumimoji="1" lang="en-US" altLang="ja-JP" sz="2400" b="1" dirty="0">
                <a:highlight>
                  <a:srgbClr val="99FFCC"/>
                </a:highlight>
              </a:rPr>
              <a:t>OS </a:t>
            </a:r>
            <a:r>
              <a:rPr kumimoji="1" lang="ja-JP" altLang="en-US" sz="2400" b="1" dirty="0">
                <a:highlight>
                  <a:srgbClr val="99FFCC"/>
                </a:highlight>
              </a:rPr>
              <a:t>とコンピュータを試作 </a:t>
            </a:r>
            <a:r>
              <a:rPr kumimoji="1" lang="en-US" altLang="ja-JP" sz="2400" b="1" dirty="0">
                <a:highlight>
                  <a:srgbClr val="FFFFCC"/>
                </a:highlight>
              </a:rPr>
              <a:t>(</a:t>
            </a:r>
            <a:r>
              <a:rPr kumimoji="1" lang="ja-JP" altLang="en-US" sz="2400" b="1" dirty="0">
                <a:highlight>
                  <a:srgbClr val="FFFFCC"/>
                </a:highlight>
              </a:rPr>
              <a:t>スタンフォード大</a:t>
            </a:r>
            <a:r>
              <a:rPr kumimoji="1" lang="en-US" altLang="ja-JP" sz="2400" b="1" dirty="0">
                <a:highlight>
                  <a:srgbClr val="FFFFCC"/>
                </a:highlight>
              </a:rPr>
              <a:t>)</a:t>
            </a:r>
          </a:p>
          <a:p>
            <a:r>
              <a:rPr kumimoji="1" lang="en-US" altLang="ja-JP" sz="2400" dirty="0"/>
              <a:t>   </a:t>
            </a:r>
            <a:r>
              <a:rPr kumimoji="1" lang="ja-JP" altLang="en-US" sz="2400" dirty="0"/>
              <a:t>アンディ・ベクトルシャイム </a:t>
            </a:r>
            <a:r>
              <a:rPr kumimoji="1" lang="en-US" altLang="ja-JP" sz="2400" dirty="0"/>
              <a:t>(Andy </a:t>
            </a:r>
            <a:r>
              <a:rPr kumimoji="1" lang="en-US" altLang="ja-JP" sz="2400" dirty="0" err="1"/>
              <a:t>Bechtolsheim</a:t>
            </a:r>
            <a:r>
              <a:rPr kumimoji="1" lang="en-US" altLang="ja-JP" sz="2400" dirty="0"/>
              <a:t>) </a:t>
            </a:r>
            <a:r>
              <a:rPr kumimoji="1" lang="ja-JP" altLang="en-US" sz="2400" dirty="0"/>
              <a:t>他</a:t>
            </a:r>
          </a:p>
          <a:p>
            <a:r>
              <a:rPr kumimoji="1" lang="ja-JP" altLang="en-US" sz="2400" dirty="0"/>
              <a:t>  → </a:t>
            </a:r>
            <a:r>
              <a:rPr kumimoji="1" lang="en-US" altLang="ja-JP" sz="2400" dirty="0">
                <a:highlight>
                  <a:srgbClr val="FFCCFF"/>
                </a:highlight>
              </a:rPr>
              <a:t>Sun Microsystems </a:t>
            </a:r>
            <a:r>
              <a:rPr kumimoji="1" lang="ja-JP" altLang="en-US" sz="2400" dirty="0">
                <a:highlight>
                  <a:srgbClr val="FFCCFF"/>
                </a:highlight>
              </a:rPr>
              <a:t>社 </a:t>
            </a:r>
            <a:r>
              <a:rPr kumimoji="1" lang="en-US" altLang="ja-JP" sz="2400" dirty="0">
                <a:highlight>
                  <a:srgbClr val="FFCCFF"/>
                </a:highlight>
              </a:rPr>
              <a:t>(Java </a:t>
            </a:r>
            <a:r>
              <a:rPr kumimoji="1" lang="ja-JP" altLang="en-US" sz="2400" dirty="0">
                <a:highlight>
                  <a:srgbClr val="FFCCFF"/>
                </a:highlight>
              </a:rPr>
              <a:t>等を発明した会社</a:t>
            </a:r>
            <a:r>
              <a:rPr kumimoji="1" lang="en-US" altLang="ja-JP" sz="2400" dirty="0">
                <a:highlight>
                  <a:srgbClr val="FFCCFF"/>
                </a:highlight>
              </a:rPr>
              <a:t>)</a:t>
            </a:r>
          </a:p>
          <a:p>
            <a:endParaRPr kumimoji="1" lang="en-US" altLang="ja-JP" sz="2400" dirty="0"/>
          </a:p>
          <a:p>
            <a:r>
              <a:rPr kumimoji="1" lang="en-US" altLang="ja-JP" sz="2400" b="1" dirty="0">
                <a:highlight>
                  <a:srgbClr val="99FFCC"/>
                </a:highlight>
              </a:rPr>
              <a:t>(2) </a:t>
            </a:r>
            <a:r>
              <a:rPr kumimoji="1" lang="ja-JP" altLang="en-US" sz="2400" b="1" dirty="0">
                <a:highlight>
                  <a:srgbClr val="99FFCC"/>
                </a:highlight>
              </a:rPr>
              <a:t>学内プロジェクト </a:t>
            </a:r>
            <a:r>
              <a:rPr kumimoji="1" lang="en-US" altLang="ja-JP" sz="2400" b="1" dirty="0">
                <a:highlight>
                  <a:srgbClr val="99FFCC"/>
                </a:highlight>
              </a:rPr>
              <a:t>Athena </a:t>
            </a:r>
            <a:r>
              <a:rPr kumimoji="1" lang="ja-JP" altLang="en-US" sz="2400" b="1" dirty="0">
                <a:highlight>
                  <a:srgbClr val="99FFCC"/>
                </a:highlight>
              </a:rPr>
              <a:t>の試作、全世界的に利用されるウインドウシステム</a:t>
            </a:r>
          </a:p>
          <a:p>
            <a:r>
              <a:rPr kumimoji="1" lang="ja-JP" altLang="en-US" sz="2400" dirty="0"/>
              <a:t>   </a:t>
            </a:r>
            <a:r>
              <a:rPr kumimoji="1" lang="en-US" altLang="ja-JP" sz="2400" b="1" dirty="0">
                <a:highlight>
                  <a:srgbClr val="FFFFCC"/>
                </a:highlight>
              </a:rPr>
              <a:t>(MIT </a:t>
            </a:r>
            <a:r>
              <a:rPr kumimoji="1" lang="ja-JP" altLang="en-US" sz="2400" b="1" dirty="0">
                <a:highlight>
                  <a:srgbClr val="FFFFCC"/>
                </a:highlight>
              </a:rPr>
              <a:t>大</a:t>
            </a:r>
            <a:r>
              <a:rPr kumimoji="1" lang="en-US" altLang="ja-JP" sz="2400" b="1" dirty="0">
                <a:highlight>
                  <a:srgbClr val="FFFFCC"/>
                </a:highlight>
              </a:rPr>
              <a:t>) </a:t>
            </a:r>
            <a:r>
              <a:rPr kumimoji="1" lang="en-US" altLang="ja-JP" sz="2400" dirty="0"/>
              <a:t>→ </a:t>
            </a:r>
            <a:r>
              <a:rPr kumimoji="1" lang="en-US" altLang="ja-JP" sz="2400" dirty="0">
                <a:highlight>
                  <a:srgbClr val="FFCCFF"/>
                </a:highlight>
              </a:rPr>
              <a:t>X Window System</a:t>
            </a:r>
          </a:p>
          <a:p>
            <a:endParaRPr lang="en-US" altLang="ja-JP" sz="2400" dirty="0"/>
          </a:p>
          <a:p>
            <a:r>
              <a:rPr kumimoji="1" lang="en-US" altLang="ja-JP" sz="2400" b="1" dirty="0">
                <a:highlight>
                  <a:srgbClr val="99FFCC"/>
                </a:highlight>
              </a:rPr>
              <a:t>(3) </a:t>
            </a:r>
            <a:r>
              <a:rPr kumimoji="1" lang="ja-JP" altLang="en-US" sz="2400" b="1" dirty="0">
                <a:highlight>
                  <a:srgbClr val="99FFCC"/>
                </a:highlight>
              </a:rPr>
              <a:t>学部生たちが </a:t>
            </a:r>
            <a:r>
              <a:rPr kumimoji="1" lang="en-US" altLang="ja-JP" sz="2400" b="1" dirty="0">
                <a:highlight>
                  <a:srgbClr val="99FFCC"/>
                </a:highlight>
              </a:rPr>
              <a:t>Web </a:t>
            </a:r>
            <a:r>
              <a:rPr kumimoji="1" lang="ja-JP" altLang="en-US" sz="2400" b="1" dirty="0">
                <a:highlight>
                  <a:srgbClr val="99FFCC"/>
                </a:highlight>
              </a:rPr>
              <a:t>ブラウザと </a:t>
            </a:r>
            <a:r>
              <a:rPr kumimoji="1" lang="en-US" altLang="ja-JP" sz="2400" b="1" dirty="0">
                <a:highlight>
                  <a:srgbClr val="99FFCC"/>
                </a:highlight>
              </a:rPr>
              <a:t>Web </a:t>
            </a:r>
            <a:r>
              <a:rPr kumimoji="1" lang="ja-JP" altLang="en-US" sz="2400" b="1" dirty="0">
                <a:highlight>
                  <a:srgbClr val="99FFCC"/>
                </a:highlight>
              </a:rPr>
              <a:t>サーバーを試作 </a:t>
            </a:r>
            <a:r>
              <a:rPr kumimoji="1" lang="en-US" altLang="ja-JP" sz="2400" b="1" dirty="0">
                <a:highlight>
                  <a:srgbClr val="FFFFCC"/>
                </a:highlight>
              </a:rPr>
              <a:t>(</a:t>
            </a:r>
            <a:r>
              <a:rPr kumimoji="1" lang="ja-JP" altLang="en-US" sz="2400" b="1" dirty="0">
                <a:highlight>
                  <a:srgbClr val="FFFFCC"/>
                </a:highlight>
              </a:rPr>
              <a:t>イリノイ大学</a:t>
            </a:r>
            <a:r>
              <a:rPr kumimoji="1" lang="en-US" altLang="ja-JP" sz="2400" b="1" dirty="0">
                <a:highlight>
                  <a:srgbClr val="FFFFCC"/>
                </a:highlight>
              </a:rPr>
              <a:t>)</a:t>
            </a:r>
          </a:p>
          <a:p>
            <a:r>
              <a:rPr kumimoji="1" lang="en-US" altLang="ja-JP" sz="2400" dirty="0"/>
              <a:t>   </a:t>
            </a:r>
            <a:r>
              <a:rPr kumimoji="1" lang="ja-JP" altLang="en-US" sz="2400" dirty="0"/>
              <a:t>マーク・アンドリーセン、エリック・ビナ、ロバート・マクック他</a:t>
            </a:r>
          </a:p>
          <a:p>
            <a:r>
              <a:rPr kumimoji="1" lang="ja-JP" altLang="en-US" sz="2400" dirty="0"/>
              <a:t>   → </a:t>
            </a:r>
            <a:r>
              <a:rPr kumimoji="1" lang="en-US" altLang="ja-JP" sz="2400" dirty="0">
                <a:highlight>
                  <a:srgbClr val="FFCCFF"/>
                </a:highlight>
              </a:rPr>
              <a:t>Apache HTTP </a:t>
            </a:r>
            <a:r>
              <a:rPr kumimoji="1" lang="ja-JP" altLang="en-US" sz="2400" dirty="0">
                <a:highlight>
                  <a:srgbClr val="FFCCFF"/>
                </a:highlight>
              </a:rPr>
              <a:t>サーバーと </a:t>
            </a:r>
            <a:r>
              <a:rPr kumimoji="1" lang="en-US" altLang="ja-JP" sz="2400" dirty="0">
                <a:highlight>
                  <a:srgbClr val="FFCCFF"/>
                </a:highlight>
              </a:rPr>
              <a:t>NCSA Mosaic (</a:t>
            </a:r>
            <a:r>
              <a:rPr kumimoji="1" lang="ja-JP" altLang="en-US" sz="2400" dirty="0">
                <a:highlight>
                  <a:srgbClr val="FFCCFF"/>
                </a:highlight>
              </a:rPr>
              <a:t>現代の各種ブラウザの原型</a:t>
            </a:r>
            <a:r>
              <a:rPr kumimoji="1" lang="en-US" altLang="ja-JP" sz="2400" dirty="0">
                <a:highlight>
                  <a:srgbClr val="FFCCFF"/>
                </a:highlight>
              </a:rPr>
              <a:t>)</a:t>
            </a:r>
          </a:p>
          <a:p>
            <a:endParaRPr lang="en-US" altLang="ja-JP" sz="2400" dirty="0"/>
          </a:p>
          <a:p>
            <a:r>
              <a:rPr kumimoji="1" lang="en-US" altLang="ja-JP" sz="2400" b="1" dirty="0">
                <a:highlight>
                  <a:srgbClr val="99FFCC"/>
                </a:highlight>
              </a:rPr>
              <a:t>(4) </a:t>
            </a:r>
            <a:r>
              <a:rPr kumimoji="1" lang="ja-JP" altLang="en-US" sz="2400" b="1" dirty="0">
                <a:highlight>
                  <a:srgbClr val="99FFCC"/>
                </a:highlight>
              </a:rPr>
              <a:t>大学院生たちが名前解決ソフトウェアを試作 </a:t>
            </a:r>
            <a:r>
              <a:rPr kumimoji="1" lang="en-US" altLang="ja-JP" sz="2400" b="1" dirty="0">
                <a:highlight>
                  <a:srgbClr val="FFFFCC"/>
                </a:highlight>
              </a:rPr>
              <a:t>(</a:t>
            </a:r>
            <a:r>
              <a:rPr kumimoji="1" lang="ja-JP" altLang="en-US" sz="2400" b="1" dirty="0">
                <a:highlight>
                  <a:srgbClr val="FFFFCC"/>
                </a:highlight>
              </a:rPr>
              <a:t>カリフォルニア大バークレイ校</a:t>
            </a:r>
            <a:r>
              <a:rPr kumimoji="1" lang="en-US" altLang="ja-JP" sz="2400" b="1" dirty="0">
                <a:highlight>
                  <a:srgbClr val="FFFFCC"/>
                </a:highlight>
              </a:rPr>
              <a:t>)</a:t>
            </a:r>
          </a:p>
          <a:p>
            <a:r>
              <a:rPr kumimoji="1" lang="en-US" altLang="ja-JP" sz="2400" dirty="0"/>
              <a:t>   → </a:t>
            </a:r>
            <a:r>
              <a:rPr kumimoji="1" lang="en-US" altLang="ja-JP" sz="2400" dirty="0">
                <a:highlight>
                  <a:srgbClr val="FFCCFF"/>
                </a:highlight>
              </a:rPr>
              <a:t>BIND DNS (</a:t>
            </a:r>
            <a:r>
              <a:rPr kumimoji="1" lang="ja-JP" altLang="en-US" sz="2400" dirty="0">
                <a:highlight>
                  <a:srgbClr val="FFCCFF"/>
                </a:highlight>
              </a:rPr>
              <a:t>現代のインターネットの </a:t>
            </a:r>
            <a:r>
              <a:rPr kumimoji="1" lang="en-US" altLang="ja-JP" sz="2400" dirty="0">
                <a:highlight>
                  <a:srgbClr val="FFCCFF"/>
                </a:highlight>
              </a:rPr>
              <a:t>DNS = </a:t>
            </a:r>
            <a:r>
              <a:rPr kumimoji="1" lang="ja-JP" altLang="en-US" sz="2400" dirty="0">
                <a:highlight>
                  <a:srgbClr val="FFCCFF"/>
                </a:highlight>
              </a:rPr>
              <a:t>ドメイン名前解決実装の標準</a:t>
            </a:r>
            <a:r>
              <a:rPr kumimoji="1" lang="en-US" altLang="ja-JP" sz="2400" dirty="0">
                <a:highlight>
                  <a:srgbClr val="FFCCFF"/>
                </a:highlight>
              </a:rPr>
              <a:t>)</a:t>
            </a:r>
          </a:p>
          <a:p>
            <a:endParaRPr kumimoji="1" lang="ja-JP" altLang="en-US" sz="2400" dirty="0"/>
          </a:p>
        </p:txBody>
      </p:sp>
      <p:sp>
        <p:nvSpPr>
          <p:cNvPr id="6" name="テキスト ボックス 5">
            <a:extLst>
              <a:ext uri="{FF2B5EF4-FFF2-40B4-BE49-F238E27FC236}">
                <a16:creationId xmlns:a16="http://schemas.microsoft.com/office/drawing/2014/main" id="{BC5236B9-DB98-404F-BDFB-D142B2A9F941}"/>
              </a:ext>
            </a:extLst>
          </p:cNvPr>
          <p:cNvSpPr txBox="1"/>
          <p:nvPr/>
        </p:nvSpPr>
        <p:spPr>
          <a:xfrm>
            <a:off x="75445" y="243840"/>
            <a:ext cx="12041109" cy="400110"/>
          </a:xfrm>
          <a:prstGeom prst="rect">
            <a:avLst/>
          </a:prstGeom>
          <a:noFill/>
        </p:spPr>
        <p:txBody>
          <a:bodyPr wrap="square" rtlCol="0">
            <a:spAutoFit/>
          </a:bodyPr>
          <a:lstStyle/>
          <a:p>
            <a:r>
              <a:rPr kumimoji="1" lang="ja-JP" altLang="en-US" sz="2000" b="1" dirty="0">
                <a:highlight>
                  <a:srgbClr val="FFFFCC"/>
                </a:highlight>
              </a:rPr>
              <a:t>その他 大学内ガレージが、全世界で使われる基盤的デジタル技術形成につながった例 </a:t>
            </a:r>
            <a:r>
              <a:rPr kumimoji="1" lang="en-US" altLang="ja-JP" sz="2000" b="1" dirty="0">
                <a:highlight>
                  <a:srgbClr val="FFFFCC"/>
                </a:highlight>
              </a:rPr>
              <a:t>(1/2)</a:t>
            </a:r>
            <a:endParaRPr kumimoji="1" lang="ja-JP" altLang="en-US" sz="2000" b="1" dirty="0">
              <a:highlight>
                <a:srgbClr val="FFFFCC"/>
              </a:highlight>
            </a:endParaRPr>
          </a:p>
        </p:txBody>
      </p:sp>
      <p:pic>
        <p:nvPicPr>
          <p:cNvPr id="7" name="図 6">
            <a:extLst>
              <a:ext uri="{FF2B5EF4-FFF2-40B4-BE49-F238E27FC236}">
                <a16:creationId xmlns:a16="http://schemas.microsoft.com/office/drawing/2014/main" id="{C0B014D4-56D6-4865-AFCF-FD5262D292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8084" y="1390381"/>
            <a:ext cx="1115926" cy="819419"/>
          </a:xfrm>
          <a:prstGeom prst="rect">
            <a:avLst/>
          </a:prstGeom>
        </p:spPr>
      </p:pic>
      <p:pic>
        <p:nvPicPr>
          <p:cNvPr id="8" name="図 7">
            <a:extLst>
              <a:ext uri="{FF2B5EF4-FFF2-40B4-BE49-F238E27FC236}">
                <a16:creationId xmlns:a16="http://schemas.microsoft.com/office/drawing/2014/main" id="{8EDFE531-A059-4F19-B62E-7EA7BB818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899" y="3520951"/>
            <a:ext cx="891292" cy="1011241"/>
          </a:xfrm>
          <a:prstGeom prst="rect">
            <a:avLst/>
          </a:prstGeom>
        </p:spPr>
      </p:pic>
      <p:pic>
        <p:nvPicPr>
          <p:cNvPr id="9" name="図 8">
            <a:extLst>
              <a:ext uri="{FF2B5EF4-FFF2-40B4-BE49-F238E27FC236}">
                <a16:creationId xmlns:a16="http://schemas.microsoft.com/office/drawing/2014/main" id="{4CF58B6A-49B8-4B08-AB9C-DF47B120C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84" y="4996050"/>
            <a:ext cx="839282" cy="1264438"/>
          </a:xfrm>
          <a:prstGeom prst="rect">
            <a:avLst/>
          </a:prstGeom>
        </p:spPr>
      </p:pic>
    </p:spTree>
    <p:extLst>
      <p:ext uri="{BB962C8B-B14F-4D97-AF65-F5344CB8AC3E}">
        <p14:creationId xmlns:p14="http://schemas.microsoft.com/office/powerpoint/2010/main" val="2832642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CC49A5A-92E7-4248-973B-7B241E35E3E6}"/>
              </a:ext>
            </a:extLst>
          </p:cNvPr>
          <p:cNvSpPr>
            <a:spLocks noGrp="1"/>
          </p:cNvSpPr>
          <p:nvPr>
            <p:ph type="sldNum" sz="quarter" idx="12"/>
          </p:nvPr>
        </p:nvSpPr>
        <p:spPr/>
        <p:txBody>
          <a:bodyPr/>
          <a:lstStyle/>
          <a:p>
            <a:fld id="{63DCA85F-F225-44A4-AEA8-9083CAE61796}" type="slidenum">
              <a:rPr kumimoji="1" lang="ja-JP" altLang="en-US" smtClean="0"/>
              <a:t>68</a:t>
            </a:fld>
            <a:endParaRPr kumimoji="1" lang="ja-JP" altLang="en-US" dirty="0"/>
          </a:p>
        </p:txBody>
      </p:sp>
      <p:sp>
        <p:nvSpPr>
          <p:cNvPr id="5" name="テキスト ボックス 4">
            <a:extLst>
              <a:ext uri="{FF2B5EF4-FFF2-40B4-BE49-F238E27FC236}">
                <a16:creationId xmlns:a16="http://schemas.microsoft.com/office/drawing/2014/main" id="{DD031B07-34DE-4FA1-BB13-9AA3B98C4B9E}"/>
              </a:ext>
            </a:extLst>
          </p:cNvPr>
          <p:cNvSpPr txBox="1"/>
          <p:nvPr/>
        </p:nvSpPr>
        <p:spPr>
          <a:xfrm>
            <a:off x="742385" y="344755"/>
            <a:ext cx="11512990" cy="6863417"/>
          </a:xfrm>
          <a:prstGeom prst="rect">
            <a:avLst/>
          </a:prstGeom>
          <a:noFill/>
        </p:spPr>
        <p:txBody>
          <a:bodyPr wrap="square" rtlCol="0">
            <a:spAutoFit/>
          </a:bodyPr>
          <a:lstStyle/>
          <a:p>
            <a:r>
              <a:rPr kumimoji="1" lang="en-US" altLang="ja-JP" sz="2200" b="1" dirty="0">
                <a:highlight>
                  <a:srgbClr val="99FFCC"/>
                </a:highlight>
              </a:rPr>
              <a:t>(5) </a:t>
            </a:r>
            <a:r>
              <a:rPr kumimoji="1" lang="ja-JP" altLang="en-US" sz="2200" b="1" dirty="0">
                <a:highlight>
                  <a:srgbClr val="99FFCC"/>
                </a:highlight>
              </a:rPr>
              <a:t>研究員がパスワード盗難事件への対処のため安全な </a:t>
            </a:r>
            <a:r>
              <a:rPr kumimoji="1" lang="en-US" altLang="ja-JP" sz="2200" b="1" dirty="0">
                <a:highlight>
                  <a:srgbClr val="99FFCC"/>
                </a:highlight>
              </a:rPr>
              <a:t>Telnet </a:t>
            </a:r>
            <a:r>
              <a:rPr kumimoji="1" lang="ja-JP" altLang="en-US" sz="2200" b="1" dirty="0">
                <a:highlight>
                  <a:srgbClr val="99FFCC"/>
                </a:highlight>
              </a:rPr>
              <a:t>を作成   </a:t>
            </a:r>
            <a:r>
              <a:rPr kumimoji="1" lang="ja-JP" altLang="en-US" sz="2200" dirty="0"/>
              <a:t>タトゥ・ユロネン </a:t>
            </a:r>
            <a:br>
              <a:rPr kumimoji="1" lang="en-US" altLang="ja-JP" sz="2200" dirty="0"/>
            </a:br>
            <a:r>
              <a:rPr kumimoji="1" lang="en-US" altLang="ja-JP" sz="2200" b="1" dirty="0">
                <a:highlight>
                  <a:srgbClr val="FFFFCC"/>
                </a:highlight>
              </a:rPr>
              <a:t>(</a:t>
            </a:r>
            <a:r>
              <a:rPr kumimoji="1" lang="ja-JP" altLang="en-US" sz="2200" b="1" dirty="0">
                <a:highlight>
                  <a:srgbClr val="FFFFCC"/>
                </a:highlight>
              </a:rPr>
              <a:t>フィンランドのヘルシンキ工科大学</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SSH (</a:t>
            </a:r>
            <a:r>
              <a:rPr kumimoji="1" lang="ja-JP" altLang="en-US" sz="2200" dirty="0">
                <a:highlight>
                  <a:srgbClr val="FFCCFF"/>
                </a:highlight>
              </a:rPr>
              <a:t>現代のクラウドや </a:t>
            </a:r>
            <a:r>
              <a:rPr kumimoji="1" lang="en-US" altLang="ja-JP" sz="2200" dirty="0">
                <a:highlight>
                  <a:srgbClr val="FFCCFF"/>
                </a:highlight>
              </a:rPr>
              <a:t>AI </a:t>
            </a:r>
            <a:r>
              <a:rPr kumimoji="1" lang="ja-JP" altLang="en-US" sz="2200" dirty="0">
                <a:highlight>
                  <a:srgbClr val="FFCCFF"/>
                </a:highlight>
              </a:rPr>
              <a:t>システムの基礎管理プロトコルの中核</a:t>
            </a:r>
            <a:r>
              <a:rPr kumimoji="1" lang="en-US" altLang="ja-JP" sz="2200" dirty="0">
                <a:highlight>
                  <a:srgbClr val="FFCCFF"/>
                </a:highlight>
              </a:rPr>
              <a:t>)</a:t>
            </a:r>
          </a:p>
          <a:p>
            <a:endParaRPr kumimoji="1" lang="en-US" altLang="ja-JP" sz="2200" dirty="0"/>
          </a:p>
          <a:p>
            <a:r>
              <a:rPr kumimoji="1" lang="en-US" altLang="ja-JP" sz="2200" b="1" dirty="0">
                <a:highlight>
                  <a:srgbClr val="99FFCC"/>
                </a:highlight>
              </a:rPr>
              <a:t>(6) </a:t>
            </a:r>
            <a:r>
              <a:rPr kumimoji="1" lang="ja-JP" altLang="en-US" sz="2200" b="1" dirty="0">
                <a:highlight>
                  <a:srgbClr val="99FFCC"/>
                </a:highlight>
              </a:rPr>
              <a:t>大学院生が </a:t>
            </a:r>
            <a:r>
              <a:rPr kumimoji="1" lang="en-US" altLang="ja-JP" sz="2200" b="1" dirty="0">
                <a:highlight>
                  <a:srgbClr val="99FFCC"/>
                </a:highlight>
              </a:rPr>
              <a:t>UNIX </a:t>
            </a:r>
            <a:r>
              <a:rPr kumimoji="1" lang="ja-JP" altLang="en-US" sz="2200" b="1" dirty="0">
                <a:highlight>
                  <a:srgbClr val="99FFCC"/>
                </a:highlight>
              </a:rPr>
              <a:t>から学生の </a:t>
            </a:r>
            <a:r>
              <a:rPr kumimoji="1" lang="en-US" altLang="ja-JP" sz="2200" b="1" dirty="0">
                <a:highlight>
                  <a:srgbClr val="99FFCC"/>
                </a:highlight>
              </a:rPr>
              <a:t>Window </a:t>
            </a:r>
            <a:r>
              <a:rPr kumimoji="1" lang="ja-JP" altLang="en-US" sz="2200" b="1" dirty="0">
                <a:highlight>
                  <a:srgbClr val="99FFCC"/>
                </a:highlight>
              </a:rPr>
              <a:t>と接続するためのプログラムを試作   </a:t>
            </a:r>
            <a:r>
              <a:rPr kumimoji="1" lang="ja-JP" altLang="en-US" sz="2200" dirty="0"/>
              <a:t>アンドリュー・トリッジェル </a:t>
            </a:r>
            <a:r>
              <a:rPr kumimoji="1" lang="en-US" altLang="ja-JP" sz="2200" b="1" dirty="0">
                <a:highlight>
                  <a:srgbClr val="FFFFCC"/>
                </a:highlight>
              </a:rPr>
              <a:t>(</a:t>
            </a:r>
            <a:r>
              <a:rPr kumimoji="1" lang="ja-JP" altLang="en-US" sz="2200" b="1" dirty="0">
                <a:highlight>
                  <a:srgbClr val="FFFFCC"/>
                </a:highlight>
              </a:rPr>
              <a:t>オーストラリア国立大</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Samba (</a:t>
            </a:r>
            <a:r>
              <a:rPr kumimoji="1" lang="ja-JP" altLang="en-US" sz="2200" dirty="0">
                <a:highlight>
                  <a:srgbClr val="FFCCFF"/>
                </a:highlight>
              </a:rPr>
              <a:t>現代の </a:t>
            </a:r>
            <a:r>
              <a:rPr kumimoji="1" lang="en-US" altLang="ja-JP" sz="2200" dirty="0">
                <a:highlight>
                  <a:srgbClr val="FFCCFF"/>
                </a:highlight>
              </a:rPr>
              <a:t>NAS </a:t>
            </a:r>
            <a:r>
              <a:rPr kumimoji="1" lang="ja-JP" altLang="en-US" sz="2200" dirty="0">
                <a:highlight>
                  <a:srgbClr val="FFCCFF"/>
                </a:highlight>
              </a:rPr>
              <a:t>やファイルサーバ等のストレージ装置の中核</a:t>
            </a:r>
            <a:r>
              <a:rPr kumimoji="1" lang="en-US" altLang="ja-JP" sz="2200" dirty="0">
                <a:highlight>
                  <a:srgbClr val="FFCCFF"/>
                </a:highlight>
              </a:rPr>
              <a:t>)</a:t>
            </a:r>
          </a:p>
          <a:p>
            <a:endParaRPr kumimoji="1" lang="en-US" altLang="ja-JP" sz="2200" dirty="0"/>
          </a:p>
          <a:p>
            <a:r>
              <a:rPr kumimoji="1" lang="en-US" altLang="ja-JP" sz="2200" b="1" dirty="0">
                <a:highlight>
                  <a:srgbClr val="99FFCC"/>
                </a:highlight>
              </a:rPr>
              <a:t>(7) </a:t>
            </a:r>
            <a:r>
              <a:rPr kumimoji="1" lang="ja-JP" altLang="en-US" sz="2200" b="1" dirty="0">
                <a:highlight>
                  <a:srgbClr val="99FFCC"/>
                </a:highlight>
              </a:rPr>
              <a:t>大学教授が </a:t>
            </a:r>
            <a:r>
              <a:rPr kumimoji="1" lang="en-US" altLang="ja-JP" sz="2200" b="1" dirty="0">
                <a:highlight>
                  <a:srgbClr val="99FFCC"/>
                </a:highlight>
              </a:rPr>
              <a:t>"</a:t>
            </a:r>
            <a:r>
              <a:rPr kumimoji="1" lang="ja-JP" altLang="en-US" sz="2200" b="1" dirty="0">
                <a:highlight>
                  <a:srgbClr val="99FFCC"/>
                </a:highlight>
              </a:rPr>
              <a:t>マイクロカーネル</a:t>
            </a:r>
            <a:r>
              <a:rPr kumimoji="1" lang="en-US" altLang="ja-JP" sz="2200" b="1" dirty="0">
                <a:highlight>
                  <a:srgbClr val="99FFCC"/>
                </a:highlight>
              </a:rPr>
              <a:t>" </a:t>
            </a:r>
            <a:r>
              <a:rPr kumimoji="1" lang="ja-JP" altLang="en-US" sz="2200" b="1" dirty="0">
                <a:highlight>
                  <a:srgbClr val="99FFCC"/>
                </a:highlight>
              </a:rPr>
              <a:t>型の新しい </a:t>
            </a:r>
            <a:r>
              <a:rPr kumimoji="1" lang="en-US" altLang="ja-JP" sz="2200" b="1" dirty="0">
                <a:highlight>
                  <a:srgbClr val="99FFCC"/>
                </a:highlight>
              </a:rPr>
              <a:t>OS "Mach" </a:t>
            </a:r>
            <a:r>
              <a:rPr kumimoji="1" lang="ja-JP" altLang="en-US" sz="2200" b="1" dirty="0">
                <a:highlight>
                  <a:srgbClr val="99FFCC"/>
                </a:highlight>
              </a:rPr>
              <a:t>を自作   </a:t>
            </a:r>
            <a:r>
              <a:rPr kumimoji="1" lang="ja-JP" altLang="en-US" sz="2200" dirty="0"/>
              <a:t>リチャード・ラシッド </a:t>
            </a:r>
            <a:br>
              <a:rPr kumimoji="1" lang="en-US" altLang="ja-JP" sz="2200" dirty="0"/>
            </a:br>
            <a:r>
              <a:rPr kumimoji="1" lang="en-US" altLang="ja-JP" sz="2200" b="1" dirty="0">
                <a:highlight>
                  <a:srgbClr val="FFFFCC"/>
                </a:highlight>
              </a:rPr>
              <a:t>(</a:t>
            </a:r>
            <a:r>
              <a:rPr kumimoji="1" lang="ja-JP" altLang="en-US" sz="2200" b="1" dirty="0">
                <a:highlight>
                  <a:srgbClr val="FFFFCC"/>
                </a:highlight>
              </a:rPr>
              <a:t>カーネギーメロン大</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Apple </a:t>
            </a:r>
            <a:r>
              <a:rPr kumimoji="1" lang="ja-JP" altLang="en-US" sz="2200" dirty="0">
                <a:highlight>
                  <a:srgbClr val="FFCCFF"/>
                </a:highlight>
              </a:rPr>
              <a:t>社の </a:t>
            </a:r>
            <a:r>
              <a:rPr kumimoji="1" lang="en-US" altLang="ja-JP" sz="2200" dirty="0">
                <a:highlight>
                  <a:srgbClr val="FFCCFF"/>
                </a:highlight>
              </a:rPr>
              <a:t>Mac OS X, iOS </a:t>
            </a:r>
            <a:r>
              <a:rPr kumimoji="1" lang="ja-JP" altLang="en-US" sz="2200" dirty="0">
                <a:highlight>
                  <a:srgbClr val="FFCCFF"/>
                </a:highlight>
              </a:rPr>
              <a:t>に発展。</a:t>
            </a:r>
          </a:p>
          <a:p>
            <a:endParaRPr kumimoji="1" lang="ja-JP" altLang="en-US" sz="2200" dirty="0"/>
          </a:p>
          <a:p>
            <a:r>
              <a:rPr kumimoji="1" lang="en-US" altLang="ja-JP" sz="2200" b="1" dirty="0">
                <a:highlight>
                  <a:srgbClr val="99FFCC"/>
                </a:highlight>
              </a:rPr>
              <a:t>(8) </a:t>
            </a:r>
            <a:r>
              <a:rPr kumimoji="1" lang="ja-JP" altLang="en-US" sz="2200" b="1" dirty="0">
                <a:highlight>
                  <a:srgbClr val="99FFCC"/>
                </a:highlight>
              </a:rPr>
              <a:t>教授と大学院生が </a:t>
            </a:r>
            <a:r>
              <a:rPr kumimoji="1" lang="en-US" altLang="ja-JP" sz="2200" b="1" dirty="0">
                <a:highlight>
                  <a:srgbClr val="99FFCC"/>
                </a:highlight>
              </a:rPr>
              <a:t>Intel CPU </a:t>
            </a:r>
            <a:r>
              <a:rPr kumimoji="1" lang="ja-JP" altLang="en-US" sz="2200" b="1" dirty="0">
                <a:highlight>
                  <a:srgbClr val="99FFCC"/>
                </a:highlight>
              </a:rPr>
              <a:t>用のハイパバイザ </a:t>
            </a:r>
            <a:r>
              <a:rPr kumimoji="1" lang="en-US" altLang="ja-JP" sz="2200" b="1" dirty="0">
                <a:highlight>
                  <a:srgbClr val="99FFCC"/>
                </a:highlight>
              </a:rPr>
              <a:t>"Xen" </a:t>
            </a:r>
            <a:r>
              <a:rPr kumimoji="1" lang="ja-JP" altLang="en-US" sz="2200" b="1" dirty="0">
                <a:highlight>
                  <a:srgbClr val="99FFCC"/>
                </a:highlight>
              </a:rPr>
              <a:t>を試作   </a:t>
            </a:r>
            <a:r>
              <a:rPr kumimoji="1" lang="en-US" altLang="ja-JP" sz="2200" dirty="0"/>
              <a:t>Ian Pratt, Keir Fraser </a:t>
            </a:r>
            <a:br>
              <a:rPr kumimoji="1" lang="en-US" altLang="ja-JP" sz="2200" dirty="0"/>
            </a:br>
            <a:r>
              <a:rPr kumimoji="1" lang="en-US" altLang="ja-JP" sz="2200" b="1" dirty="0">
                <a:highlight>
                  <a:srgbClr val="FFFFCC"/>
                </a:highlight>
              </a:rPr>
              <a:t>(</a:t>
            </a:r>
            <a:r>
              <a:rPr kumimoji="1" lang="ja-JP" altLang="en-US" sz="2200" b="1" dirty="0">
                <a:highlight>
                  <a:srgbClr val="FFFFCC"/>
                </a:highlight>
              </a:rPr>
              <a:t>英ケンブリッジ大</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Amazon AWS (EC2) </a:t>
            </a:r>
            <a:r>
              <a:rPr kumimoji="1" lang="ja-JP" altLang="en-US" sz="2200" dirty="0">
                <a:highlight>
                  <a:srgbClr val="FFCCFF"/>
                </a:highlight>
              </a:rPr>
              <a:t>に発展。</a:t>
            </a:r>
          </a:p>
          <a:p>
            <a:endParaRPr kumimoji="1" lang="ja-JP" altLang="en-US" sz="2200" dirty="0"/>
          </a:p>
          <a:p>
            <a:r>
              <a:rPr kumimoji="1" lang="en-US" altLang="ja-JP" sz="2200" b="1" dirty="0">
                <a:highlight>
                  <a:srgbClr val="99FFCC"/>
                </a:highlight>
              </a:rPr>
              <a:t>(9) </a:t>
            </a:r>
            <a:r>
              <a:rPr kumimoji="1" lang="ja-JP" altLang="en-US" sz="2200" b="1" dirty="0">
                <a:highlight>
                  <a:srgbClr val="99FFCC"/>
                </a:highlight>
              </a:rPr>
              <a:t>大学院生が分散ストレージシステム </a:t>
            </a:r>
            <a:r>
              <a:rPr kumimoji="1" lang="en-US" altLang="ja-JP" sz="2200" b="1" dirty="0">
                <a:highlight>
                  <a:srgbClr val="99FFCC"/>
                </a:highlight>
              </a:rPr>
              <a:t>"</a:t>
            </a:r>
            <a:r>
              <a:rPr kumimoji="1" lang="en-US" altLang="ja-JP" sz="2200" b="1" dirty="0" err="1">
                <a:highlight>
                  <a:srgbClr val="99FFCC"/>
                </a:highlight>
              </a:rPr>
              <a:t>Ceph</a:t>
            </a:r>
            <a:r>
              <a:rPr kumimoji="1" lang="en-US" altLang="ja-JP" sz="2200" b="1" dirty="0">
                <a:highlight>
                  <a:srgbClr val="99FFCC"/>
                </a:highlight>
              </a:rPr>
              <a:t>" </a:t>
            </a:r>
            <a:r>
              <a:rPr kumimoji="1" lang="ja-JP" altLang="en-US" sz="2200" b="1" dirty="0">
                <a:highlight>
                  <a:srgbClr val="99FFCC"/>
                </a:highlight>
              </a:rPr>
              <a:t>を試作   </a:t>
            </a:r>
            <a:r>
              <a:rPr kumimoji="1" lang="en-US" altLang="ja-JP" sz="2200" dirty="0"/>
              <a:t>Sage Weil </a:t>
            </a:r>
            <a:br>
              <a:rPr kumimoji="1" lang="en-US" altLang="ja-JP" sz="2200" dirty="0"/>
            </a:br>
            <a:r>
              <a:rPr kumimoji="1" lang="en-US" altLang="ja-JP" sz="2200" b="1" dirty="0">
                <a:highlight>
                  <a:srgbClr val="FFFFCC"/>
                </a:highlight>
              </a:rPr>
              <a:t>(</a:t>
            </a:r>
            <a:r>
              <a:rPr kumimoji="1" lang="ja-JP" altLang="en-US" sz="2200" b="1" dirty="0">
                <a:highlight>
                  <a:srgbClr val="FFFFCC"/>
                </a:highlight>
              </a:rPr>
              <a:t>カリフォルニア大サンタクルーズ校</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AI</a:t>
            </a:r>
            <a:r>
              <a:rPr kumimoji="1" lang="ja-JP" altLang="en-US" sz="2200" dirty="0">
                <a:highlight>
                  <a:srgbClr val="FFCCFF"/>
                </a:highlight>
              </a:rPr>
              <a:t>・クラウド基盤における大規模分散型データストレージの事実上の標準に発展。</a:t>
            </a:r>
          </a:p>
          <a:p>
            <a:endParaRPr kumimoji="1" lang="ja-JP" altLang="en-US" sz="2200" dirty="0"/>
          </a:p>
        </p:txBody>
      </p:sp>
      <p:sp>
        <p:nvSpPr>
          <p:cNvPr id="7" name="テキスト ボックス 6">
            <a:extLst>
              <a:ext uri="{FF2B5EF4-FFF2-40B4-BE49-F238E27FC236}">
                <a16:creationId xmlns:a16="http://schemas.microsoft.com/office/drawing/2014/main" id="{719CA04E-1F02-418A-8B46-3E82A57B7E7C}"/>
              </a:ext>
            </a:extLst>
          </p:cNvPr>
          <p:cNvSpPr txBox="1"/>
          <p:nvPr/>
        </p:nvSpPr>
        <p:spPr>
          <a:xfrm>
            <a:off x="63373" y="0"/>
            <a:ext cx="12041109" cy="400110"/>
          </a:xfrm>
          <a:prstGeom prst="rect">
            <a:avLst/>
          </a:prstGeom>
          <a:noFill/>
        </p:spPr>
        <p:txBody>
          <a:bodyPr wrap="square" rtlCol="0">
            <a:spAutoFit/>
          </a:bodyPr>
          <a:lstStyle/>
          <a:p>
            <a:r>
              <a:rPr kumimoji="1" lang="ja-JP" altLang="en-US" sz="2000" b="1" dirty="0">
                <a:highlight>
                  <a:srgbClr val="FFFFCC"/>
                </a:highlight>
              </a:rPr>
              <a:t>その他 大学内ガレージが、全世界で使われる基盤的デジタル技術形成につながった例 </a:t>
            </a:r>
            <a:r>
              <a:rPr kumimoji="1" lang="en-US" altLang="ja-JP" sz="2000" b="1" dirty="0">
                <a:highlight>
                  <a:srgbClr val="FFFFCC"/>
                </a:highlight>
              </a:rPr>
              <a:t>(2/2)</a:t>
            </a:r>
            <a:endParaRPr kumimoji="1" lang="ja-JP" altLang="en-US" sz="2000" b="1" dirty="0">
              <a:highlight>
                <a:srgbClr val="FFFFCC"/>
              </a:highlight>
            </a:endParaRPr>
          </a:p>
        </p:txBody>
      </p:sp>
      <p:pic>
        <p:nvPicPr>
          <p:cNvPr id="6" name="図 5">
            <a:extLst>
              <a:ext uri="{FF2B5EF4-FFF2-40B4-BE49-F238E27FC236}">
                <a16:creationId xmlns:a16="http://schemas.microsoft.com/office/drawing/2014/main" id="{82059CF2-BDC5-408C-A47E-283057F5C4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861" y="2361111"/>
            <a:ext cx="890399" cy="1526012"/>
          </a:xfrm>
          <a:prstGeom prst="rect">
            <a:avLst/>
          </a:prstGeom>
        </p:spPr>
      </p:pic>
      <p:pic>
        <p:nvPicPr>
          <p:cNvPr id="8" name="図 7">
            <a:extLst>
              <a:ext uri="{FF2B5EF4-FFF2-40B4-BE49-F238E27FC236}">
                <a16:creationId xmlns:a16="http://schemas.microsoft.com/office/drawing/2014/main" id="{99DC4F0B-491A-4C10-9EEF-CB53D0762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861" y="5100255"/>
            <a:ext cx="1169984" cy="1083718"/>
          </a:xfrm>
          <a:prstGeom prst="rect">
            <a:avLst/>
          </a:prstGeom>
        </p:spPr>
      </p:pic>
      <p:pic>
        <p:nvPicPr>
          <p:cNvPr id="9" name="図 8">
            <a:extLst>
              <a:ext uri="{FF2B5EF4-FFF2-40B4-BE49-F238E27FC236}">
                <a16:creationId xmlns:a16="http://schemas.microsoft.com/office/drawing/2014/main" id="{AFCB557B-300F-4F70-8041-4BD8CF0DE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5601" y="3481398"/>
            <a:ext cx="890399" cy="811450"/>
          </a:xfrm>
          <a:prstGeom prst="rect">
            <a:avLst/>
          </a:prstGeom>
        </p:spPr>
      </p:pic>
    </p:spTree>
    <p:extLst>
      <p:ext uri="{BB962C8B-B14F-4D97-AF65-F5344CB8AC3E}">
        <p14:creationId xmlns:p14="http://schemas.microsoft.com/office/powerpoint/2010/main" val="3038453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69</a:t>
            </a:fld>
            <a:endParaRPr kumimoji="1" lang="ja-JP" altLang="en-US" dirty="0"/>
          </a:p>
        </p:txBody>
      </p:sp>
      <p:sp>
        <p:nvSpPr>
          <p:cNvPr id="5" name="テキスト ボックス 4">
            <a:extLst>
              <a:ext uri="{FF2B5EF4-FFF2-40B4-BE49-F238E27FC236}">
                <a16:creationId xmlns:a16="http://schemas.microsoft.com/office/drawing/2014/main" id="{BEC0A1D6-E387-4CD5-B224-EDA844820979}"/>
              </a:ext>
            </a:extLst>
          </p:cNvPr>
          <p:cNvSpPr txBox="1"/>
          <p:nvPr/>
        </p:nvSpPr>
        <p:spPr>
          <a:xfrm>
            <a:off x="281940" y="448399"/>
            <a:ext cx="7094220" cy="369332"/>
          </a:xfrm>
          <a:prstGeom prst="rect">
            <a:avLst/>
          </a:prstGeom>
          <a:noFill/>
        </p:spPr>
        <p:txBody>
          <a:bodyPr wrap="square" rtlCol="0">
            <a:spAutoFit/>
          </a:bodyPr>
          <a:lstStyle/>
          <a:p>
            <a:r>
              <a:rPr kumimoji="1" lang="ja-JP" altLang="en-US" b="1" dirty="0">
                <a:highlight>
                  <a:srgbClr val="99FFCC"/>
                </a:highlight>
              </a:rPr>
              <a:t>各国のデジタル国力向上に貢献した著名な製品・技術の形成例 </a:t>
            </a:r>
            <a:r>
              <a:rPr kumimoji="1" lang="en-US" altLang="ja-JP" b="1" dirty="0">
                <a:highlight>
                  <a:srgbClr val="99FFCC"/>
                </a:highlight>
              </a:rPr>
              <a:t>(1/2):</a:t>
            </a:r>
            <a:endParaRPr kumimoji="1" lang="ja-JP" altLang="en-US" b="1" dirty="0">
              <a:highlight>
                <a:srgbClr val="99FFCC"/>
              </a:highlight>
            </a:endParaRPr>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621030" y="866021"/>
            <a:ext cx="5726430" cy="569386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b="1" dirty="0">
                <a:highlight>
                  <a:srgbClr val="00FFFF"/>
                </a:highlight>
              </a:rPr>
              <a:t>(a) </a:t>
            </a:r>
            <a:r>
              <a:rPr kumimoji="1" lang="ja-JP" altLang="en-US" sz="1400" b="1" dirty="0">
                <a:highlight>
                  <a:srgbClr val="00FFFF"/>
                </a:highlight>
              </a:rPr>
              <a:t>「電子メール」</a:t>
            </a:r>
            <a:r>
              <a:rPr kumimoji="1" lang="en-US" altLang="ja-JP" sz="1400" b="1" dirty="0">
                <a:highlight>
                  <a:srgbClr val="00FFFF"/>
                </a:highlight>
              </a:rPr>
              <a:t>,</a:t>
            </a:r>
            <a:r>
              <a:rPr lang="en-US" altLang="ja-JP" sz="1400" b="1" dirty="0">
                <a:highlight>
                  <a:srgbClr val="00FFFF"/>
                </a:highlight>
              </a:rPr>
              <a:t> </a:t>
            </a:r>
            <a:r>
              <a:rPr lang="ja-JP" altLang="en-US" sz="1400" b="1" dirty="0">
                <a:highlight>
                  <a:srgbClr val="00FFFF"/>
                </a:highlight>
              </a:rPr>
              <a:t>「</a:t>
            </a:r>
            <a:r>
              <a:rPr kumimoji="1" lang="en-US" altLang="ja-JP" sz="1400" b="1" dirty="0">
                <a:highlight>
                  <a:srgbClr val="00FFFF"/>
                </a:highlight>
              </a:rPr>
              <a:t>TCP 3-way </a:t>
            </a:r>
            <a:r>
              <a:rPr kumimoji="1" lang="ja-JP" altLang="en-US" sz="1400" b="1" dirty="0">
                <a:highlight>
                  <a:srgbClr val="00FFFF"/>
                </a:highlight>
              </a:rPr>
              <a:t>ハンドシェイク方式」 </a:t>
            </a:r>
            <a:r>
              <a:rPr kumimoji="1" lang="en-US" altLang="ja-JP" sz="1400" b="1" dirty="0">
                <a:highlight>
                  <a:srgbClr val="00FFFF"/>
                </a:highlight>
              </a:rPr>
              <a:t>- Ray Tomlinson</a:t>
            </a:r>
            <a:r>
              <a:rPr kumimoji="1" lang="ja-JP" altLang="en-US" sz="1400" b="1" dirty="0">
                <a:highlight>
                  <a:srgbClr val="00FFFF"/>
                </a:highlight>
              </a:rPr>
              <a:t> 氏</a:t>
            </a:r>
            <a:br>
              <a:rPr kumimoji="1" lang="en-US" altLang="ja-JP" sz="1400" dirty="0"/>
            </a:br>
            <a:r>
              <a:rPr kumimoji="1" lang="ja-JP" altLang="en-US" sz="1400" dirty="0"/>
              <a:t>「仕事として指示されたわけではなく、単にいじって遊んでいただけ。</a:t>
            </a:r>
            <a:r>
              <a:rPr kumimoji="1" lang="en-US" altLang="ja-JP" sz="1400" dirty="0"/>
              <a:t>ARPANET </a:t>
            </a:r>
            <a:r>
              <a:rPr kumimoji="1" lang="ja-JP" altLang="en-US" sz="1400" dirty="0"/>
              <a:t>で何かできないか探していた」</a:t>
            </a:r>
            <a:r>
              <a:rPr kumimoji="1" lang="en-US" altLang="ja-JP" sz="1400" dirty="0"/>
              <a:t>(</a:t>
            </a:r>
            <a:r>
              <a:rPr kumimoji="1" lang="ja-JP" altLang="en-US" sz="1400" dirty="0"/>
              <a:t>広報担当による証言</a:t>
            </a:r>
            <a:r>
              <a:rPr kumimoji="1" lang="en-US" altLang="ja-JP" sz="1400" dirty="0"/>
              <a:t>)</a:t>
            </a:r>
            <a:br>
              <a:rPr kumimoji="1" lang="en-US" altLang="ja-JP" sz="1400" dirty="0"/>
            </a:br>
            <a:r>
              <a:rPr kumimoji="1" lang="en-US" altLang="ja-JP" sz="1400" dirty="0"/>
              <a:t>https://www.theguardian.com/technology/2016/mar/07/ray-tomlinson-email-inventor-and-selector-of-symbol-dies-aged-74</a:t>
            </a:r>
            <a:endParaRPr lang="en-US" altLang="ja-JP" sz="1400" dirty="0"/>
          </a:p>
          <a:p>
            <a:pPr marL="285750" indent="-285750">
              <a:buFont typeface="Arial" panose="020B0604020202020204" pitchFamily="34" charset="0"/>
              <a:buChar char="•"/>
            </a:pPr>
            <a:r>
              <a:rPr kumimoji="1" lang="en-US" altLang="ja-JP" sz="1400" b="1" dirty="0">
                <a:highlight>
                  <a:srgbClr val="99FFCC"/>
                </a:highlight>
              </a:rPr>
              <a:t>(b) </a:t>
            </a:r>
            <a:r>
              <a:rPr kumimoji="1" lang="ja-JP" altLang="en-US" sz="1400" b="1" dirty="0">
                <a:highlight>
                  <a:srgbClr val="99FFCC"/>
                </a:highlight>
              </a:rPr>
              <a:t>「</a:t>
            </a:r>
            <a:r>
              <a:rPr kumimoji="1" lang="en-US" altLang="ja-JP" sz="1400" b="1" dirty="0">
                <a:highlight>
                  <a:srgbClr val="99FFCC"/>
                </a:highlight>
              </a:rPr>
              <a:t>eBay</a:t>
            </a:r>
            <a:r>
              <a:rPr kumimoji="1" lang="ja-JP" altLang="en-US" sz="1400" b="1" dirty="0">
                <a:highlight>
                  <a:srgbClr val="99FFCC"/>
                </a:highlight>
              </a:rPr>
              <a:t>」</a:t>
            </a:r>
            <a:r>
              <a:rPr kumimoji="1" lang="en-US" altLang="ja-JP" sz="1400" b="1" dirty="0">
                <a:highlight>
                  <a:srgbClr val="99FFCC"/>
                </a:highlight>
              </a:rPr>
              <a:t> - Pierre Omidyar</a:t>
            </a:r>
            <a:r>
              <a:rPr kumimoji="1" lang="ja-JP" altLang="en-US" sz="1400" b="1" dirty="0">
                <a:highlight>
                  <a:srgbClr val="99FFCC"/>
                </a:highlight>
              </a:rPr>
              <a:t> 氏</a:t>
            </a:r>
            <a:br>
              <a:rPr kumimoji="1" lang="en-US" altLang="ja-JP" sz="1400" dirty="0"/>
            </a:br>
            <a:r>
              <a:rPr kumimoji="1" lang="ja-JP" altLang="en-US" sz="1400" dirty="0"/>
              <a:t>「私は昼間の仕事のかたわら、基本的に趣味の副業として、実験的に </a:t>
            </a:r>
            <a:r>
              <a:rPr kumimoji="1" lang="en-US" altLang="ja-JP" sz="1400" dirty="0"/>
              <a:t>eBay </a:t>
            </a:r>
            <a:r>
              <a:rPr kumimoji="1" lang="ja-JP" altLang="en-US" sz="1400" dirty="0"/>
              <a:t>を始めました。」</a:t>
            </a:r>
            <a:br>
              <a:rPr kumimoji="1" lang="en-US" altLang="ja-JP" sz="1400" dirty="0"/>
            </a:br>
            <a:r>
              <a:rPr kumimoji="1" lang="en-US" altLang="ja-JP" sz="1400" dirty="0"/>
              <a:t>https://achievement.org/achiever/pierre-omidyar/</a:t>
            </a:r>
          </a:p>
          <a:p>
            <a:pPr marL="285750" indent="-285750">
              <a:buFont typeface="Arial" panose="020B0604020202020204" pitchFamily="34" charset="0"/>
              <a:buChar char="•"/>
            </a:pPr>
            <a:r>
              <a:rPr kumimoji="1" lang="en-US" altLang="ja-JP" sz="1400" b="1" dirty="0">
                <a:highlight>
                  <a:srgbClr val="FFFFCC"/>
                </a:highlight>
              </a:rPr>
              <a:t>(c) </a:t>
            </a:r>
            <a:r>
              <a:rPr kumimoji="1" lang="ja-JP" altLang="en-US" sz="1400" b="1" dirty="0">
                <a:highlight>
                  <a:srgbClr val="FFFFCC"/>
                </a:highlight>
              </a:rPr>
              <a:t>「</a:t>
            </a:r>
            <a:r>
              <a:rPr lang="en-US" altLang="ja-JP" sz="1400" b="1" dirty="0">
                <a:highlight>
                  <a:srgbClr val="FFFFCC"/>
                </a:highlight>
              </a:rPr>
              <a:t>GitHub</a:t>
            </a:r>
            <a:r>
              <a:rPr lang="ja-JP" altLang="en-US" sz="1400" b="1" dirty="0">
                <a:highlight>
                  <a:srgbClr val="FFFFCC"/>
                </a:highlight>
              </a:rPr>
              <a:t>」 </a:t>
            </a:r>
            <a:r>
              <a:rPr lang="en-US" altLang="ja-JP" sz="1400" b="1" dirty="0">
                <a:highlight>
                  <a:srgbClr val="FFFFCC"/>
                </a:highlight>
              </a:rPr>
              <a:t>- </a:t>
            </a:r>
            <a:r>
              <a:rPr kumimoji="1" lang="en-US" altLang="ja-JP" sz="1400" b="1" dirty="0">
                <a:highlight>
                  <a:srgbClr val="FFFFCC"/>
                </a:highlight>
              </a:rPr>
              <a:t>Chris </a:t>
            </a:r>
            <a:r>
              <a:rPr kumimoji="1" lang="en-US" altLang="ja-JP" sz="1400" b="1" dirty="0" err="1">
                <a:highlight>
                  <a:srgbClr val="FFFFCC"/>
                </a:highlight>
              </a:rPr>
              <a:t>Wanstrath</a:t>
            </a:r>
            <a:r>
              <a:rPr kumimoji="1" lang="en-US" altLang="ja-JP" sz="1400" b="1" dirty="0">
                <a:highlight>
                  <a:srgbClr val="FFFFCC"/>
                </a:highlight>
              </a:rPr>
              <a:t>, Tom Preston-Werner </a:t>
            </a:r>
            <a:r>
              <a:rPr kumimoji="1" lang="ja-JP" altLang="en-US" sz="1400" b="1" dirty="0">
                <a:highlight>
                  <a:srgbClr val="FFFFCC"/>
                </a:highlight>
              </a:rPr>
              <a:t>氏</a:t>
            </a:r>
            <a:br>
              <a:rPr kumimoji="1" lang="en-US" altLang="ja-JP" sz="1400" dirty="0"/>
            </a:br>
            <a:r>
              <a:rPr kumimoji="1" lang="ja-JP" altLang="en-US" sz="1400" dirty="0"/>
              <a:t>「そもそも、</a:t>
            </a:r>
            <a:r>
              <a:rPr kumimoji="1" lang="en-US" altLang="ja-JP" sz="1400" dirty="0"/>
              <a:t>GitHub </a:t>
            </a:r>
            <a:r>
              <a:rPr kumimoji="1" lang="ja-JP" altLang="en-US" sz="1400" dirty="0"/>
              <a:t>は週末を用いたプロジェクトとして始まったのである。スポーツバーでくつろいでいた時に、共同創立者から </a:t>
            </a:r>
            <a:r>
              <a:rPr kumimoji="1" lang="en-US" altLang="ja-JP" sz="1400" dirty="0"/>
              <a:t>Git </a:t>
            </a:r>
            <a:r>
              <a:rPr kumimoji="1" lang="ja-JP" altLang="en-US" sz="1400" dirty="0"/>
              <a:t>ホスティングサイトのアイデアを聞いた。</a:t>
            </a:r>
            <a:r>
              <a:rPr kumimoji="1" lang="en-US" altLang="ja-JP" sz="1400" dirty="0"/>
              <a:t>... </a:t>
            </a:r>
            <a:r>
              <a:rPr kumimoji="1" lang="ja-JP" altLang="en-US" sz="1400" dirty="0"/>
              <a:t>土日に集まり、少しずつサイトを構築し始めた。」</a:t>
            </a:r>
            <a:br>
              <a:rPr kumimoji="1" lang="en-US" altLang="ja-JP" sz="1400" dirty="0"/>
            </a:br>
            <a:r>
              <a:rPr kumimoji="1" lang="en-US" altLang="ja-JP" sz="1400" dirty="0"/>
              <a:t>https://signalvnoise.com/posts/2486-bootstrapped-profitable-proud-github</a:t>
            </a:r>
          </a:p>
          <a:p>
            <a:pPr marL="285750" indent="-285750">
              <a:buFont typeface="Arial" panose="020B0604020202020204" pitchFamily="34" charset="0"/>
              <a:buChar char="•"/>
            </a:pPr>
            <a:r>
              <a:rPr kumimoji="1" lang="en-US" altLang="ja-JP" sz="1400" b="1" dirty="0">
                <a:highlight>
                  <a:srgbClr val="FFCCFF"/>
                </a:highlight>
              </a:rPr>
              <a:t>(d) </a:t>
            </a:r>
            <a:r>
              <a:rPr kumimoji="1" lang="ja-JP" altLang="en-US" sz="1400" b="1" dirty="0">
                <a:highlight>
                  <a:srgbClr val="FFCCFF"/>
                </a:highlight>
              </a:rPr>
              <a:t>「</a:t>
            </a:r>
            <a:r>
              <a:rPr kumimoji="1" lang="en-US" altLang="ja-JP" sz="1400" b="1" dirty="0">
                <a:highlight>
                  <a:srgbClr val="FFCCFF"/>
                </a:highlight>
              </a:rPr>
              <a:t>Cloudflare</a:t>
            </a:r>
            <a:r>
              <a:rPr kumimoji="1" lang="ja-JP" altLang="en-US" sz="1400" b="1" dirty="0">
                <a:highlight>
                  <a:srgbClr val="FFCCFF"/>
                </a:highlight>
              </a:rPr>
              <a:t>」 </a:t>
            </a:r>
            <a:r>
              <a:rPr kumimoji="1" lang="en-US" altLang="ja-JP" sz="1400" b="1" dirty="0">
                <a:highlight>
                  <a:srgbClr val="FFCCFF"/>
                </a:highlight>
              </a:rPr>
              <a:t>- Matthew Prince</a:t>
            </a:r>
            <a:r>
              <a:rPr kumimoji="1" lang="ja-JP" altLang="en-US" sz="1400" b="1" dirty="0">
                <a:highlight>
                  <a:srgbClr val="FFCCFF"/>
                </a:highlight>
              </a:rPr>
              <a:t> 氏</a:t>
            </a:r>
            <a:br>
              <a:rPr kumimoji="1" lang="en-US" altLang="ja-JP" sz="1400" dirty="0"/>
            </a:br>
            <a:r>
              <a:rPr kumimoji="1" lang="ja-JP" altLang="en-US" sz="1400" dirty="0"/>
              <a:t>「</a:t>
            </a:r>
            <a:r>
              <a:rPr kumimoji="1" lang="en-US" altLang="ja-JP" sz="1400" dirty="0"/>
              <a:t>(</a:t>
            </a:r>
            <a:r>
              <a:rPr kumimoji="1" lang="ja-JP" altLang="en-US" sz="1400" dirty="0"/>
              <a:t>注</a:t>
            </a:r>
            <a:r>
              <a:rPr kumimoji="1" lang="en-US" altLang="ja-JP" sz="1400" dirty="0"/>
              <a:t>: Cloudflare </a:t>
            </a:r>
            <a:r>
              <a:rPr kumimoji="1" lang="ja-JP" altLang="en-US" sz="1400" dirty="0"/>
              <a:t>は</a:t>
            </a:r>
            <a:r>
              <a:rPr kumimoji="1" lang="en-US" altLang="ja-JP" sz="1400" dirty="0"/>
              <a:t>) </a:t>
            </a:r>
            <a:r>
              <a:rPr kumimoji="1" lang="ja-JP" altLang="en-US" sz="1400" dirty="0"/>
              <a:t>学校 </a:t>
            </a:r>
            <a:r>
              <a:rPr kumimoji="1" lang="en-US" altLang="ja-JP" sz="1400" dirty="0"/>
              <a:t>(</a:t>
            </a:r>
            <a:r>
              <a:rPr kumimoji="1" lang="ja-JP" altLang="en-US" sz="1400" dirty="0"/>
              <a:t>注</a:t>
            </a:r>
            <a:r>
              <a:rPr kumimoji="1" lang="en-US" altLang="ja-JP" sz="1400" dirty="0"/>
              <a:t>: </a:t>
            </a:r>
            <a:r>
              <a:rPr kumimoji="1" lang="ja-JP" altLang="en-US" sz="1400" dirty="0"/>
              <a:t>ハーバード大学ビジネススクールのこと</a:t>
            </a:r>
            <a:r>
              <a:rPr kumimoji="1" lang="en-US" altLang="ja-JP" sz="1400" dirty="0"/>
              <a:t>) </a:t>
            </a:r>
            <a:r>
              <a:rPr kumimoji="1" lang="ja-JP" altLang="en-US" sz="1400" dirty="0"/>
              <a:t>のプロジェクトとして発足しました。最初のアイデアは、</a:t>
            </a:r>
            <a:r>
              <a:rPr kumimoji="1" lang="en-US" altLang="ja-JP" sz="1400" dirty="0"/>
              <a:t>『</a:t>
            </a:r>
            <a:r>
              <a:rPr kumimoji="1" lang="ja-JP" altLang="en-US" sz="1400" dirty="0"/>
              <a:t>ファイアウォールをクラウドに導入できないか</a:t>
            </a:r>
            <a:r>
              <a:rPr kumimoji="1" lang="en-US" altLang="ja-JP" sz="1400" dirty="0"/>
              <a:t>?』</a:t>
            </a:r>
            <a:r>
              <a:rPr kumimoji="1" lang="ja-JP" altLang="en-US" sz="1400" dirty="0"/>
              <a:t>というものでした。」</a:t>
            </a:r>
            <a:br>
              <a:rPr kumimoji="1" lang="en-US" altLang="ja-JP" sz="1400" dirty="0"/>
            </a:br>
            <a:r>
              <a:rPr kumimoji="1" lang="en-US" altLang="ja-JP" sz="1400" dirty="0"/>
              <a:t>https://stratechery.com/2025/an-interview-with-cloudflare-founder-and-ceo-matthew-prince-about-internet-history-and-pay-per-crawl/</a:t>
            </a:r>
          </a:p>
          <a:p>
            <a:pPr marL="285750" indent="-285750">
              <a:buFont typeface="Arial" panose="020B0604020202020204" pitchFamily="34" charset="0"/>
              <a:buChar char="•"/>
            </a:pPr>
            <a:r>
              <a:rPr kumimoji="1" lang="en-US" altLang="ja-JP" sz="1400" b="1" dirty="0">
                <a:highlight>
                  <a:srgbClr val="66FFFF"/>
                </a:highlight>
              </a:rPr>
              <a:t>(e) </a:t>
            </a:r>
            <a:r>
              <a:rPr kumimoji="1" lang="ja-JP" altLang="en-US" sz="1400" b="1" dirty="0">
                <a:highlight>
                  <a:srgbClr val="66FFFF"/>
                </a:highlight>
              </a:rPr>
              <a:t>「</a:t>
            </a:r>
            <a:r>
              <a:rPr kumimoji="1" lang="en-US" altLang="ja-JP" sz="1400" b="1" dirty="0">
                <a:highlight>
                  <a:srgbClr val="66FFFF"/>
                </a:highlight>
              </a:rPr>
              <a:t>WordPress</a:t>
            </a:r>
            <a:r>
              <a:rPr kumimoji="1" lang="ja-JP" altLang="en-US" sz="1400" b="1" dirty="0">
                <a:highlight>
                  <a:srgbClr val="66FFFF"/>
                </a:highlight>
              </a:rPr>
              <a:t>」 </a:t>
            </a:r>
            <a:r>
              <a:rPr kumimoji="1" lang="en-US" altLang="ja-JP" sz="1400" b="1" dirty="0">
                <a:highlight>
                  <a:srgbClr val="66FFFF"/>
                </a:highlight>
              </a:rPr>
              <a:t>- Matt Mullenweg</a:t>
            </a:r>
            <a:r>
              <a:rPr kumimoji="1" lang="ja-JP" altLang="en-US" sz="1400" b="1" dirty="0">
                <a:highlight>
                  <a:srgbClr val="66FFFF"/>
                </a:highlight>
              </a:rPr>
              <a:t> 氏</a:t>
            </a:r>
            <a:br>
              <a:rPr kumimoji="1" lang="en-US" altLang="ja-JP" sz="1400" dirty="0"/>
            </a:br>
            <a:r>
              <a:rPr kumimoji="1" lang="ja-JP" altLang="en-US" sz="1400" dirty="0"/>
              <a:t>「夜間や週末にハッキング的に取り組んでいた </a:t>
            </a:r>
            <a:r>
              <a:rPr kumimoji="1" lang="en-US" altLang="ja-JP" sz="1400" dirty="0"/>
              <a:t>blog </a:t>
            </a:r>
            <a:r>
              <a:rPr kumimoji="1" lang="ja-JP" altLang="en-US" sz="1400" dirty="0"/>
              <a:t>ソフト </a:t>
            </a:r>
            <a:r>
              <a:rPr kumimoji="1" lang="en-US" altLang="ja-JP" sz="1400" dirty="0"/>
              <a:t>(WordPress) </a:t>
            </a:r>
            <a:r>
              <a:rPr kumimoji="1" lang="ja-JP" altLang="en-US" sz="1400" dirty="0"/>
              <a:t>が、</a:t>
            </a:r>
            <a:r>
              <a:rPr kumimoji="1" lang="en-US" altLang="ja-JP" sz="1400" dirty="0"/>
              <a:t>18 </a:t>
            </a:r>
            <a:r>
              <a:rPr kumimoji="1" lang="ja-JP" altLang="en-US" sz="1400" dirty="0"/>
              <a:t>年経って、</a:t>
            </a:r>
            <a:r>
              <a:rPr kumimoji="1" lang="en-US" altLang="ja-JP" sz="1400" dirty="0"/>
              <a:t>Web </a:t>
            </a:r>
            <a:r>
              <a:rPr kumimoji="1" lang="ja-JP" altLang="en-US" sz="1400" dirty="0"/>
              <a:t>の </a:t>
            </a:r>
            <a:r>
              <a:rPr kumimoji="1" lang="en-US" altLang="ja-JP" sz="1400" dirty="0"/>
              <a:t>40% </a:t>
            </a:r>
            <a:r>
              <a:rPr kumimoji="1" lang="ja-JP" altLang="en-US" sz="1400" dirty="0"/>
              <a:t>近くを支えるようになった」</a:t>
            </a:r>
            <a:br>
              <a:rPr kumimoji="1" lang="en-US" altLang="ja-JP" sz="1400" dirty="0"/>
            </a:br>
            <a:r>
              <a:rPr kumimoji="1" lang="en-US" altLang="ja-JP" sz="1400" dirty="0"/>
              <a:t>https://ma.tt/2021/05/wordpress-18/</a:t>
            </a:r>
            <a:br>
              <a:rPr kumimoji="1" lang="en-US" altLang="ja-JP" sz="1400" dirty="0"/>
            </a:br>
            <a:endParaRPr kumimoji="1" lang="en-US" altLang="ja-JP" sz="1400" dirty="0"/>
          </a:p>
        </p:txBody>
      </p:sp>
      <p:sp>
        <p:nvSpPr>
          <p:cNvPr id="14" name="テキスト ボックス 13">
            <a:extLst>
              <a:ext uri="{FF2B5EF4-FFF2-40B4-BE49-F238E27FC236}">
                <a16:creationId xmlns:a16="http://schemas.microsoft.com/office/drawing/2014/main" id="{83AEE8AF-0B87-4466-A078-5E092CDBE8CF}"/>
              </a:ext>
            </a:extLst>
          </p:cNvPr>
          <p:cNvSpPr txBox="1"/>
          <p:nvPr/>
        </p:nvSpPr>
        <p:spPr>
          <a:xfrm>
            <a:off x="6503670" y="596721"/>
            <a:ext cx="5311140" cy="6124754"/>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b="1" dirty="0">
                <a:highlight>
                  <a:srgbClr val="FFCCFF"/>
                </a:highlight>
              </a:rPr>
              <a:t>(f) </a:t>
            </a:r>
            <a:r>
              <a:rPr kumimoji="1" lang="ja-JP" altLang="en-US" sz="1400" b="1" dirty="0">
                <a:highlight>
                  <a:srgbClr val="FFCCFF"/>
                </a:highlight>
              </a:rPr>
              <a:t>「</a:t>
            </a:r>
            <a:r>
              <a:rPr kumimoji="1" lang="en-US" altLang="ja-JP" sz="1400" b="1" dirty="0">
                <a:highlight>
                  <a:srgbClr val="FFCCFF"/>
                </a:highlight>
              </a:rPr>
              <a:t>Elasticsearch</a:t>
            </a:r>
            <a:r>
              <a:rPr kumimoji="1" lang="ja-JP" altLang="en-US" sz="1400" b="1" dirty="0">
                <a:highlight>
                  <a:srgbClr val="FFCCFF"/>
                </a:highlight>
              </a:rPr>
              <a:t>」 </a:t>
            </a:r>
            <a:r>
              <a:rPr kumimoji="1" lang="en-US" altLang="ja-JP" sz="1400" b="1" dirty="0">
                <a:highlight>
                  <a:srgbClr val="FFCCFF"/>
                </a:highlight>
              </a:rPr>
              <a:t>- Shay </a:t>
            </a:r>
            <a:r>
              <a:rPr kumimoji="1" lang="en-US" altLang="ja-JP" sz="1400" b="1" dirty="0" err="1">
                <a:highlight>
                  <a:srgbClr val="FFCCFF"/>
                </a:highlight>
              </a:rPr>
              <a:t>Banon</a:t>
            </a:r>
            <a:r>
              <a:rPr kumimoji="1" lang="ja-JP" altLang="en-US" sz="1400" b="1" dirty="0">
                <a:highlight>
                  <a:srgbClr val="FFCCFF"/>
                </a:highlight>
              </a:rPr>
              <a:t> 氏</a:t>
            </a:r>
            <a:br>
              <a:rPr kumimoji="1" lang="en-US" altLang="ja-JP" sz="1400" b="1" dirty="0"/>
            </a:br>
            <a:r>
              <a:rPr kumimoji="1" lang="ja-JP" altLang="en-US" sz="1400" dirty="0"/>
              <a:t>「</a:t>
            </a:r>
            <a:r>
              <a:rPr kumimoji="1" lang="en-US" altLang="ja-JP" sz="1400" dirty="0"/>
              <a:t>2004 </a:t>
            </a:r>
            <a:r>
              <a:rPr kumimoji="1" lang="ja-JP" altLang="en-US" sz="1400" dirty="0"/>
              <a:t>年、妻のためのレシピアプリを作ろうとしたことがきっかけで、検索技術に没頭することになりました。」</a:t>
            </a:r>
            <a:br>
              <a:rPr kumimoji="1" lang="en-US" altLang="ja-JP" sz="1400" dirty="0"/>
            </a:br>
            <a:r>
              <a:rPr kumimoji="1" lang="en-US" altLang="ja-JP" sz="1400" dirty="0"/>
              <a:t>https://www.elastic.co/blog/you-know-for-search-inc</a:t>
            </a:r>
          </a:p>
          <a:p>
            <a:pPr marL="285750" indent="-285750">
              <a:buFont typeface="Arial" panose="020B0604020202020204" pitchFamily="34" charset="0"/>
              <a:buChar char="•"/>
            </a:pPr>
            <a:r>
              <a:rPr kumimoji="1" lang="en-US" altLang="ja-JP" sz="1400" b="1" dirty="0">
                <a:highlight>
                  <a:srgbClr val="99FFCC"/>
                </a:highlight>
              </a:rPr>
              <a:t>(g) </a:t>
            </a:r>
            <a:r>
              <a:rPr kumimoji="1" lang="ja-JP" altLang="en-US" sz="1400" b="1" dirty="0">
                <a:highlight>
                  <a:srgbClr val="99FFCC"/>
                </a:highlight>
              </a:rPr>
              <a:t>「</a:t>
            </a:r>
            <a:r>
              <a:rPr kumimoji="1" lang="en-US" altLang="ja-JP" sz="1400" b="1" dirty="0">
                <a:highlight>
                  <a:srgbClr val="99FFCC"/>
                </a:highlight>
              </a:rPr>
              <a:t>Ruby</a:t>
            </a:r>
            <a:r>
              <a:rPr kumimoji="1" lang="ja-JP" altLang="en-US" sz="1400" b="1" dirty="0">
                <a:highlight>
                  <a:srgbClr val="99FFCC"/>
                </a:highlight>
              </a:rPr>
              <a:t>」 </a:t>
            </a:r>
            <a:r>
              <a:rPr kumimoji="1" lang="en-US" altLang="ja-JP" sz="1400" b="1" dirty="0">
                <a:highlight>
                  <a:srgbClr val="99FFCC"/>
                </a:highlight>
              </a:rPr>
              <a:t>- </a:t>
            </a:r>
            <a:r>
              <a:rPr kumimoji="1" lang="ja-JP" altLang="en-US" sz="1400" b="1" dirty="0">
                <a:highlight>
                  <a:srgbClr val="99FFCC"/>
                </a:highlight>
              </a:rPr>
              <a:t>松本 行弘 </a:t>
            </a:r>
            <a:r>
              <a:rPr kumimoji="1" lang="en-US" altLang="ja-JP" sz="1400" b="1" dirty="0">
                <a:highlight>
                  <a:srgbClr val="99FFCC"/>
                </a:highlight>
              </a:rPr>
              <a:t>(</a:t>
            </a:r>
            <a:r>
              <a:rPr kumimoji="1" lang="ja-JP" altLang="en-US" sz="1400" b="1" dirty="0">
                <a:highlight>
                  <a:srgbClr val="99FFCC"/>
                </a:highlight>
              </a:rPr>
              <a:t>まつもと ゆきひろ</a:t>
            </a:r>
            <a:r>
              <a:rPr kumimoji="1" lang="en-US" altLang="ja-JP" sz="1400" b="1" dirty="0">
                <a:highlight>
                  <a:srgbClr val="99FFCC"/>
                </a:highlight>
              </a:rPr>
              <a:t>)</a:t>
            </a:r>
            <a:r>
              <a:rPr kumimoji="1" lang="ja-JP" altLang="en-US" sz="1400" b="1" dirty="0">
                <a:highlight>
                  <a:srgbClr val="99FFCC"/>
                </a:highlight>
              </a:rPr>
              <a:t> 氏</a:t>
            </a:r>
            <a:br>
              <a:rPr kumimoji="1" lang="en-US" altLang="ja-JP" sz="1400" dirty="0"/>
            </a:br>
            <a:r>
              <a:rPr kumimoji="1" lang="ja-JP" altLang="en-US" sz="1400" dirty="0"/>
              <a:t>「業務外で開発したプログラミング言語 </a:t>
            </a:r>
            <a:r>
              <a:rPr kumimoji="1" lang="en-US" altLang="ja-JP" sz="1400" dirty="0"/>
              <a:t>Ruby </a:t>
            </a:r>
            <a:r>
              <a:rPr kumimoji="1" lang="ja-JP" altLang="en-US" sz="1400" dirty="0"/>
              <a:t>を </a:t>
            </a:r>
            <a:r>
              <a:rPr kumimoji="1" lang="en-US" altLang="ja-JP" sz="1400" dirty="0"/>
              <a:t>1995 </a:t>
            </a:r>
            <a:r>
              <a:rPr kumimoji="1" lang="ja-JP" altLang="en-US" sz="1400" dirty="0"/>
              <a:t>年にフリーソフトウェアとして公開したところ、世界中に使われるようになりました。」</a:t>
            </a:r>
            <a:br>
              <a:rPr kumimoji="1" lang="en-US" altLang="ja-JP" sz="1400" dirty="0"/>
            </a:br>
            <a:r>
              <a:rPr kumimoji="1" lang="en-US" altLang="ja-JP" sz="1400" dirty="0"/>
              <a:t>https://www.tsukuba.ac.jp/journal/alumni/20150505184753.html</a:t>
            </a:r>
            <a:br>
              <a:rPr kumimoji="1" lang="en-US" altLang="ja-JP" sz="1400" dirty="0"/>
            </a:br>
            <a:r>
              <a:rPr kumimoji="1" lang="ja-JP" altLang="en-US" sz="1400" dirty="0"/>
              <a:t>「</a:t>
            </a:r>
            <a:r>
              <a:rPr kumimoji="1" lang="en-US" altLang="ja-JP" sz="1400" dirty="0"/>
              <a:t>Ruby </a:t>
            </a:r>
            <a:r>
              <a:rPr kumimoji="1" lang="ja-JP" altLang="en-US" sz="1400" dirty="0"/>
              <a:t>の開発を始めた頃 </a:t>
            </a:r>
            <a:r>
              <a:rPr kumimoji="1" lang="en-US" altLang="ja-JP" sz="1400" dirty="0"/>
              <a:t>(1990 </a:t>
            </a:r>
            <a:r>
              <a:rPr kumimoji="1" lang="ja-JP" altLang="en-US" sz="1400" dirty="0"/>
              <a:t>年代前半</a:t>
            </a:r>
            <a:r>
              <a:rPr kumimoji="1" lang="en-US" altLang="ja-JP" sz="1400" dirty="0"/>
              <a:t>) </a:t>
            </a:r>
            <a:r>
              <a:rPr kumimoji="1" lang="ja-JP" altLang="en-US" sz="1400" dirty="0"/>
              <a:t>は自宅に </a:t>
            </a:r>
            <a:r>
              <a:rPr kumimoji="1" lang="en-US" altLang="ja-JP" sz="1400" dirty="0"/>
              <a:t>Linux </a:t>
            </a:r>
            <a:r>
              <a:rPr kumimoji="1" lang="ja-JP" altLang="en-US" sz="1400" dirty="0"/>
              <a:t>の </a:t>
            </a:r>
            <a:r>
              <a:rPr kumimoji="1" lang="en-US" altLang="ja-JP" sz="1400" dirty="0"/>
              <a:t>PC</a:t>
            </a:r>
            <a:r>
              <a:rPr kumimoji="1" lang="ja-JP" altLang="en-US" sz="1400" dirty="0"/>
              <a:t>、職場に </a:t>
            </a:r>
            <a:r>
              <a:rPr kumimoji="1" lang="en-US" altLang="ja-JP" sz="1400" dirty="0"/>
              <a:t>SunOS </a:t>
            </a:r>
            <a:r>
              <a:rPr kumimoji="1" lang="ja-JP" altLang="en-US" sz="1400" dirty="0"/>
              <a:t>のマシンがあり、当時はまだネットが普及していなかったのでソースコードをフロッピーディスクに入れて持ち運んでいました。」</a:t>
            </a:r>
            <a:br>
              <a:rPr kumimoji="1" lang="en-US" altLang="ja-JP" sz="1400" dirty="0"/>
            </a:br>
            <a:r>
              <a:rPr kumimoji="1" lang="en-US" altLang="ja-JP" sz="1400" dirty="0"/>
              <a:t>https://knowledge.sakura.ad.jp/5764/</a:t>
            </a:r>
            <a:br>
              <a:rPr kumimoji="1" lang="en-US" altLang="ja-JP" sz="1400" dirty="0"/>
            </a:br>
            <a:r>
              <a:rPr kumimoji="1" lang="ja-JP" altLang="en-US" sz="1400" dirty="0"/>
              <a:t>「</a:t>
            </a:r>
            <a:r>
              <a:rPr kumimoji="1" lang="en-US" altLang="ja-JP" sz="1400" dirty="0"/>
              <a:t>Ruby </a:t>
            </a:r>
            <a:r>
              <a:rPr kumimoji="1" lang="ja-JP" altLang="en-US" sz="1400" dirty="0"/>
              <a:t>は </a:t>
            </a:r>
            <a:r>
              <a:rPr kumimoji="1" lang="en-US" altLang="ja-JP" sz="1400" dirty="0"/>
              <a:t>1993 </a:t>
            </a:r>
            <a:r>
              <a:rPr kumimoji="1" lang="ja-JP" altLang="en-US" sz="1400" dirty="0"/>
              <a:t>年 </a:t>
            </a:r>
            <a:r>
              <a:rPr kumimoji="1" lang="en-US" altLang="ja-JP" sz="1400" dirty="0"/>
              <a:t>2 </a:t>
            </a:r>
            <a:r>
              <a:rPr kumimoji="1" lang="ja-JP" altLang="en-US" sz="1400" dirty="0"/>
              <a:t>月 </a:t>
            </a:r>
            <a:r>
              <a:rPr kumimoji="1" lang="en-US" altLang="ja-JP" sz="1400" dirty="0"/>
              <a:t>24 </a:t>
            </a:r>
            <a:r>
              <a:rPr kumimoji="1" lang="ja-JP" altLang="en-US" sz="1400" dirty="0"/>
              <a:t>日に誕生しました。私は同僚とオブジェクト指向スクリプト言語の可能性について話していました。</a:t>
            </a:r>
            <a:r>
              <a:rPr kumimoji="1" lang="en-US" altLang="ja-JP" sz="1400" dirty="0"/>
              <a:t>... 15 </a:t>
            </a:r>
            <a:r>
              <a:rPr kumimoji="1" lang="ja-JP" altLang="en-US" sz="1400" dirty="0"/>
              <a:t>年間、言語マニアでありオブジェクト指向のファンである私は、真にオブジェクト指向で使いやすいスクリプト言語を切望していました。探しましたが、見つかりませんでした。そこで、</a:t>
            </a:r>
            <a:r>
              <a:rPr kumimoji="1" lang="en-US" altLang="ja-JP" sz="1400" dirty="0"/>
              <a:t>Ruby </a:t>
            </a:r>
            <a:r>
              <a:rPr kumimoji="1" lang="ja-JP" altLang="en-US" sz="1400" dirty="0"/>
              <a:t>を作ろうと決意しました。インタプリタを動作させるまでに数ヶ月かかりました。イテレータ、例外処理、ガベージコレクションなど、自分の言語に欲しい機能を盛り込みました。その後、</a:t>
            </a:r>
            <a:r>
              <a:rPr kumimoji="1" lang="en-US" altLang="ja-JP" sz="1400" dirty="0"/>
              <a:t>Perl </a:t>
            </a:r>
            <a:r>
              <a:rPr kumimoji="1" lang="ja-JP" altLang="en-US" sz="1400" dirty="0"/>
              <a:t>の機能をクラスライブラリとして再編成し、実装しました。</a:t>
            </a:r>
            <a:r>
              <a:rPr kumimoji="1" lang="en-US" altLang="ja-JP" sz="1400" dirty="0"/>
              <a:t>1995 </a:t>
            </a:r>
            <a:r>
              <a:rPr kumimoji="1" lang="ja-JP" altLang="en-US" sz="1400" dirty="0"/>
              <a:t>年 </a:t>
            </a:r>
            <a:r>
              <a:rPr kumimoji="1" lang="en-US" altLang="ja-JP" sz="1400" dirty="0"/>
              <a:t>12 </a:t>
            </a:r>
            <a:r>
              <a:rPr kumimoji="1" lang="ja-JP" altLang="en-US" sz="1400" dirty="0"/>
              <a:t>月に </a:t>
            </a:r>
            <a:r>
              <a:rPr kumimoji="1" lang="en-US" altLang="ja-JP" sz="1400" dirty="0"/>
              <a:t>Ruby 0.95 </a:t>
            </a:r>
            <a:r>
              <a:rPr kumimoji="1" lang="ja-JP" altLang="en-US" sz="1400" dirty="0"/>
              <a:t>を日本国内のニュースグループに投稿しました。」</a:t>
            </a:r>
            <a:br>
              <a:rPr kumimoji="1" lang="en-US" altLang="ja-JP" sz="1400" dirty="0"/>
            </a:br>
            <a:r>
              <a:rPr kumimoji="1" lang="en-US" altLang="ja-JP" sz="1400" dirty="0"/>
              <a:t>https://ruby-doc.org/docs/TheRubyLanguageFAQ/</a:t>
            </a:r>
          </a:p>
          <a:p>
            <a:pPr marL="285750" indent="-285750">
              <a:buFont typeface="Arial" panose="020B0604020202020204" pitchFamily="34" charset="0"/>
              <a:buChar char="•"/>
            </a:pPr>
            <a:r>
              <a:rPr kumimoji="1" lang="en-US" altLang="ja-JP" sz="1400" b="1" dirty="0">
                <a:highlight>
                  <a:srgbClr val="FFFFCC"/>
                </a:highlight>
              </a:rPr>
              <a:t>(h) </a:t>
            </a:r>
            <a:r>
              <a:rPr kumimoji="1" lang="ja-JP" altLang="en-US" sz="1400" b="1" dirty="0">
                <a:highlight>
                  <a:srgbClr val="FFFFCC"/>
                </a:highlight>
              </a:rPr>
              <a:t>「</a:t>
            </a:r>
            <a:r>
              <a:rPr kumimoji="1" lang="en-US" altLang="ja-JP" sz="1400" b="1" dirty="0">
                <a:highlight>
                  <a:srgbClr val="FFFFCC"/>
                </a:highlight>
              </a:rPr>
              <a:t>Python</a:t>
            </a:r>
            <a:r>
              <a:rPr kumimoji="1" lang="ja-JP" altLang="en-US" sz="1400" b="1" dirty="0">
                <a:highlight>
                  <a:srgbClr val="FFFFCC"/>
                </a:highlight>
              </a:rPr>
              <a:t>」</a:t>
            </a:r>
            <a:r>
              <a:rPr kumimoji="1" lang="en-US" altLang="ja-JP" sz="1400" b="1" dirty="0">
                <a:highlight>
                  <a:srgbClr val="FFFFCC"/>
                </a:highlight>
              </a:rPr>
              <a:t> - Guido van Rossum</a:t>
            </a:r>
            <a:r>
              <a:rPr kumimoji="1" lang="ja-JP" altLang="en-US" sz="1400" b="1" dirty="0">
                <a:highlight>
                  <a:srgbClr val="FFFFCC"/>
                </a:highlight>
              </a:rPr>
              <a:t> 氏</a:t>
            </a:r>
            <a:br>
              <a:rPr lang="en-US" altLang="ja-JP" sz="1400" dirty="0"/>
            </a:br>
            <a:r>
              <a:rPr lang="ja-JP" altLang="en-US" sz="1400" dirty="0"/>
              <a:t>「</a:t>
            </a:r>
            <a:r>
              <a:rPr lang="en-US" altLang="ja-JP" sz="1400" dirty="0"/>
              <a:t>1989 </a:t>
            </a:r>
            <a:r>
              <a:rPr lang="ja-JP" altLang="en-US" sz="1400" dirty="0"/>
              <a:t>年 </a:t>
            </a:r>
            <a:r>
              <a:rPr lang="en-US" altLang="ja-JP" sz="1400" dirty="0"/>
              <a:t>12 </a:t>
            </a:r>
            <a:r>
              <a:rPr lang="ja-JP" altLang="en-US" sz="1400" dirty="0"/>
              <a:t>月、クリスマスの週を過ごすための</a:t>
            </a:r>
            <a:r>
              <a:rPr lang="en-US" altLang="ja-JP" sz="1400" dirty="0"/>
              <a:t>『</a:t>
            </a:r>
            <a:r>
              <a:rPr lang="ja-JP" altLang="en-US" sz="1400" dirty="0"/>
              <a:t>趣味</a:t>
            </a:r>
            <a:r>
              <a:rPr lang="en-US" altLang="ja-JP" sz="1400" dirty="0"/>
              <a:t>』</a:t>
            </a:r>
            <a:r>
              <a:rPr lang="ja-JP" altLang="en-US" sz="1400" dirty="0"/>
              <a:t>のプログラミング題材を探していました。</a:t>
            </a:r>
            <a:r>
              <a:rPr lang="en-US" altLang="ja-JP" sz="1400" dirty="0"/>
              <a:t>... </a:t>
            </a:r>
            <a:r>
              <a:rPr lang="ja-JP" altLang="en-US" sz="1400" dirty="0"/>
              <a:t>そこで、温めていた新しいスクリプト言語のインタプリタを書くことに決めたのです。」</a:t>
            </a:r>
            <a:br>
              <a:rPr lang="en-US" altLang="ja-JP" sz="1400" dirty="0"/>
            </a:br>
            <a:r>
              <a:rPr lang="en-US" altLang="ja-JP" sz="1400" dirty="0"/>
              <a:t>https://www.python.org/doc/essays/foreword/</a:t>
            </a:r>
            <a:endParaRPr kumimoji="1" lang="en-US" altLang="ja-JP" sz="1400" dirty="0"/>
          </a:p>
          <a:p>
            <a:pPr marL="285750" indent="-285750">
              <a:buFont typeface="Arial" panose="020B0604020202020204" pitchFamily="34" charset="0"/>
              <a:buChar char="•"/>
            </a:pPr>
            <a:endParaRPr kumimoji="1" lang="en-US" altLang="ja-JP" sz="1400" dirty="0"/>
          </a:p>
        </p:txBody>
      </p:sp>
      <p:sp>
        <p:nvSpPr>
          <p:cNvPr id="16" name="テキスト ボックス 15">
            <a:extLst>
              <a:ext uri="{FF2B5EF4-FFF2-40B4-BE49-F238E27FC236}">
                <a16:creationId xmlns:a16="http://schemas.microsoft.com/office/drawing/2014/main" id="{2BFF561A-74D0-47C5-BFAC-918C14E98B58}"/>
              </a:ext>
            </a:extLst>
          </p:cNvPr>
          <p:cNvSpPr txBox="1"/>
          <p:nvPr/>
        </p:nvSpPr>
        <p:spPr>
          <a:xfrm>
            <a:off x="63373" y="0"/>
            <a:ext cx="7594727" cy="400110"/>
          </a:xfrm>
          <a:prstGeom prst="rect">
            <a:avLst/>
          </a:prstGeom>
          <a:noFill/>
        </p:spPr>
        <p:txBody>
          <a:bodyPr wrap="square" rtlCol="0">
            <a:spAutoFit/>
          </a:bodyPr>
          <a:lstStyle/>
          <a:p>
            <a:r>
              <a:rPr kumimoji="1" lang="ja-JP" altLang="en-US" sz="2000" b="1" dirty="0">
                <a:highlight>
                  <a:srgbClr val="FFFFCC"/>
                </a:highlight>
              </a:rPr>
              <a:t>大規模なデジタル技術・産業は、ガレージ的手法で形成されている。</a:t>
            </a:r>
          </a:p>
        </p:txBody>
      </p:sp>
      <p:pic>
        <p:nvPicPr>
          <p:cNvPr id="7" name="図 6">
            <a:extLst>
              <a:ext uri="{FF2B5EF4-FFF2-40B4-BE49-F238E27FC236}">
                <a16:creationId xmlns:a16="http://schemas.microsoft.com/office/drawing/2014/main" id="{2C77A4BD-8222-4527-ACE9-B96F319809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2817" y="5929316"/>
            <a:ext cx="1042748" cy="792159"/>
          </a:xfrm>
          <a:prstGeom prst="rect">
            <a:avLst/>
          </a:prstGeom>
        </p:spPr>
      </p:pic>
    </p:spTree>
    <p:extLst>
      <p:ext uri="{BB962C8B-B14F-4D97-AF65-F5344CB8AC3E}">
        <p14:creationId xmlns:p14="http://schemas.microsoft.com/office/powerpoint/2010/main" val="76409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04" y="38722"/>
            <a:ext cx="11435255" cy="732658"/>
          </a:xfrm>
        </p:spPr>
        <p:txBody>
          <a:bodyPr>
            <a:noAutofit/>
          </a:bodyPr>
          <a:lstStyle/>
          <a:p>
            <a:r>
              <a:rPr kumimoji="1" lang="en-US" altLang="ja-JP" sz="2000" b="1" dirty="0" err="1">
                <a:highlight>
                  <a:srgbClr val="FFFFCC"/>
                </a:highlight>
              </a:rPr>
              <a:t>SoftEther</a:t>
            </a:r>
            <a:r>
              <a:rPr kumimoji="1" lang="en-US" altLang="ja-JP" sz="2000" b="1" dirty="0">
                <a:highlight>
                  <a:srgbClr val="FFFFCC"/>
                </a:highlight>
              </a:rPr>
              <a:t> VPN </a:t>
            </a:r>
            <a:r>
              <a:rPr kumimoji="1" lang="ja-JP" altLang="en-US" sz="2000" b="1" dirty="0">
                <a:highlight>
                  <a:srgbClr val="FFFFCC"/>
                </a:highlight>
              </a:rPr>
              <a:t>の開発成功の秘訣</a:t>
            </a:r>
            <a:r>
              <a:rPr kumimoji="1" lang="en-US" altLang="ja-JP" sz="2000" b="1" dirty="0">
                <a:highlight>
                  <a:srgbClr val="FFFFCC"/>
                </a:highlight>
              </a:rPr>
              <a:t>:</a:t>
            </a:r>
            <a:br>
              <a:rPr kumimoji="1" lang="en-US" altLang="ja-JP" sz="2000" b="1" dirty="0">
                <a:highlight>
                  <a:srgbClr val="FFFFCC"/>
                </a:highlight>
              </a:rPr>
            </a:br>
            <a:r>
              <a:rPr kumimoji="1" lang="en-US" altLang="ja-JP" sz="2000" b="1" dirty="0">
                <a:highlight>
                  <a:srgbClr val="FFFFCC"/>
                </a:highlight>
              </a:rPr>
              <a:t>2003 </a:t>
            </a:r>
            <a:r>
              <a:rPr kumimoji="1" lang="ja-JP" altLang="en-US" sz="2000" b="1" dirty="0">
                <a:highlight>
                  <a:srgbClr val="FFFFCC"/>
                </a:highlight>
              </a:rPr>
              <a:t>年</a:t>
            </a:r>
            <a:r>
              <a:rPr lang="en-US" altLang="ja-JP" sz="2000" b="1" dirty="0">
                <a:highlight>
                  <a:srgbClr val="FFFFCC"/>
                </a:highlight>
              </a:rPr>
              <a:t> IPA </a:t>
            </a:r>
            <a:r>
              <a:rPr lang="ja-JP" altLang="en-US" sz="2000" b="1" dirty="0">
                <a:highlight>
                  <a:srgbClr val="FFFFCC"/>
                </a:highlight>
              </a:rPr>
              <a:t>の予算で自宅データセンタ、</a:t>
            </a:r>
            <a:r>
              <a:rPr kumimoji="1" lang="en-US" altLang="ja-JP" sz="2000" b="1" dirty="0">
                <a:highlight>
                  <a:srgbClr val="FFFFCC"/>
                </a:highlight>
              </a:rPr>
              <a:t>2004 </a:t>
            </a:r>
            <a:r>
              <a:rPr kumimoji="1" lang="ja-JP" altLang="en-US" sz="2000" b="1" dirty="0">
                <a:highlight>
                  <a:srgbClr val="FFFFCC"/>
                </a:highlight>
              </a:rPr>
              <a:t>年 ～ 筑波大学内で「キャンパス内ガレージ」を作って実現。</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7</a:t>
            </a:fld>
            <a:endParaRPr kumimoji="1" lang="ja-JP" altLang="en-US" dirty="0"/>
          </a:p>
        </p:txBody>
      </p:sp>
      <p:pic>
        <p:nvPicPr>
          <p:cNvPr id="21" name="Picture 2" descr="IMG_21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549" y="3931278"/>
            <a:ext cx="2422132" cy="218574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00088" y="1055158"/>
            <a:ext cx="3557512" cy="1200329"/>
          </a:xfrm>
          <a:prstGeom prst="rect">
            <a:avLst/>
          </a:prstGeom>
          <a:noFill/>
        </p:spPr>
        <p:txBody>
          <a:bodyPr wrap="square" rtlCol="0">
            <a:spAutoFit/>
          </a:bodyPr>
          <a:lstStyle/>
          <a:p>
            <a:r>
              <a:rPr kumimoji="1" lang="en-US" altLang="ja-JP" sz="2400" dirty="0"/>
              <a:t>1. </a:t>
            </a:r>
            <a:r>
              <a:rPr kumimoji="1" lang="en-US" altLang="ja-JP" sz="2400" b="1" u="sng" dirty="0">
                <a:solidFill>
                  <a:schemeClr val="accent5">
                    <a:lumMod val="75000"/>
                  </a:schemeClr>
                </a:solidFill>
              </a:rPr>
              <a:t>2003 </a:t>
            </a:r>
            <a:r>
              <a:rPr kumimoji="1" lang="ja-JP" altLang="en-US" sz="2400" b="1" u="sng" dirty="0">
                <a:solidFill>
                  <a:schemeClr val="accent5">
                    <a:lumMod val="75000"/>
                  </a:schemeClr>
                </a:solidFill>
              </a:rPr>
              <a:t>年 </a:t>
            </a:r>
            <a:r>
              <a:rPr kumimoji="1" lang="en-US" altLang="ja-JP" sz="2400" b="1" u="sng" dirty="0">
                <a:solidFill>
                  <a:schemeClr val="accent5">
                    <a:lumMod val="75000"/>
                  </a:schemeClr>
                </a:solidFill>
              </a:rPr>
              <a:t>IPA </a:t>
            </a:r>
            <a:r>
              <a:rPr kumimoji="1" lang="ja-JP" altLang="en-US" sz="2400" b="1" u="sng" dirty="0">
                <a:solidFill>
                  <a:schemeClr val="accent5">
                    <a:lumMod val="75000"/>
                  </a:schemeClr>
                </a:solidFill>
              </a:rPr>
              <a:t>予算で自宅 </a:t>
            </a:r>
            <a:r>
              <a:rPr kumimoji="1" lang="en-US" altLang="ja-JP" sz="2400" b="1" u="sng" dirty="0">
                <a:solidFill>
                  <a:schemeClr val="accent5">
                    <a:lumMod val="75000"/>
                  </a:schemeClr>
                </a:solidFill>
              </a:rPr>
              <a:t>DC </a:t>
            </a:r>
            <a:r>
              <a:rPr kumimoji="1" lang="ja-JP" altLang="en-US" sz="2400" b="1" u="sng" dirty="0">
                <a:solidFill>
                  <a:schemeClr val="accent5">
                    <a:lumMod val="75000"/>
                  </a:schemeClr>
                </a:solidFill>
              </a:rPr>
              <a:t>⇒ </a:t>
            </a:r>
            <a:r>
              <a:rPr kumimoji="1" lang="en-US" altLang="ja-JP" sz="2400" b="1" u="sng" dirty="0">
                <a:solidFill>
                  <a:schemeClr val="accent5">
                    <a:lumMod val="75000"/>
                  </a:schemeClr>
                </a:solidFill>
              </a:rPr>
              <a:t>2004 </a:t>
            </a:r>
            <a:r>
              <a:rPr kumimoji="1" lang="ja-JP" altLang="en-US" sz="2400" b="1" u="sng" dirty="0">
                <a:solidFill>
                  <a:schemeClr val="accent5">
                    <a:lumMod val="75000"/>
                  </a:schemeClr>
                </a:solidFill>
              </a:rPr>
              <a:t>年 大学にいわゆる「ガレージ」を建立。</a:t>
            </a:r>
            <a:endParaRPr kumimoji="1" lang="ja-JP" altLang="en-US" sz="2400" dirty="0">
              <a:solidFill>
                <a:schemeClr val="accent5">
                  <a:lumMod val="75000"/>
                </a:schemeClr>
              </a:solidFill>
            </a:endParaRPr>
          </a:p>
        </p:txBody>
      </p:sp>
      <p:pic>
        <p:nvPicPr>
          <p:cNvPr id="22" name="Picture 2" descr="IMG_0043"/>
          <p:cNvPicPr>
            <a:picLocks noChangeAspect="1" noChangeArrowheads="1"/>
          </p:cNvPicPr>
          <p:nvPr/>
        </p:nvPicPr>
        <p:blipFill>
          <a:blip r:embed="rId3" cstate="print">
            <a:lum bright="24000" contrast="20000"/>
            <a:extLst>
              <a:ext uri="{28A0092B-C50C-407E-A947-70E740481C1C}">
                <a14:useLocalDpi xmlns:a14="http://schemas.microsoft.com/office/drawing/2010/main" val="0"/>
              </a:ext>
            </a:extLst>
          </a:blip>
          <a:srcRect/>
          <a:stretch>
            <a:fillRect/>
          </a:stretch>
        </p:blipFill>
        <p:spPr bwMode="auto">
          <a:xfrm>
            <a:off x="8440980" y="4891268"/>
            <a:ext cx="2361031" cy="177077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3" name="Picture 4" descr="NEC_01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3445" y="3061333"/>
            <a:ext cx="2858815" cy="214411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4093778" y="964117"/>
            <a:ext cx="3591911" cy="1569660"/>
          </a:xfrm>
          <a:prstGeom prst="rect">
            <a:avLst/>
          </a:prstGeom>
          <a:noFill/>
        </p:spPr>
        <p:txBody>
          <a:bodyPr wrap="square" rtlCol="0">
            <a:spAutoFit/>
          </a:bodyPr>
          <a:lstStyle/>
          <a:p>
            <a:r>
              <a:rPr kumimoji="1" lang="en-US" altLang="ja-JP" sz="2400" dirty="0"/>
              <a:t>2. </a:t>
            </a:r>
            <a:r>
              <a:rPr kumimoji="1" lang="ja-JP" altLang="en-US" sz="2400" dirty="0"/>
              <a:t>大学内に</a:t>
            </a:r>
            <a:r>
              <a:rPr kumimoji="1" lang="ja-JP" altLang="en-US" sz="2400" b="1" u="sng" dirty="0">
                <a:solidFill>
                  <a:srgbClr val="FF0000"/>
                </a:solidFill>
              </a:rPr>
              <a:t>「物品廃棄日」</a:t>
            </a:r>
            <a:r>
              <a:rPr kumimoji="1" lang="ja-JP" altLang="en-US" sz="2400" dirty="0"/>
              <a:t>があることを知り、多数のサーバー、</a:t>
            </a:r>
            <a:r>
              <a:rPr kumimoji="1" lang="en-US" altLang="ja-JP" sz="2400" dirty="0"/>
              <a:t>NW </a:t>
            </a:r>
            <a:r>
              <a:rPr kumimoji="1" lang="ja-JP" altLang="en-US" sz="2400" dirty="0"/>
              <a:t>機器を拾い集める。</a:t>
            </a:r>
          </a:p>
        </p:txBody>
      </p:sp>
      <p:pic>
        <p:nvPicPr>
          <p:cNvPr id="25" name="Picture 5" descr="IMG_09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9133" y="2672255"/>
            <a:ext cx="3476556" cy="3444766"/>
          </a:xfrm>
          <a:prstGeom prst="rect">
            <a:avLst/>
          </a:prstGeom>
          <a:noFill/>
          <a:extLst>
            <a:ext uri="{909E8E84-426E-40DD-AFC4-6F175D3DCCD1}">
              <a14:hiddenFill xmlns:a14="http://schemas.microsoft.com/office/drawing/2010/main">
                <a:solidFill>
                  <a:srgbClr val="FFFFFF"/>
                </a:solidFill>
              </a14:hiddenFill>
            </a:ext>
          </a:extLst>
        </p:spPr>
      </p:pic>
      <p:sp>
        <p:nvSpPr>
          <p:cNvPr id="7" name="加算 6"/>
          <p:cNvSpPr/>
          <p:nvPr/>
        </p:nvSpPr>
        <p:spPr>
          <a:xfrm>
            <a:off x="3466938" y="2624818"/>
            <a:ext cx="693683" cy="8908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等号 12"/>
          <p:cNvSpPr/>
          <p:nvPr/>
        </p:nvSpPr>
        <p:spPr>
          <a:xfrm>
            <a:off x="7746126" y="2764243"/>
            <a:ext cx="864474" cy="73265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p:cNvSpPr txBox="1"/>
          <p:nvPr/>
        </p:nvSpPr>
        <p:spPr>
          <a:xfrm>
            <a:off x="8440980" y="968986"/>
            <a:ext cx="3450021" cy="1938992"/>
          </a:xfrm>
          <a:prstGeom prst="rect">
            <a:avLst/>
          </a:prstGeom>
          <a:noFill/>
        </p:spPr>
        <p:txBody>
          <a:bodyPr wrap="square" rtlCol="0">
            <a:spAutoFit/>
          </a:bodyPr>
          <a:lstStyle/>
          <a:p>
            <a:r>
              <a:rPr kumimoji="1" lang="en-US" altLang="ja-JP" sz="2400" dirty="0"/>
              <a:t>3. </a:t>
            </a:r>
            <a:r>
              <a:rPr kumimoji="1" lang="ja-JP" altLang="en-US" sz="2400" dirty="0"/>
              <a:t>大学の「学情センター」のヘンな先生方にお願いして</a:t>
            </a:r>
            <a:r>
              <a:rPr kumimoji="1" lang="ja-JP" altLang="en-US" sz="2400" b="1" u="sng" dirty="0">
                <a:solidFill>
                  <a:srgbClr val="FF0000"/>
                </a:solidFill>
              </a:rPr>
              <a:t>機材・</a:t>
            </a:r>
            <a:r>
              <a:rPr kumimoji="1" lang="en-US" altLang="ja-JP" sz="2400" b="1" u="sng" dirty="0">
                <a:solidFill>
                  <a:srgbClr val="FF0000"/>
                </a:solidFill>
              </a:rPr>
              <a:t>NW </a:t>
            </a:r>
            <a:r>
              <a:rPr kumimoji="1" lang="ja-JP" altLang="en-US" sz="2400" b="1" u="sng" dirty="0">
                <a:solidFill>
                  <a:srgbClr val="FF0000"/>
                </a:solidFill>
              </a:rPr>
              <a:t>構築スペースとインターネットまでの直結回線を入手。</a:t>
            </a:r>
          </a:p>
        </p:txBody>
      </p:sp>
      <p:sp>
        <p:nvSpPr>
          <p:cNvPr id="14" name="角丸四角形 13"/>
          <p:cNvSpPr/>
          <p:nvPr/>
        </p:nvSpPr>
        <p:spPr>
          <a:xfrm>
            <a:off x="502920" y="6337996"/>
            <a:ext cx="7789741" cy="40183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 </a:t>
            </a:r>
            <a:r>
              <a:rPr kumimoji="1" lang="ja-JP" altLang="en-US" b="1" dirty="0"/>
              <a:t>決して、大学の </a:t>
            </a:r>
            <a:r>
              <a:rPr kumimoji="1" lang="en-US" altLang="ja-JP" b="1" dirty="0"/>
              <a:t>FW </a:t>
            </a:r>
            <a:r>
              <a:rPr kumimoji="1" lang="ja-JP" altLang="en-US" b="1" dirty="0"/>
              <a:t>セキュリティ規則には従わない。</a:t>
            </a:r>
            <a:r>
              <a:rPr kumimoji="1" lang="en-US" altLang="ja-JP" b="1" dirty="0"/>
              <a:t>FW </a:t>
            </a:r>
            <a:r>
              <a:rPr kumimoji="1" lang="ja-JP" altLang="en-US" b="1" dirty="0"/>
              <a:t>の外側に直結する。</a:t>
            </a:r>
          </a:p>
        </p:txBody>
      </p:sp>
      <p:pic>
        <p:nvPicPr>
          <p:cNvPr id="6" name="図 5">
            <a:extLst>
              <a:ext uri="{FF2B5EF4-FFF2-40B4-BE49-F238E27FC236}">
                <a16:creationId xmlns:a16="http://schemas.microsoft.com/office/drawing/2014/main" id="{71B583F5-5642-46A9-86ED-00A1091DE7A5}"/>
              </a:ext>
            </a:extLst>
          </p:cNvPr>
          <p:cNvPicPr>
            <a:picLocks noChangeAspect="1"/>
          </p:cNvPicPr>
          <p:nvPr/>
        </p:nvPicPr>
        <p:blipFill>
          <a:blip r:embed="rId6"/>
          <a:stretch>
            <a:fillRect/>
          </a:stretch>
        </p:blipFill>
        <p:spPr>
          <a:xfrm>
            <a:off x="325508" y="2255487"/>
            <a:ext cx="2129247" cy="1569660"/>
          </a:xfrm>
          <a:prstGeom prst="rect">
            <a:avLst/>
          </a:prstGeom>
        </p:spPr>
      </p:pic>
      <p:sp>
        <p:nvSpPr>
          <p:cNvPr id="8" name="テキスト ボックス 7">
            <a:extLst>
              <a:ext uri="{FF2B5EF4-FFF2-40B4-BE49-F238E27FC236}">
                <a16:creationId xmlns:a16="http://schemas.microsoft.com/office/drawing/2014/main" id="{F07AEBE4-1F78-4006-98B6-D4F25BA8AF9A}"/>
              </a:ext>
            </a:extLst>
          </p:cNvPr>
          <p:cNvSpPr txBox="1"/>
          <p:nvPr/>
        </p:nvSpPr>
        <p:spPr>
          <a:xfrm>
            <a:off x="2500836" y="2634018"/>
            <a:ext cx="1034571" cy="923330"/>
          </a:xfrm>
          <a:prstGeom prst="rect">
            <a:avLst/>
          </a:prstGeom>
          <a:noFill/>
        </p:spPr>
        <p:txBody>
          <a:bodyPr wrap="square" rtlCol="0">
            <a:spAutoFit/>
          </a:bodyPr>
          <a:lstStyle/>
          <a:p>
            <a:r>
              <a:rPr kumimoji="1" lang="ja-JP" altLang="en-US" b="1" dirty="0"/>
              <a:t>←自宅</a:t>
            </a:r>
          </a:p>
          <a:p>
            <a:r>
              <a:rPr kumimoji="1" lang="ja-JP" altLang="en-US" b="1" dirty="0"/>
              <a:t>ﾃﾞｰﾀｾﾝﾀ </a:t>
            </a:r>
            <a:r>
              <a:rPr kumimoji="1" lang="en-US" altLang="ja-JP" b="1" dirty="0"/>
              <a:t>(2003)</a:t>
            </a:r>
            <a:endParaRPr kumimoji="1" lang="ja-JP" altLang="en-US" b="1" dirty="0"/>
          </a:p>
        </p:txBody>
      </p:sp>
      <p:sp>
        <p:nvSpPr>
          <p:cNvPr id="18" name="テキスト ボックス 17">
            <a:extLst>
              <a:ext uri="{FF2B5EF4-FFF2-40B4-BE49-F238E27FC236}">
                <a16:creationId xmlns:a16="http://schemas.microsoft.com/office/drawing/2014/main" id="{ABC2F602-EED8-45C7-9890-DC98886E61E0}"/>
              </a:ext>
            </a:extLst>
          </p:cNvPr>
          <p:cNvSpPr txBox="1"/>
          <p:nvPr/>
        </p:nvSpPr>
        <p:spPr>
          <a:xfrm>
            <a:off x="100075" y="4429603"/>
            <a:ext cx="1289914" cy="1200329"/>
          </a:xfrm>
          <a:prstGeom prst="rect">
            <a:avLst/>
          </a:prstGeom>
          <a:noFill/>
        </p:spPr>
        <p:txBody>
          <a:bodyPr wrap="square" rtlCol="0">
            <a:spAutoFit/>
          </a:bodyPr>
          <a:lstStyle/>
          <a:p>
            <a:pPr algn="r"/>
            <a:r>
              <a:rPr kumimoji="1" lang="ja-JP" altLang="en-US" b="1" dirty="0"/>
              <a:t>→</a:t>
            </a:r>
          </a:p>
          <a:p>
            <a:pPr algn="r"/>
            <a:r>
              <a:rPr kumimoji="1" lang="ja-JP" altLang="en-US" b="1" dirty="0"/>
              <a:t>大学内</a:t>
            </a:r>
          </a:p>
          <a:p>
            <a:pPr algn="r"/>
            <a:r>
              <a:rPr kumimoji="1" lang="ja-JP" altLang="en-US" b="1" dirty="0"/>
              <a:t>開発ｽﾍﾟｰｽ</a:t>
            </a:r>
            <a:endParaRPr kumimoji="1" lang="en-US" altLang="ja-JP" b="1" dirty="0"/>
          </a:p>
          <a:p>
            <a:pPr algn="r"/>
            <a:r>
              <a:rPr lang="en-US" altLang="ja-JP" b="1" dirty="0"/>
              <a:t>(2004)</a:t>
            </a:r>
            <a:endParaRPr kumimoji="1" lang="ja-JP" altLang="en-US" b="1" dirty="0"/>
          </a:p>
        </p:txBody>
      </p:sp>
    </p:spTree>
    <p:extLst>
      <p:ext uri="{BB962C8B-B14F-4D97-AF65-F5344CB8AC3E}">
        <p14:creationId xmlns:p14="http://schemas.microsoft.com/office/powerpoint/2010/main" val="4135790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70</a:t>
            </a:fld>
            <a:endParaRPr kumimoji="1" lang="ja-JP" altLang="en-US" dirty="0"/>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651510" y="934601"/>
            <a:ext cx="6678930" cy="526297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b="1" dirty="0">
                <a:highlight>
                  <a:srgbClr val="99FFCC"/>
                </a:highlight>
              </a:rPr>
              <a:t>(</a:t>
            </a:r>
            <a:r>
              <a:rPr kumimoji="1" lang="en-US" altLang="ja-JP" sz="1600" b="1" dirty="0" err="1">
                <a:highlight>
                  <a:srgbClr val="99FFCC"/>
                </a:highlight>
              </a:rPr>
              <a:t>i</a:t>
            </a:r>
            <a:r>
              <a:rPr kumimoji="1" lang="en-US" altLang="ja-JP" sz="1600" b="1" dirty="0">
                <a:highlight>
                  <a:srgbClr val="99FFCC"/>
                </a:highlight>
              </a:rPr>
              <a:t>) </a:t>
            </a:r>
            <a:r>
              <a:rPr kumimoji="1" lang="ja-JP" altLang="en-US" sz="1600" b="1" dirty="0">
                <a:highlight>
                  <a:srgbClr val="99FFCC"/>
                </a:highlight>
              </a:rPr>
              <a:t>「</a:t>
            </a:r>
            <a:r>
              <a:rPr kumimoji="1" lang="en-US" altLang="ja-JP" sz="1600" b="1" dirty="0">
                <a:highlight>
                  <a:srgbClr val="99FFCC"/>
                </a:highlight>
              </a:rPr>
              <a:t>PHP</a:t>
            </a:r>
            <a:r>
              <a:rPr kumimoji="1" lang="ja-JP" altLang="en-US" sz="1600" b="1" dirty="0">
                <a:highlight>
                  <a:srgbClr val="99FFCC"/>
                </a:highlight>
              </a:rPr>
              <a:t>」</a:t>
            </a:r>
            <a:r>
              <a:rPr kumimoji="1" lang="en-US" altLang="ja-JP" sz="1600" b="1" dirty="0">
                <a:highlight>
                  <a:srgbClr val="99FFCC"/>
                </a:highlight>
              </a:rPr>
              <a:t> - Rasmus </a:t>
            </a:r>
            <a:r>
              <a:rPr kumimoji="1" lang="en-US" altLang="ja-JP" sz="1600" b="1" dirty="0" err="1">
                <a:highlight>
                  <a:srgbClr val="99FFCC"/>
                </a:highlight>
              </a:rPr>
              <a:t>Lerdorf</a:t>
            </a:r>
            <a:r>
              <a:rPr kumimoji="1" lang="ja-JP" altLang="en-US" sz="1600" b="1" dirty="0">
                <a:highlight>
                  <a:srgbClr val="99FFCC"/>
                </a:highlight>
              </a:rPr>
              <a:t> 氏</a:t>
            </a:r>
            <a:br>
              <a:rPr kumimoji="1" lang="en-US" altLang="ja-JP" sz="1600" dirty="0"/>
            </a:br>
            <a:r>
              <a:rPr kumimoji="1" lang="ja-JP" altLang="en-US" sz="1600" dirty="0"/>
              <a:t>「自身のオンライン履歴書へのアクセスを追跡するために使用されていたスクリプト群を、</a:t>
            </a:r>
            <a:r>
              <a:rPr kumimoji="1" lang="en-US" altLang="ja-JP" sz="1600" dirty="0"/>
              <a:t>"Personal Home Page Tools" </a:t>
            </a:r>
            <a:r>
              <a:rPr kumimoji="1" lang="ja-JP" altLang="en-US" sz="1600" dirty="0"/>
              <a:t>と名付けました。」</a:t>
            </a:r>
            <a:br>
              <a:rPr kumimoji="1" lang="en-US" altLang="ja-JP" sz="1600" dirty="0"/>
            </a:br>
            <a:r>
              <a:rPr kumimoji="1" lang="en-US" altLang="ja-JP" sz="1600" dirty="0"/>
              <a:t>https://www.php.net/manual/en/history.php.php</a:t>
            </a:r>
            <a:endParaRPr lang="en-US" altLang="ja-JP" sz="1600" dirty="0"/>
          </a:p>
          <a:p>
            <a:pPr marL="285750" indent="-285750">
              <a:buFont typeface="Arial" panose="020B0604020202020204" pitchFamily="34" charset="0"/>
              <a:buChar char="•"/>
            </a:pPr>
            <a:r>
              <a:rPr kumimoji="1" lang="en-US" altLang="ja-JP" sz="1600" b="1" dirty="0">
                <a:highlight>
                  <a:srgbClr val="FFCCFF"/>
                </a:highlight>
              </a:rPr>
              <a:t>(j) </a:t>
            </a:r>
            <a:r>
              <a:rPr kumimoji="1" lang="ja-JP" altLang="en-US" sz="1600" b="1" dirty="0">
                <a:highlight>
                  <a:srgbClr val="FFCCFF"/>
                </a:highlight>
              </a:rPr>
              <a:t>「</a:t>
            </a:r>
            <a:r>
              <a:rPr kumimoji="1" lang="en-US" altLang="ja-JP" sz="1600" b="1" dirty="0">
                <a:highlight>
                  <a:srgbClr val="FFCCFF"/>
                </a:highlight>
              </a:rPr>
              <a:t>Docker</a:t>
            </a:r>
            <a:r>
              <a:rPr kumimoji="1" lang="ja-JP" altLang="en-US" sz="1600" b="1" dirty="0">
                <a:highlight>
                  <a:srgbClr val="FFCCFF"/>
                </a:highlight>
              </a:rPr>
              <a:t>」 </a:t>
            </a:r>
            <a:r>
              <a:rPr kumimoji="1" lang="en-US" altLang="ja-JP" sz="1600" b="1" dirty="0">
                <a:highlight>
                  <a:srgbClr val="FFCCFF"/>
                </a:highlight>
              </a:rPr>
              <a:t>- Solomon </a:t>
            </a:r>
            <a:r>
              <a:rPr kumimoji="1" lang="en-US" altLang="ja-JP" sz="1600" b="1" dirty="0" err="1">
                <a:highlight>
                  <a:srgbClr val="FFCCFF"/>
                </a:highlight>
              </a:rPr>
              <a:t>Hykes</a:t>
            </a:r>
            <a:r>
              <a:rPr kumimoji="1" lang="ja-JP" altLang="en-US" sz="1600" b="1" dirty="0">
                <a:highlight>
                  <a:srgbClr val="FFCCFF"/>
                </a:highlight>
              </a:rPr>
              <a:t> 氏</a:t>
            </a:r>
            <a:br>
              <a:rPr kumimoji="1" lang="en-US" altLang="ja-JP" sz="1600" dirty="0"/>
            </a:br>
            <a:r>
              <a:rPr kumimoji="1" lang="ja-JP" altLang="en-US" sz="1600" dirty="0"/>
              <a:t>「</a:t>
            </a:r>
            <a:r>
              <a:rPr kumimoji="1" lang="en-US" altLang="ja-JP" sz="1600" dirty="0"/>
              <a:t>2008 </a:t>
            </a:r>
            <a:r>
              <a:rPr kumimoji="1" lang="ja-JP" altLang="en-US" sz="1600" dirty="0"/>
              <a:t>年、パリの実家の地下で </a:t>
            </a:r>
            <a:r>
              <a:rPr kumimoji="1" lang="en-US" altLang="ja-JP" sz="1600" dirty="0"/>
              <a:t>Docker </a:t>
            </a:r>
            <a:r>
              <a:rPr kumimoji="1" lang="ja-JP" altLang="en-US" sz="1600" dirty="0"/>
              <a:t>の開発に着手した。ごく小さなサイドプロジェクトで、ごく少数しか関心を持たないだろうと考えていた。」</a:t>
            </a:r>
            <a:br>
              <a:rPr kumimoji="1" lang="en-US" altLang="ja-JP" sz="1600" dirty="0"/>
            </a:br>
            <a:r>
              <a:rPr kumimoji="1" lang="en-US" altLang="ja-JP" sz="1600" dirty="0"/>
              <a:t>https://www.businessinsider.com/docker-a-hugely-important-startup-2014-11</a:t>
            </a:r>
          </a:p>
          <a:p>
            <a:pPr marL="285750" indent="-285750">
              <a:buFont typeface="Arial" panose="020B0604020202020204" pitchFamily="34" charset="0"/>
              <a:buChar char="•"/>
            </a:pPr>
            <a:r>
              <a:rPr kumimoji="1" lang="en-US" altLang="ja-JP" sz="1600" b="1" dirty="0">
                <a:highlight>
                  <a:srgbClr val="66FFFF"/>
                </a:highlight>
              </a:rPr>
              <a:t>(k) </a:t>
            </a:r>
            <a:r>
              <a:rPr kumimoji="1" lang="ja-JP" altLang="en-US" sz="1600" b="1" dirty="0">
                <a:highlight>
                  <a:srgbClr val="66FFFF"/>
                </a:highlight>
              </a:rPr>
              <a:t>「</a:t>
            </a:r>
            <a:r>
              <a:rPr kumimoji="1" lang="en-US" altLang="ja-JP" sz="1600" b="1" dirty="0">
                <a:highlight>
                  <a:srgbClr val="66FFFF"/>
                </a:highlight>
              </a:rPr>
              <a:t>Go</a:t>
            </a:r>
            <a:r>
              <a:rPr kumimoji="1" lang="ja-JP" altLang="en-US" sz="1600" b="1" dirty="0">
                <a:highlight>
                  <a:srgbClr val="66FFFF"/>
                </a:highlight>
              </a:rPr>
              <a:t>」 </a:t>
            </a:r>
            <a:r>
              <a:rPr kumimoji="1" lang="en-US" altLang="ja-JP" sz="1600" b="1" dirty="0">
                <a:highlight>
                  <a:srgbClr val="66FFFF"/>
                </a:highlight>
              </a:rPr>
              <a:t>- Robert </a:t>
            </a:r>
            <a:r>
              <a:rPr kumimoji="1" lang="en-US" altLang="ja-JP" sz="1600" b="1" dirty="0" err="1">
                <a:highlight>
                  <a:srgbClr val="66FFFF"/>
                </a:highlight>
              </a:rPr>
              <a:t>Griesemer</a:t>
            </a:r>
            <a:r>
              <a:rPr kumimoji="1" lang="ja-JP" altLang="en-US" sz="1600" b="1" dirty="0">
                <a:highlight>
                  <a:srgbClr val="66FFFF"/>
                </a:highlight>
              </a:rPr>
              <a:t> 氏</a:t>
            </a:r>
            <a:br>
              <a:rPr kumimoji="1" lang="en-US" altLang="ja-JP" sz="1600" dirty="0"/>
            </a:br>
            <a:r>
              <a:rPr kumimoji="1" lang="ja-JP" altLang="en-US" sz="1600" dirty="0"/>
              <a:t>「開発のきっかけは、コンパイル時間の長さでした。</a:t>
            </a:r>
            <a:r>
              <a:rPr kumimoji="1" lang="en-US" altLang="ja-JP" sz="1600" dirty="0"/>
              <a:t>Google </a:t>
            </a:r>
            <a:r>
              <a:rPr kumimoji="1" lang="ja-JP" altLang="en-US" sz="1600" dirty="0"/>
              <a:t>で仕事をしているとき、いくつかの大きなソフトウェアのビルド時間が異様に長く、分散コンパイルのクラスタを用いても解決できなかったのです。</a:t>
            </a:r>
            <a:r>
              <a:rPr kumimoji="1" lang="en-US" altLang="ja-JP" sz="1600" dirty="0"/>
              <a:t>... </a:t>
            </a:r>
            <a:r>
              <a:rPr kumimoji="1" lang="ja-JP" altLang="en-US" sz="1600" dirty="0"/>
              <a:t>コンパイルを待っている間に、</a:t>
            </a:r>
            <a:r>
              <a:rPr kumimoji="1" lang="en-US" altLang="ja-JP" sz="1600" dirty="0"/>
              <a:t>Go </a:t>
            </a:r>
            <a:r>
              <a:rPr kumimoji="1" lang="ja-JP" altLang="en-US" sz="1600" dirty="0"/>
              <a:t>言語を思い付いたのです。」</a:t>
            </a:r>
            <a:br>
              <a:rPr kumimoji="1" lang="en-US" altLang="ja-JP" sz="1600" dirty="0"/>
            </a:br>
            <a:r>
              <a:rPr kumimoji="1" lang="en-US" altLang="ja-JP" sz="1600" dirty="0"/>
              <a:t>https://www.informit.com/articles/article.aspx?p=1623555</a:t>
            </a:r>
          </a:p>
          <a:p>
            <a:pPr marL="285750" indent="-285750">
              <a:buFont typeface="Arial" panose="020B0604020202020204" pitchFamily="34" charset="0"/>
              <a:buChar char="•"/>
            </a:pPr>
            <a:r>
              <a:rPr lang="en-US" altLang="ja-JP" sz="1600" b="1" dirty="0">
                <a:highlight>
                  <a:srgbClr val="FFFFCC"/>
                </a:highlight>
              </a:rPr>
              <a:t>(l) </a:t>
            </a:r>
            <a:r>
              <a:rPr kumimoji="1" lang="ja-JP" altLang="en-US" sz="1600" b="1" dirty="0">
                <a:highlight>
                  <a:srgbClr val="FFFFCC"/>
                </a:highlight>
              </a:rPr>
              <a:t>「</a:t>
            </a:r>
            <a:r>
              <a:rPr kumimoji="1" lang="en-US" altLang="ja-JP" sz="1600" b="1" dirty="0">
                <a:highlight>
                  <a:srgbClr val="FFFFCC"/>
                </a:highlight>
              </a:rPr>
              <a:t>Rust</a:t>
            </a:r>
            <a:r>
              <a:rPr kumimoji="1" lang="ja-JP" altLang="en-US" sz="1600" b="1" dirty="0">
                <a:highlight>
                  <a:srgbClr val="FFFFCC"/>
                </a:highlight>
              </a:rPr>
              <a:t>」 </a:t>
            </a:r>
            <a:r>
              <a:rPr kumimoji="1" lang="en-US" altLang="ja-JP" sz="1600" b="1" dirty="0">
                <a:highlight>
                  <a:srgbClr val="FFFFCC"/>
                </a:highlight>
              </a:rPr>
              <a:t>- Graydon Hoare </a:t>
            </a:r>
            <a:r>
              <a:rPr kumimoji="1" lang="ja-JP" altLang="en-US" sz="1600" b="1" dirty="0">
                <a:highlight>
                  <a:srgbClr val="FFFFCC"/>
                </a:highlight>
              </a:rPr>
              <a:t>氏</a:t>
            </a:r>
            <a:br>
              <a:rPr kumimoji="1" lang="en-US" altLang="ja-JP" sz="1600" dirty="0"/>
            </a:br>
            <a:r>
              <a:rPr kumimoji="1" lang="ja-JP" altLang="en-US" sz="1600" dirty="0"/>
              <a:t>「他人が設計したコンパイラやツールに関する作業に関わっていると、自然と、自分自身の趣味の言語プロジェクトを思い付くものでしょう。私もそのようにして、趣味プロジェクトに空き時間に継続的に取り組んできたのです。プロトタイプができましたので、これを職場のマネージャーに見せてみました。」</a:t>
            </a:r>
            <a:br>
              <a:rPr kumimoji="1" lang="en-US" altLang="ja-JP" sz="1600" dirty="0"/>
            </a:br>
            <a:r>
              <a:rPr kumimoji="1" lang="en-US" altLang="ja-JP" sz="1600" dirty="0"/>
              <a:t>https://www.infoq.com/news/2012/08/Interview-Rust/</a:t>
            </a:r>
          </a:p>
        </p:txBody>
      </p:sp>
      <p:sp>
        <p:nvSpPr>
          <p:cNvPr id="9" name="テキスト ボックス 8">
            <a:extLst>
              <a:ext uri="{FF2B5EF4-FFF2-40B4-BE49-F238E27FC236}">
                <a16:creationId xmlns:a16="http://schemas.microsoft.com/office/drawing/2014/main" id="{6272080E-3BBC-4BCD-B4FE-AAE1143034D0}"/>
              </a:ext>
            </a:extLst>
          </p:cNvPr>
          <p:cNvSpPr txBox="1"/>
          <p:nvPr/>
        </p:nvSpPr>
        <p:spPr>
          <a:xfrm>
            <a:off x="403860" y="499685"/>
            <a:ext cx="8077200" cy="369332"/>
          </a:xfrm>
          <a:prstGeom prst="rect">
            <a:avLst/>
          </a:prstGeom>
          <a:noFill/>
        </p:spPr>
        <p:txBody>
          <a:bodyPr wrap="square" rtlCol="0">
            <a:spAutoFit/>
          </a:bodyPr>
          <a:lstStyle/>
          <a:p>
            <a:r>
              <a:rPr kumimoji="1" lang="ja-JP" altLang="en-US" b="1" dirty="0">
                <a:highlight>
                  <a:srgbClr val="99FFCC"/>
                </a:highlight>
              </a:rPr>
              <a:t>各国のデジタル国力向上に貢献した著名な製品・技術の形成例 </a:t>
            </a:r>
            <a:r>
              <a:rPr kumimoji="1" lang="en-US" altLang="ja-JP" b="1" dirty="0">
                <a:highlight>
                  <a:srgbClr val="99FFCC"/>
                </a:highlight>
              </a:rPr>
              <a:t>(2/2):</a:t>
            </a:r>
            <a:endParaRPr kumimoji="1" lang="ja-JP" altLang="en-US" b="1" dirty="0">
              <a:highlight>
                <a:srgbClr val="99FFCC"/>
              </a:highlight>
            </a:endParaRPr>
          </a:p>
        </p:txBody>
      </p:sp>
      <p:sp>
        <p:nvSpPr>
          <p:cNvPr id="10" name="テキスト ボックス 9">
            <a:extLst>
              <a:ext uri="{FF2B5EF4-FFF2-40B4-BE49-F238E27FC236}">
                <a16:creationId xmlns:a16="http://schemas.microsoft.com/office/drawing/2014/main" id="{0B040FB8-7C4C-4505-B431-BFA119FFC623}"/>
              </a:ext>
            </a:extLst>
          </p:cNvPr>
          <p:cNvSpPr txBox="1"/>
          <p:nvPr/>
        </p:nvSpPr>
        <p:spPr>
          <a:xfrm>
            <a:off x="63373" y="0"/>
            <a:ext cx="7983347" cy="400110"/>
          </a:xfrm>
          <a:prstGeom prst="rect">
            <a:avLst/>
          </a:prstGeom>
          <a:noFill/>
        </p:spPr>
        <p:txBody>
          <a:bodyPr wrap="square" rtlCol="0">
            <a:spAutoFit/>
          </a:bodyPr>
          <a:lstStyle/>
          <a:p>
            <a:r>
              <a:rPr kumimoji="1" lang="ja-JP" altLang="en-US" sz="2000" b="1" dirty="0">
                <a:highlight>
                  <a:srgbClr val="FFFFCC"/>
                </a:highlight>
              </a:rPr>
              <a:t>大規模なデジタル技術・産業は、ガレージ的手法で形成されている。</a:t>
            </a:r>
          </a:p>
        </p:txBody>
      </p:sp>
      <p:pic>
        <p:nvPicPr>
          <p:cNvPr id="3" name="図 2">
            <a:extLst>
              <a:ext uri="{FF2B5EF4-FFF2-40B4-BE49-F238E27FC236}">
                <a16:creationId xmlns:a16="http://schemas.microsoft.com/office/drawing/2014/main" id="{5CF26A94-655C-4BD9-A031-3B6BA8F2C887}"/>
              </a:ext>
            </a:extLst>
          </p:cNvPr>
          <p:cNvPicPr>
            <a:picLocks noChangeAspect="1"/>
          </p:cNvPicPr>
          <p:nvPr/>
        </p:nvPicPr>
        <p:blipFill>
          <a:blip r:embed="rId2"/>
          <a:stretch>
            <a:fillRect/>
          </a:stretch>
        </p:blipFill>
        <p:spPr>
          <a:xfrm>
            <a:off x="7528560" y="420052"/>
            <a:ext cx="4011930" cy="3008948"/>
          </a:xfrm>
          <a:prstGeom prst="rect">
            <a:avLst/>
          </a:prstGeom>
        </p:spPr>
      </p:pic>
      <p:pic>
        <p:nvPicPr>
          <p:cNvPr id="15" name="図 14">
            <a:extLst>
              <a:ext uri="{FF2B5EF4-FFF2-40B4-BE49-F238E27FC236}">
                <a16:creationId xmlns:a16="http://schemas.microsoft.com/office/drawing/2014/main" id="{B932E773-A81E-4CFA-A3D6-D6F3C1A32FD9}"/>
              </a:ext>
            </a:extLst>
          </p:cNvPr>
          <p:cNvPicPr>
            <a:picLocks noChangeAspect="1"/>
          </p:cNvPicPr>
          <p:nvPr/>
        </p:nvPicPr>
        <p:blipFill>
          <a:blip r:embed="rId3"/>
          <a:stretch>
            <a:fillRect/>
          </a:stretch>
        </p:blipFill>
        <p:spPr>
          <a:xfrm>
            <a:off x="7528558" y="3598227"/>
            <a:ext cx="4011931" cy="3008948"/>
          </a:xfrm>
          <a:prstGeom prst="rect">
            <a:avLst/>
          </a:prstGeom>
        </p:spPr>
      </p:pic>
      <p:pic>
        <p:nvPicPr>
          <p:cNvPr id="8" name="図 7">
            <a:extLst>
              <a:ext uri="{FF2B5EF4-FFF2-40B4-BE49-F238E27FC236}">
                <a16:creationId xmlns:a16="http://schemas.microsoft.com/office/drawing/2014/main" id="{603AC9EB-CFD2-4E10-9AAC-23FA49D8A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119" y="5575517"/>
            <a:ext cx="662881" cy="1031658"/>
          </a:xfrm>
          <a:prstGeom prst="rect">
            <a:avLst/>
          </a:prstGeom>
        </p:spPr>
      </p:pic>
      <p:pic>
        <p:nvPicPr>
          <p:cNvPr id="11" name="図 10">
            <a:extLst>
              <a:ext uri="{FF2B5EF4-FFF2-40B4-BE49-F238E27FC236}">
                <a16:creationId xmlns:a16="http://schemas.microsoft.com/office/drawing/2014/main" id="{C1E1AF64-22D0-42B0-98EC-A76496332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2892" y="1397094"/>
            <a:ext cx="857548" cy="836528"/>
          </a:xfrm>
          <a:prstGeom prst="rect">
            <a:avLst/>
          </a:prstGeom>
        </p:spPr>
      </p:pic>
    </p:spTree>
    <p:extLst>
      <p:ext uri="{BB962C8B-B14F-4D97-AF65-F5344CB8AC3E}">
        <p14:creationId xmlns:p14="http://schemas.microsoft.com/office/powerpoint/2010/main" val="2858155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D5057D1-BC69-4E81-BAAA-1727E500EACB}"/>
              </a:ext>
            </a:extLst>
          </p:cNvPr>
          <p:cNvSpPr>
            <a:spLocks noGrp="1"/>
          </p:cNvSpPr>
          <p:nvPr>
            <p:ph type="sldNum" sz="quarter" idx="12"/>
          </p:nvPr>
        </p:nvSpPr>
        <p:spPr/>
        <p:txBody>
          <a:bodyPr/>
          <a:lstStyle/>
          <a:p>
            <a:fld id="{63DCA85F-F225-44A4-AEA8-9083CAE61796}" type="slidenum">
              <a:rPr kumimoji="1" lang="ja-JP" altLang="en-US" smtClean="0"/>
              <a:t>71</a:t>
            </a:fld>
            <a:endParaRPr kumimoji="1" lang="ja-JP" altLang="en-US" dirty="0"/>
          </a:p>
        </p:txBody>
      </p:sp>
      <p:sp>
        <p:nvSpPr>
          <p:cNvPr id="5" name="テキスト ボックス 4">
            <a:extLst>
              <a:ext uri="{FF2B5EF4-FFF2-40B4-BE49-F238E27FC236}">
                <a16:creationId xmlns:a16="http://schemas.microsoft.com/office/drawing/2014/main" id="{3C8A6A9B-95CA-4E09-A10E-ECB887FDE41B}"/>
              </a:ext>
            </a:extLst>
          </p:cNvPr>
          <p:cNvSpPr txBox="1"/>
          <p:nvPr/>
        </p:nvSpPr>
        <p:spPr>
          <a:xfrm>
            <a:off x="273542" y="136525"/>
            <a:ext cx="11792650" cy="1600438"/>
          </a:xfrm>
          <a:prstGeom prst="rect">
            <a:avLst/>
          </a:prstGeom>
          <a:noFill/>
        </p:spPr>
        <p:txBody>
          <a:bodyPr wrap="square" rtlCol="0">
            <a:spAutoFit/>
          </a:bodyPr>
          <a:lstStyle/>
          <a:p>
            <a:r>
              <a:rPr kumimoji="1" lang="ja-JP" altLang="en-US" sz="2000" b="1" dirty="0">
                <a:highlight>
                  <a:srgbClr val="99FFCC"/>
                </a:highlight>
              </a:rPr>
              <a:t>「キャンパス内ガレージ」は、宿主たる各組織 </a:t>
            </a:r>
            <a:r>
              <a:rPr kumimoji="1" lang="en-US" altLang="ja-JP" sz="2000" b="1" dirty="0">
                <a:highlight>
                  <a:srgbClr val="99FFCC"/>
                </a:highlight>
              </a:rPr>
              <a:t>(</a:t>
            </a:r>
            <a:r>
              <a:rPr kumimoji="1" lang="ja-JP" altLang="en-US" sz="2000" b="1" dirty="0">
                <a:highlight>
                  <a:srgbClr val="99FFCC"/>
                </a:highlight>
              </a:rPr>
              <a:t>大学・企業等</a:t>
            </a:r>
            <a:r>
              <a:rPr kumimoji="1" lang="en-US" altLang="ja-JP" sz="2000" b="1" dirty="0">
                <a:highlight>
                  <a:srgbClr val="99FFCC"/>
                </a:highlight>
              </a:rPr>
              <a:t>) </a:t>
            </a:r>
            <a:r>
              <a:rPr kumimoji="1" lang="ja-JP" altLang="en-US" sz="2000" b="1" dirty="0">
                <a:highlight>
                  <a:srgbClr val="99FFCC"/>
                </a:highlight>
              </a:rPr>
              <a:t>に後に膨大な利益を還流する。</a:t>
            </a:r>
            <a:endParaRPr kumimoji="1" lang="en-US" altLang="ja-JP" sz="2000" b="1" dirty="0">
              <a:highlight>
                <a:srgbClr val="99FFCC"/>
              </a:highlight>
            </a:endParaRPr>
          </a:p>
          <a:p>
            <a:r>
              <a:rPr kumimoji="1" lang="ja-JP" altLang="en-US" sz="1400" b="1" dirty="0"/>
              <a:t>① </a:t>
            </a:r>
            <a:r>
              <a:rPr kumimoji="1" lang="ja-JP" altLang="en-US" sz="1400" b="1" dirty="0">
                <a:highlight>
                  <a:srgbClr val="FFFF00"/>
                </a:highlight>
              </a:rPr>
              <a:t>営利企業</a:t>
            </a:r>
            <a:r>
              <a:rPr kumimoji="1" lang="ja-JP" altLang="en-US" sz="1400" b="1" dirty="0"/>
              <a:t>であれば、良い技術が形成されれば、</a:t>
            </a:r>
            <a:r>
              <a:rPr kumimoji="1" lang="ja-JP" altLang="en-US" sz="1400" b="1" dirty="0">
                <a:highlight>
                  <a:srgbClr val="FFFF00"/>
                </a:highlight>
              </a:rPr>
              <a:t>製品化に寄与し、膨大な売上 </a:t>
            </a:r>
            <a:r>
              <a:rPr kumimoji="1" lang="en-US" altLang="ja-JP" sz="1400" b="1" dirty="0">
                <a:highlight>
                  <a:srgbClr val="FFFF00"/>
                </a:highlight>
              </a:rPr>
              <a:t>(</a:t>
            </a:r>
            <a:r>
              <a:rPr kumimoji="1" lang="ja-JP" altLang="en-US" sz="1400" b="1" dirty="0">
                <a:highlight>
                  <a:srgbClr val="FFFF00"/>
                </a:highlight>
              </a:rPr>
              <a:t>数兆円レベル</a:t>
            </a:r>
            <a:r>
              <a:rPr kumimoji="1" lang="en-US" altLang="ja-JP" sz="1400" b="1" dirty="0">
                <a:highlight>
                  <a:srgbClr val="FFFF00"/>
                </a:highlight>
              </a:rPr>
              <a:t>) </a:t>
            </a:r>
            <a:r>
              <a:rPr kumimoji="1" lang="ja-JP" altLang="en-US" sz="1400" b="1" dirty="0">
                <a:highlight>
                  <a:srgbClr val="FFFF00"/>
                </a:highlight>
              </a:rPr>
              <a:t>を上げることができる</a:t>
            </a:r>
            <a:r>
              <a:rPr kumimoji="1" lang="ja-JP" altLang="en-US" sz="1400" b="1" dirty="0"/>
              <a:t>。</a:t>
            </a:r>
            <a:r>
              <a:rPr kumimoji="1" lang="en-US" altLang="ja-JP" sz="1400" b="1" dirty="0"/>
              <a:t>(</a:t>
            </a:r>
            <a:r>
              <a:rPr kumimoji="1" lang="ja-JP" altLang="en-US" sz="1400" b="1" dirty="0"/>
              <a:t>前掲 </a:t>
            </a:r>
            <a:r>
              <a:rPr kumimoji="1" lang="en-US" altLang="ja-JP" sz="1400" b="1" dirty="0"/>
              <a:t>AWS, Azure </a:t>
            </a:r>
            <a:r>
              <a:rPr kumimoji="1" lang="ja-JP" altLang="en-US" sz="1400" b="1" dirty="0"/>
              <a:t>等の例</a:t>
            </a:r>
            <a:r>
              <a:rPr kumimoji="1" lang="en-US" altLang="ja-JP" sz="1400" b="1" dirty="0"/>
              <a:t>)</a:t>
            </a:r>
            <a:endParaRPr kumimoji="1" lang="ja-JP" altLang="en-US" sz="1400" b="1" dirty="0"/>
          </a:p>
          <a:p>
            <a:r>
              <a:rPr kumimoji="1" lang="ja-JP" altLang="en-US" sz="1400" b="1" dirty="0"/>
              <a:t>② </a:t>
            </a:r>
            <a:r>
              <a:rPr kumimoji="1" lang="ja-JP" altLang="en-US" sz="1400" b="1" dirty="0">
                <a:highlight>
                  <a:srgbClr val="FFFF00"/>
                </a:highlight>
              </a:rPr>
              <a:t>大学等</a:t>
            </a:r>
            <a:r>
              <a:rPr kumimoji="1" lang="ja-JP" altLang="en-US" sz="1400" b="1" dirty="0"/>
              <a:t>の場合は、</a:t>
            </a:r>
            <a:r>
              <a:rPr kumimoji="1" lang="ja-JP" altLang="en-US" sz="1400" b="1" dirty="0">
                <a:highlight>
                  <a:srgbClr val="FFFF00"/>
                </a:highlight>
              </a:rPr>
              <a:t>成功したベンチャーあるいは他社からの多額の研究助成や寄附 </a:t>
            </a:r>
            <a:r>
              <a:rPr kumimoji="1" lang="en-US" altLang="ja-JP" sz="1400" b="1" dirty="0">
                <a:highlight>
                  <a:srgbClr val="FFFF00"/>
                </a:highlight>
              </a:rPr>
              <a:t>(</a:t>
            </a:r>
            <a:r>
              <a:rPr kumimoji="1" lang="ja-JP" altLang="en-US" sz="1400" b="1" dirty="0">
                <a:highlight>
                  <a:srgbClr val="FFFF00"/>
                </a:highlight>
              </a:rPr>
              <a:t>数百億円レベル</a:t>
            </a:r>
            <a:r>
              <a:rPr kumimoji="1" lang="en-US" altLang="ja-JP" sz="1400" b="1" dirty="0">
                <a:highlight>
                  <a:srgbClr val="FFFF00"/>
                </a:highlight>
              </a:rPr>
              <a:t>) </a:t>
            </a:r>
            <a:r>
              <a:rPr kumimoji="1" lang="ja-JP" altLang="en-US" sz="1400" b="1" dirty="0">
                <a:highlight>
                  <a:srgbClr val="FFFF00"/>
                </a:highlight>
              </a:rPr>
              <a:t>を受けることが可能となる</a:t>
            </a:r>
            <a:r>
              <a:rPr kumimoji="1" lang="ja-JP" altLang="en-US" sz="1400" b="1" dirty="0"/>
              <a:t>。</a:t>
            </a:r>
            <a:br>
              <a:rPr kumimoji="1" lang="en-US" altLang="ja-JP" sz="1400" b="1" dirty="0"/>
            </a:br>
            <a:endParaRPr kumimoji="1" lang="en-US" altLang="ja-JP" sz="1400" b="1" dirty="0"/>
          </a:p>
          <a:p>
            <a:r>
              <a:rPr kumimoji="1" lang="ja-JP" altLang="en-US" b="1" dirty="0">
                <a:highlight>
                  <a:srgbClr val="FFFF00"/>
                </a:highlight>
              </a:rPr>
              <a:t>② の具体例</a:t>
            </a:r>
            <a:r>
              <a:rPr kumimoji="1" lang="en-US" altLang="ja-JP" b="1" dirty="0">
                <a:highlight>
                  <a:srgbClr val="FFFF00"/>
                </a:highlight>
              </a:rPr>
              <a:t>: </a:t>
            </a:r>
            <a:r>
              <a:rPr kumimoji="1" lang="ja-JP" altLang="en-US" b="1" dirty="0">
                <a:highlight>
                  <a:srgbClr val="FFFF00"/>
                </a:highlight>
              </a:rPr>
              <a:t>米国のデジタル国力につながる技術形成のために寛大にキャンパス内ガレージ機能を学生等に提供してきた大学が、その後、現在まで受けている利益還流の例 </a:t>
            </a:r>
            <a:r>
              <a:rPr kumimoji="1" lang="en-US" altLang="ja-JP" b="1" dirty="0">
                <a:highlight>
                  <a:srgbClr val="FFFF00"/>
                </a:highlight>
              </a:rPr>
              <a:t>(1/2):</a:t>
            </a:r>
            <a:endParaRPr kumimoji="1" lang="ja-JP" altLang="en-US" b="1" dirty="0">
              <a:highlight>
                <a:srgbClr val="FFFF00"/>
              </a:highlight>
            </a:endParaRPr>
          </a:p>
        </p:txBody>
      </p:sp>
      <p:sp>
        <p:nvSpPr>
          <p:cNvPr id="6" name="テキスト ボックス 5">
            <a:extLst>
              <a:ext uri="{FF2B5EF4-FFF2-40B4-BE49-F238E27FC236}">
                <a16:creationId xmlns:a16="http://schemas.microsoft.com/office/drawing/2014/main" id="{4CD04553-E4F0-4520-A27F-88129B4C3456}"/>
              </a:ext>
            </a:extLst>
          </p:cNvPr>
          <p:cNvSpPr txBox="1"/>
          <p:nvPr/>
        </p:nvSpPr>
        <p:spPr>
          <a:xfrm>
            <a:off x="303245" y="1696522"/>
            <a:ext cx="11733245" cy="524759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b="1" dirty="0">
                <a:highlight>
                  <a:srgbClr val="FFCCFF"/>
                </a:highlight>
              </a:rPr>
              <a:t>(1) </a:t>
            </a:r>
            <a:r>
              <a:rPr kumimoji="1" lang="ja-JP" altLang="en-US" b="1" dirty="0">
                <a:highlight>
                  <a:srgbClr val="FFCCFF"/>
                </a:highlight>
              </a:rPr>
              <a:t>スタンフォード大学 </a:t>
            </a:r>
            <a:r>
              <a:rPr kumimoji="1" lang="en-US" altLang="ja-JP" b="1" dirty="0">
                <a:highlight>
                  <a:srgbClr val="FFCCFF"/>
                </a:highlight>
              </a:rPr>
              <a:t>- Google </a:t>
            </a:r>
            <a:r>
              <a:rPr kumimoji="1" lang="ja-JP" altLang="en-US" b="1" dirty="0">
                <a:highlight>
                  <a:srgbClr val="FFCCFF"/>
                </a:highlight>
              </a:rPr>
              <a:t>と </a:t>
            </a:r>
            <a:r>
              <a:rPr kumimoji="1" lang="en-US" altLang="ja-JP" b="1" dirty="0">
                <a:highlight>
                  <a:srgbClr val="FFCCFF"/>
                </a:highlight>
              </a:rPr>
              <a:t>Yahoo! </a:t>
            </a:r>
            <a:r>
              <a:rPr kumimoji="1" lang="ja-JP" altLang="en-US" b="1" dirty="0">
                <a:highlight>
                  <a:srgbClr val="FFCCFF"/>
                </a:highlight>
              </a:rPr>
              <a:t>の </a:t>
            </a:r>
            <a:r>
              <a:rPr kumimoji="1" lang="en-US" altLang="ja-JP" b="1" dirty="0">
                <a:highlight>
                  <a:srgbClr val="FFCCFF"/>
                </a:highlight>
              </a:rPr>
              <a:t>2 </a:t>
            </a:r>
            <a:r>
              <a:rPr kumimoji="1" lang="ja-JP" altLang="en-US" b="1" dirty="0">
                <a:highlight>
                  <a:srgbClr val="FFCCFF"/>
                </a:highlight>
              </a:rPr>
              <a:t>社のみで </a:t>
            </a:r>
            <a:r>
              <a:rPr kumimoji="1" lang="en-US" altLang="ja-JP" b="1" dirty="0">
                <a:highlight>
                  <a:srgbClr val="FFCCFF"/>
                </a:highlight>
              </a:rPr>
              <a:t>600 </a:t>
            </a:r>
            <a:r>
              <a:rPr kumimoji="1" lang="ja-JP" altLang="en-US" b="1" dirty="0">
                <a:highlight>
                  <a:srgbClr val="FFCCFF"/>
                </a:highlight>
              </a:rPr>
              <a:t>億円の寄附や研究助成が還流</a:t>
            </a:r>
            <a:br>
              <a:rPr kumimoji="1" lang="en-US" altLang="ja-JP" dirty="0"/>
            </a:br>
            <a:r>
              <a:rPr kumimoji="1" lang="en-US" altLang="ja-JP" dirty="0"/>
              <a:t>Google </a:t>
            </a:r>
            <a:r>
              <a:rPr kumimoji="1" lang="ja-JP" altLang="en-US" dirty="0"/>
              <a:t>と </a:t>
            </a:r>
            <a:r>
              <a:rPr kumimoji="1" lang="en-US" altLang="ja-JP" dirty="0"/>
              <a:t>Yahoo! </a:t>
            </a:r>
            <a:r>
              <a:rPr kumimoji="1" lang="ja-JP" altLang="en-US" dirty="0"/>
              <a:t>の </a:t>
            </a:r>
            <a:r>
              <a:rPr kumimoji="1" lang="en-US" altLang="ja-JP" dirty="0"/>
              <a:t>2 </a:t>
            </a:r>
            <a:r>
              <a:rPr kumimoji="1" lang="ja-JP" altLang="en-US" dirty="0"/>
              <a:t>社の大学発スタートアップのみをみても、公開されている範囲のみでも、少なくとも</a:t>
            </a:r>
            <a:r>
              <a:rPr kumimoji="1" lang="ja-JP" altLang="en-US" b="1" u="sng" dirty="0"/>
              <a:t>約 </a:t>
            </a:r>
            <a:r>
              <a:rPr kumimoji="1" lang="en-US" altLang="ja-JP" b="1" u="sng" dirty="0"/>
              <a:t>4 </a:t>
            </a:r>
            <a:r>
              <a:rPr kumimoji="1" lang="ja-JP" altLang="en-US" b="1" u="sng" dirty="0"/>
              <a:t>億ドル </a:t>
            </a:r>
            <a:r>
              <a:rPr kumimoji="1" lang="en-US" altLang="ja-JP" b="1" u="sng" dirty="0"/>
              <a:t>(</a:t>
            </a:r>
            <a:r>
              <a:rPr kumimoji="1" lang="ja-JP" altLang="en-US" b="1" u="sng" dirty="0"/>
              <a:t>約 </a:t>
            </a:r>
            <a:r>
              <a:rPr kumimoji="1" lang="en-US" altLang="ja-JP" b="1" u="sng" dirty="0"/>
              <a:t>400 </a:t>
            </a:r>
            <a:r>
              <a:rPr kumimoji="1" lang="ja-JP" altLang="en-US" b="1" u="sng" dirty="0"/>
              <a:t>～ </a:t>
            </a:r>
            <a:r>
              <a:rPr kumimoji="1" lang="en-US" altLang="ja-JP" b="1" u="sng" dirty="0"/>
              <a:t>600 </a:t>
            </a:r>
            <a:r>
              <a:rPr kumimoji="1" lang="ja-JP" altLang="en-US" b="1" u="sng" dirty="0"/>
              <a:t>億円</a:t>
            </a:r>
            <a:r>
              <a:rPr kumimoji="1" lang="en-US" altLang="ja-JP" b="1" u="sng" dirty="0"/>
              <a:t>) </a:t>
            </a:r>
            <a:r>
              <a:rPr kumimoji="1" lang="ja-JP" altLang="en-US" b="1" u="sng" dirty="0"/>
              <a:t>の寄附や研究費等を得ている</a:t>
            </a:r>
            <a:r>
              <a:rPr kumimoji="1" lang="ja-JP" altLang="en-US" dirty="0"/>
              <a:t>。</a:t>
            </a:r>
            <a:br>
              <a:rPr kumimoji="1" lang="en-US" altLang="ja-JP" dirty="0"/>
            </a:br>
            <a:r>
              <a:rPr kumimoji="1" lang="en-US" altLang="ja-JP" sz="1100" dirty="0"/>
              <a:t>https://www-leland.stanford.edu/group/OTL/documents/otlar05.pdf</a:t>
            </a:r>
            <a:br>
              <a:rPr kumimoji="1" lang="en-US" altLang="ja-JP" sz="1100" dirty="0"/>
            </a:br>
            <a:r>
              <a:rPr kumimoji="1" lang="en-US" altLang="ja-JP" sz="1100" dirty="0"/>
              <a:t>https://bondholder-information.stanford.edu/sites/g/files/sbiybj21416/files/media/file/stanford-annual-financial-review-2007.pdf</a:t>
            </a:r>
            <a:br>
              <a:rPr kumimoji="1" lang="en-US" altLang="ja-JP" sz="1100" dirty="0"/>
            </a:br>
            <a:endParaRPr kumimoji="1" lang="en-US" altLang="ja-JP" sz="1100" dirty="0"/>
          </a:p>
          <a:p>
            <a:pPr marL="285750" indent="-285750">
              <a:buFont typeface="Arial" panose="020B0604020202020204" pitchFamily="34" charset="0"/>
              <a:buChar char="•"/>
            </a:pPr>
            <a:r>
              <a:rPr lang="en-US" altLang="ja-JP" b="1" dirty="0">
                <a:highlight>
                  <a:srgbClr val="99FFCC"/>
                </a:highlight>
              </a:rPr>
              <a:t>(2) </a:t>
            </a:r>
            <a:r>
              <a:rPr lang="ja-JP" altLang="en-US" b="1" dirty="0">
                <a:highlight>
                  <a:srgbClr val="99FFCC"/>
                </a:highlight>
              </a:rPr>
              <a:t>カーネギーメロン大学 </a:t>
            </a:r>
            <a:r>
              <a:rPr lang="en-US" altLang="ja-JP" b="1" dirty="0">
                <a:highlight>
                  <a:srgbClr val="99FFCC"/>
                </a:highlight>
              </a:rPr>
              <a:t>- Mach </a:t>
            </a:r>
            <a:r>
              <a:rPr lang="ja-JP" altLang="en-US" b="1" dirty="0">
                <a:highlight>
                  <a:srgbClr val="99FFCC"/>
                </a:highlight>
              </a:rPr>
              <a:t>等の </a:t>
            </a:r>
            <a:r>
              <a:rPr lang="en-US" altLang="ja-JP" b="1" dirty="0">
                <a:highlight>
                  <a:srgbClr val="99FFCC"/>
                </a:highlight>
              </a:rPr>
              <a:t>OS </a:t>
            </a:r>
            <a:r>
              <a:rPr lang="ja-JP" altLang="en-US" b="1" dirty="0">
                <a:highlight>
                  <a:srgbClr val="99FFCC"/>
                </a:highlight>
              </a:rPr>
              <a:t>技術 </a:t>
            </a:r>
            <a:r>
              <a:rPr lang="en-US" altLang="ja-JP" b="1" dirty="0">
                <a:highlight>
                  <a:srgbClr val="99FFCC"/>
                </a:highlight>
              </a:rPr>
              <a:t>(MacOS, iOS </a:t>
            </a:r>
            <a:r>
              <a:rPr lang="ja-JP" altLang="en-US" b="1" dirty="0">
                <a:highlight>
                  <a:srgbClr val="99FFCC"/>
                </a:highlight>
              </a:rPr>
              <a:t>に進化</a:t>
            </a:r>
            <a:r>
              <a:rPr lang="en-US" altLang="ja-JP" b="1" dirty="0">
                <a:highlight>
                  <a:srgbClr val="99FFCC"/>
                </a:highlight>
              </a:rPr>
              <a:t>) </a:t>
            </a:r>
            <a:r>
              <a:rPr lang="ja-JP" altLang="en-US" b="1" dirty="0">
                <a:highlight>
                  <a:srgbClr val="99FFCC"/>
                </a:highlight>
              </a:rPr>
              <a:t>等のシステムソフトウェア研究力の高さにより、多数のプラットフォーマ企業から少なくとも </a:t>
            </a:r>
            <a:r>
              <a:rPr lang="en-US" altLang="ja-JP" b="1" dirty="0">
                <a:highlight>
                  <a:srgbClr val="99FFCC"/>
                </a:highlight>
              </a:rPr>
              <a:t>116 </a:t>
            </a:r>
            <a:r>
              <a:rPr lang="ja-JP" altLang="en-US" b="1" dirty="0">
                <a:highlight>
                  <a:srgbClr val="99FFCC"/>
                </a:highlight>
              </a:rPr>
              <a:t>億円の寄附が還流</a:t>
            </a:r>
            <a:br>
              <a:rPr lang="en-US" altLang="ja-JP" dirty="0"/>
            </a:br>
            <a:r>
              <a:rPr lang="en-US" altLang="ja-JP" dirty="0"/>
              <a:t>2004 </a:t>
            </a:r>
            <a:r>
              <a:rPr lang="ja-JP" altLang="en-US" dirty="0"/>
              <a:t>年には、</a:t>
            </a:r>
            <a:r>
              <a:rPr lang="en-US" altLang="ja-JP" dirty="0"/>
              <a:t>Microsoft </a:t>
            </a:r>
            <a:r>
              <a:rPr lang="ja-JP" altLang="en-US" dirty="0"/>
              <a:t>創業者の </a:t>
            </a:r>
            <a:r>
              <a:rPr lang="en-US" altLang="ja-JP" b="1" u="sng" dirty="0"/>
              <a:t>Bill Gates </a:t>
            </a:r>
            <a:r>
              <a:rPr lang="ja-JP" altLang="en-US" b="1" u="sng" dirty="0"/>
              <a:t>が同大学に </a:t>
            </a:r>
            <a:r>
              <a:rPr lang="en-US" altLang="ja-JP" b="1" u="sng" dirty="0"/>
              <a:t>2,000 </a:t>
            </a:r>
            <a:r>
              <a:rPr lang="ja-JP" altLang="en-US" b="1" u="sng" dirty="0"/>
              <a:t>万ドル </a:t>
            </a:r>
            <a:r>
              <a:rPr lang="en-US" altLang="ja-JP" b="1" u="sng" dirty="0"/>
              <a:t>(20 </a:t>
            </a:r>
            <a:r>
              <a:rPr lang="ja-JP" altLang="en-US" b="1" u="sng" dirty="0"/>
              <a:t>億円 ～ </a:t>
            </a:r>
            <a:r>
              <a:rPr lang="en-US" altLang="ja-JP" b="1" u="sng" dirty="0"/>
              <a:t>30 </a:t>
            </a:r>
            <a:r>
              <a:rPr lang="ja-JP" altLang="en-US" b="1" u="sng" dirty="0"/>
              <a:t>億円</a:t>
            </a:r>
            <a:r>
              <a:rPr lang="en-US" altLang="ja-JP" b="1" u="sng" dirty="0"/>
              <a:t>) </a:t>
            </a:r>
            <a:r>
              <a:rPr lang="ja-JP" altLang="en-US" b="1" u="sng" dirty="0"/>
              <a:t>を寄附</a:t>
            </a:r>
            <a:r>
              <a:rPr lang="ja-JP" altLang="en-US" dirty="0"/>
              <a:t>している。</a:t>
            </a:r>
            <a:r>
              <a:rPr lang="en-US" altLang="ja-JP" dirty="0"/>
              <a:t>2005 </a:t>
            </a:r>
            <a:r>
              <a:rPr lang="ja-JP" altLang="en-US" dirty="0"/>
              <a:t>年には、</a:t>
            </a:r>
            <a:r>
              <a:rPr lang="en-US" altLang="ja-JP" b="1" u="sng" dirty="0"/>
              <a:t>Apple Computer </a:t>
            </a:r>
            <a:r>
              <a:rPr lang="ja-JP" altLang="en-US" b="1" u="sng" dirty="0"/>
              <a:t>社が同大学の共同研究施設の大型入居者となり、共同研究を締結している </a:t>
            </a:r>
            <a:r>
              <a:rPr lang="en-US" altLang="ja-JP" b="1" u="sng" dirty="0"/>
              <a:t>(</a:t>
            </a:r>
            <a:r>
              <a:rPr lang="ja-JP" altLang="en-US" b="1" u="sng" dirty="0"/>
              <a:t>金額は非公開</a:t>
            </a:r>
            <a:r>
              <a:rPr lang="en-US" altLang="ja-JP" b="1" u="sng" dirty="0"/>
              <a:t>)</a:t>
            </a:r>
            <a:r>
              <a:rPr lang="ja-JP" altLang="en-US" dirty="0"/>
              <a:t>。</a:t>
            </a:r>
            <a:r>
              <a:rPr lang="en-US" altLang="ja-JP" dirty="0"/>
              <a:t>2011 </a:t>
            </a:r>
            <a:r>
              <a:rPr lang="ja-JP" altLang="en-US" dirty="0"/>
              <a:t>年には、</a:t>
            </a:r>
            <a:r>
              <a:rPr lang="en-US" altLang="ja-JP" b="1" u="sng" dirty="0"/>
              <a:t>Intel </a:t>
            </a:r>
            <a:r>
              <a:rPr lang="ja-JP" altLang="en-US" b="1" u="sng" dirty="0"/>
              <a:t>が同大学に最先端組み込みおよびクラウド技術に関して、</a:t>
            </a:r>
            <a:r>
              <a:rPr lang="en-US" altLang="ja-JP" b="1" u="sng" dirty="0"/>
              <a:t>3,000 </a:t>
            </a:r>
            <a:r>
              <a:rPr lang="ja-JP" altLang="en-US" b="1" u="sng" dirty="0"/>
              <a:t>万ドル </a:t>
            </a:r>
            <a:r>
              <a:rPr lang="en-US" altLang="ja-JP" b="1" u="sng" dirty="0"/>
              <a:t>(30 </a:t>
            </a:r>
            <a:r>
              <a:rPr lang="ja-JP" altLang="en-US" b="1" u="sng" dirty="0"/>
              <a:t>億円 ～ </a:t>
            </a:r>
            <a:r>
              <a:rPr lang="en-US" altLang="ja-JP" b="1" u="sng" dirty="0"/>
              <a:t>45 </a:t>
            </a:r>
            <a:r>
              <a:rPr lang="ja-JP" altLang="en-US" b="1" u="sng" dirty="0"/>
              <a:t>億円</a:t>
            </a:r>
            <a:r>
              <a:rPr lang="en-US" altLang="ja-JP" b="1" u="sng" dirty="0"/>
              <a:t>) </a:t>
            </a:r>
            <a:r>
              <a:rPr lang="ja-JP" altLang="en-US" b="1" u="sng" dirty="0"/>
              <a:t>の研究助成</a:t>
            </a:r>
            <a:r>
              <a:rPr lang="ja-JP" altLang="en-US" dirty="0"/>
              <a:t>を行なっている。</a:t>
            </a:r>
            <a:r>
              <a:rPr lang="en-US" altLang="ja-JP" dirty="0"/>
              <a:t>2014 </a:t>
            </a:r>
            <a:r>
              <a:rPr lang="ja-JP" altLang="en-US" dirty="0"/>
              <a:t>年には、</a:t>
            </a:r>
            <a:r>
              <a:rPr lang="en-US" altLang="ja-JP" b="1" u="sng" dirty="0"/>
              <a:t>Yahoo! </a:t>
            </a:r>
            <a:r>
              <a:rPr lang="ja-JP" altLang="en-US" b="1" u="sng" dirty="0"/>
              <a:t>が同大学に </a:t>
            </a:r>
            <a:r>
              <a:rPr lang="en-US" altLang="ja-JP" b="1" u="sng" dirty="0"/>
              <a:t>1,000 </a:t>
            </a:r>
            <a:r>
              <a:rPr lang="ja-JP" altLang="en-US" b="1" u="sng" dirty="0"/>
              <a:t>万ドル </a:t>
            </a:r>
            <a:r>
              <a:rPr lang="en-US" altLang="ja-JP" b="1" u="sng" dirty="0"/>
              <a:t>(10 </a:t>
            </a:r>
            <a:r>
              <a:rPr lang="ja-JP" altLang="en-US" b="1" u="sng" dirty="0"/>
              <a:t>億円 ～ </a:t>
            </a:r>
            <a:r>
              <a:rPr lang="en-US" altLang="ja-JP" b="1" u="sng" dirty="0"/>
              <a:t>15 </a:t>
            </a:r>
            <a:r>
              <a:rPr lang="ja-JP" altLang="en-US" b="1" u="sng" dirty="0"/>
              <a:t>億円</a:t>
            </a:r>
            <a:r>
              <a:rPr lang="en-US" altLang="ja-JP" b="1" u="sng" dirty="0"/>
              <a:t>) </a:t>
            </a:r>
            <a:r>
              <a:rPr lang="ja-JP" altLang="en-US" b="1" u="sng" dirty="0"/>
              <a:t>の研究助成</a:t>
            </a:r>
            <a:r>
              <a:rPr lang="ja-JP" altLang="en-US" dirty="0"/>
              <a:t>を行なっている。</a:t>
            </a:r>
            <a:r>
              <a:rPr lang="en-US" altLang="ja-JP" b="1" u="sng" dirty="0"/>
              <a:t>2015 </a:t>
            </a:r>
            <a:r>
              <a:rPr lang="ja-JP" altLang="en-US" b="1" u="sng" dirty="0"/>
              <a:t>年には、</a:t>
            </a:r>
            <a:r>
              <a:rPr lang="en-US" altLang="ja-JP" b="1" u="sng" dirty="0"/>
              <a:t>Uber </a:t>
            </a:r>
            <a:r>
              <a:rPr lang="ja-JP" altLang="en-US" b="1" u="sng" dirty="0"/>
              <a:t>が同大学に </a:t>
            </a:r>
            <a:r>
              <a:rPr lang="en-US" altLang="ja-JP" b="1" u="sng" dirty="0"/>
              <a:t>550 </a:t>
            </a:r>
            <a:r>
              <a:rPr lang="ja-JP" altLang="en-US" b="1" u="sng" dirty="0"/>
              <a:t>万ドル </a:t>
            </a:r>
            <a:r>
              <a:rPr lang="en-US" altLang="ja-JP" b="1" u="sng" dirty="0"/>
              <a:t>(5.5 </a:t>
            </a:r>
            <a:r>
              <a:rPr lang="ja-JP" altLang="en-US" b="1" u="sng" dirty="0"/>
              <a:t>億円 ～ </a:t>
            </a:r>
            <a:r>
              <a:rPr lang="en-US" altLang="ja-JP" b="1" u="sng" dirty="0"/>
              <a:t>8.25 </a:t>
            </a:r>
            <a:r>
              <a:rPr lang="ja-JP" altLang="en-US" b="1" u="sng" dirty="0"/>
              <a:t>億円</a:t>
            </a:r>
            <a:r>
              <a:rPr lang="en-US" altLang="ja-JP" b="1" u="sng" dirty="0"/>
              <a:t>) </a:t>
            </a:r>
            <a:r>
              <a:rPr lang="ja-JP" altLang="en-US" b="1" u="sng" dirty="0"/>
              <a:t>の研究助成</a:t>
            </a:r>
            <a:r>
              <a:rPr lang="ja-JP" altLang="en-US" dirty="0"/>
              <a:t>を行なっている。</a:t>
            </a:r>
            <a:r>
              <a:rPr lang="en-US" altLang="ja-JP" dirty="0"/>
              <a:t>2020 </a:t>
            </a:r>
            <a:r>
              <a:rPr lang="ja-JP" altLang="en-US" dirty="0"/>
              <a:t>年には、</a:t>
            </a:r>
            <a:r>
              <a:rPr lang="en-US" altLang="ja-JP" b="1" u="sng" dirty="0"/>
              <a:t>Google </a:t>
            </a:r>
            <a:r>
              <a:rPr lang="ja-JP" altLang="en-US" b="1" u="sng" dirty="0"/>
              <a:t>が同大学に </a:t>
            </a:r>
            <a:r>
              <a:rPr lang="en-US" altLang="ja-JP" b="1" u="sng" dirty="0"/>
              <a:t>100 </a:t>
            </a:r>
            <a:r>
              <a:rPr lang="ja-JP" altLang="en-US" b="1" u="sng" dirty="0"/>
              <a:t>万ドル </a:t>
            </a:r>
            <a:r>
              <a:rPr lang="en-US" altLang="ja-JP" b="1" u="sng" dirty="0"/>
              <a:t>(1 </a:t>
            </a:r>
            <a:r>
              <a:rPr lang="ja-JP" altLang="en-US" b="1" u="sng" dirty="0"/>
              <a:t>億円 ～ </a:t>
            </a:r>
            <a:r>
              <a:rPr lang="en-US" altLang="ja-JP" b="1" u="sng" dirty="0"/>
              <a:t>1.5 </a:t>
            </a:r>
            <a:r>
              <a:rPr lang="ja-JP" altLang="en-US" b="1" u="sng" dirty="0"/>
              <a:t>億円</a:t>
            </a:r>
            <a:r>
              <a:rPr lang="en-US" altLang="ja-JP" b="1" u="sng" dirty="0"/>
              <a:t>) </a:t>
            </a:r>
            <a:r>
              <a:rPr lang="ja-JP" altLang="en-US" b="1" u="sng" dirty="0"/>
              <a:t>の寄附</a:t>
            </a:r>
            <a:r>
              <a:rPr lang="ja-JP" altLang="en-US" dirty="0"/>
              <a:t>をしている。</a:t>
            </a:r>
            <a:r>
              <a:rPr lang="en-US" altLang="ja-JP" b="1" u="sng" dirty="0"/>
              <a:t>Google </a:t>
            </a:r>
            <a:r>
              <a:rPr lang="ja-JP" altLang="en-US" b="1" u="sng" dirty="0"/>
              <a:t>は、</a:t>
            </a:r>
            <a:r>
              <a:rPr lang="en-US" altLang="ja-JP" b="1" u="sng" dirty="0"/>
              <a:t>2010 </a:t>
            </a:r>
            <a:r>
              <a:rPr lang="ja-JP" altLang="en-US" b="1" u="sng" dirty="0"/>
              <a:t>年にも、同大学に </a:t>
            </a:r>
            <a:r>
              <a:rPr lang="en-US" altLang="ja-JP" b="1" u="sng" dirty="0"/>
              <a:t>200 </a:t>
            </a:r>
            <a:r>
              <a:rPr lang="ja-JP" altLang="en-US" b="1" u="sng" dirty="0"/>
              <a:t>万ドル </a:t>
            </a:r>
            <a:r>
              <a:rPr lang="en-US" altLang="ja-JP" b="1" u="sng" dirty="0"/>
              <a:t>(2 </a:t>
            </a:r>
            <a:r>
              <a:rPr lang="ja-JP" altLang="en-US" b="1" u="sng" dirty="0"/>
              <a:t>億円 ～ </a:t>
            </a:r>
            <a:r>
              <a:rPr lang="en-US" altLang="ja-JP" b="1" u="sng" dirty="0"/>
              <a:t>3 </a:t>
            </a:r>
            <a:r>
              <a:rPr lang="ja-JP" altLang="en-US" b="1" u="sng" dirty="0"/>
              <a:t>億円</a:t>
            </a:r>
            <a:r>
              <a:rPr lang="en-US" altLang="ja-JP" b="1" u="sng" dirty="0"/>
              <a:t>) </a:t>
            </a:r>
            <a:r>
              <a:rPr lang="ja-JP" altLang="en-US" b="1" u="sng" dirty="0"/>
              <a:t>の研究助成</a:t>
            </a:r>
            <a:r>
              <a:rPr lang="ja-JP" altLang="en-US" dirty="0"/>
              <a:t>を行なっている。他にも多数の研究助成を受けていると考えられるが、一般的には、金額は非公開である。これらの</a:t>
            </a:r>
            <a:r>
              <a:rPr lang="ja-JP" altLang="en-US" b="1" u="sng" dirty="0"/>
              <a:t>報道されているデジタル関連企業からの収入のみで、</a:t>
            </a:r>
            <a:r>
              <a:rPr lang="en-US" altLang="ja-JP" b="1" u="sng" dirty="0"/>
              <a:t>7,750 </a:t>
            </a:r>
            <a:r>
              <a:rPr lang="ja-JP" altLang="en-US" b="1" u="sng" dirty="0"/>
              <a:t>万ドル </a:t>
            </a:r>
            <a:r>
              <a:rPr lang="en-US" altLang="ja-JP" b="1" u="sng" dirty="0"/>
              <a:t>(77 </a:t>
            </a:r>
            <a:r>
              <a:rPr lang="ja-JP" altLang="en-US" b="1" u="sng" dirty="0"/>
              <a:t>億円 ～ </a:t>
            </a:r>
            <a:r>
              <a:rPr lang="en-US" altLang="ja-JP" b="1" u="sng" dirty="0"/>
              <a:t>116 </a:t>
            </a:r>
            <a:r>
              <a:rPr lang="ja-JP" altLang="en-US" b="1" u="sng" dirty="0"/>
              <a:t>億円</a:t>
            </a:r>
            <a:r>
              <a:rPr lang="en-US" altLang="ja-JP" b="1" u="sng" dirty="0"/>
              <a:t>) </a:t>
            </a:r>
            <a:r>
              <a:rPr lang="ja-JP" altLang="en-US" b="1" u="sng" dirty="0"/>
              <a:t>がある</a:t>
            </a:r>
            <a:r>
              <a:rPr lang="ja-JP" altLang="en-US" dirty="0"/>
              <a:t>。</a:t>
            </a:r>
            <a:br>
              <a:rPr lang="en-US" altLang="ja-JP" dirty="0"/>
            </a:br>
            <a:r>
              <a:rPr lang="en-US" altLang="ja-JP" sz="1100" dirty="0"/>
              <a:t>https://www.cmu.edu/cmnews/extra/050725_apple.html  https://www.cmu.edu/cmnews/extra/040914_gates.html  https://www.cs.cmu.edu/news/2014/yahoo-and-carnegie-mellon-university-partner-advance-personalization-and-mobile-technologies  https://www.wired.com/2015/09/uber-gives-carnegie-mellon-millions-poaching-profs   https://www.cmu.edu/dietrich/news/news-stories/2020/september/delphi-google.html   https://archive.triblive.com/news/cmu-professors-get-2-million-from-google/   https://archive.triblive.com/news/intel-to-fund-pair-of-research-centers-at-cmu/</a:t>
            </a:r>
            <a:br>
              <a:rPr lang="en-US" altLang="ja-JP" sz="1100" dirty="0"/>
            </a:br>
            <a:endParaRPr kumimoji="1" lang="en-US" altLang="ja-JP" dirty="0"/>
          </a:p>
        </p:txBody>
      </p:sp>
      <p:pic>
        <p:nvPicPr>
          <p:cNvPr id="12" name="図 11">
            <a:extLst>
              <a:ext uri="{FF2B5EF4-FFF2-40B4-BE49-F238E27FC236}">
                <a16:creationId xmlns:a16="http://schemas.microsoft.com/office/drawing/2014/main" id="{35E8ED93-7335-4990-B84C-405EF7965CFE}"/>
              </a:ext>
            </a:extLst>
          </p:cNvPr>
          <p:cNvPicPr>
            <a:picLocks noChangeAspect="1"/>
          </p:cNvPicPr>
          <p:nvPr/>
        </p:nvPicPr>
        <p:blipFill>
          <a:blip r:embed="rId2"/>
          <a:stretch>
            <a:fillRect/>
          </a:stretch>
        </p:blipFill>
        <p:spPr>
          <a:xfrm>
            <a:off x="9715150" y="1352620"/>
            <a:ext cx="2107229" cy="684627"/>
          </a:xfrm>
          <a:prstGeom prst="rect">
            <a:avLst/>
          </a:prstGeom>
        </p:spPr>
      </p:pic>
      <p:pic>
        <p:nvPicPr>
          <p:cNvPr id="16" name="図 15">
            <a:extLst>
              <a:ext uri="{FF2B5EF4-FFF2-40B4-BE49-F238E27FC236}">
                <a16:creationId xmlns:a16="http://schemas.microsoft.com/office/drawing/2014/main" id="{60B69664-C545-4D0A-BBD3-D5C7C7FC4D95}"/>
              </a:ext>
            </a:extLst>
          </p:cNvPr>
          <p:cNvPicPr>
            <a:picLocks noChangeAspect="1"/>
          </p:cNvPicPr>
          <p:nvPr/>
        </p:nvPicPr>
        <p:blipFill>
          <a:blip r:embed="rId3"/>
          <a:stretch>
            <a:fillRect/>
          </a:stretch>
        </p:blipFill>
        <p:spPr>
          <a:xfrm>
            <a:off x="9845942" y="2348865"/>
            <a:ext cx="1976437" cy="675157"/>
          </a:xfrm>
          <a:prstGeom prst="rect">
            <a:avLst/>
          </a:prstGeom>
        </p:spPr>
      </p:pic>
      <p:pic>
        <p:nvPicPr>
          <p:cNvPr id="7" name="図 6">
            <a:extLst>
              <a:ext uri="{FF2B5EF4-FFF2-40B4-BE49-F238E27FC236}">
                <a16:creationId xmlns:a16="http://schemas.microsoft.com/office/drawing/2014/main" id="{5B718925-0F3D-4246-B2D2-A753C33B5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545" y="2256994"/>
            <a:ext cx="559355" cy="858898"/>
          </a:xfrm>
          <a:prstGeom prst="rect">
            <a:avLst/>
          </a:prstGeom>
        </p:spPr>
      </p:pic>
    </p:spTree>
    <p:extLst>
      <p:ext uri="{BB962C8B-B14F-4D97-AF65-F5344CB8AC3E}">
        <p14:creationId xmlns:p14="http://schemas.microsoft.com/office/powerpoint/2010/main" val="1042438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D5057D1-BC69-4E81-BAAA-1727E500EACB}"/>
              </a:ext>
            </a:extLst>
          </p:cNvPr>
          <p:cNvSpPr>
            <a:spLocks noGrp="1"/>
          </p:cNvSpPr>
          <p:nvPr>
            <p:ph type="sldNum" sz="quarter" idx="12"/>
          </p:nvPr>
        </p:nvSpPr>
        <p:spPr/>
        <p:txBody>
          <a:bodyPr/>
          <a:lstStyle/>
          <a:p>
            <a:fld id="{63DCA85F-F225-44A4-AEA8-9083CAE61796}" type="slidenum">
              <a:rPr kumimoji="1" lang="ja-JP" altLang="en-US" smtClean="0"/>
              <a:t>72</a:t>
            </a:fld>
            <a:endParaRPr kumimoji="1" lang="ja-JP" altLang="en-US" dirty="0"/>
          </a:p>
        </p:txBody>
      </p:sp>
      <p:sp>
        <p:nvSpPr>
          <p:cNvPr id="5" name="テキスト ボックス 4">
            <a:extLst>
              <a:ext uri="{FF2B5EF4-FFF2-40B4-BE49-F238E27FC236}">
                <a16:creationId xmlns:a16="http://schemas.microsoft.com/office/drawing/2014/main" id="{3C8A6A9B-95CA-4E09-A10E-ECB887FDE41B}"/>
              </a:ext>
            </a:extLst>
          </p:cNvPr>
          <p:cNvSpPr txBox="1"/>
          <p:nvPr/>
        </p:nvSpPr>
        <p:spPr>
          <a:xfrm>
            <a:off x="273542" y="136525"/>
            <a:ext cx="11792650" cy="1508105"/>
          </a:xfrm>
          <a:prstGeom prst="rect">
            <a:avLst/>
          </a:prstGeom>
          <a:noFill/>
        </p:spPr>
        <p:txBody>
          <a:bodyPr wrap="square" rtlCol="0">
            <a:spAutoFit/>
          </a:bodyPr>
          <a:lstStyle/>
          <a:p>
            <a:r>
              <a:rPr kumimoji="1" lang="ja-JP" altLang="en-US" sz="1400" b="1" dirty="0">
                <a:highlight>
                  <a:srgbClr val="99FFCC"/>
                </a:highlight>
              </a:rPr>
              <a:t>各組織内における「キャンパス内ガレージ」は、各組織に膨大な利益をもたらす。</a:t>
            </a:r>
            <a:endParaRPr kumimoji="1" lang="en-US" altLang="ja-JP" sz="1400" b="1" dirty="0">
              <a:highlight>
                <a:srgbClr val="99FFCC"/>
              </a:highlight>
            </a:endParaRPr>
          </a:p>
          <a:p>
            <a:r>
              <a:rPr kumimoji="1" lang="ja-JP" altLang="en-US" sz="1400" b="1" dirty="0"/>
              <a:t>① 営利企業であれば、良い技術が形成されれば、製品化に寄与し、膨大な売上 </a:t>
            </a:r>
            <a:r>
              <a:rPr kumimoji="1" lang="en-US" altLang="ja-JP" sz="1400" b="1" dirty="0"/>
              <a:t>(</a:t>
            </a:r>
            <a:r>
              <a:rPr kumimoji="1" lang="ja-JP" altLang="en-US" sz="1400" b="1" dirty="0"/>
              <a:t>数兆円レベル</a:t>
            </a:r>
            <a:r>
              <a:rPr kumimoji="1" lang="en-US" altLang="ja-JP" sz="1400" b="1" dirty="0"/>
              <a:t>) </a:t>
            </a:r>
            <a:r>
              <a:rPr kumimoji="1" lang="ja-JP" altLang="en-US" sz="1400" b="1" dirty="0"/>
              <a:t>を上げることができる。</a:t>
            </a:r>
            <a:r>
              <a:rPr kumimoji="1" lang="en-US" altLang="ja-JP" sz="1400" b="1" dirty="0"/>
              <a:t>(</a:t>
            </a:r>
            <a:r>
              <a:rPr kumimoji="1" lang="ja-JP" altLang="en-US" sz="1400" b="1" dirty="0"/>
              <a:t>前掲 </a:t>
            </a:r>
            <a:r>
              <a:rPr kumimoji="1" lang="en-US" altLang="ja-JP" sz="1400" b="1" dirty="0"/>
              <a:t>AWS, Azure </a:t>
            </a:r>
            <a:r>
              <a:rPr kumimoji="1" lang="ja-JP" altLang="en-US" sz="1400" b="1" dirty="0"/>
              <a:t>等の例</a:t>
            </a:r>
            <a:r>
              <a:rPr kumimoji="1" lang="en-US" altLang="ja-JP" sz="1400" b="1" dirty="0"/>
              <a:t>)</a:t>
            </a:r>
            <a:endParaRPr kumimoji="1" lang="ja-JP" altLang="en-US" sz="1400" b="1" dirty="0"/>
          </a:p>
          <a:p>
            <a:r>
              <a:rPr kumimoji="1" lang="ja-JP" altLang="en-US" sz="1400" b="1" dirty="0"/>
              <a:t>② 非営利の大学等の場合は、成功したベンチャーあるいは他社からの多額の研究助成や寄附 </a:t>
            </a:r>
            <a:r>
              <a:rPr kumimoji="1" lang="en-US" altLang="ja-JP" sz="1400" b="1" dirty="0"/>
              <a:t>(</a:t>
            </a:r>
            <a:r>
              <a:rPr kumimoji="1" lang="ja-JP" altLang="en-US" sz="1400" b="1" dirty="0"/>
              <a:t>数百億円レベル</a:t>
            </a:r>
            <a:r>
              <a:rPr kumimoji="1" lang="en-US" altLang="ja-JP" sz="1400" b="1" dirty="0"/>
              <a:t>) </a:t>
            </a:r>
            <a:r>
              <a:rPr kumimoji="1" lang="ja-JP" altLang="en-US" sz="1400" b="1" dirty="0"/>
              <a:t>を受けることが可能となる。</a:t>
            </a:r>
            <a:br>
              <a:rPr kumimoji="1" lang="en-US" altLang="ja-JP" sz="1400" b="1" dirty="0"/>
            </a:br>
            <a:endParaRPr kumimoji="1" lang="en-US" altLang="ja-JP" sz="1400" b="1" dirty="0"/>
          </a:p>
          <a:p>
            <a:r>
              <a:rPr kumimoji="1" lang="ja-JP" altLang="en-US" b="1" dirty="0">
                <a:highlight>
                  <a:srgbClr val="FFFF00"/>
                </a:highlight>
              </a:rPr>
              <a:t>② の具体例</a:t>
            </a:r>
            <a:r>
              <a:rPr kumimoji="1" lang="en-US" altLang="ja-JP" b="1" dirty="0">
                <a:highlight>
                  <a:srgbClr val="FFFF00"/>
                </a:highlight>
              </a:rPr>
              <a:t>: </a:t>
            </a:r>
            <a:r>
              <a:rPr kumimoji="1" lang="ja-JP" altLang="en-US" b="1" dirty="0">
                <a:highlight>
                  <a:srgbClr val="FFFF00"/>
                </a:highlight>
              </a:rPr>
              <a:t>米国のデジタル国力につながる技術形成のために寛大にキャンパス内ガレージ機能を学生等に提供してきた大学が、その後、現在まで受けている利益還流の例 </a:t>
            </a:r>
            <a:r>
              <a:rPr kumimoji="1" lang="en-US" altLang="ja-JP" b="1" dirty="0">
                <a:highlight>
                  <a:srgbClr val="FFFF00"/>
                </a:highlight>
              </a:rPr>
              <a:t>(2/2):</a:t>
            </a:r>
            <a:endParaRPr kumimoji="1" lang="ja-JP" altLang="en-US" b="1" dirty="0">
              <a:highlight>
                <a:srgbClr val="FFFF00"/>
              </a:highlight>
            </a:endParaRPr>
          </a:p>
        </p:txBody>
      </p:sp>
      <p:sp>
        <p:nvSpPr>
          <p:cNvPr id="7" name="テキスト ボックス 6">
            <a:extLst>
              <a:ext uri="{FF2B5EF4-FFF2-40B4-BE49-F238E27FC236}">
                <a16:creationId xmlns:a16="http://schemas.microsoft.com/office/drawing/2014/main" id="{4A8897A0-9DD9-4174-A6B0-6905DC35A1E2}"/>
              </a:ext>
            </a:extLst>
          </p:cNvPr>
          <p:cNvSpPr txBox="1"/>
          <p:nvPr/>
        </p:nvSpPr>
        <p:spPr>
          <a:xfrm>
            <a:off x="486124" y="1644630"/>
            <a:ext cx="11367485" cy="517064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b="1" dirty="0">
                <a:highlight>
                  <a:srgbClr val="FFCCFF"/>
                </a:highlight>
              </a:rPr>
              <a:t>(3) </a:t>
            </a:r>
            <a:r>
              <a:rPr kumimoji="1" lang="ja-JP" altLang="en-US" sz="1600" b="1" dirty="0">
                <a:highlight>
                  <a:srgbClr val="FFCCFF"/>
                </a:highlight>
              </a:rPr>
              <a:t>マサチューセッツ工科大学 </a:t>
            </a:r>
            <a:r>
              <a:rPr kumimoji="1" lang="en-US" altLang="ja-JP" sz="1600" b="1" dirty="0">
                <a:highlight>
                  <a:srgbClr val="FFCCFF"/>
                </a:highlight>
              </a:rPr>
              <a:t>(MIT) - </a:t>
            </a:r>
            <a:r>
              <a:rPr kumimoji="1" lang="ja-JP" altLang="en-US" sz="1600" b="1" dirty="0">
                <a:highlight>
                  <a:srgbClr val="FFCCFF"/>
                </a:highlight>
              </a:rPr>
              <a:t>年間数十億円 ～ 数百億円のライセンス収入 </a:t>
            </a:r>
            <a:r>
              <a:rPr kumimoji="1" lang="en-US" altLang="ja-JP" sz="1600" b="1" dirty="0">
                <a:highlight>
                  <a:srgbClr val="FFCCFF"/>
                </a:highlight>
              </a:rPr>
              <a:t>&amp; </a:t>
            </a:r>
            <a:r>
              <a:rPr kumimoji="1" lang="ja-JP" altLang="en-US" sz="1600" b="1" dirty="0">
                <a:highlight>
                  <a:srgbClr val="FFCCFF"/>
                </a:highlight>
              </a:rPr>
              <a:t>大学発スタートアップのキャピタルゲイン</a:t>
            </a:r>
            <a:r>
              <a:rPr kumimoji="1" lang="en-US" altLang="ja-JP" sz="1600" b="1" dirty="0">
                <a:highlight>
                  <a:srgbClr val="FFCCFF"/>
                </a:highlight>
              </a:rPr>
              <a:t>, </a:t>
            </a:r>
            <a:r>
              <a:rPr kumimoji="1" lang="ja-JP" altLang="en-US" sz="1600" b="1" dirty="0">
                <a:highlight>
                  <a:srgbClr val="FFCCFF"/>
                </a:highlight>
              </a:rPr>
              <a:t>成功創業者から </a:t>
            </a:r>
            <a:r>
              <a:rPr kumimoji="1" lang="en-US" altLang="ja-JP" sz="1600" b="1" dirty="0">
                <a:highlight>
                  <a:srgbClr val="FFCCFF"/>
                </a:highlight>
              </a:rPr>
              <a:t>1 </a:t>
            </a:r>
            <a:r>
              <a:rPr kumimoji="1" lang="ja-JP" altLang="en-US" sz="1600" b="1" dirty="0">
                <a:highlight>
                  <a:srgbClr val="FFCCFF"/>
                </a:highlight>
              </a:rPr>
              <a:t>件十億円以上の寄附金が還流</a:t>
            </a:r>
            <a:br>
              <a:rPr kumimoji="1" lang="en-US" altLang="ja-JP" sz="1600" dirty="0"/>
            </a:br>
            <a:r>
              <a:rPr kumimoji="1" lang="en-US" altLang="ja-JP" sz="1600" dirty="0"/>
              <a:t>MIT </a:t>
            </a:r>
            <a:r>
              <a:rPr kumimoji="1" lang="ja-JP" altLang="en-US" sz="1600" dirty="0"/>
              <a:t>の </a:t>
            </a:r>
            <a:r>
              <a:rPr kumimoji="1" lang="en-US" altLang="ja-JP" sz="1600" dirty="0"/>
              <a:t>TLO (</a:t>
            </a:r>
            <a:r>
              <a:rPr kumimoji="1" lang="ja-JP" altLang="en-US" sz="1600" dirty="0"/>
              <a:t>技術ライセンスオフィス</a:t>
            </a:r>
            <a:r>
              <a:rPr kumimoji="1" lang="en-US" altLang="ja-JP" sz="1600" dirty="0"/>
              <a:t>) </a:t>
            </a:r>
            <a:r>
              <a:rPr kumimoji="1" lang="ja-JP" altLang="en-US" sz="1600" dirty="0"/>
              <a:t>は、</a:t>
            </a:r>
            <a:r>
              <a:rPr kumimoji="1" lang="en-US" altLang="ja-JP" sz="1600" b="1" u="sng" dirty="0"/>
              <a:t>1997 </a:t>
            </a:r>
            <a:r>
              <a:rPr kumimoji="1" lang="ja-JP" altLang="en-US" sz="1600" b="1" u="sng" dirty="0"/>
              <a:t>年に、</a:t>
            </a:r>
            <a:r>
              <a:rPr kumimoji="1" lang="en-US" altLang="ja-JP" sz="1600" b="1" u="sng" dirty="0"/>
              <a:t>MIT </a:t>
            </a:r>
            <a:r>
              <a:rPr kumimoji="1" lang="ja-JP" altLang="en-US" sz="1600" b="1" u="sng" dirty="0"/>
              <a:t>発のサイバーセキュリティ技術である 「</a:t>
            </a:r>
            <a:r>
              <a:rPr kumimoji="1" lang="en-US" altLang="ja-JP" sz="1600" b="1" u="sng" dirty="0"/>
              <a:t>RSA </a:t>
            </a:r>
            <a:r>
              <a:rPr kumimoji="1" lang="ja-JP" altLang="en-US" sz="1600" b="1" u="sng" dirty="0"/>
              <a:t>暗号」 </a:t>
            </a:r>
            <a:r>
              <a:rPr kumimoji="1" lang="en-US" altLang="ja-JP" sz="1600" dirty="0"/>
              <a:t>(</a:t>
            </a:r>
            <a:r>
              <a:rPr kumimoji="1" lang="ja-JP" altLang="en-US" sz="1600" dirty="0"/>
              <a:t>現在のインターネットの </a:t>
            </a:r>
            <a:r>
              <a:rPr kumimoji="1" lang="en-US" altLang="ja-JP" sz="1600" dirty="0"/>
              <a:t>HTTPS </a:t>
            </a:r>
            <a:r>
              <a:rPr kumimoji="1" lang="ja-JP" altLang="en-US" sz="1600" dirty="0"/>
              <a:t>暗号化基盤で利用されている技術</a:t>
            </a:r>
            <a:r>
              <a:rPr kumimoji="1" lang="en-US" altLang="ja-JP" sz="1600" dirty="0"/>
              <a:t>) </a:t>
            </a:r>
            <a:r>
              <a:rPr kumimoji="1" lang="ja-JP" altLang="en-US" sz="1600" dirty="0"/>
              <a:t>による特許収入が多額の大学への収入をもたらしていると述べている。他の収入との内訳は公開されていないが、他の技術ライセンス収入と併せて、</a:t>
            </a:r>
            <a:r>
              <a:rPr kumimoji="1" lang="en-US" altLang="ja-JP" sz="1600" b="1" u="sng" dirty="0"/>
              <a:t>1 </a:t>
            </a:r>
            <a:r>
              <a:rPr kumimoji="1" lang="ja-JP" altLang="en-US" sz="1600" b="1" u="sng" dirty="0"/>
              <a:t>年間で </a:t>
            </a:r>
            <a:r>
              <a:rPr kumimoji="1" lang="en-US" altLang="ja-JP" sz="1600" b="1" u="sng" dirty="0"/>
              <a:t>2,100 </a:t>
            </a:r>
            <a:r>
              <a:rPr kumimoji="1" lang="ja-JP" altLang="en-US" sz="1600" b="1" u="sng" dirty="0"/>
              <a:t>万ドルの収入 </a:t>
            </a:r>
            <a:r>
              <a:rPr kumimoji="1" lang="en-US" altLang="ja-JP" sz="1600" b="1" u="sng" dirty="0"/>
              <a:t>(21 </a:t>
            </a:r>
            <a:r>
              <a:rPr kumimoji="1" lang="ja-JP" altLang="en-US" sz="1600" b="1" u="sng" dirty="0"/>
              <a:t>億円 ～ </a:t>
            </a:r>
            <a:r>
              <a:rPr kumimoji="1" lang="en-US" altLang="ja-JP" sz="1600" b="1" u="sng" dirty="0"/>
              <a:t>31.5 </a:t>
            </a:r>
            <a:r>
              <a:rPr kumimoji="1" lang="ja-JP" altLang="en-US" sz="1600" b="1" u="sng" dirty="0"/>
              <a:t>億円</a:t>
            </a:r>
            <a:r>
              <a:rPr kumimoji="1" lang="en-US" altLang="ja-JP" sz="1600" b="1" u="sng" dirty="0"/>
              <a:t>) </a:t>
            </a:r>
            <a:r>
              <a:rPr kumimoji="1" lang="ja-JP" altLang="en-US" sz="1600" b="1" u="sng" dirty="0"/>
              <a:t>があった。</a:t>
            </a:r>
            <a:r>
              <a:rPr kumimoji="1" lang="ja-JP" altLang="en-US" sz="1600" dirty="0"/>
              <a:t>それ以降、</a:t>
            </a:r>
            <a:r>
              <a:rPr kumimoji="1" lang="en-US" altLang="ja-JP" sz="1600" dirty="0"/>
              <a:t>MIT </a:t>
            </a:r>
            <a:r>
              <a:rPr kumimoji="1" lang="ja-JP" altLang="en-US" sz="1600" dirty="0"/>
              <a:t>は、</a:t>
            </a:r>
            <a:r>
              <a:rPr kumimoji="1" lang="ja-JP" altLang="en-US" sz="1600" b="1" u="sng" dirty="0"/>
              <a:t>年額 </a:t>
            </a:r>
            <a:r>
              <a:rPr kumimoji="1" lang="en-US" altLang="ja-JP" sz="1600" b="1" u="sng" dirty="0"/>
              <a:t>3,200 </a:t>
            </a:r>
            <a:r>
              <a:rPr kumimoji="1" lang="ja-JP" altLang="en-US" sz="1600" b="1" u="sng" dirty="0"/>
              <a:t>万ドル ～ </a:t>
            </a:r>
            <a:r>
              <a:rPr kumimoji="1" lang="en-US" altLang="ja-JP" sz="1600" b="1" u="sng" dirty="0"/>
              <a:t>8,200 </a:t>
            </a:r>
            <a:r>
              <a:rPr kumimoji="1" lang="ja-JP" altLang="en-US" sz="1600" b="1" u="sng" dirty="0"/>
              <a:t>万ドル程度 </a:t>
            </a:r>
            <a:r>
              <a:rPr kumimoji="1" lang="en-US" altLang="ja-JP" sz="1600" b="1" u="sng" dirty="0"/>
              <a:t>(32 </a:t>
            </a:r>
            <a:r>
              <a:rPr kumimoji="1" lang="ja-JP" altLang="en-US" sz="1600" b="1" u="sng" dirty="0"/>
              <a:t>億円 ～ </a:t>
            </a:r>
            <a:r>
              <a:rPr kumimoji="1" lang="en-US" altLang="ja-JP" sz="1600" b="1" u="sng" dirty="0"/>
              <a:t>123 </a:t>
            </a:r>
            <a:r>
              <a:rPr kumimoji="1" lang="ja-JP" altLang="en-US" sz="1600" b="1" u="sng" dirty="0"/>
              <a:t>億円</a:t>
            </a:r>
            <a:r>
              <a:rPr kumimoji="1" lang="en-US" altLang="ja-JP" sz="1600" b="1" u="sng" dirty="0"/>
              <a:t>) </a:t>
            </a:r>
            <a:r>
              <a:rPr kumimoji="1" lang="ja-JP" altLang="en-US" sz="1600" b="1" u="sng" dirty="0"/>
              <a:t>程度の技術ライセンス収入 </a:t>
            </a:r>
            <a:r>
              <a:rPr kumimoji="1" lang="en-US" altLang="ja-JP" sz="1600" b="1" u="sng" dirty="0"/>
              <a:t>(</a:t>
            </a:r>
            <a:r>
              <a:rPr kumimoji="1" lang="ja-JP" altLang="en-US" sz="1600" b="1" u="sng" dirty="0"/>
              <a:t>同大発の技術ベンチャーによる株式の現金化収入を含む</a:t>
            </a:r>
            <a:r>
              <a:rPr kumimoji="1" lang="en-US" altLang="ja-JP" sz="1600" b="1" u="sng" dirty="0"/>
              <a:t>) </a:t>
            </a:r>
            <a:r>
              <a:rPr kumimoji="1" lang="ja-JP" altLang="en-US" sz="1600" b="1" u="sng" dirty="0"/>
              <a:t>を得ている</a:t>
            </a:r>
            <a:r>
              <a:rPr kumimoji="1" lang="ja-JP" altLang="en-US" sz="1600" dirty="0"/>
              <a:t>。</a:t>
            </a:r>
            <a:br>
              <a:rPr kumimoji="1" lang="en-US" altLang="ja-JP" sz="1600" dirty="0"/>
            </a:br>
            <a:r>
              <a:rPr kumimoji="1" lang="ja-JP" altLang="en-US" sz="1600" dirty="0"/>
              <a:t>ライセンス収入のほかに、</a:t>
            </a:r>
            <a:r>
              <a:rPr kumimoji="1" lang="en-US" altLang="ja-JP" sz="1600" dirty="0"/>
              <a:t>MIT </a:t>
            </a:r>
            <a:r>
              <a:rPr kumimoji="1" lang="ja-JP" altLang="en-US" sz="1600" dirty="0"/>
              <a:t>の研究環境を利用して作られたスタートアップ技術の起業者による寄附も多額である。たとえば、</a:t>
            </a:r>
            <a:r>
              <a:rPr kumimoji="1" lang="en-US" altLang="ja-JP" sz="1600" dirty="0"/>
              <a:t>MIT </a:t>
            </a:r>
            <a:r>
              <a:rPr kumimoji="1" lang="ja-JP" altLang="en-US" sz="1600" dirty="0"/>
              <a:t>発のクラウド型通信基盤ソフトウェアのスタートアップである </a:t>
            </a:r>
            <a:r>
              <a:rPr kumimoji="1" lang="en-US" altLang="ja-JP" sz="1600" b="1" u="sng" dirty="0"/>
              <a:t>Meraki (</a:t>
            </a:r>
            <a:r>
              <a:rPr kumimoji="1" lang="ja-JP" altLang="en-US" sz="1600" b="1" u="sng" dirty="0"/>
              <a:t>後に </a:t>
            </a:r>
            <a:r>
              <a:rPr kumimoji="1" lang="en-US" altLang="ja-JP" sz="1600" b="1" u="sng" dirty="0"/>
              <a:t>Cisco </a:t>
            </a:r>
            <a:r>
              <a:rPr kumimoji="1" lang="ja-JP" altLang="en-US" sz="1600" b="1" u="sng" dirty="0"/>
              <a:t>に買収された</a:t>
            </a:r>
            <a:r>
              <a:rPr kumimoji="1" lang="en-US" altLang="ja-JP" sz="1600" b="1" u="sng" dirty="0"/>
              <a:t>) </a:t>
            </a:r>
            <a:r>
              <a:rPr kumimoji="1" lang="ja-JP" altLang="en-US" sz="1600" b="1" u="sng" dirty="0"/>
              <a:t>の創業者は、</a:t>
            </a:r>
            <a:r>
              <a:rPr kumimoji="1" lang="en-US" altLang="ja-JP" sz="1600" b="1" u="sng" dirty="0"/>
              <a:t>1,200 </a:t>
            </a:r>
            <a:r>
              <a:rPr kumimoji="1" lang="ja-JP" altLang="en-US" sz="1600" b="1" u="sng" dirty="0"/>
              <a:t>万ドル </a:t>
            </a:r>
            <a:r>
              <a:rPr kumimoji="1" lang="en-US" altLang="ja-JP" sz="1600" b="1" u="sng" dirty="0"/>
              <a:t>(12 </a:t>
            </a:r>
            <a:r>
              <a:rPr kumimoji="1" lang="ja-JP" altLang="en-US" sz="1600" b="1" u="sng" dirty="0"/>
              <a:t>億円 ～ </a:t>
            </a:r>
            <a:r>
              <a:rPr kumimoji="1" lang="en-US" altLang="ja-JP" sz="1600" b="1" u="sng" dirty="0"/>
              <a:t>18 </a:t>
            </a:r>
            <a:r>
              <a:rPr kumimoji="1" lang="ja-JP" altLang="en-US" sz="1600" b="1" u="sng" dirty="0"/>
              <a:t>億円</a:t>
            </a:r>
            <a:r>
              <a:rPr kumimoji="1" lang="en-US" altLang="ja-JP" sz="1600" b="1" u="sng" dirty="0"/>
              <a:t>) </a:t>
            </a:r>
            <a:r>
              <a:rPr kumimoji="1" lang="ja-JP" altLang="en-US" sz="1600" b="1" u="sng" dirty="0"/>
              <a:t>を大学に寄附している</a:t>
            </a:r>
            <a:r>
              <a:rPr kumimoji="1" lang="ja-JP" altLang="en-US" sz="1600" dirty="0"/>
              <a:t>。</a:t>
            </a:r>
            <a:br>
              <a:rPr kumimoji="1" lang="en-US" altLang="ja-JP" sz="1600" dirty="0"/>
            </a:br>
            <a:r>
              <a:rPr kumimoji="1" lang="en-US" altLang="ja-JP" sz="1050" dirty="0"/>
              <a:t>https://news.mit.edu/1997/licensing-0716  https://news.mit.edu/2025/new-postdoctoral-fellowship-program-accelerate-innovation-health-care-0707/  https://web.mit.edu/annualreports/pres03/03.15.html  https://dspace.mit.edu/bitstream/handle/1721.1/160608/2015_annualreport_08_02.pdf?isAllowed=y&amp;sequence=1  https://tlo.mit.edu/sites/default/files/2023-11/TLO-FY2022-FactSheet.pdf  https://tlo.mit.edu/sites/default/files/2023-11/TLO-FY2023AnnualReport-FactSheet.pdf</a:t>
            </a:r>
            <a:br>
              <a:rPr kumimoji="1" lang="en-US" altLang="ja-JP" sz="1050" dirty="0"/>
            </a:br>
            <a:endParaRPr kumimoji="1" lang="en-US" altLang="ja-JP" sz="1050" dirty="0"/>
          </a:p>
          <a:p>
            <a:pPr marL="285750" indent="-285750">
              <a:buFont typeface="Arial" panose="020B0604020202020204" pitchFamily="34" charset="0"/>
              <a:buChar char="•"/>
            </a:pPr>
            <a:r>
              <a:rPr kumimoji="1" lang="en-US" altLang="ja-JP" sz="1600" b="1" dirty="0">
                <a:highlight>
                  <a:srgbClr val="99FFCC"/>
                </a:highlight>
              </a:rPr>
              <a:t>(4) </a:t>
            </a:r>
            <a:r>
              <a:rPr kumimoji="1" lang="ja-JP" altLang="en-US" sz="1600" b="1" dirty="0">
                <a:highlight>
                  <a:srgbClr val="99FFCC"/>
                </a:highlight>
              </a:rPr>
              <a:t>イリノイ大学 </a:t>
            </a:r>
            <a:r>
              <a:rPr kumimoji="1" lang="en-US" altLang="ja-JP" sz="1600" b="1" dirty="0">
                <a:highlight>
                  <a:srgbClr val="99FFCC"/>
                </a:highlight>
              </a:rPr>
              <a:t>- </a:t>
            </a:r>
            <a:r>
              <a:rPr kumimoji="1" lang="ja-JP" altLang="en-US" sz="1600" b="1" dirty="0">
                <a:highlight>
                  <a:srgbClr val="99FFCC"/>
                </a:highlight>
              </a:rPr>
              <a:t>史上初の実用的な </a:t>
            </a:r>
            <a:r>
              <a:rPr kumimoji="1" lang="en-US" altLang="ja-JP" sz="1600" b="1" dirty="0">
                <a:highlight>
                  <a:srgbClr val="99FFCC"/>
                </a:highlight>
              </a:rPr>
              <a:t>Web </a:t>
            </a:r>
            <a:r>
              <a:rPr kumimoji="1" lang="ja-JP" altLang="en-US" sz="1600" b="1" dirty="0">
                <a:highlight>
                  <a:srgbClr val="99FFCC"/>
                </a:highlight>
              </a:rPr>
              <a:t>ブラウザ「</a:t>
            </a:r>
            <a:r>
              <a:rPr kumimoji="1" lang="en-US" altLang="ja-JP" sz="1600" b="1" dirty="0">
                <a:highlight>
                  <a:srgbClr val="99FFCC"/>
                </a:highlight>
              </a:rPr>
              <a:t>Mosaic</a:t>
            </a:r>
            <a:r>
              <a:rPr kumimoji="1" lang="ja-JP" altLang="en-US" sz="1600" b="1" dirty="0">
                <a:highlight>
                  <a:srgbClr val="99FFCC"/>
                </a:highlight>
              </a:rPr>
              <a:t>」および </a:t>
            </a:r>
            <a:r>
              <a:rPr kumimoji="1" lang="en-US" altLang="ja-JP" sz="1600" b="1" dirty="0">
                <a:highlight>
                  <a:srgbClr val="99FFCC"/>
                </a:highlight>
              </a:rPr>
              <a:t>Web </a:t>
            </a:r>
            <a:r>
              <a:rPr kumimoji="1" lang="ja-JP" altLang="en-US" sz="1600" b="1" dirty="0">
                <a:highlight>
                  <a:srgbClr val="99FFCC"/>
                </a:highlight>
              </a:rPr>
              <a:t>サーバー「</a:t>
            </a:r>
            <a:r>
              <a:rPr kumimoji="1" lang="en-US" altLang="ja-JP" sz="1600" b="1" dirty="0">
                <a:highlight>
                  <a:srgbClr val="99FFCC"/>
                </a:highlight>
              </a:rPr>
              <a:t>Apache</a:t>
            </a:r>
            <a:r>
              <a:rPr kumimoji="1" lang="ja-JP" altLang="en-US" sz="1600" b="1" dirty="0">
                <a:highlight>
                  <a:srgbClr val="99FFCC"/>
                </a:highlight>
              </a:rPr>
              <a:t>」の開発者がいた大学。</a:t>
            </a:r>
            <a:r>
              <a:rPr kumimoji="1" lang="en-US" altLang="ja-JP" sz="1600" b="1" dirty="0">
                <a:highlight>
                  <a:srgbClr val="99FFCC"/>
                </a:highlight>
              </a:rPr>
              <a:t>1999 </a:t>
            </a:r>
            <a:r>
              <a:rPr kumimoji="1" lang="ja-JP" altLang="en-US" sz="1600" b="1" dirty="0">
                <a:highlight>
                  <a:srgbClr val="99FFCC"/>
                </a:highlight>
              </a:rPr>
              <a:t>年までの </a:t>
            </a:r>
            <a:r>
              <a:rPr kumimoji="1" lang="en-US" altLang="ja-JP" sz="1600" b="1" dirty="0">
                <a:highlight>
                  <a:srgbClr val="99FFCC"/>
                </a:highlight>
              </a:rPr>
              <a:t>Mosaic </a:t>
            </a:r>
            <a:r>
              <a:rPr kumimoji="1" lang="ja-JP" altLang="en-US" sz="1600" b="1" dirty="0">
                <a:highlight>
                  <a:srgbClr val="99FFCC"/>
                </a:highlight>
              </a:rPr>
              <a:t>関係収入 </a:t>
            </a:r>
            <a:r>
              <a:rPr kumimoji="1" lang="en-US" altLang="ja-JP" sz="1600" b="1" dirty="0">
                <a:highlight>
                  <a:srgbClr val="99FFCC"/>
                </a:highlight>
              </a:rPr>
              <a:t>1 </a:t>
            </a:r>
            <a:r>
              <a:rPr kumimoji="1" lang="ja-JP" altLang="en-US" sz="1600" b="1" dirty="0">
                <a:highlight>
                  <a:srgbClr val="99FFCC"/>
                </a:highlight>
              </a:rPr>
              <a:t>本のみでも </a:t>
            </a:r>
            <a:r>
              <a:rPr kumimoji="1" lang="en-US" altLang="ja-JP" sz="1600" b="1" dirty="0">
                <a:highlight>
                  <a:srgbClr val="99FFCC"/>
                </a:highlight>
              </a:rPr>
              <a:t>15 </a:t>
            </a:r>
            <a:r>
              <a:rPr kumimoji="1" lang="ja-JP" altLang="en-US" sz="1600" b="1" dirty="0">
                <a:highlight>
                  <a:srgbClr val="99FFCC"/>
                </a:highlight>
              </a:rPr>
              <a:t>億円が還流</a:t>
            </a:r>
            <a:br>
              <a:rPr lang="en-US" altLang="ja-JP" sz="1600" dirty="0"/>
            </a:br>
            <a:r>
              <a:rPr lang="en-US" altLang="ja-JP" sz="1600" dirty="0"/>
              <a:t>1994 </a:t>
            </a:r>
            <a:r>
              <a:rPr lang="ja-JP" altLang="en-US" sz="1600" dirty="0"/>
              <a:t>年に </a:t>
            </a:r>
            <a:r>
              <a:rPr lang="en-US" altLang="ja-JP" sz="1600" dirty="0"/>
              <a:t>Mosaic Web </a:t>
            </a:r>
            <a:r>
              <a:rPr lang="ja-JP" altLang="en-US" sz="1600" dirty="0"/>
              <a:t>ブラウザに係る知財収入 </a:t>
            </a:r>
            <a:r>
              <a:rPr lang="en-US" altLang="ja-JP" sz="1600" dirty="0"/>
              <a:t>(270 </a:t>
            </a:r>
            <a:r>
              <a:rPr lang="ja-JP" altLang="en-US" sz="1600" dirty="0"/>
              <a:t>万ドル ～ </a:t>
            </a:r>
            <a:r>
              <a:rPr lang="en-US" altLang="ja-JP" sz="1600" dirty="0"/>
              <a:t>300 </a:t>
            </a:r>
            <a:r>
              <a:rPr lang="ja-JP" altLang="en-US" sz="1600" dirty="0"/>
              <a:t>万ドルと報道</a:t>
            </a:r>
            <a:r>
              <a:rPr lang="en-US" altLang="ja-JP" sz="1600" dirty="0"/>
              <a:t>) </a:t>
            </a:r>
            <a:r>
              <a:rPr lang="ja-JP" altLang="en-US" sz="1600" dirty="0"/>
              <a:t>があり、その後、少なくとも </a:t>
            </a:r>
            <a:r>
              <a:rPr lang="en-US" altLang="ja-JP" sz="1600" dirty="0"/>
              <a:t>1999 </a:t>
            </a:r>
            <a:r>
              <a:rPr lang="ja-JP" altLang="en-US" sz="1600" dirty="0"/>
              <a:t>年までに </a:t>
            </a:r>
            <a:r>
              <a:rPr lang="en-US" altLang="ja-JP" sz="1600" dirty="0"/>
              <a:t>Mosaic </a:t>
            </a:r>
            <a:r>
              <a:rPr lang="ja-JP" altLang="en-US" sz="1600" dirty="0"/>
              <a:t>のライセンス料として </a:t>
            </a:r>
            <a:r>
              <a:rPr lang="en-US" altLang="ja-JP" sz="1600" dirty="0"/>
              <a:t>700 </a:t>
            </a:r>
            <a:r>
              <a:rPr lang="ja-JP" altLang="en-US" sz="1600" dirty="0"/>
              <a:t>万ドルを受け取っている。したがって、公開されている範囲のみでも、</a:t>
            </a:r>
            <a:r>
              <a:rPr lang="en-US" altLang="ja-JP" sz="1600" b="1" u="sng" dirty="0"/>
              <a:t>Mosaic 1 </a:t>
            </a:r>
            <a:r>
              <a:rPr lang="ja-JP" altLang="en-US" sz="1600" b="1" u="sng" dirty="0"/>
              <a:t>件による収入として、</a:t>
            </a:r>
            <a:r>
              <a:rPr lang="en-US" altLang="ja-JP" sz="1600" b="1" u="sng" dirty="0"/>
              <a:t>5 </a:t>
            </a:r>
            <a:r>
              <a:rPr lang="ja-JP" altLang="en-US" sz="1600" b="1" u="sng" dirty="0"/>
              <a:t>年間のみで </a:t>
            </a:r>
            <a:r>
              <a:rPr lang="en-US" altLang="ja-JP" sz="1600" b="1" u="sng" dirty="0"/>
              <a:t>1,000 </a:t>
            </a:r>
            <a:r>
              <a:rPr lang="ja-JP" altLang="en-US" sz="1600" b="1" u="sng" dirty="0"/>
              <a:t>万ドル </a:t>
            </a:r>
            <a:r>
              <a:rPr lang="en-US" altLang="ja-JP" sz="1600" b="1" u="sng" dirty="0"/>
              <a:t>(10 </a:t>
            </a:r>
            <a:r>
              <a:rPr lang="ja-JP" altLang="en-US" sz="1600" b="1" u="sng" dirty="0"/>
              <a:t>億円 ～ </a:t>
            </a:r>
            <a:r>
              <a:rPr lang="en-US" altLang="ja-JP" sz="1600" b="1" u="sng" dirty="0"/>
              <a:t>15 </a:t>
            </a:r>
            <a:r>
              <a:rPr lang="ja-JP" altLang="en-US" sz="1600" b="1" u="sng" dirty="0"/>
              <a:t>億円</a:t>
            </a:r>
            <a:r>
              <a:rPr lang="en-US" altLang="ja-JP" sz="1600" b="1" u="sng" dirty="0"/>
              <a:t>) </a:t>
            </a:r>
            <a:r>
              <a:rPr lang="ja-JP" altLang="en-US" sz="1600" b="1" u="sng" dirty="0"/>
              <a:t>がある</a:t>
            </a:r>
            <a:r>
              <a:rPr lang="ja-JP" altLang="en-US" sz="1600" dirty="0"/>
              <a:t>。当時、イリノイ大学発ベンチャーの </a:t>
            </a:r>
            <a:r>
              <a:rPr lang="en-US" altLang="ja-JP" sz="1600" dirty="0"/>
              <a:t>Spyglass </a:t>
            </a:r>
            <a:r>
              <a:rPr lang="ja-JP" altLang="en-US" sz="1600" dirty="0"/>
              <a:t>社 </a:t>
            </a:r>
            <a:r>
              <a:rPr lang="en-US" altLang="ja-JP" sz="1600" dirty="0"/>
              <a:t>(1990 </a:t>
            </a:r>
            <a:r>
              <a:rPr lang="ja-JP" altLang="en-US" sz="1600" dirty="0"/>
              <a:t>年創業</a:t>
            </a:r>
            <a:r>
              <a:rPr lang="en-US" altLang="ja-JP" sz="1600" dirty="0"/>
              <a:t>) </a:t>
            </a:r>
            <a:r>
              <a:rPr lang="ja-JP" altLang="en-US" sz="1600" dirty="0"/>
              <a:t>が、</a:t>
            </a:r>
            <a:r>
              <a:rPr lang="en-US" altLang="ja-JP" sz="1600" dirty="0"/>
              <a:t>Mosaic Web </a:t>
            </a:r>
            <a:r>
              <a:rPr lang="ja-JP" altLang="en-US" sz="1600" dirty="0"/>
              <a:t>ブラウザのソースコードを米国の会社にライセンスする仕組みになっており、たとえば、</a:t>
            </a:r>
            <a:r>
              <a:rPr lang="en-US" altLang="ja-JP" sz="1600" dirty="0"/>
              <a:t>Microsoft </a:t>
            </a:r>
            <a:r>
              <a:rPr lang="ja-JP" altLang="en-US" sz="1600" dirty="0"/>
              <a:t>の </a:t>
            </a:r>
            <a:r>
              <a:rPr lang="en-US" altLang="ja-JP" sz="1600" dirty="0"/>
              <a:t>Windows 95 </a:t>
            </a:r>
            <a:r>
              <a:rPr lang="ja-JP" altLang="en-US" sz="1600" dirty="0"/>
              <a:t>に搭載された </a:t>
            </a:r>
            <a:r>
              <a:rPr lang="en-US" altLang="ja-JP" sz="1600" dirty="0"/>
              <a:t>Internet Explorer </a:t>
            </a:r>
            <a:r>
              <a:rPr lang="ja-JP" altLang="en-US" sz="1600" dirty="0"/>
              <a:t>も </a:t>
            </a:r>
            <a:r>
              <a:rPr lang="en-US" altLang="ja-JP" sz="1600" dirty="0"/>
              <a:t>Spyglass </a:t>
            </a:r>
            <a:r>
              <a:rPr lang="ja-JP" altLang="en-US" sz="1600" dirty="0"/>
              <a:t>社からライセンスを受け、イリノイ大学の </a:t>
            </a:r>
            <a:r>
              <a:rPr lang="en-US" altLang="ja-JP" sz="1600" dirty="0"/>
              <a:t>Mosaic </a:t>
            </a:r>
            <a:r>
              <a:rPr lang="ja-JP" altLang="en-US" sz="1600" dirty="0"/>
              <a:t>を利用していた。これらの収入の歩合が長期継続的にイリノイ大学の収入となっていた </a:t>
            </a:r>
            <a:r>
              <a:rPr lang="en-US" altLang="ja-JP" sz="1600" dirty="0"/>
              <a:t>(</a:t>
            </a:r>
            <a:r>
              <a:rPr lang="ja-JP" altLang="en-US" sz="1600" dirty="0"/>
              <a:t>金額・割合は非公開</a:t>
            </a:r>
            <a:r>
              <a:rPr lang="en-US" altLang="ja-JP" sz="1600" dirty="0"/>
              <a:t>)</a:t>
            </a:r>
            <a:r>
              <a:rPr lang="ja-JP" altLang="en-US" sz="1600" dirty="0"/>
              <a:t>。</a:t>
            </a:r>
            <a:endParaRPr kumimoji="1" lang="en-US" altLang="ja-JP" sz="1600" dirty="0"/>
          </a:p>
        </p:txBody>
      </p:sp>
      <p:pic>
        <p:nvPicPr>
          <p:cNvPr id="9" name="図 8">
            <a:extLst>
              <a:ext uri="{FF2B5EF4-FFF2-40B4-BE49-F238E27FC236}">
                <a16:creationId xmlns:a16="http://schemas.microsoft.com/office/drawing/2014/main" id="{F36D4541-AF8E-45AF-A362-2231CA162E46}"/>
              </a:ext>
            </a:extLst>
          </p:cNvPr>
          <p:cNvPicPr>
            <a:picLocks noChangeAspect="1"/>
          </p:cNvPicPr>
          <p:nvPr/>
        </p:nvPicPr>
        <p:blipFill>
          <a:blip r:embed="rId2"/>
          <a:stretch>
            <a:fillRect/>
          </a:stretch>
        </p:blipFill>
        <p:spPr>
          <a:xfrm>
            <a:off x="10493692" y="3950170"/>
            <a:ext cx="1296003" cy="733793"/>
          </a:xfrm>
          <a:prstGeom prst="rect">
            <a:avLst/>
          </a:prstGeom>
        </p:spPr>
      </p:pic>
      <p:pic>
        <p:nvPicPr>
          <p:cNvPr id="8" name="図 7">
            <a:extLst>
              <a:ext uri="{FF2B5EF4-FFF2-40B4-BE49-F238E27FC236}">
                <a16:creationId xmlns:a16="http://schemas.microsoft.com/office/drawing/2014/main" id="{60F9AC7B-DD71-4F37-A382-BD215D189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48" y="3036525"/>
            <a:ext cx="481513" cy="1710044"/>
          </a:xfrm>
          <a:prstGeom prst="rect">
            <a:avLst/>
          </a:prstGeom>
        </p:spPr>
      </p:pic>
      <p:pic>
        <p:nvPicPr>
          <p:cNvPr id="11" name="図 10">
            <a:extLst>
              <a:ext uri="{FF2B5EF4-FFF2-40B4-BE49-F238E27FC236}">
                <a16:creationId xmlns:a16="http://schemas.microsoft.com/office/drawing/2014/main" id="{0B8D9CBD-78A5-4D31-8554-5505A0ED7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1" y="2389180"/>
            <a:ext cx="699773" cy="666440"/>
          </a:xfrm>
          <a:prstGeom prst="rect">
            <a:avLst/>
          </a:prstGeom>
        </p:spPr>
      </p:pic>
    </p:spTree>
    <p:extLst>
      <p:ext uri="{BB962C8B-B14F-4D97-AF65-F5344CB8AC3E}">
        <p14:creationId xmlns:p14="http://schemas.microsoft.com/office/powerpoint/2010/main" val="4172753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F125243D-0DAD-4448-9C5E-D894AD538C1B}"/>
              </a:ext>
            </a:extLst>
          </p:cNvPr>
          <p:cNvPicPr>
            <a:picLocks noChangeAspect="1"/>
          </p:cNvPicPr>
          <p:nvPr/>
        </p:nvPicPr>
        <p:blipFill>
          <a:blip r:embed="rId2"/>
          <a:stretch>
            <a:fillRect/>
          </a:stretch>
        </p:blipFill>
        <p:spPr>
          <a:xfrm>
            <a:off x="210595" y="2372779"/>
            <a:ext cx="3601452" cy="1311275"/>
          </a:xfrm>
          <a:prstGeom prst="rect">
            <a:avLst/>
          </a:prstGeom>
        </p:spPr>
      </p:pic>
      <p:pic>
        <p:nvPicPr>
          <p:cNvPr id="23" name="図 22">
            <a:extLst>
              <a:ext uri="{FF2B5EF4-FFF2-40B4-BE49-F238E27FC236}">
                <a16:creationId xmlns:a16="http://schemas.microsoft.com/office/drawing/2014/main" id="{E963C5E0-415E-4051-9A60-410E1B941E76}"/>
              </a:ext>
            </a:extLst>
          </p:cNvPr>
          <p:cNvPicPr>
            <a:picLocks noChangeAspect="1"/>
          </p:cNvPicPr>
          <p:nvPr/>
        </p:nvPicPr>
        <p:blipFill>
          <a:blip r:embed="rId3"/>
          <a:stretch>
            <a:fillRect/>
          </a:stretch>
        </p:blipFill>
        <p:spPr>
          <a:xfrm>
            <a:off x="3940669" y="2372779"/>
            <a:ext cx="4158746" cy="1311275"/>
          </a:xfrm>
          <a:prstGeom prst="rect">
            <a:avLst/>
          </a:prstGeom>
        </p:spPr>
      </p:pic>
      <p:pic>
        <p:nvPicPr>
          <p:cNvPr id="24" name="図 23">
            <a:extLst>
              <a:ext uri="{FF2B5EF4-FFF2-40B4-BE49-F238E27FC236}">
                <a16:creationId xmlns:a16="http://schemas.microsoft.com/office/drawing/2014/main" id="{D973B973-6FBE-43C6-A5FB-85032E3D9D22}"/>
              </a:ext>
            </a:extLst>
          </p:cNvPr>
          <p:cNvPicPr>
            <a:picLocks noChangeAspect="1"/>
          </p:cNvPicPr>
          <p:nvPr/>
        </p:nvPicPr>
        <p:blipFill>
          <a:blip r:embed="rId4"/>
          <a:stretch>
            <a:fillRect/>
          </a:stretch>
        </p:blipFill>
        <p:spPr>
          <a:xfrm>
            <a:off x="8228037" y="2403269"/>
            <a:ext cx="3890712" cy="1285737"/>
          </a:xfrm>
          <a:prstGeom prst="rect">
            <a:avLst/>
          </a:prstGeom>
        </p:spPr>
      </p:pic>
      <p:pic>
        <p:nvPicPr>
          <p:cNvPr id="25" name="図 24">
            <a:extLst>
              <a:ext uri="{FF2B5EF4-FFF2-40B4-BE49-F238E27FC236}">
                <a16:creationId xmlns:a16="http://schemas.microsoft.com/office/drawing/2014/main" id="{F4A623DA-C6D8-4F81-9554-5D3AC4DD82F5}"/>
              </a:ext>
            </a:extLst>
          </p:cNvPr>
          <p:cNvPicPr>
            <a:picLocks noChangeAspect="1"/>
          </p:cNvPicPr>
          <p:nvPr/>
        </p:nvPicPr>
        <p:blipFill>
          <a:blip r:embed="rId5"/>
          <a:stretch>
            <a:fillRect/>
          </a:stretch>
        </p:blipFill>
        <p:spPr>
          <a:xfrm>
            <a:off x="584425" y="3195024"/>
            <a:ext cx="2830857" cy="1052880"/>
          </a:xfrm>
          <a:prstGeom prst="rect">
            <a:avLst/>
          </a:prstGeom>
        </p:spPr>
      </p:pic>
      <p:pic>
        <p:nvPicPr>
          <p:cNvPr id="26" name="図 25">
            <a:extLst>
              <a:ext uri="{FF2B5EF4-FFF2-40B4-BE49-F238E27FC236}">
                <a16:creationId xmlns:a16="http://schemas.microsoft.com/office/drawing/2014/main" id="{E1CDD4C5-5BFC-44B8-A771-B10BAA143FEE}"/>
              </a:ext>
            </a:extLst>
          </p:cNvPr>
          <p:cNvPicPr>
            <a:picLocks noChangeAspect="1"/>
          </p:cNvPicPr>
          <p:nvPr/>
        </p:nvPicPr>
        <p:blipFill>
          <a:blip r:embed="rId6"/>
          <a:stretch>
            <a:fillRect/>
          </a:stretch>
        </p:blipFill>
        <p:spPr>
          <a:xfrm>
            <a:off x="8378361" y="3274732"/>
            <a:ext cx="3767948" cy="1030298"/>
          </a:xfrm>
          <a:prstGeom prst="rect">
            <a:avLst/>
          </a:prstGeom>
        </p:spPr>
      </p:pic>
      <p:pic>
        <p:nvPicPr>
          <p:cNvPr id="27" name="図 26">
            <a:extLst>
              <a:ext uri="{FF2B5EF4-FFF2-40B4-BE49-F238E27FC236}">
                <a16:creationId xmlns:a16="http://schemas.microsoft.com/office/drawing/2014/main" id="{66114A7F-46D1-4C60-8769-AD2FE4644796}"/>
              </a:ext>
            </a:extLst>
          </p:cNvPr>
          <p:cNvPicPr>
            <a:picLocks noChangeAspect="1"/>
          </p:cNvPicPr>
          <p:nvPr/>
        </p:nvPicPr>
        <p:blipFill>
          <a:blip r:embed="rId7"/>
          <a:stretch>
            <a:fillRect/>
          </a:stretch>
        </p:blipFill>
        <p:spPr>
          <a:xfrm>
            <a:off x="5027092" y="3245694"/>
            <a:ext cx="1865586" cy="1119352"/>
          </a:xfrm>
          <a:prstGeom prst="rect">
            <a:avLst/>
          </a:prstGeom>
        </p:spPr>
      </p:pic>
      <p:sp>
        <p:nvSpPr>
          <p:cNvPr id="28" name="テキスト ボックス 27">
            <a:extLst>
              <a:ext uri="{FF2B5EF4-FFF2-40B4-BE49-F238E27FC236}">
                <a16:creationId xmlns:a16="http://schemas.microsoft.com/office/drawing/2014/main" id="{AF55BCED-7CC6-425E-AD08-DB8DF2074B15}"/>
              </a:ext>
            </a:extLst>
          </p:cNvPr>
          <p:cNvSpPr txBox="1"/>
          <p:nvPr/>
        </p:nvSpPr>
        <p:spPr>
          <a:xfrm>
            <a:off x="634447" y="3914332"/>
            <a:ext cx="3569368" cy="230832"/>
          </a:xfrm>
          <a:prstGeom prst="rect">
            <a:avLst/>
          </a:prstGeom>
          <a:noFill/>
        </p:spPr>
        <p:txBody>
          <a:bodyPr wrap="square" rtlCol="0">
            <a:spAutoFit/>
          </a:bodyPr>
          <a:lstStyle/>
          <a:p>
            <a:r>
              <a:rPr lang="en-US" altLang="zh-TW" sz="900" dirty="0"/>
              <a:t>https://www.google.com/about/datacenters/gallery/</a:t>
            </a:r>
            <a:endParaRPr kumimoji="1" lang="ja-JP" altLang="en-US" sz="900" dirty="0"/>
          </a:p>
        </p:txBody>
      </p:sp>
      <p:sp>
        <p:nvSpPr>
          <p:cNvPr id="29" name="テキスト ボックス 28">
            <a:extLst>
              <a:ext uri="{FF2B5EF4-FFF2-40B4-BE49-F238E27FC236}">
                <a16:creationId xmlns:a16="http://schemas.microsoft.com/office/drawing/2014/main" id="{AD97AFD2-56EA-4115-BFD0-DCF3AFE28147}"/>
              </a:ext>
            </a:extLst>
          </p:cNvPr>
          <p:cNvSpPr txBox="1"/>
          <p:nvPr/>
        </p:nvSpPr>
        <p:spPr>
          <a:xfrm>
            <a:off x="10180578" y="3829583"/>
            <a:ext cx="2023640" cy="507831"/>
          </a:xfrm>
          <a:prstGeom prst="rect">
            <a:avLst/>
          </a:prstGeom>
          <a:noFill/>
        </p:spPr>
        <p:txBody>
          <a:bodyPr wrap="square" rtlCol="0">
            <a:spAutoFit/>
          </a:bodyPr>
          <a:lstStyle/>
          <a:p>
            <a:r>
              <a:rPr lang="en-US" altLang="zh-TW" sz="900" dirty="0"/>
              <a:t>https://www.jpost.com/jpost-tech/microsoft-to-establish-major-cloud-data-center-in-israel-614981</a:t>
            </a:r>
            <a:endParaRPr kumimoji="1" lang="ja-JP" altLang="en-US" sz="900" dirty="0"/>
          </a:p>
        </p:txBody>
      </p:sp>
      <p:sp>
        <p:nvSpPr>
          <p:cNvPr id="30" name="テキスト ボックス 29">
            <a:extLst>
              <a:ext uri="{FF2B5EF4-FFF2-40B4-BE49-F238E27FC236}">
                <a16:creationId xmlns:a16="http://schemas.microsoft.com/office/drawing/2014/main" id="{6416477A-1F00-453D-BE58-020128072916}"/>
              </a:ext>
            </a:extLst>
          </p:cNvPr>
          <p:cNvSpPr txBox="1"/>
          <p:nvPr/>
        </p:nvSpPr>
        <p:spPr>
          <a:xfrm>
            <a:off x="4482761" y="3905876"/>
            <a:ext cx="3569368" cy="230832"/>
          </a:xfrm>
          <a:prstGeom prst="rect">
            <a:avLst/>
          </a:prstGeom>
          <a:noFill/>
        </p:spPr>
        <p:txBody>
          <a:bodyPr wrap="square" rtlCol="0">
            <a:spAutoFit/>
          </a:bodyPr>
          <a:lstStyle/>
          <a:p>
            <a:r>
              <a:rPr lang="en-US" altLang="zh-TW" sz="900" dirty="0"/>
              <a:t>https://www.youtube.com/watch?v=1-Bbe9_7J4o</a:t>
            </a:r>
            <a:endParaRPr kumimoji="1" lang="ja-JP" altLang="en-US" sz="900" dirty="0"/>
          </a:p>
        </p:txBody>
      </p:sp>
      <p:sp>
        <p:nvSpPr>
          <p:cNvPr id="2" name="タイトル 1">
            <a:extLst>
              <a:ext uri="{FF2B5EF4-FFF2-40B4-BE49-F238E27FC236}">
                <a16:creationId xmlns:a16="http://schemas.microsoft.com/office/drawing/2014/main" id="{002BB917-F7EE-4F15-95A4-D66B26AA3677}"/>
              </a:ext>
            </a:extLst>
          </p:cNvPr>
          <p:cNvSpPr>
            <a:spLocks noGrp="1"/>
          </p:cNvSpPr>
          <p:nvPr>
            <p:ph type="title"/>
          </p:nvPr>
        </p:nvSpPr>
        <p:spPr>
          <a:xfrm>
            <a:off x="289560" y="66441"/>
            <a:ext cx="10629900" cy="1311275"/>
          </a:xfrm>
        </p:spPr>
        <p:txBody>
          <a:bodyPr>
            <a:noAutofit/>
          </a:bodyPr>
          <a:lstStyle/>
          <a:p>
            <a:r>
              <a:rPr kumimoji="1" lang="en-US" altLang="ja-JP" sz="2800" b="1" dirty="0">
                <a:highlight>
                  <a:srgbClr val="99FFCC"/>
                </a:highlight>
              </a:rPr>
              <a:t>2.</a:t>
            </a:r>
            <a:r>
              <a:rPr kumimoji="1" lang="ja-JP" altLang="en-US" sz="2800" b="1" dirty="0">
                <a:highlight>
                  <a:srgbClr val="99FFCC"/>
                </a:highlight>
              </a:rPr>
              <a:t>各ガレージ・人材間を結ぶ、人材育成・技術形成の</a:t>
            </a:r>
            <a:br>
              <a:rPr kumimoji="1" lang="en-US" altLang="ja-JP" sz="2800" b="1" dirty="0">
                <a:highlight>
                  <a:srgbClr val="99FFCC"/>
                </a:highlight>
              </a:rPr>
            </a:br>
            <a:r>
              <a:rPr kumimoji="1" lang="ja-JP" altLang="en-US" sz="2800" b="1" dirty="0">
                <a:highlight>
                  <a:srgbClr val="99FFCC"/>
                </a:highlight>
              </a:rPr>
              <a:t>結合構造体の形成</a:t>
            </a:r>
            <a:endParaRPr kumimoji="1" lang="ja-JP" altLang="en-US" sz="2800" dirty="0"/>
          </a:p>
        </p:txBody>
      </p:sp>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73</a:t>
            </a:fld>
            <a:endParaRPr kumimoji="1" lang="ja-JP" altLang="en-US" dirty="0"/>
          </a:p>
        </p:txBody>
      </p:sp>
      <p:sp>
        <p:nvSpPr>
          <p:cNvPr id="19" name="コンテンツ プレースホルダー 2">
            <a:extLst>
              <a:ext uri="{FF2B5EF4-FFF2-40B4-BE49-F238E27FC236}">
                <a16:creationId xmlns:a16="http://schemas.microsoft.com/office/drawing/2014/main" id="{92DDA95E-3956-440F-9E66-5F2F776351B8}"/>
              </a:ext>
            </a:extLst>
          </p:cNvPr>
          <p:cNvSpPr>
            <a:spLocks noGrp="1"/>
          </p:cNvSpPr>
          <p:nvPr>
            <p:ph idx="1"/>
          </p:nvPr>
        </p:nvSpPr>
        <p:spPr>
          <a:xfrm>
            <a:off x="0" y="1153686"/>
            <a:ext cx="12192000" cy="1216350"/>
          </a:xfrm>
        </p:spPr>
        <p:txBody>
          <a:bodyPr>
            <a:normAutofit fontScale="77500" lnSpcReduction="20000"/>
          </a:bodyPr>
          <a:lstStyle/>
          <a:p>
            <a:pPr>
              <a:lnSpc>
                <a:spcPct val="120000"/>
              </a:lnSpc>
            </a:pPr>
            <a:r>
              <a:rPr kumimoji="1" lang="ja-JP" altLang="en-US" sz="2400" dirty="0"/>
              <a:t>米 </a:t>
            </a:r>
            <a:r>
              <a:rPr kumimoji="1" lang="en-US" altLang="ja-JP" sz="2400" dirty="0"/>
              <a:t>Microsoft, Google, Amazon </a:t>
            </a:r>
            <a:r>
              <a:rPr kumimoji="1" lang="ja-JP" altLang="en-US" sz="2400" dirty="0"/>
              <a:t>等の巨大デジタル企業は、最初から大企業として技術を作ったのではない。元々バラバラな大学等のガレージで技術を作っていた全米各地の数百の小規模の </a:t>
            </a:r>
            <a:r>
              <a:rPr kumimoji="1" lang="en-US" altLang="ja-JP" sz="2400" dirty="0"/>
              <a:t>IT </a:t>
            </a:r>
            <a:r>
              <a:rPr kumimoji="1" lang="ja-JP" altLang="en-US" sz="2400" dirty="0"/>
              <a:t>ベンチャー多数がうまく結合し、大企業となった。</a:t>
            </a:r>
            <a:endParaRPr kumimoji="1" lang="en-US" altLang="ja-JP" sz="2400" dirty="0"/>
          </a:p>
          <a:p>
            <a:pPr>
              <a:lnSpc>
                <a:spcPct val="120000"/>
              </a:lnSpc>
            </a:pPr>
            <a:r>
              <a:rPr kumimoji="1" lang="ja-JP" altLang="en-US" sz="2400" b="1" u="sng" dirty="0"/>
              <a:t>各ガレージの技術研究を促進し、かつ、ガレージ間の連携効果を生じさせるネットワーク「</a:t>
            </a:r>
            <a:r>
              <a:rPr kumimoji="1" lang="en-US" altLang="ja-JP" sz="2400" b="1" u="sng" dirty="0"/>
              <a:t>NREN</a:t>
            </a:r>
            <a:r>
              <a:rPr kumimoji="1" lang="ja-JP" altLang="en-US" sz="2400" b="1" u="sng" dirty="0"/>
              <a:t>」が、日本でも必要である。</a:t>
            </a:r>
          </a:p>
        </p:txBody>
      </p:sp>
      <p:pic>
        <p:nvPicPr>
          <p:cNvPr id="16" name="図 15">
            <a:extLst>
              <a:ext uri="{FF2B5EF4-FFF2-40B4-BE49-F238E27FC236}">
                <a16:creationId xmlns:a16="http://schemas.microsoft.com/office/drawing/2014/main" id="{DC10AFF7-EA0B-4427-88A0-11966BBBC46E}"/>
              </a:ext>
            </a:extLst>
          </p:cNvPr>
          <p:cNvPicPr>
            <a:picLocks noChangeAspect="1"/>
          </p:cNvPicPr>
          <p:nvPr/>
        </p:nvPicPr>
        <p:blipFill>
          <a:blip r:embed="rId8"/>
          <a:stretch>
            <a:fillRect/>
          </a:stretch>
        </p:blipFill>
        <p:spPr>
          <a:xfrm>
            <a:off x="8610600" y="4317623"/>
            <a:ext cx="3401454" cy="2133880"/>
          </a:xfrm>
          <a:prstGeom prst="rect">
            <a:avLst/>
          </a:prstGeom>
          <a:ln w="12700">
            <a:solidFill>
              <a:schemeClr val="tx1"/>
            </a:solidFill>
          </a:ln>
        </p:spPr>
      </p:pic>
      <p:pic>
        <p:nvPicPr>
          <p:cNvPr id="21" name="図 20">
            <a:extLst>
              <a:ext uri="{FF2B5EF4-FFF2-40B4-BE49-F238E27FC236}">
                <a16:creationId xmlns:a16="http://schemas.microsoft.com/office/drawing/2014/main" id="{E7C29161-E448-40BC-9BE0-520E15000C3C}"/>
              </a:ext>
            </a:extLst>
          </p:cNvPr>
          <p:cNvPicPr>
            <a:picLocks noChangeAspect="1"/>
          </p:cNvPicPr>
          <p:nvPr/>
        </p:nvPicPr>
        <p:blipFill>
          <a:blip r:embed="rId9"/>
          <a:stretch>
            <a:fillRect/>
          </a:stretch>
        </p:blipFill>
        <p:spPr>
          <a:xfrm>
            <a:off x="256286" y="4317751"/>
            <a:ext cx="3401454" cy="2133751"/>
          </a:xfrm>
          <a:prstGeom prst="rect">
            <a:avLst/>
          </a:prstGeom>
          <a:ln w="12700">
            <a:solidFill>
              <a:schemeClr val="tx1"/>
            </a:solidFill>
          </a:ln>
        </p:spPr>
      </p:pic>
      <p:pic>
        <p:nvPicPr>
          <p:cNvPr id="32" name="図 31">
            <a:extLst>
              <a:ext uri="{FF2B5EF4-FFF2-40B4-BE49-F238E27FC236}">
                <a16:creationId xmlns:a16="http://schemas.microsoft.com/office/drawing/2014/main" id="{EB26A5C4-9AB8-4FBB-9492-4E0E063DE574}"/>
              </a:ext>
            </a:extLst>
          </p:cNvPr>
          <p:cNvPicPr>
            <a:picLocks noChangeAspect="1"/>
          </p:cNvPicPr>
          <p:nvPr/>
        </p:nvPicPr>
        <p:blipFill>
          <a:blip r:embed="rId10"/>
          <a:stretch>
            <a:fillRect/>
          </a:stretch>
        </p:blipFill>
        <p:spPr>
          <a:xfrm>
            <a:off x="4203815" y="4317622"/>
            <a:ext cx="3401269" cy="2100647"/>
          </a:xfrm>
          <a:prstGeom prst="rect">
            <a:avLst/>
          </a:prstGeom>
          <a:ln w="12700">
            <a:solidFill>
              <a:schemeClr val="tx1"/>
            </a:solidFill>
          </a:ln>
        </p:spPr>
      </p:pic>
      <p:sp>
        <p:nvSpPr>
          <p:cNvPr id="33" name="テキスト ボックス 32">
            <a:extLst>
              <a:ext uri="{FF2B5EF4-FFF2-40B4-BE49-F238E27FC236}">
                <a16:creationId xmlns:a16="http://schemas.microsoft.com/office/drawing/2014/main" id="{EFB23F08-06A7-45DD-8C60-B95514FA9233}"/>
              </a:ext>
            </a:extLst>
          </p:cNvPr>
          <p:cNvSpPr txBox="1"/>
          <p:nvPr/>
        </p:nvSpPr>
        <p:spPr>
          <a:xfrm>
            <a:off x="8358300" y="6484735"/>
            <a:ext cx="3930490" cy="338554"/>
          </a:xfrm>
          <a:prstGeom prst="rect">
            <a:avLst/>
          </a:prstGeom>
          <a:noFill/>
        </p:spPr>
        <p:txBody>
          <a:bodyPr wrap="square" rtlCol="0">
            <a:spAutoFit/>
          </a:bodyPr>
          <a:lstStyle/>
          <a:p>
            <a:r>
              <a:rPr kumimoji="1" lang="ja-JP" altLang="en-US" sz="1600" b="1" dirty="0">
                <a:highlight>
                  <a:srgbClr val="FFFF00"/>
                </a:highlight>
              </a:rPr>
              <a:t>「</a:t>
            </a:r>
            <a:r>
              <a:rPr kumimoji="1" lang="en-US" altLang="ja-JP" sz="1600" b="1" dirty="0">
                <a:highlight>
                  <a:srgbClr val="FFFF00"/>
                </a:highlight>
              </a:rPr>
              <a:t>Microsoft</a:t>
            </a:r>
            <a:r>
              <a:rPr kumimoji="1" lang="ja-JP" altLang="en-US" sz="1600" b="1" dirty="0">
                <a:highlight>
                  <a:srgbClr val="FFFF00"/>
                </a:highlight>
              </a:rPr>
              <a:t>」の組成元ガレージ企業一覧</a:t>
            </a:r>
          </a:p>
        </p:txBody>
      </p:sp>
      <p:sp>
        <p:nvSpPr>
          <p:cNvPr id="34" name="テキスト ボックス 33">
            <a:extLst>
              <a:ext uri="{FF2B5EF4-FFF2-40B4-BE49-F238E27FC236}">
                <a16:creationId xmlns:a16="http://schemas.microsoft.com/office/drawing/2014/main" id="{1AAAF2AA-0E4F-48C5-B197-779CA64B45D4}"/>
              </a:ext>
            </a:extLst>
          </p:cNvPr>
          <p:cNvSpPr txBox="1"/>
          <p:nvPr/>
        </p:nvSpPr>
        <p:spPr>
          <a:xfrm>
            <a:off x="4168925" y="6451502"/>
            <a:ext cx="3930490" cy="338554"/>
          </a:xfrm>
          <a:prstGeom prst="rect">
            <a:avLst/>
          </a:prstGeom>
          <a:noFill/>
        </p:spPr>
        <p:txBody>
          <a:bodyPr wrap="square" rtlCol="0">
            <a:spAutoFit/>
          </a:bodyPr>
          <a:lstStyle/>
          <a:p>
            <a:r>
              <a:rPr kumimoji="1" lang="ja-JP" altLang="en-US" sz="1600" b="1" dirty="0">
                <a:highlight>
                  <a:srgbClr val="99FFCC"/>
                </a:highlight>
              </a:rPr>
              <a:t>「</a:t>
            </a:r>
            <a:r>
              <a:rPr kumimoji="1" lang="en-US" altLang="ja-JP" sz="1600" b="1" dirty="0">
                <a:highlight>
                  <a:srgbClr val="99FFCC"/>
                </a:highlight>
              </a:rPr>
              <a:t>Amazon AWS</a:t>
            </a:r>
            <a:r>
              <a:rPr kumimoji="1" lang="ja-JP" altLang="en-US" sz="1600" b="1" dirty="0">
                <a:highlight>
                  <a:srgbClr val="99FFCC"/>
                </a:highlight>
              </a:rPr>
              <a:t>」の組成元ガレージ企業一覧</a:t>
            </a:r>
          </a:p>
        </p:txBody>
      </p:sp>
      <p:sp>
        <p:nvSpPr>
          <p:cNvPr id="36" name="テキスト ボックス 35">
            <a:extLst>
              <a:ext uri="{FF2B5EF4-FFF2-40B4-BE49-F238E27FC236}">
                <a16:creationId xmlns:a16="http://schemas.microsoft.com/office/drawing/2014/main" id="{33379C6C-277F-49CB-98C2-60DC7EDE1EEE}"/>
              </a:ext>
            </a:extLst>
          </p:cNvPr>
          <p:cNvSpPr txBox="1"/>
          <p:nvPr/>
        </p:nvSpPr>
        <p:spPr>
          <a:xfrm>
            <a:off x="289560" y="6484735"/>
            <a:ext cx="3930490" cy="338554"/>
          </a:xfrm>
          <a:prstGeom prst="rect">
            <a:avLst/>
          </a:prstGeom>
          <a:noFill/>
        </p:spPr>
        <p:txBody>
          <a:bodyPr wrap="square" rtlCol="0">
            <a:spAutoFit/>
          </a:bodyPr>
          <a:lstStyle/>
          <a:p>
            <a:r>
              <a:rPr kumimoji="1" lang="ja-JP" altLang="en-US" sz="1600" b="1" dirty="0">
                <a:highlight>
                  <a:srgbClr val="FFCCFF"/>
                </a:highlight>
              </a:rPr>
              <a:t>「</a:t>
            </a:r>
            <a:r>
              <a:rPr kumimoji="1" lang="en-US" altLang="ja-JP" sz="1600" b="1" dirty="0">
                <a:highlight>
                  <a:srgbClr val="FFCCFF"/>
                </a:highlight>
              </a:rPr>
              <a:t>Google</a:t>
            </a:r>
            <a:r>
              <a:rPr kumimoji="1" lang="ja-JP" altLang="en-US" sz="1600" b="1" dirty="0">
                <a:highlight>
                  <a:srgbClr val="FFCCFF"/>
                </a:highlight>
              </a:rPr>
              <a:t>」の組成元ガレージ企業一覧</a:t>
            </a:r>
          </a:p>
        </p:txBody>
      </p:sp>
      <p:pic>
        <p:nvPicPr>
          <p:cNvPr id="37" name="図 36">
            <a:extLst>
              <a:ext uri="{FF2B5EF4-FFF2-40B4-BE49-F238E27FC236}">
                <a16:creationId xmlns:a16="http://schemas.microsoft.com/office/drawing/2014/main" id="{74871421-6154-459B-9F60-0E20D28ECB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43973" y="89565"/>
            <a:ext cx="1336605" cy="1025341"/>
          </a:xfrm>
          <a:prstGeom prst="rect">
            <a:avLst/>
          </a:prstGeom>
        </p:spPr>
      </p:pic>
    </p:spTree>
    <p:extLst>
      <p:ext uri="{BB962C8B-B14F-4D97-AF65-F5344CB8AC3E}">
        <p14:creationId xmlns:p14="http://schemas.microsoft.com/office/powerpoint/2010/main" val="2221173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38399-13BF-402F-B540-3F55A1BFFD23}"/>
              </a:ext>
            </a:extLst>
          </p:cNvPr>
          <p:cNvSpPr>
            <a:spLocks noGrp="1"/>
          </p:cNvSpPr>
          <p:nvPr>
            <p:ph type="title"/>
          </p:nvPr>
        </p:nvSpPr>
        <p:spPr>
          <a:xfrm>
            <a:off x="411480" y="136525"/>
            <a:ext cx="11544300" cy="831215"/>
          </a:xfrm>
        </p:spPr>
        <p:txBody>
          <a:bodyPr>
            <a:normAutofit/>
          </a:bodyPr>
          <a:lstStyle/>
          <a:p>
            <a:r>
              <a:rPr kumimoji="1" lang="ja-JP" altLang="en-US" sz="3200" b="1" dirty="0"/>
              <a:t>「</a:t>
            </a:r>
            <a:r>
              <a:rPr kumimoji="1" lang="en-US" altLang="ja-JP" sz="3200" b="1" dirty="0"/>
              <a:t>NREN</a:t>
            </a:r>
            <a:r>
              <a:rPr kumimoji="1" lang="ja-JP" altLang="en-US" sz="3200" b="1" dirty="0"/>
              <a:t>」 </a:t>
            </a:r>
            <a:r>
              <a:rPr kumimoji="1" lang="en-US" altLang="ja-JP" sz="3200" b="1" dirty="0"/>
              <a:t>(National Research and Education Network) </a:t>
            </a:r>
            <a:r>
              <a:rPr kumimoji="1" lang="ja-JP" altLang="en-US" sz="3200" b="1" dirty="0"/>
              <a:t>とは </a:t>
            </a:r>
            <a:r>
              <a:rPr kumimoji="1" lang="en-US" altLang="ja-JP" sz="3200" b="1" dirty="0"/>
              <a:t>(1/3)</a:t>
            </a:r>
            <a:endParaRPr kumimoji="1" lang="ja-JP" altLang="en-US" sz="3200" b="1" dirty="0"/>
          </a:p>
        </p:txBody>
      </p:sp>
      <p:sp>
        <p:nvSpPr>
          <p:cNvPr id="3" name="コンテンツ プレースホルダー 2">
            <a:extLst>
              <a:ext uri="{FF2B5EF4-FFF2-40B4-BE49-F238E27FC236}">
                <a16:creationId xmlns:a16="http://schemas.microsoft.com/office/drawing/2014/main" id="{7C5E9F67-354F-47C0-AC4E-9BA9AC13BE6D}"/>
              </a:ext>
            </a:extLst>
          </p:cNvPr>
          <p:cNvSpPr>
            <a:spLocks noGrp="1"/>
          </p:cNvSpPr>
          <p:nvPr>
            <p:ph idx="1"/>
          </p:nvPr>
        </p:nvSpPr>
        <p:spPr>
          <a:xfrm>
            <a:off x="563880" y="866696"/>
            <a:ext cx="11330940" cy="2335689"/>
          </a:xfrm>
        </p:spPr>
        <p:txBody>
          <a:bodyPr>
            <a:normAutofit fontScale="62500" lnSpcReduction="20000"/>
          </a:bodyPr>
          <a:lstStyle/>
          <a:p>
            <a:pPr>
              <a:lnSpc>
                <a:spcPct val="120000"/>
              </a:lnSpc>
            </a:pPr>
            <a:r>
              <a:rPr kumimoji="1" lang="en-US" altLang="ja-JP" b="1" u="sng" dirty="0">
                <a:solidFill>
                  <a:schemeClr val="accent2">
                    <a:lumMod val="75000"/>
                  </a:schemeClr>
                </a:solidFill>
              </a:rPr>
              <a:t>(</a:t>
            </a:r>
            <a:r>
              <a:rPr kumimoji="1" lang="ja-JP" altLang="en-US" b="1" u="sng" dirty="0">
                <a:solidFill>
                  <a:schemeClr val="accent2">
                    <a:lumMod val="75000"/>
                  </a:schemeClr>
                </a:solidFill>
              </a:rPr>
              <a:t>ア</a:t>
            </a:r>
            <a:r>
              <a:rPr kumimoji="1" lang="en-US" altLang="ja-JP" b="1" u="sng" dirty="0">
                <a:solidFill>
                  <a:schemeClr val="accent2">
                    <a:lumMod val="75000"/>
                  </a:schemeClr>
                </a:solidFill>
              </a:rPr>
              <a:t>) </a:t>
            </a:r>
            <a:r>
              <a:rPr kumimoji="1" lang="ja-JP" altLang="en-US" b="1" u="sng" dirty="0">
                <a:solidFill>
                  <a:schemeClr val="accent2">
                    <a:lumMod val="75000"/>
                  </a:schemeClr>
                </a:solidFill>
              </a:rPr>
              <a:t>実用インフラ網</a:t>
            </a:r>
            <a:r>
              <a:rPr kumimoji="1" lang="ja-JP" altLang="en-US" dirty="0"/>
              <a:t>と、</a:t>
            </a:r>
            <a:r>
              <a:rPr kumimoji="1" lang="en-US" altLang="ja-JP" b="1" u="sng" dirty="0">
                <a:solidFill>
                  <a:srgbClr val="0000FF"/>
                </a:solidFill>
              </a:rPr>
              <a:t>(</a:t>
            </a:r>
            <a:r>
              <a:rPr kumimoji="1" lang="ja-JP" altLang="en-US" b="1" u="sng" dirty="0">
                <a:solidFill>
                  <a:srgbClr val="0000FF"/>
                </a:solidFill>
              </a:rPr>
              <a:t>イ</a:t>
            </a:r>
            <a:r>
              <a:rPr kumimoji="1" lang="en-US" altLang="ja-JP" b="1" u="sng" dirty="0">
                <a:solidFill>
                  <a:srgbClr val="0000FF"/>
                </a:solidFill>
              </a:rPr>
              <a:t>) </a:t>
            </a:r>
            <a:r>
              <a:rPr kumimoji="1" lang="ja-JP" altLang="en-US" b="1" u="sng" dirty="0">
                <a:solidFill>
                  <a:srgbClr val="0000FF"/>
                </a:solidFill>
              </a:rPr>
              <a:t>試作コンピュータ・ネットワークシステムを実網投入可能な実験網</a:t>
            </a:r>
            <a:r>
              <a:rPr kumimoji="1" lang="ja-JP" altLang="en-US" dirty="0"/>
              <a:t>の性質を</a:t>
            </a:r>
            <a:r>
              <a:rPr kumimoji="1" lang="ja-JP" altLang="en-US" b="1" u="sng" dirty="0"/>
              <a:t>両立させた</a:t>
            </a:r>
            <a:r>
              <a:rPr kumimoji="1" lang="ja-JP" altLang="en-US" dirty="0"/>
              <a:t>、国家レベルのコンピュータネットワーク。</a:t>
            </a:r>
            <a:r>
              <a:rPr kumimoji="1" lang="ja-JP" altLang="en-US" b="1" u="sng" dirty="0"/>
              <a:t>米国のデジタル人材育成・技術形成の重要な成功要因の </a:t>
            </a:r>
            <a:r>
              <a:rPr kumimoji="1" lang="en-US" altLang="ja-JP" b="1" u="sng" dirty="0"/>
              <a:t>1 </a:t>
            </a:r>
            <a:r>
              <a:rPr kumimoji="1" lang="ja-JP" altLang="en-US" b="1" u="sng" dirty="0"/>
              <a:t>つ。</a:t>
            </a:r>
            <a:endParaRPr kumimoji="1" lang="en-US" altLang="ja-JP" b="1" u="sng" dirty="0"/>
          </a:p>
          <a:p>
            <a:pPr>
              <a:lnSpc>
                <a:spcPct val="120000"/>
              </a:lnSpc>
            </a:pPr>
            <a:r>
              <a:rPr lang="en-US" altLang="ja-JP" b="1" u="sng" dirty="0">
                <a:solidFill>
                  <a:schemeClr val="accent6">
                    <a:lumMod val="75000"/>
                  </a:schemeClr>
                </a:solidFill>
              </a:rPr>
              <a:t>NREN </a:t>
            </a:r>
            <a:r>
              <a:rPr lang="ja-JP" altLang="en-US" b="1" u="sng" dirty="0">
                <a:solidFill>
                  <a:schemeClr val="accent6">
                    <a:lumMod val="75000"/>
                  </a:schemeClr>
                </a:solidFill>
              </a:rPr>
              <a:t>は、米国のコンピュータ産業の優位性を脅かしていた日本に勝つための秘策。</a:t>
            </a:r>
            <a:br>
              <a:rPr lang="ja-JP" altLang="en-US" dirty="0"/>
            </a:br>
            <a:r>
              <a:rPr lang="en-US" altLang="ja-JP" dirty="0"/>
              <a:t>1989</a:t>
            </a:r>
            <a:r>
              <a:rPr lang="ja-JP" altLang="en-US" dirty="0"/>
              <a:t> ～ </a:t>
            </a:r>
            <a:r>
              <a:rPr lang="en-US" altLang="ja-JP" dirty="0"/>
              <a:t>1991 </a:t>
            </a:r>
            <a:r>
              <a:rPr lang="ja-JP" altLang="en-US" dirty="0"/>
              <a:t>年</a:t>
            </a:r>
            <a:r>
              <a:rPr kumimoji="1" lang="ja-JP" altLang="en-US" dirty="0"/>
              <a:t>に、</a:t>
            </a:r>
            <a:r>
              <a:rPr kumimoji="1" lang="en-US" altLang="ja-JP" dirty="0"/>
              <a:t>(</a:t>
            </a:r>
            <a:r>
              <a:rPr kumimoji="1" lang="ja-JP" altLang="en-US" dirty="0"/>
              <a:t>ア</a:t>
            </a:r>
            <a:r>
              <a:rPr kumimoji="1" lang="en-US" altLang="ja-JP" dirty="0"/>
              <a:t>), (</a:t>
            </a:r>
            <a:r>
              <a:rPr kumimoji="1" lang="ja-JP" altLang="en-US" dirty="0"/>
              <a:t>イ</a:t>
            </a:r>
            <a:r>
              <a:rPr kumimoji="1" lang="en-US" altLang="ja-JP" dirty="0"/>
              <a:t>) </a:t>
            </a:r>
            <a:r>
              <a:rPr kumimoji="1" lang="ja-JP" altLang="en-US" dirty="0"/>
              <a:t>の両立目的を、議会・法律で明確・正式に定義。</a:t>
            </a:r>
            <a:endParaRPr kumimoji="1" lang="en-US" altLang="ja-JP" dirty="0"/>
          </a:p>
          <a:p>
            <a:pPr lvl="1">
              <a:lnSpc>
                <a:spcPct val="120000"/>
              </a:lnSpc>
            </a:pPr>
            <a:r>
              <a:rPr kumimoji="1" lang="ja-JP" altLang="en-US" dirty="0"/>
              <a:t>米議会技術評価局 </a:t>
            </a:r>
            <a:r>
              <a:rPr kumimoji="1" lang="en-US" altLang="ja-JP" dirty="0"/>
              <a:t>(OTA) </a:t>
            </a:r>
            <a:r>
              <a:rPr kumimoji="1" lang="ja-JP" altLang="en-US" dirty="0"/>
              <a:t>背景報告書類「</a:t>
            </a:r>
            <a:r>
              <a:rPr kumimoji="1" lang="en-US" altLang="ja-JP" dirty="0"/>
              <a:t>High Performance Computing and Networking for Science</a:t>
            </a:r>
            <a:r>
              <a:rPr kumimoji="1" lang="ja-JP" altLang="en-US" dirty="0"/>
              <a:t>」 </a:t>
            </a:r>
            <a:r>
              <a:rPr kumimoji="1" lang="en-US" altLang="ja-JP" dirty="0"/>
              <a:t>(1989 </a:t>
            </a:r>
            <a:r>
              <a:rPr kumimoji="1" lang="ja-JP" altLang="en-US" dirty="0"/>
              <a:t>年 </a:t>
            </a:r>
            <a:r>
              <a:rPr kumimoji="1" lang="en-US" altLang="ja-JP" dirty="0"/>
              <a:t>9 </a:t>
            </a:r>
            <a:r>
              <a:rPr kumimoji="1" lang="ja-JP" altLang="en-US" dirty="0"/>
              <a:t>月</a:t>
            </a:r>
            <a:r>
              <a:rPr kumimoji="1" lang="en-US" altLang="ja-JP" dirty="0"/>
              <a:t>)</a:t>
            </a:r>
          </a:p>
          <a:p>
            <a:pPr lvl="1">
              <a:lnSpc>
                <a:spcPct val="120000"/>
              </a:lnSpc>
            </a:pPr>
            <a:r>
              <a:rPr kumimoji="1" lang="en-US" altLang="ja-JP" dirty="0"/>
              <a:t>1991 </a:t>
            </a:r>
            <a:r>
              <a:rPr kumimoji="1" lang="ja-JP" altLang="en-US" dirty="0"/>
              <a:t>年 </a:t>
            </a:r>
            <a:r>
              <a:rPr kumimoji="1" lang="en-US" altLang="ja-JP" dirty="0"/>
              <a:t>12 </a:t>
            </a:r>
            <a:r>
              <a:rPr kumimoji="1" lang="ja-JP" altLang="en-US" dirty="0"/>
              <a:t>月改定法律「</a:t>
            </a:r>
            <a:r>
              <a:rPr kumimoji="1" lang="en-US" altLang="ja-JP" dirty="0"/>
              <a:t>15 U.S. Code Chapter 81 - HIGH-PERFORMANCE COMPUTING §5501, §5512</a:t>
            </a:r>
            <a:r>
              <a:rPr kumimoji="1" lang="ja-JP" altLang="en-US" dirty="0"/>
              <a:t>」</a:t>
            </a:r>
            <a:br>
              <a:rPr kumimoji="1" lang="en-US" altLang="ja-JP" dirty="0"/>
            </a:br>
            <a:r>
              <a:rPr kumimoji="1" lang="en-US" altLang="ja-JP" dirty="0"/>
              <a:t>https://www.govinfo.gov/content/pkg/USCODE-2010-title15/html/USCODE-2010-title15-chap81.htm</a:t>
            </a:r>
          </a:p>
          <a:p>
            <a:pPr>
              <a:lnSpc>
                <a:spcPct val="120000"/>
              </a:lnSpc>
            </a:pPr>
            <a:endParaRPr kumimoji="1" lang="ja-JP" altLang="en-US" dirty="0"/>
          </a:p>
          <a:p>
            <a:pPr>
              <a:lnSpc>
                <a:spcPct val="120000"/>
              </a:lnSpc>
            </a:pPr>
            <a:endParaRPr kumimoji="1" lang="ja-JP" altLang="en-US" dirty="0"/>
          </a:p>
        </p:txBody>
      </p:sp>
      <p:sp>
        <p:nvSpPr>
          <p:cNvPr id="4" name="スライド番号プレースホルダー 3">
            <a:extLst>
              <a:ext uri="{FF2B5EF4-FFF2-40B4-BE49-F238E27FC236}">
                <a16:creationId xmlns:a16="http://schemas.microsoft.com/office/drawing/2014/main" id="{5F058961-28F0-4430-BE23-A9D85370222D}"/>
              </a:ext>
            </a:extLst>
          </p:cNvPr>
          <p:cNvSpPr>
            <a:spLocks noGrp="1"/>
          </p:cNvSpPr>
          <p:nvPr>
            <p:ph type="sldNum" sz="quarter" idx="12"/>
          </p:nvPr>
        </p:nvSpPr>
        <p:spPr/>
        <p:txBody>
          <a:bodyPr/>
          <a:lstStyle/>
          <a:p>
            <a:fld id="{63DCA85F-F225-44A4-AEA8-9083CAE61796}" type="slidenum">
              <a:rPr kumimoji="1" lang="ja-JP" altLang="en-US" smtClean="0"/>
              <a:t>74</a:t>
            </a:fld>
            <a:endParaRPr kumimoji="1" lang="ja-JP" altLang="en-US" dirty="0"/>
          </a:p>
        </p:txBody>
      </p:sp>
      <p:sp>
        <p:nvSpPr>
          <p:cNvPr id="5" name="テキスト ボックス 4">
            <a:extLst>
              <a:ext uri="{FF2B5EF4-FFF2-40B4-BE49-F238E27FC236}">
                <a16:creationId xmlns:a16="http://schemas.microsoft.com/office/drawing/2014/main" id="{4A2C4E9B-2337-463A-BB41-C8197F1C0319}"/>
              </a:ext>
            </a:extLst>
          </p:cNvPr>
          <p:cNvSpPr txBox="1"/>
          <p:nvPr/>
        </p:nvSpPr>
        <p:spPr>
          <a:xfrm>
            <a:off x="1356360" y="3101340"/>
            <a:ext cx="10271760" cy="3693319"/>
          </a:xfrm>
          <a:prstGeom prst="rect">
            <a:avLst/>
          </a:prstGeom>
          <a:solidFill>
            <a:srgbClr val="FFFFCC"/>
          </a:solidFill>
          <a:ln w="19050">
            <a:solidFill>
              <a:schemeClr val="bg2">
                <a:lumMod val="50000"/>
              </a:schemeClr>
            </a:solidFill>
          </a:ln>
        </p:spPr>
        <p:txBody>
          <a:bodyPr wrap="square" rtlCol="0">
            <a:spAutoFit/>
          </a:bodyPr>
          <a:lstStyle/>
          <a:p>
            <a:r>
              <a:rPr kumimoji="1" lang="en-US" altLang="ja-JP" dirty="0"/>
              <a:t>HIGH-PERFORMANCE COMPUTING </a:t>
            </a:r>
            <a:r>
              <a:rPr kumimoji="1" lang="ja-JP" altLang="en-US" dirty="0"/>
              <a:t>法 </a:t>
            </a:r>
            <a:r>
              <a:rPr kumimoji="1" lang="en-US" altLang="ja-JP" dirty="0"/>
              <a:t>(1991</a:t>
            </a:r>
            <a:r>
              <a:rPr kumimoji="1" lang="ja-JP" altLang="en-US" dirty="0"/>
              <a:t> 年 </a:t>
            </a:r>
            <a:r>
              <a:rPr kumimoji="1" lang="en-US" altLang="ja-JP" dirty="0"/>
              <a:t>12 </a:t>
            </a:r>
            <a:r>
              <a:rPr kumimoji="1" lang="ja-JP" altLang="en-US" dirty="0"/>
              <a:t>月改正</a:t>
            </a:r>
            <a:r>
              <a:rPr kumimoji="1" lang="en-US" altLang="ja-JP" dirty="0"/>
              <a:t>)</a:t>
            </a:r>
          </a:p>
          <a:p>
            <a:r>
              <a:rPr kumimoji="1" lang="en-US" altLang="ja-JP" dirty="0"/>
              <a:t>§5501. </a:t>
            </a:r>
            <a:r>
              <a:rPr kumimoji="1" lang="ja-JP" altLang="en-US" dirty="0"/>
              <a:t>評決</a:t>
            </a:r>
          </a:p>
          <a:p>
            <a:r>
              <a:rPr kumimoji="1" lang="ja-JP" altLang="en-US" dirty="0"/>
              <a:t>議会は、次のように評決した。</a:t>
            </a:r>
          </a:p>
          <a:p>
            <a:r>
              <a:rPr kumimoji="1" lang="en-US" altLang="ja-JP" dirty="0"/>
              <a:t>(1) </a:t>
            </a:r>
            <a:r>
              <a:rPr kumimoji="1" lang="ja-JP" altLang="en-US" dirty="0"/>
              <a:t>コンピュータ科学技術の進歩は、国家の繁栄、国家および経済の安全保障、産業生産、工学、科学の進歩にとって極めて重要である。</a:t>
            </a:r>
          </a:p>
          <a:p>
            <a:r>
              <a:rPr kumimoji="1" lang="en-US" altLang="ja-JP" dirty="0"/>
              <a:t>(2) </a:t>
            </a:r>
            <a:r>
              <a:rPr kumimoji="1" lang="ja-JP" altLang="en-US" dirty="0"/>
              <a:t>米国は現在、国家安全保障、産業生産性、科学、工学分野における高性能コンピューティングの開発と利用において世界をリードしているが、</a:t>
            </a:r>
            <a:r>
              <a:rPr kumimoji="1" lang="ja-JP" altLang="en-US" b="1" u="sng" dirty="0">
                <a:solidFill>
                  <a:schemeClr val="accent6">
                    <a:lumMod val="50000"/>
                  </a:schemeClr>
                </a:solidFill>
              </a:rPr>
              <a:t>その優位性は外国の競争者によって脅かされている</a:t>
            </a:r>
            <a:r>
              <a:rPr kumimoji="1" lang="ja-JP" altLang="en-US" dirty="0"/>
              <a:t>。</a:t>
            </a:r>
            <a:r>
              <a:rPr kumimoji="1" lang="en-US" altLang="ja-JP" b="1" dirty="0">
                <a:highlight>
                  <a:srgbClr val="FFFF00"/>
                </a:highlight>
              </a:rPr>
              <a:t>※</a:t>
            </a:r>
            <a:r>
              <a:rPr kumimoji="1" lang="ja-JP" altLang="en-US" b="1" dirty="0">
                <a:highlight>
                  <a:srgbClr val="FFFF00"/>
                </a:highlight>
              </a:rPr>
              <a:t> ← 当時の</a:t>
            </a:r>
            <a:r>
              <a:rPr lang="ja-JP" altLang="en-US" b="1" dirty="0">
                <a:highlight>
                  <a:srgbClr val="FFFF00"/>
                </a:highlight>
              </a:rPr>
              <a:t>日本のこと</a:t>
            </a:r>
            <a:endParaRPr kumimoji="1" lang="ja-JP" altLang="en-US" b="1" dirty="0">
              <a:highlight>
                <a:srgbClr val="FFFF00"/>
              </a:highlight>
            </a:endParaRPr>
          </a:p>
          <a:p>
            <a:r>
              <a:rPr kumimoji="1" lang="en-US" altLang="ja-JP" dirty="0"/>
              <a:t>(3) </a:t>
            </a:r>
            <a:r>
              <a:rPr kumimoji="1" lang="ja-JP" altLang="en-US" dirty="0"/>
              <a:t>米国が高性能コンピューティングの恩恵を十分に享受するためには、さらなる研究開発、教育プログラムの拡大、コンピュータ研究ネットワークの改善、政府から産業界へのより効果的な技術移転が必要である。</a:t>
            </a:r>
          </a:p>
          <a:p>
            <a:r>
              <a:rPr kumimoji="1" lang="en-US" altLang="ja-JP" dirty="0"/>
              <a:t>(4) </a:t>
            </a:r>
            <a:r>
              <a:rPr kumimoji="1" lang="en-US" altLang="ja-JP" b="1" dirty="0">
                <a:solidFill>
                  <a:schemeClr val="accent2">
                    <a:lumMod val="50000"/>
                  </a:schemeClr>
                </a:solidFill>
                <a:highlight>
                  <a:srgbClr val="FFFF00"/>
                </a:highlight>
              </a:rPr>
              <a:t>(</a:t>
            </a:r>
            <a:r>
              <a:rPr kumimoji="1" lang="ja-JP" altLang="en-US" b="1" dirty="0">
                <a:solidFill>
                  <a:schemeClr val="accent2">
                    <a:lumMod val="50000"/>
                  </a:schemeClr>
                </a:solidFill>
                <a:highlight>
                  <a:srgbClr val="FFFF00"/>
                </a:highlight>
              </a:rPr>
              <a:t>ア</a:t>
            </a:r>
            <a:r>
              <a:rPr kumimoji="1" lang="en-US" altLang="ja-JP" b="1" dirty="0">
                <a:solidFill>
                  <a:schemeClr val="accent2">
                    <a:lumMod val="50000"/>
                  </a:schemeClr>
                </a:solidFill>
                <a:highlight>
                  <a:srgbClr val="FFFF00"/>
                </a:highlight>
              </a:rPr>
              <a:t>)</a:t>
            </a:r>
            <a:r>
              <a:rPr kumimoji="1" lang="en-US" altLang="ja-JP" b="1" dirty="0">
                <a:solidFill>
                  <a:schemeClr val="accent2">
                    <a:lumMod val="50000"/>
                  </a:schemeClr>
                </a:solidFill>
              </a:rPr>
              <a:t> </a:t>
            </a:r>
            <a:r>
              <a:rPr kumimoji="1" lang="ja-JP" altLang="en-US" b="1" u="sng" dirty="0">
                <a:solidFill>
                  <a:schemeClr val="accent2">
                    <a:lumMod val="50000"/>
                  </a:schemeClr>
                </a:solidFill>
              </a:rPr>
              <a:t>研究者や教育者に計算資源や情報資源へのアクセスを提供し</a:t>
            </a:r>
            <a:r>
              <a:rPr kumimoji="1" lang="ja-JP" altLang="en-US" dirty="0"/>
              <a:t>、</a:t>
            </a:r>
            <a:r>
              <a:rPr kumimoji="1" lang="en-US" altLang="ja-JP" b="1" dirty="0">
                <a:solidFill>
                  <a:srgbClr val="0000FF"/>
                </a:solidFill>
                <a:highlight>
                  <a:srgbClr val="FFFF00"/>
                </a:highlight>
              </a:rPr>
              <a:t>(</a:t>
            </a:r>
            <a:r>
              <a:rPr kumimoji="1" lang="ja-JP" altLang="en-US" b="1" dirty="0">
                <a:solidFill>
                  <a:srgbClr val="0000FF"/>
                </a:solidFill>
                <a:highlight>
                  <a:srgbClr val="FFFF00"/>
                </a:highlight>
              </a:rPr>
              <a:t>イ</a:t>
            </a:r>
            <a:r>
              <a:rPr kumimoji="1" lang="en-US" altLang="ja-JP" b="1" dirty="0">
                <a:solidFill>
                  <a:srgbClr val="0000FF"/>
                </a:solidFill>
                <a:highlight>
                  <a:srgbClr val="FFFF00"/>
                </a:highlight>
              </a:rPr>
              <a:t>)</a:t>
            </a:r>
            <a:r>
              <a:rPr kumimoji="1" lang="en-US" altLang="ja-JP" b="1" dirty="0">
                <a:solidFill>
                  <a:srgbClr val="0000FF"/>
                </a:solidFill>
              </a:rPr>
              <a:t> </a:t>
            </a:r>
            <a:r>
              <a:rPr kumimoji="1" lang="ja-JP" altLang="en-US" b="1" u="sng" dirty="0">
                <a:solidFill>
                  <a:srgbClr val="0000FF"/>
                </a:solidFill>
              </a:rPr>
              <a:t>大容量・高速コンピュータネットワークのさらなる研究開発のテストベッドとして機能し、研究を通じてネットワーク技術を継続的に改善するために必要な手段を研究者に提供するため</a:t>
            </a:r>
            <a:r>
              <a:rPr kumimoji="1" lang="ja-JP" altLang="en-US" dirty="0"/>
              <a:t>に、大容量で柔軟性があり高速な国家研究教育コンピュータネットワークが必要である。</a:t>
            </a:r>
          </a:p>
        </p:txBody>
      </p:sp>
      <p:pic>
        <p:nvPicPr>
          <p:cNvPr id="6" name="図 5">
            <a:extLst>
              <a:ext uri="{FF2B5EF4-FFF2-40B4-BE49-F238E27FC236}">
                <a16:creationId xmlns:a16="http://schemas.microsoft.com/office/drawing/2014/main" id="{D9D0B46B-9C9F-4796-B15C-A069608C70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3917" y="1642915"/>
            <a:ext cx="1104203" cy="1107473"/>
          </a:xfrm>
          <a:prstGeom prst="rect">
            <a:avLst/>
          </a:prstGeom>
        </p:spPr>
      </p:pic>
    </p:spTree>
    <p:extLst>
      <p:ext uri="{BB962C8B-B14F-4D97-AF65-F5344CB8AC3E}">
        <p14:creationId xmlns:p14="http://schemas.microsoft.com/office/powerpoint/2010/main" val="40885051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38399-13BF-402F-B540-3F55A1BFFD23}"/>
              </a:ext>
            </a:extLst>
          </p:cNvPr>
          <p:cNvSpPr>
            <a:spLocks noGrp="1"/>
          </p:cNvSpPr>
          <p:nvPr>
            <p:ph type="title"/>
          </p:nvPr>
        </p:nvSpPr>
        <p:spPr>
          <a:xfrm>
            <a:off x="411480" y="136525"/>
            <a:ext cx="11544300" cy="831215"/>
          </a:xfrm>
        </p:spPr>
        <p:txBody>
          <a:bodyPr>
            <a:normAutofit/>
          </a:bodyPr>
          <a:lstStyle/>
          <a:p>
            <a:r>
              <a:rPr kumimoji="1" lang="ja-JP" altLang="en-US" sz="3200" b="1" dirty="0"/>
              <a:t>「</a:t>
            </a:r>
            <a:r>
              <a:rPr kumimoji="1" lang="en-US" altLang="ja-JP" sz="3200" b="1" dirty="0"/>
              <a:t>NREN</a:t>
            </a:r>
            <a:r>
              <a:rPr kumimoji="1" lang="ja-JP" altLang="en-US" sz="3200" b="1" dirty="0"/>
              <a:t>」 </a:t>
            </a:r>
            <a:r>
              <a:rPr kumimoji="1" lang="en-US" altLang="ja-JP" sz="3200" b="1" dirty="0"/>
              <a:t>(National Research and Education Network) </a:t>
            </a:r>
            <a:r>
              <a:rPr kumimoji="1" lang="ja-JP" altLang="en-US" sz="3200" b="1" dirty="0"/>
              <a:t>とは </a:t>
            </a:r>
            <a:r>
              <a:rPr kumimoji="1" lang="en-US" altLang="ja-JP" sz="3200" b="1" dirty="0"/>
              <a:t>(2/3)</a:t>
            </a:r>
            <a:endParaRPr kumimoji="1" lang="ja-JP" altLang="en-US" sz="3200" b="1" dirty="0"/>
          </a:p>
        </p:txBody>
      </p:sp>
      <p:sp>
        <p:nvSpPr>
          <p:cNvPr id="4" name="スライド番号プレースホルダー 3">
            <a:extLst>
              <a:ext uri="{FF2B5EF4-FFF2-40B4-BE49-F238E27FC236}">
                <a16:creationId xmlns:a16="http://schemas.microsoft.com/office/drawing/2014/main" id="{5F058961-28F0-4430-BE23-A9D85370222D}"/>
              </a:ext>
            </a:extLst>
          </p:cNvPr>
          <p:cNvSpPr>
            <a:spLocks noGrp="1"/>
          </p:cNvSpPr>
          <p:nvPr>
            <p:ph type="sldNum" sz="quarter" idx="12"/>
          </p:nvPr>
        </p:nvSpPr>
        <p:spPr/>
        <p:txBody>
          <a:bodyPr/>
          <a:lstStyle/>
          <a:p>
            <a:fld id="{63DCA85F-F225-44A4-AEA8-9083CAE61796}" type="slidenum">
              <a:rPr kumimoji="1" lang="ja-JP" altLang="en-US" smtClean="0"/>
              <a:t>75</a:t>
            </a:fld>
            <a:endParaRPr kumimoji="1" lang="ja-JP" altLang="en-US" dirty="0"/>
          </a:p>
        </p:txBody>
      </p:sp>
      <p:sp>
        <p:nvSpPr>
          <p:cNvPr id="5" name="テキスト ボックス 4">
            <a:extLst>
              <a:ext uri="{FF2B5EF4-FFF2-40B4-BE49-F238E27FC236}">
                <a16:creationId xmlns:a16="http://schemas.microsoft.com/office/drawing/2014/main" id="{4A2C4E9B-2337-463A-BB41-C8197F1C0319}"/>
              </a:ext>
            </a:extLst>
          </p:cNvPr>
          <p:cNvSpPr txBox="1"/>
          <p:nvPr/>
        </p:nvSpPr>
        <p:spPr>
          <a:xfrm>
            <a:off x="960120" y="904855"/>
            <a:ext cx="10271760" cy="2585323"/>
          </a:xfrm>
          <a:prstGeom prst="rect">
            <a:avLst/>
          </a:prstGeom>
          <a:solidFill>
            <a:srgbClr val="FFFFCC"/>
          </a:solidFill>
          <a:ln w="19050">
            <a:solidFill>
              <a:schemeClr val="bg2">
                <a:lumMod val="50000"/>
              </a:schemeClr>
            </a:solidFill>
          </a:ln>
        </p:spPr>
        <p:txBody>
          <a:bodyPr wrap="square" rtlCol="0">
            <a:spAutoFit/>
          </a:bodyPr>
          <a:lstStyle/>
          <a:p>
            <a:r>
              <a:rPr kumimoji="1" lang="en-US" altLang="ja-JP" dirty="0"/>
              <a:t>HIGH-PERFORMANCE COMPUTING </a:t>
            </a:r>
            <a:r>
              <a:rPr kumimoji="1" lang="ja-JP" altLang="en-US" dirty="0"/>
              <a:t>法 </a:t>
            </a:r>
            <a:r>
              <a:rPr kumimoji="1" lang="en-US" altLang="ja-JP" dirty="0"/>
              <a:t>(1991 </a:t>
            </a:r>
            <a:r>
              <a:rPr kumimoji="1" lang="ja-JP" altLang="en-US" dirty="0"/>
              <a:t>年 </a:t>
            </a:r>
            <a:r>
              <a:rPr kumimoji="1" lang="en-US" altLang="ja-JP" dirty="0"/>
              <a:t>12 </a:t>
            </a:r>
            <a:r>
              <a:rPr kumimoji="1" lang="ja-JP" altLang="en-US" dirty="0"/>
              <a:t>月改正</a:t>
            </a:r>
            <a:r>
              <a:rPr kumimoji="1" lang="en-US" altLang="ja-JP" dirty="0"/>
              <a:t>)</a:t>
            </a:r>
          </a:p>
          <a:p>
            <a:r>
              <a:rPr kumimoji="1" lang="en-US" altLang="ja-JP" b="1" u="sng" dirty="0"/>
              <a:t>§5512. National Research and Education Network</a:t>
            </a:r>
          </a:p>
          <a:p>
            <a:r>
              <a:rPr kumimoji="1" lang="en-US" altLang="ja-JP" dirty="0"/>
              <a:t>(c) </a:t>
            </a:r>
            <a:r>
              <a:rPr kumimoji="1" lang="ja-JP" altLang="en-US" dirty="0"/>
              <a:t>当該ネットワークの特性  当該ネットワークは、</a:t>
            </a:r>
          </a:p>
          <a:p>
            <a:r>
              <a:rPr kumimoji="1" lang="en-US" altLang="ja-JP" b="1" u="sng" dirty="0">
                <a:solidFill>
                  <a:srgbClr val="0000FF"/>
                </a:solidFill>
              </a:rPr>
              <a:t>(4) </a:t>
            </a:r>
            <a:r>
              <a:rPr kumimoji="1" lang="ja-JP" altLang="en-US" b="1" u="sng" dirty="0">
                <a:solidFill>
                  <a:srgbClr val="0000FF"/>
                </a:solidFill>
              </a:rPr>
              <a:t>商業データ通信および通信プロトコルの開発につながる研究開発を促進し、その開発が民間運営の高速商業ネットワークの確立を促進するような方法で設計、開発および運用されるものとする。</a:t>
            </a:r>
          </a:p>
          <a:p>
            <a:r>
              <a:rPr kumimoji="1" lang="en-US" altLang="ja-JP" b="1" u="sng" dirty="0">
                <a:solidFill>
                  <a:srgbClr val="0000FF"/>
                </a:solidFill>
              </a:rPr>
              <a:t>(9) </a:t>
            </a:r>
            <a:r>
              <a:rPr kumimoji="1" lang="ja-JP" altLang="en-US" b="1" u="sng" dirty="0">
                <a:solidFill>
                  <a:srgbClr val="0000FF"/>
                </a:solidFill>
              </a:rPr>
              <a:t>ネットワークソフトウェアおよびハードウェアの研究開発を支援するものとする。</a:t>
            </a:r>
          </a:p>
          <a:p>
            <a:r>
              <a:rPr kumimoji="1" lang="en-US" altLang="ja-JP" b="1" u="sng" dirty="0">
                <a:solidFill>
                  <a:srgbClr val="0000FF"/>
                </a:solidFill>
              </a:rPr>
              <a:t>(10) </a:t>
            </a:r>
            <a:r>
              <a:rPr kumimoji="1" lang="ja-JP" altLang="en-US" b="1" u="sng" dirty="0">
                <a:solidFill>
                  <a:srgbClr val="0000FF"/>
                </a:solidFill>
              </a:rPr>
              <a:t>大容量・高速コンピューティングネットワークのさらなる研究開発のテストベッドとして機能し、高度なコンピュータ、大容量・高速コンピューティングネットワーク、データベースが国家の情報インフラをどのように改善できるかを実証するものとする。</a:t>
            </a:r>
          </a:p>
        </p:txBody>
      </p:sp>
      <p:sp>
        <p:nvSpPr>
          <p:cNvPr id="8" name="テキスト ボックス 7">
            <a:extLst>
              <a:ext uri="{FF2B5EF4-FFF2-40B4-BE49-F238E27FC236}">
                <a16:creationId xmlns:a16="http://schemas.microsoft.com/office/drawing/2014/main" id="{23073DBA-553D-447A-80A6-CD41F45E0FEE}"/>
              </a:ext>
            </a:extLst>
          </p:cNvPr>
          <p:cNvSpPr txBox="1"/>
          <p:nvPr/>
        </p:nvSpPr>
        <p:spPr>
          <a:xfrm>
            <a:off x="960120" y="3582154"/>
            <a:ext cx="10271760" cy="3139321"/>
          </a:xfrm>
          <a:prstGeom prst="rect">
            <a:avLst/>
          </a:prstGeom>
          <a:solidFill>
            <a:srgbClr val="FFFFCC"/>
          </a:solidFill>
          <a:ln w="19050">
            <a:solidFill>
              <a:schemeClr val="bg2">
                <a:lumMod val="50000"/>
              </a:schemeClr>
            </a:solidFill>
          </a:ln>
        </p:spPr>
        <p:txBody>
          <a:bodyPr wrap="square" rtlCol="0">
            <a:spAutoFit/>
          </a:bodyPr>
          <a:lstStyle/>
          <a:p>
            <a:r>
              <a:rPr kumimoji="1" lang="en-US" altLang="ja-JP" b="1" u="sng" dirty="0"/>
              <a:t>§5513. Next Generation Internet (</a:t>
            </a:r>
            <a:r>
              <a:rPr kumimoji="1" lang="ja-JP" altLang="en-US" b="1" u="sng" dirty="0"/>
              <a:t>次世代インターネット</a:t>
            </a:r>
            <a:r>
              <a:rPr kumimoji="1" lang="en-US" altLang="ja-JP" b="1" u="sng" dirty="0"/>
              <a:t>) ※ NREN </a:t>
            </a:r>
            <a:r>
              <a:rPr kumimoji="1" lang="ja-JP" altLang="en-US" b="1" u="sng" dirty="0"/>
              <a:t>の後継</a:t>
            </a:r>
            <a:r>
              <a:rPr kumimoji="1" lang="en-US" altLang="ja-JP" b="1" u="sng" dirty="0"/>
              <a:t>: 1998 </a:t>
            </a:r>
            <a:r>
              <a:rPr kumimoji="1" lang="ja-JP" altLang="en-US" b="1" u="sng" dirty="0"/>
              <a:t>年に条項を追加</a:t>
            </a:r>
            <a:endParaRPr kumimoji="1" lang="en-US" altLang="ja-JP" b="1" u="sng" dirty="0"/>
          </a:p>
          <a:p>
            <a:r>
              <a:rPr kumimoji="1" lang="en-US" altLang="ja-JP" dirty="0"/>
              <a:t>(a) </a:t>
            </a:r>
            <a:r>
              <a:rPr kumimoji="1" lang="ja-JP" altLang="en-US" dirty="0"/>
              <a:t>設立  次世代インターネット・プログラムの目的は以下のとおりである。</a:t>
            </a:r>
          </a:p>
          <a:p>
            <a:r>
              <a:rPr kumimoji="1" lang="en-US" altLang="ja-JP" b="1" u="sng" dirty="0">
                <a:solidFill>
                  <a:srgbClr val="0000FF"/>
                </a:solidFill>
              </a:rPr>
              <a:t>(1) </a:t>
            </a:r>
            <a:r>
              <a:rPr kumimoji="1" lang="ja-JP" altLang="en-US" b="1" u="sng" dirty="0">
                <a:solidFill>
                  <a:srgbClr val="0000FF"/>
                </a:solidFill>
              </a:rPr>
              <a:t>インターネットの能力を高め、パフォーマンスを改善するための先進的なネットワーク技術の研究、開発、実証を支援する。</a:t>
            </a:r>
          </a:p>
          <a:p>
            <a:r>
              <a:rPr kumimoji="1" lang="en-US" altLang="ja-JP" b="1" u="sng" dirty="0">
                <a:solidFill>
                  <a:srgbClr val="0000FF"/>
                </a:solidFill>
              </a:rPr>
              <a:t>(2) </a:t>
            </a:r>
            <a:r>
              <a:rPr kumimoji="1" lang="ja-JP" altLang="en-US" b="1" u="sng" dirty="0">
                <a:solidFill>
                  <a:srgbClr val="0000FF"/>
                </a:solidFill>
              </a:rPr>
              <a:t>ネットワーク研究を支援し、新たなネットワーク技術を実証するために、大学、連邦研究機関、その他の適切な研究パートナー機関を含む多数の研究施設を接続する高度なテストベッドネットワークを開発する。</a:t>
            </a:r>
            <a:endParaRPr kumimoji="1" lang="en-US" altLang="ja-JP" b="1" u="sng" dirty="0">
              <a:solidFill>
                <a:srgbClr val="0000FF"/>
              </a:solidFill>
            </a:endParaRPr>
          </a:p>
          <a:p>
            <a:r>
              <a:rPr kumimoji="1" lang="en-US" altLang="ja-JP" dirty="0"/>
              <a:t>(d) </a:t>
            </a:r>
            <a:r>
              <a:rPr kumimoji="1" lang="ja-JP" altLang="en-US" dirty="0"/>
              <a:t>歳出の承認</a:t>
            </a:r>
          </a:p>
          <a:p>
            <a:r>
              <a:rPr kumimoji="1" lang="ja-JP" altLang="en-US" dirty="0"/>
              <a:t>この条項の目的のために充当することが認められる。</a:t>
            </a:r>
          </a:p>
          <a:p>
            <a:r>
              <a:rPr kumimoji="1" lang="ja-JP" altLang="en-US" dirty="0"/>
              <a:t> </a:t>
            </a:r>
            <a:r>
              <a:rPr kumimoji="1" lang="en-US" altLang="ja-JP" dirty="0"/>
              <a:t>[2 </a:t>
            </a:r>
            <a:r>
              <a:rPr kumimoji="1" lang="ja-JP" altLang="en-US" dirty="0"/>
              <a:t>年間の全額合計 </a:t>
            </a:r>
            <a:r>
              <a:rPr kumimoji="1" lang="en-US" altLang="ja-JP" dirty="0"/>
              <a:t>142 </a:t>
            </a:r>
            <a:r>
              <a:rPr kumimoji="1" lang="ja-JP" altLang="en-US" dirty="0"/>
              <a:t>百万ドル</a:t>
            </a:r>
            <a:r>
              <a:rPr kumimoji="1" lang="en-US" altLang="ja-JP" dirty="0"/>
              <a:t>]</a:t>
            </a:r>
          </a:p>
          <a:p>
            <a:r>
              <a:rPr kumimoji="1" lang="ja-JP" altLang="en-US" b="1" u="sng" dirty="0">
                <a:solidFill>
                  <a:srgbClr val="C00000"/>
                </a:solidFill>
              </a:rPr>
              <a:t>上記の予算を使用して、連邦政府予算で作られた既存ネットワークの定期的なアップグレードを行なってはならない。</a:t>
            </a:r>
          </a:p>
        </p:txBody>
      </p:sp>
      <p:pic>
        <p:nvPicPr>
          <p:cNvPr id="6" name="図 5">
            <a:extLst>
              <a:ext uri="{FF2B5EF4-FFF2-40B4-BE49-F238E27FC236}">
                <a16:creationId xmlns:a16="http://schemas.microsoft.com/office/drawing/2014/main" id="{DE92F08C-4EE8-46A9-8ABC-FC835AB20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 y="1137869"/>
            <a:ext cx="802221" cy="980492"/>
          </a:xfrm>
          <a:prstGeom prst="rect">
            <a:avLst/>
          </a:prstGeom>
        </p:spPr>
      </p:pic>
    </p:spTree>
    <p:extLst>
      <p:ext uri="{BB962C8B-B14F-4D97-AF65-F5344CB8AC3E}">
        <p14:creationId xmlns:p14="http://schemas.microsoft.com/office/powerpoint/2010/main" val="3535553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DB12D6B-034D-4FD9-864E-A0A7192C4173}"/>
              </a:ext>
            </a:extLst>
          </p:cNvPr>
          <p:cNvSpPr>
            <a:spLocks noGrp="1"/>
          </p:cNvSpPr>
          <p:nvPr>
            <p:ph type="sldNum" sz="quarter" idx="12"/>
          </p:nvPr>
        </p:nvSpPr>
        <p:spPr/>
        <p:txBody>
          <a:bodyPr/>
          <a:lstStyle/>
          <a:p>
            <a:fld id="{63DCA85F-F225-44A4-AEA8-9083CAE61796}" type="slidenum">
              <a:rPr kumimoji="1" lang="ja-JP" altLang="en-US" smtClean="0"/>
              <a:t>76</a:t>
            </a:fld>
            <a:endParaRPr kumimoji="1" lang="ja-JP" altLang="en-US" dirty="0"/>
          </a:p>
        </p:txBody>
      </p:sp>
      <p:sp>
        <p:nvSpPr>
          <p:cNvPr id="10" name="タイトル 5">
            <a:extLst>
              <a:ext uri="{FF2B5EF4-FFF2-40B4-BE49-F238E27FC236}">
                <a16:creationId xmlns:a16="http://schemas.microsoft.com/office/drawing/2014/main" id="{3132BC38-1836-4B06-8640-2A1D25CB5B6C}"/>
              </a:ext>
            </a:extLst>
          </p:cNvPr>
          <p:cNvSpPr>
            <a:spLocks noGrp="1"/>
          </p:cNvSpPr>
          <p:nvPr>
            <p:ph type="title"/>
          </p:nvPr>
        </p:nvSpPr>
        <p:spPr>
          <a:xfrm>
            <a:off x="167636" y="136525"/>
            <a:ext cx="11785513" cy="1285311"/>
          </a:xfrm>
        </p:spPr>
        <p:txBody>
          <a:bodyPr>
            <a:noAutofit/>
          </a:bodyPr>
          <a:lstStyle/>
          <a:p>
            <a:r>
              <a:rPr kumimoji="1" lang="ja-JP" altLang="en-US" sz="2600" b="1" dirty="0"/>
              <a:t>「</a:t>
            </a:r>
            <a:r>
              <a:rPr kumimoji="1" lang="en-US" altLang="ja-JP" sz="2600" b="1" dirty="0"/>
              <a:t>NREN</a:t>
            </a:r>
            <a:r>
              <a:rPr kumimoji="1" lang="ja-JP" altLang="en-US" sz="2600" b="1" dirty="0"/>
              <a:t>」の概念の起源</a:t>
            </a:r>
            <a:r>
              <a:rPr kumimoji="1" lang="en-US" altLang="ja-JP" sz="2600" b="1" dirty="0"/>
              <a:t>: ARPANET (</a:t>
            </a:r>
            <a:r>
              <a:rPr kumimoji="1" lang="ja-JP" altLang="en-US" sz="2600" b="1" dirty="0"/>
              <a:t>現在の「インターネット」の元</a:t>
            </a:r>
            <a:r>
              <a:rPr kumimoji="1" lang="en-US" altLang="ja-JP" sz="2600" b="1" dirty="0"/>
              <a:t>) (1966 </a:t>
            </a:r>
            <a:r>
              <a:rPr kumimoji="1" lang="ja-JP" altLang="en-US" sz="2600" b="1" dirty="0"/>
              <a:t>年 </a:t>
            </a:r>
            <a:r>
              <a:rPr kumimoji="1" lang="en-US" altLang="ja-JP" sz="2600" b="1" dirty="0"/>
              <a:t>2 </a:t>
            </a:r>
            <a:r>
              <a:rPr kumimoji="1" lang="ja-JP" altLang="en-US" sz="2600" b="1" dirty="0"/>
              <a:t>月</a:t>
            </a:r>
            <a:r>
              <a:rPr kumimoji="1" lang="en-US" altLang="ja-JP" sz="2600" b="1" dirty="0"/>
              <a:t>)</a:t>
            </a:r>
            <a:br>
              <a:rPr kumimoji="1" lang="en-US" altLang="ja-JP" sz="2800" b="1" dirty="0"/>
            </a:br>
            <a:r>
              <a:rPr kumimoji="1" lang="ja-JP" altLang="en-US" sz="2000" b="1" dirty="0">
                <a:highlight>
                  <a:srgbClr val="99FFCC"/>
                </a:highlight>
              </a:rPr>
              <a:t>国防総省の行政職員 ロバート・テイラーさん、ラリー・ロバーツさん他複数名で</a:t>
            </a:r>
            <a:br>
              <a:rPr kumimoji="1" lang="en-US" altLang="ja-JP" sz="2000" b="1" dirty="0">
                <a:highlight>
                  <a:srgbClr val="99FFCC"/>
                </a:highlight>
              </a:rPr>
            </a:br>
            <a:r>
              <a:rPr kumimoji="1" lang="ja-JP" altLang="en-US" sz="2000" b="1" dirty="0">
                <a:highlight>
                  <a:srgbClr val="99FFCC"/>
                </a:highlight>
              </a:rPr>
              <a:t>開始された小規模な実験網・機器・プロトコル自作プロジェクト</a:t>
            </a:r>
            <a:endParaRPr kumimoji="1" lang="ja-JP" altLang="en-US" sz="3200" b="1" dirty="0"/>
          </a:p>
        </p:txBody>
      </p:sp>
      <p:sp>
        <p:nvSpPr>
          <p:cNvPr id="13" name="テキスト ボックス 12">
            <a:extLst>
              <a:ext uri="{FF2B5EF4-FFF2-40B4-BE49-F238E27FC236}">
                <a16:creationId xmlns:a16="http://schemas.microsoft.com/office/drawing/2014/main" id="{69EAA92A-B343-4690-ABCA-BAE1C98B60DF}"/>
              </a:ext>
            </a:extLst>
          </p:cNvPr>
          <p:cNvSpPr txBox="1"/>
          <p:nvPr/>
        </p:nvSpPr>
        <p:spPr>
          <a:xfrm>
            <a:off x="191990" y="1540698"/>
            <a:ext cx="11878090" cy="1061829"/>
          </a:xfrm>
          <a:prstGeom prst="rect">
            <a:avLst/>
          </a:prstGeom>
          <a:solidFill>
            <a:srgbClr val="FFFFCC"/>
          </a:solidFill>
          <a:ln w="28575">
            <a:solidFill>
              <a:schemeClr val="tx1"/>
            </a:solidFill>
          </a:ln>
        </p:spPr>
        <p:txBody>
          <a:bodyPr wrap="square" rtlCol="0">
            <a:spAutoFit/>
          </a:bodyPr>
          <a:lstStyle/>
          <a:p>
            <a:r>
              <a:rPr lang="en-US" altLang="ja-JP" sz="2100" dirty="0">
                <a:solidFill>
                  <a:schemeClr val="tx1">
                    <a:lumMod val="75000"/>
                    <a:lumOff val="25000"/>
                  </a:schemeClr>
                </a:solidFill>
              </a:rPr>
              <a:t>ARPANET </a:t>
            </a:r>
            <a:r>
              <a:rPr lang="ja-JP" altLang="en-US" sz="2100" dirty="0">
                <a:solidFill>
                  <a:schemeClr val="tx1">
                    <a:lumMod val="75000"/>
                    <a:lumOff val="25000"/>
                  </a:schemeClr>
                </a:solidFill>
              </a:rPr>
              <a:t>の起源は、米国国防総省の端末室に置いてあった </a:t>
            </a:r>
            <a:r>
              <a:rPr lang="en-US" altLang="ja-JP" sz="2100" dirty="0">
                <a:solidFill>
                  <a:schemeClr val="tx1">
                    <a:lumMod val="75000"/>
                    <a:lumOff val="25000"/>
                  </a:schemeClr>
                </a:solidFill>
              </a:rPr>
              <a:t>3 </a:t>
            </a:r>
            <a:r>
              <a:rPr lang="ja-JP" altLang="en-US" sz="2100" dirty="0">
                <a:solidFill>
                  <a:schemeClr val="tx1">
                    <a:lumMod val="75000"/>
                    <a:lumOff val="25000"/>
                  </a:schemeClr>
                </a:solidFill>
              </a:rPr>
              <a:t>種類の異なるベンダの </a:t>
            </a:r>
            <a:r>
              <a:rPr lang="en-US" altLang="ja-JP" sz="2100" dirty="0">
                <a:solidFill>
                  <a:schemeClr val="tx1">
                    <a:lumMod val="75000"/>
                    <a:lumOff val="25000"/>
                  </a:schemeClr>
                </a:solidFill>
              </a:rPr>
              <a:t>3 </a:t>
            </a:r>
            <a:r>
              <a:rPr lang="ja-JP" altLang="en-US" sz="2100" dirty="0">
                <a:solidFill>
                  <a:schemeClr val="tx1">
                    <a:lumMod val="75000"/>
                    <a:lumOff val="25000"/>
                  </a:schemeClr>
                </a:solidFill>
              </a:rPr>
              <a:t>台の端末 </a:t>
            </a:r>
            <a:r>
              <a:rPr lang="en-US" altLang="ja-JP" sz="2100" dirty="0">
                <a:solidFill>
                  <a:schemeClr val="tx1">
                    <a:lumMod val="75000"/>
                    <a:lumOff val="25000"/>
                  </a:schemeClr>
                </a:solidFill>
              </a:rPr>
              <a:t>(3 </a:t>
            </a:r>
            <a:r>
              <a:rPr lang="ja-JP" altLang="en-US" sz="2100" dirty="0">
                <a:solidFill>
                  <a:schemeClr val="tx1">
                    <a:lumMod val="75000"/>
                    <a:lumOff val="25000"/>
                  </a:schemeClr>
                </a:solidFill>
              </a:rPr>
              <a:t>本の </a:t>
            </a:r>
            <a:r>
              <a:rPr lang="en-US" altLang="ja-JP" sz="2100" dirty="0">
                <a:solidFill>
                  <a:schemeClr val="tx1">
                    <a:lumMod val="75000"/>
                    <a:lumOff val="25000"/>
                  </a:schemeClr>
                </a:solidFill>
              </a:rPr>
              <a:t>NW) </a:t>
            </a:r>
            <a:r>
              <a:rPr lang="ja-JP" altLang="en-US" sz="2100" dirty="0">
                <a:solidFill>
                  <a:schemeClr val="tx1">
                    <a:lumMod val="75000"/>
                    <a:lumOff val="25000"/>
                  </a:schemeClr>
                </a:solidFill>
              </a:rPr>
              <a:t>の互換性がなく、</a:t>
            </a:r>
            <a:r>
              <a:rPr lang="ja-JP" altLang="en-US" sz="2100" b="1" dirty="0">
                <a:solidFill>
                  <a:schemeClr val="tx1">
                    <a:lumMod val="75000"/>
                    <a:lumOff val="25000"/>
                  </a:schemeClr>
                </a:solidFill>
              </a:rPr>
              <a:t>事務的な運用の手間が極めて大変だったので、これらを便利・快適に集約利用するという、行政職員たちの実用目的の発案によって立ち上げられた、試作的なネットワーク構築プロジェクトである。</a:t>
            </a:r>
            <a:endParaRPr kumimoji="1" lang="ja-JP" altLang="en-US" sz="2100" b="1" dirty="0"/>
          </a:p>
        </p:txBody>
      </p:sp>
      <p:pic>
        <p:nvPicPr>
          <p:cNvPr id="3" name="図 2">
            <a:extLst>
              <a:ext uri="{FF2B5EF4-FFF2-40B4-BE49-F238E27FC236}">
                <a16:creationId xmlns:a16="http://schemas.microsoft.com/office/drawing/2014/main" id="{FBD8D093-3072-446D-8CD3-8575F209C471}"/>
              </a:ext>
            </a:extLst>
          </p:cNvPr>
          <p:cNvPicPr>
            <a:picLocks noChangeAspect="1"/>
          </p:cNvPicPr>
          <p:nvPr/>
        </p:nvPicPr>
        <p:blipFill>
          <a:blip r:embed="rId2"/>
          <a:stretch>
            <a:fillRect/>
          </a:stretch>
        </p:blipFill>
        <p:spPr>
          <a:xfrm>
            <a:off x="283432" y="2905771"/>
            <a:ext cx="5346697" cy="3857854"/>
          </a:xfrm>
          <a:prstGeom prst="rect">
            <a:avLst/>
          </a:prstGeom>
          <a:ln w="12700">
            <a:solidFill>
              <a:schemeClr val="tx1"/>
            </a:solidFill>
          </a:ln>
        </p:spPr>
      </p:pic>
      <p:pic>
        <p:nvPicPr>
          <p:cNvPr id="7" name="図 6">
            <a:extLst>
              <a:ext uri="{FF2B5EF4-FFF2-40B4-BE49-F238E27FC236}">
                <a16:creationId xmlns:a16="http://schemas.microsoft.com/office/drawing/2014/main" id="{2F27A591-031C-4C1C-B7BE-134EE468E23C}"/>
              </a:ext>
            </a:extLst>
          </p:cNvPr>
          <p:cNvPicPr>
            <a:picLocks noChangeAspect="1"/>
          </p:cNvPicPr>
          <p:nvPr/>
        </p:nvPicPr>
        <p:blipFill>
          <a:blip r:embed="rId3"/>
          <a:stretch>
            <a:fillRect/>
          </a:stretch>
        </p:blipFill>
        <p:spPr>
          <a:xfrm>
            <a:off x="5282824" y="3017013"/>
            <a:ext cx="3988553" cy="3635369"/>
          </a:xfrm>
          <a:prstGeom prst="rect">
            <a:avLst/>
          </a:prstGeom>
          <a:ln w="12700">
            <a:solidFill>
              <a:schemeClr val="tx1"/>
            </a:solidFill>
          </a:ln>
        </p:spPr>
      </p:pic>
      <p:pic>
        <p:nvPicPr>
          <p:cNvPr id="11" name="図 10">
            <a:extLst>
              <a:ext uri="{FF2B5EF4-FFF2-40B4-BE49-F238E27FC236}">
                <a16:creationId xmlns:a16="http://schemas.microsoft.com/office/drawing/2014/main" id="{B90EB34C-58F1-4E9F-9C65-EDD104FB262C}"/>
              </a:ext>
            </a:extLst>
          </p:cNvPr>
          <p:cNvPicPr>
            <a:picLocks noChangeAspect="1"/>
          </p:cNvPicPr>
          <p:nvPr/>
        </p:nvPicPr>
        <p:blipFill>
          <a:blip r:embed="rId4"/>
          <a:stretch>
            <a:fillRect/>
          </a:stretch>
        </p:blipFill>
        <p:spPr>
          <a:xfrm>
            <a:off x="9009555" y="2988760"/>
            <a:ext cx="2627979" cy="3691874"/>
          </a:xfrm>
          <a:prstGeom prst="rect">
            <a:avLst/>
          </a:prstGeom>
          <a:ln w="12700">
            <a:solidFill>
              <a:schemeClr val="tx1"/>
            </a:solidFill>
          </a:ln>
        </p:spPr>
      </p:pic>
      <p:sp>
        <p:nvSpPr>
          <p:cNvPr id="14" name="テキスト ボックス 13">
            <a:extLst>
              <a:ext uri="{FF2B5EF4-FFF2-40B4-BE49-F238E27FC236}">
                <a16:creationId xmlns:a16="http://schemas.microsoft.com/office/drawing/2014/main" id="{B08681F0-B904-4184-8CEA-D61E3BD857BC}"/>
              </a:ext>
            </a:extLst>
          </p:cNvPr>
          <p:cNvSpPr txBox="1"/>
          <p:nvPr/>
        </p:nvSpPr>
        <p:spPr>
          <a:xfrm>
            <a:off x="3676931" y="4129763"/>
            <a:ext cx="1368625" cy="584775"/>
          </a:xfrm>
          <a:prstGeom prst="rect">
            <a:avLst/>
          </a:prstGeom>
          <a:solidFill>
            <a:srgbClr val="FFFF00"/>
          </a:solidFill>
        </p:spPr>
        <p:txBody>
          <a:bodyPr wrap="square" rtlCol="0">
            <a:spAutoFit/>
          </a:bodyPr>
          <a:lstStyle/>
          <a:p>
            <a:r>
              <a:rPr kumimoji="1" lang="ja-JP" altLang="en-US" sz="1600" dirty="0"/>
              <a:t>創始者の</a:t>
            </a:r>
            <a:endParaRPr kumimoji="1" lang="en-US" altLang="ja-JP" sz="1600" dirty="0"/>
          </a:p>
          <a:p>
            <a:r>
              <a:rPr kumimoji="1" lang="ja-JP" altLang="en-US" sz="1600" dirty="0"/>
              <a:t>行政職員たち</a:t>
            </a:r>
          </a:p>
        </p:txBody>
      </p:sp>
      <p:sp>
        <p:nvSpPr>
          <p:cNvPr id="16" name="テキスト ボックス 15">
            <a:extLst>
              <a:ext uri="{FF2B5EF4-FFF2-40B4-BE49-F238E27FC236}">
                <a16:creationId xmlns:a16="http://schemas.microsoft.com/office/drawing/2014/main" id="{54CE1B2D-5439-4E7A-A37C-180217062B88}"/>
              </a:ext>
            </a:extLst>
          </p:cNvPr>
          <p:cNvSpPr txBox="1"/>
          <p:nvPr/>
        </p:nvSpPr>
        <p:spPr>
          <a:xfrm>
            <a:off x="7217498" y="2844225"/>
            <a:ext cx="1592580" cy="584775"/>
          </a:xfrm>
          <a:prstGeom prst="rect">
            <a:avLst/>
          </a:prstGeom>
          <a:solidFill>
            <a:srgbClr val="FFFF00"/>
          </a:solidFill>
        </p:spPr>
        <p:txBody>
          <a:bodyPr wrap="square" rtlCol="0">
            <a:spAutoFit/>
          </a:bodyPr>
          <a:lstStyle/>
          <a:p>
            <a:r>
              <a:rPr kumimoji="1" lang="ja-JP" altLang="en-US" sz="1600" dirty="0"/>
              <a:t>初期のパケット交換ネットワーク</a:t>
            </a:r>
          </a:p>
        </p:txBody>
      </p:sp>
      <p:sp>
        <p:nvSpPr>
          <p:cNvPr id="17" name="テキスト ボックス 16">
            <a:extLst>
              <a:ext uri="{FF2B5EF4-FFF2-40B4-BE49-F238E27FC236}">
                <a16:creationId xmlns:a16="http://schemas.microsoft.com/office/drawing/2014/main" id="{8126A6AE-9C2A-40C7-BD03-72C7DEF5025F}"/>
              </a:ext>
            </a:extLst>
          </p:cNvPr>
          <p:cNvSpPr txBox="1"/>
          <p:nvPr/>
        </p:nvSpPr>
        <p:spPr>
          <a:xfrm>
            <a:off x="10036087" y="2750233"/>
            <a:ext cx="1800925" cy="477054"/>
          </a:xfrm>
          <a:prstGeom prst="rect">
            <a:avLst/>
          </a:prstGeom>
          <a:solidFill>
            <a:srgbClr val="FFFF00"/>
          </a:solidFill>
        </p:spPr>
        <p:txBody>
          <a:bodyPr wrap="square" rtlCol="0">
            <a:spAutoFit/>
          </a:bodyPr>
          <a:lstStyle/>
          <a:p>
            <a:r>
              <a:rPr kumimoji="1" lang="ja-JP" altLang="en-US" sz="1400" dirty="0"/>
              <a:t>初期の試作ルータ</a:t>
            </a:r>
            <a:endParaRPr kumimoji="1" lang="en-US" altLang="ja-JP" sz="1400" dirty="0"/>
          </a:p>
          <a:p>
            <a:r>
              <a:rPr lang="en-US" altLang="ja-JP" sz="1100" dirty="0"/>
              <a:t>(</a:t>
            </a:r>
            <a:r>
              <a:rPr lang="ja-JP" altLang="en-US" sz="1100" dirty="0"/>
              <a:t>コンピュータを改造して制作</a:t>
            </a:r>
            <a:r>
              <a:rPr lang="en-US" altLang="ja-JP" sz="1100" dirty="0"/>
              <a:t>)</a:t>
            </a:r>
            <a:endParaRPr kumimoji="1" lang="ja-JP" altLang="en-US" sz="1100" dirty="0"/>
          </a:p>
        </p:txBody>
      </p:sp>
      <p:pic>
        <p:nvPicPr>
          <p:cNvPr id="18" name="図 17">
            <a:extLst>
              <a:ext uri="{FF2B5EF4-FFF2-40B4-BE49-F238E27FC236}">
                <a16:creationId xmlns:a16="http://schemas.microsoft.com/office/drawing/2014/main" id="{D9CE27B8-335B-471B-9720-E8ACEDE7CE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8852" y="915186"/>
            <a:ext cx="975512" cy="438430"/>
          </a:xfrm>
          <a:prstGeom prst="rect">
            <a:avLst/>
          </a:prstGeom>
        </p:spPr>
      </p:pic>
      <p:sp>
        <p:nvSpPr>
          <p:cNvPr id="19" name="テキスト ボックス 18">
            <a:extLst>
              <a:ext uri="{FF2B5EF4-FFF2-40B4-BE49-F238E27FC236}">
                <a16:creationId xmlns:a16="http://schemas.microsoft.com/office/drawing/2014/main" id="{616E0ADB-47AF-4EB8-8844-773D607153A6}"/>
              </a:ext>
            </a:extLst>
          </p:cNvPr>
          <p:cNvSpPr txBox="1"/>
          <p:nvPr/>
        </p:nvSpPr>
        <p:spPr>
          <a:xfrm>
            <a:off x="10739194" y="479773"/>
            <a:ext cx="1452806" cy="430887"/>
          </a:xfrm>
          <a:prstGeom prst="rect">
            <a:avLst/>
          </a:prstGeom>
          <a:noFill/>
        </p:spPr>
        <p:txBody>
          <a:bodyPr wrap="square" rtlCol="0">
            <a:spAutoFit/>
          </a:bodyPr>
          <a:lstStyle/>
          <a:p>
            <a:r>
              <a:rPr kumimoji="1" lang="ja-JP" altLang="en-US" sz="1100" b="1" dirty="0">
                <a:solidFill>
                  <a:schemeClr val="bg2">
                    <a:lumMod val="25000"/>
                  </a:schemeClr>
                </a:solidFill>
                <a:latin typeface="ＭＳ 明朝" panose="02020609040205080304" pitchFamily="17" charset="-128"/>
                <a:ea typeface="ＭＳ 明朝" panose="02020609040205080304" pitchFamily="17" charset="-128"/>
              </a:rPr>
              <a:t>行政デジタルプロパガンダ吹聴ペーパー</a:t>
            </a:r>
          </a:p>
        </p:txBody>
      </p:sp>
      <p:sp>
        <p:nvSpPr>
          <p:cNvPr id="15" name="テキスト ボックス 14">
            <a:extLst>
              <a:ext uri="{FF2B5EF4-FFF2-40B4-BE49-F238E27FC236}">
                <a16:creationId xmlns:a16="http://schemas.microsoft.com/office/drawing/2014/main" id="{47B3642D-DDF5-418F-B5C3-B05094857666}"/>
              </a:ext>
            </a:extLst>
          </p:cNvPr>
          <p:cNvSpPr txBox="1"/>
          <p:nvPr/>
        </p:nvSpPr>
        <p:spPr>
          <a:xfrm>
            <a:off x="494019" y="6632819"/>
            <a:ext cx="11308080" cy="261610"/>
          </a:xfrm>
          <a:prstGeom prst="rect">
            <a:avLst/>
          </a:prstGeom>
          <a:noFill/>
        </p:spPr>
        <p:txBody>
          <a:bodyPr wrap="square" rtlCol="0">
            <a:spAutoFit/>
          </a:bodyPr>
          <a:lstStyle/>
          <a:p>
            <a:r>
              <a:rPr kumimoji="1" lang="ja-JP" altLang="en-US" sz="1100" b="1" dirty="0">
                <a:highlight>
                  <a:srgbClr val="FFFF00"/>
                </a:highlight>
              </a:rPr>
              <a:t>引用元</a:t>
            </a:r>
            <a:r>
              <a:rPr kumimoji="1" lang="en-US" altLang="ja-JP" sz="1100" b="1" dirty="0">
                <a:highlight>
                  <a:srgbClr val="FFFF00"/>
                </a:highlight>
              </a:rPr>
              <a:t>: </a:t>
            </a:r>
            <a:r>
              <a:rPr kumimoji="1" lang="ja-JP" altLang="en-US" sz="1100" b="1" dirty="0">
                <a:highlight>
                  <a:srgbClr val="FFFF00"/>
                </a:highlight>
              </a:rPr>
              <a:t>「インターネットの起源」 単行本 </a:t>
            </a:r>
            <a:r>
              <a:rPr kumimoji="1" lang="en-US" altLang="ja-JP" sz="1100" b="1" dirty="0">
                <a:highlight>
                  <a:srgbClr val="FFFF00"/>
                </a:highlight>
              </a:rPr>
              <a:t>– 2000/7/1 </a:t>
            </a:r>
            <a:r>
              <a:rPr kumimoji="1" lang="ja-JP" altLang="en-US" sz="1100" b="1" dirty="0">
                <a:highlight>
                  <a:srgbClr val="FFFF00"/>
                </a:highlight>
              </a:rPr>
              <a:t>ケイティ ハフナー </a:t>
            </a:r>
            <a:r>
              <a:rPr kumimoji="1" lang="en-US" altLang="ja-JP" sz="1100" b="1" dirty="0">
                <a:highlight>
                  <a:srgbClr val="FFFF00"/>
                </a:highlight>
              </a:rPr>
              <a:t>(</a:t>
            </a:r>
            <a:r>
              <a:rPr kumimoji="1" lang="ja-JP" altLang="en-US" sz="1100" b="1" dirty="0">
                <a:highlight>
                  <a:srgbClr val="FFFF00"/>
                </a:highlight>
              </a:rPr>
              <a:t>著</a:t>
            </a:r>
            <a:r>
              <a:rPr kumimoji="1" lang="en-US" altLang="ja-JP" sz="1100" b="1" dirty="0">
                <a:highlight>
                  <a:srgbClr val="FFFF00"/>
                </a:highlight>
              </a:rPr>
              <a:t>), </a:t>
            </a:r>
            <a:r>
              <a:rPr kumimoji="1" lang="ja-JP" altLang="en-US" sz="1100" b="1" dirty="0">
                <a:highlight>
                  <a:srgbClr val="FFFF00"/>
                </a:highlight>
              </a:rPr>
              <a:t>マシュー ライアン </a:t>
            </a:r>
            <a:r>
              <a:rPr kumimoji="1" lang="en-US" altLang="ja-JP" sz="1100" b="1" dirty="0">
                <a:highlight>
                  <a:srgbClr val="FFFF00"/>
                </a:highlight>
              </a:rPr>
              <a:t>(</a:t>
            </a:r>
            <a:r>
              <a:rPr kumimoji="1" lang="ja-JP" altLang="en-US" sz="1100" b="1" dirty="0">
                <a:highlight>
                  <a:srgbClr val="FFFF00"/>
                </a:highlight>
              </a:rPr>
              <a:t>著</a:t>
            </a:r>
            <a:r>
              <a:rPr kumimoji="1" lang="en-US" altLang="ja-JP" sz="1100" b="1" dirty="0">
                <a:highlight>
                  <a:srgbClr val="FFFF00"/>
                </a:highlight>
              </a:rPr>
              <a:t>), </a:t>
            </a:r>
            <a:r>
              <a:rPr kumimoji="1" lang="ja-JP" altLang="en-US" sz="1100" b="1" dirty="0">
                <a:highlight>
                  <a:srgbClr val="FFFF00"/>
                </a:highlight>
              </a:rPr>
              <a:t>加地 永都子 </a:t>
            </a:r>
            <a:r>
              <a:rPr kumimoji="1" lang="en-US" altLang="ja-JP" sz="1100" b="1" dirty="0">
                <a:highlight>
                  <a:srgbClr val="FFFF00"/>
                </a:highlight>
              </a:rPr>
              <a:t>(</a:t>
            </a:r>
            <a:r>
              <a:rPr kumimoji="1" lang="ja-JP" altLang="en-US" sz="1100" b="1" dirty="0">
                <a:highlight>
                  <a:srgbClr val="FFFF00"/>
                </a:highlight>
              </a:rPr>
              <a:t>翻訳</a:t>
            </a:r>
            <a:r>
              <a:rPr kumimoji="1" lang="en-US" altLang="ja-JP" sz="1100" b="1" dirty="0">
                <a:highlight>
                  <a:srgbClr val="FFFF00"/>
                </a:highlight>
              </a:rPr>
              <a:t>) ISBN-10 : 4756134793</a:t>
            </a:r>
            <a:endParaRPr kumimoji="1" lang="ja-JP" altLang="en-US" sz="1100" b="1" dirty="0">
              <a:highlight>
                <a:srgbClr val="FFFF00"/>
              </a:highlight>
            </a:endParaRPr>
          </a:p>
        </p:txBody>
      </p:sp>
    </p:spTree>
    <p:extLst>
      <p:ext uri="{BB962C8B-B14F-4D97-AF65-F5344CB8AC3E}">
        <p14:creationId xmlns:p14="http://schemas.microsoft.com/office/powerpoint/2010/main" val="1404572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4B3068F-E96C-4E9C-AE40-918BCAEB2DE0}"/>
              </a:ext>
            </a:extLst>
          </p:cNvPr>
          <p:cNvSpPr>
            <a:spLocks noGrp="1"/>
          </p:cNvSpPr>
          <p:nvPr>
            <p:ph type="sldNum" sz="quarter" idx="12"/>
          </p:nvPr>
        </p:nvSpPr>
        <p:spPr>
          <a:xfrm>
            <a:off x="8207693" y="6135370"/>
            <a:ext cx="3425890" cy="365125"/>
          </a:xfrm>
        </p:spPr>
        <p:txBody>
          <a:bodyPr/>
          <a:lstStyle/>
          <a:p>
            <a:fld id="{63DCA85F-F225-44A4-AEA8-9083CAE61796}" type="slidenum">
              <a:rPr kumimoji="1" lang="ja-JP" altLang="en-US" smtClean="0"/>
              <a:t>77</a:t>
            </a:fld>
            <a:endParaRPr kumimoji="1" lang="ja-JP" altLang="en-US" dirty="0"/>
          </a:p>
        </p:txBody>
      </p:sp>
      <p:pic>
        <p:nvPicPr>
          <p:cNvPr id="6" name="図 5">
            <a:extLst>
              <a:ext uri="{FF2B5EF4-FFF2-40B4-BE49-F238E27FC236}">
                <a16:creationId xmlns:a16="http://schemas.microsoft.com/office/drawing/2014/main" id="{17C516A2-AC32-4759-80A7-34D9E0935C7B}"/>
              </a:ext>
            </a:extLst>
          </p:cNvPr>
          <p:cNvPicPr>
            <a:picLocks noChangeAspect="1"/>
          </p:cNvPicPr>
          <p:nvPr/>
        </p:nvPicPr>
        <p:blipFill>
          <a:blip r:embed="rId2"/>
          <a:stretch>
            <a:fillRect/>
          </a:stretch>
        </p:blipFill>
        <p:spPr>
          <a:xfrm>
            <a:off x="275273" y="544392"/>
            <a:ext cx="3483293" cy="2144781"/>
          </a:xfrm>
          <a:prstGeom prst="rect">
            <a:avLst/>
          </a:prstGeom>
        </p:spPr>
      </p:pic>
      <p:sp>
        <p:nvSpPr>
          <p:cNvPr id="7" name="テキスト ボックス 6">
            <a:extLst>
              <a:ext uri="{FF2B5EF4-FFF2-40B4-BE49-F238E27FC236}">
                <a16:creationId xmlns:a16="http://schemas.microsoft.com/office/drawing/2014/main" id="{883D31EB-FCA9-4F1E-A679-1D6B4B8F364D}"/>
              </a:ext>
            </a:extLst>
          </p:cNvPr>
          <p:cNvSpPr txBox="1"/>
          <p:nvPr/>
        </p:nvSpPr>
        <p:spPr>
          <a:xfrm>
            <a:off x="1378436" y="2597411"/>
            <a:ext cx="1927860" cy="523220"/>
          </a:xfrm>
          <a:prstGeom prst="rect">
            <a:avLst/>
          </a:prstGeom>
          <a:solidFill>
            <a:srgbClr val="FFC000"/>
          </a:solidFill>
        </p:spPr>
        <p:txBody>
          <a:bodyPr wrap="square" rtlCol="0">
            <a:spAutoFit/>
          </a:bodyPr>
          <a:lstStyle/>
          <a:p>
            <a:pPr algn="ctr"/>
            <a:r>
              <a:rPr kumimoji="1" lang="en-US" altLang="ja-JP" sz="2800" dirty="0"/>
              <a:t>1969 </a:t>
            </a:r>
            <a:r>
              <a:rPr kumimoji="1" lang="ja-JP" altLang="en-US" sz="2800" dirty="0"/>
              <a:t>年</a:t>
            </a:r>
          </a:p>
        </p:txBody>
      </p:sp>
      <p:pic>
        <p:nvPicPr>
          <p:cNvPr id="9" name="図 8">
            <a:extLst>
              <a:ext uri="{FF2B5EF4-FFF2-40B4-BE49-F238E27FC236}">
                <a16:creationId xmlns:a16="http://schemas.microsoft.com/office/drawing/2014/main" id="{915666C7-93E7-4F21-94DB-25F99699C7FF}"/>
              </a:ext>
            </a:extLst>
          </p:cNvPr>
          <p:cNvPicPr>
            <a:picLocks noChangeAspect="1"/>
          </p:cNvPicPr>
          <p:nvPr/>
        </p:nvPicPr>
        <p:blipFill>
          <a:blip r:embed="rId3"/>
          <a:stretch>
            <a:fillRect/>
          </a:stretch>
        </p:blipFill>
        <p:spPr>
          <a:xfrm>
            <a:off x="5029369" y="480849"/>
            <a:ext cx="3803164" cy="2150422"/>
          </a:xfrm>
          <a:prstGeom prst="rect">
            <a:avLst/>
          </a:prstGeom>
        </p:spPr>
      </p:pic>
      <p:sp>
        <p:nvSpPr>
          <p:cNvPr id="10" name="テキスト ボックス 9">
            <a:extLst>
              <a:ext uri="{FF2B5EF4-FFF2-40B4-BE49-F238E27FC236}">
                <a16:creationId xmlns:a16="http://schemas.microsoft.com/office/drawing/2014/main" id="{726671AE-9E39-4C8A-BD47-838D08DD4F19}"/>
              </a:ext>
            </a:extLst>
          </p:cNvPr>
          <p:cNvSpPr txBox="1"/>
          <p:nvPr/>
        </p:nvSpPr>
        <p:spPr>
          <a:xfrm>
            <a:off x="5899786" y="2485993"/>
            <a:ext cx="1927860" cy="523220"/>
          </a:xfrm>
          <a:prstGeom prst="rect">
            <a:avLst/>
          </a:prstGeom>
          <a:solidFill>
            <a:srgbClr val="FFC000"/>
          </a:solidFill>
        </p:spPr>
        <p:txBody>
          <a:bodyPr wrap="square" rtlCol="0">
            <a:spAutoFit/>
          </a:bodyPr>
          <a:lstStyle/>
          <a:p>
            <a:pPr algn="ctr"/>
            <a:r>
              <a:rPr kumimoji="1" lang="en-US" altLang="ja-JP" sz="2800" dirty="0"/>
              <a:t>1970 </a:t>
            </a:r>
            <a:r>
              <a:rPr kumimoji="1" lang="ja-JP" altLang="en-US" sz="2800" dirty="0"/>
              <a:t>年頃</a:t>
            </a:r>
          </a:p>
        </p:txBody>
      </p:sp>
      <p:pic>
        <p:nvPicPr>
          <p:cNvPr id="12" name="図 11">
            <a:extLst>
              <a:ext uri="{FF2B5EF4-FFF2-40B4-BE49-F238E27FC236}">
                <a16:creationId xmlns:a16="http://schemas.microsoft.com/office/drawing/2014/main" id="{FE0A1BC9-06C0-4A16-AA5E-C064D9D57964}"/>
              </a:ext>
            </a:extLst>
          </p:cNvPr>
          <p:cNvPicPr>
            <a:picLocks noChangeAspect="1"/>
          </p:cNvPicPr>
          <p:nvPr/>
        </p:nvPicPr>
        <p:blipFill>
          <a:blip r:embed="rId4"/>
          <a:stretch>
            <a:fillRect/>
          </a:stretch>
        </p:blipFill>
        <p:spPr>
          <a:xfrm>
            <a:off x="600243" y="3532217"/>
            <a:ext cx="3713630" cy="2383009"/>
          </a:xfrm>
          <a:prstGeom prst="rect">
            <a:avLst/>
          </a:prstGeom>
        </p:spPr>
      </p:pic>
      <p:pic>
        <p:nvPicPr>
          <p:cNvPr id="16" name="図 15">
            <a:extLst>
              <a:ext uri="{FF2B5EF4-FFF2-40B4-BE49-F238E27FC236}">
                <a16:creationId xmlns:a16="http://schemas.microsoft.com/office/drawing/2014/main" id="{247A5255-A335-458D-AD36-94390AE42230}"/>
              </a:ext>
            </a:extLst>
          </p:cNvPr>
          <p:cNvPicPr>
            <a:picLocks noChangeAspect="1"/>
          </p:cNvPicPr>
          <p:nvPr/>
        </p:nvPicPr>
        <p:blipFill>
          <a:blip r:embed="rId5"/>
          <a:stretch>
            <a:fillRect/>
          </a:stretch>
        </p:blipFill>
        <p:spPr>
          <a:xfrm>
            <a:off x="5280488" y="2978476"/>
            <a:ext cx="4217748" cy="3019907"/>
          </a:xfrm>
          <a:prstGeom prst="rect">
            <a:avLst/>
          </a:prstGeom>
        </p:spPr>
      </p:pic>
      <p:sp>
        <p:nvSpPr>
          <p:cNvPr id="17" name="矢印: 右 16">
            <a:extLst>
              <a:ext uri="{FF2B5EF4-FFF2-40B4-BE49-F238E27FC236}">
                <a16:creationId xmlns:a16="http://schemas.microsoft.com/office/drawing/2014/main" id="{9ACAAB8D-8054-4C5E-A554-B104C677419F}"/>
              </a:ext>
            </a:extLst>
          </p:cNvPr>
          <p:cNvSpPr/>
          <p:nvPr/>
        </p:nvSpPr>
        <p:spPr>
          <a:xfrm>
            <a:off x="3758566" y="1438790"/>
            <a:ext cx="830580" cy="2362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7A184463-F5B1-4380-91EF-67EF49C80FCC}"/>
              </a:ext>
            </a:extLst>
          </p:cNvPr>
          <p:cNvSpPr/>
          <p:nvPr/>
        </p:nvSpPr>
        <p:spPr>
          <a:xfrm rot="9475632">
            <a:off x="4883294" y="3148594"/>
            <a:ext cx="830580" cy="2362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CF8575A9-FA5A-47F3-9F24-EC5949F1E74D}"/>
              </a:ext>
            </a:extLst>
          </p:cNvPr>
          <p:cNvSpPr/>
          <p:nvPr/>
        </p:nvSpPr>
        <p:spPr>
          <a:xfrm>
            <a:off x="4472965" y="4528054"/>
            <a:ext cx="830580" cy="2362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6A89E7F-64BE-42B8-8CC4-98601CF4F085}"/>
              </a:ext>
            </a:extLst>
          </p:cNvPr>
          <p:cNvSpPr txBox="1"/>
          <p:nvPr/>
        </p:nvSpPr>
        <p:spPr>
          <a:xfrm>
            <a:off x="10323545" y="6162100"/>
            <a:ext cx="1542350" cy="646331"/>
          </a:xfrm>
          <a:prstGeom prst="rect">
            <a:avLst/>
          </a:prstGeom>
          <a:noFill/>
        </p:spPr>
        <p:txBody>
          <a:bodyPr wrap="square" rtlCol="0">
            <a:spAutoFit/>
          </a:bodyPr>
          <a:lstStyle/>
          <a:p>
            <a:r>
              <a:rPr kumimoji="1" lang="ja-JP" altLang="en-US" sz="1200" dirty="0"/>
              <a:t>出典</a:t>
            </a:r>
            <a:r>
              <a:rPr kumimoji="1" lang="en-US" altLang="ja-JP" sz="1200" dirty="0"/>
              <a:t>:</a:t>
            </a:r>
            <a:endParaRPr kumimoji="1" lang="ja-JP" altLang="en-US" sz="1200" dirty="0"/>
          </a:p>
          <a:p>
            <a:r>
              <a:rPr kumimoji="1" lang="ja-JP" altLang="en-US" sz="1200" dirty="0"/>
              <a:t>いずれも米国</a:t>
            </a:r>
            <a:endParaRPr kumimoji="1" lang="en-US" altLang="ja-JP" sz="1200" dirty="0"/>
          </a:p>
          <a:p>
            <a:r>
              <a:rPr kumimoji="1" lang="ja-JP" altLang="en-US" sz="1200" dirty="0"/>
              <a:t>国防総省 </a:t>
            </a:r>
            <a:r>
              <a:rPr kumimoji="1" lang="en-US" altLang="ja-JP" sz="1200" dirty="0"/>
              <a:t>ARPANET</a:t>
            </a:r>
          </a:p>
        </p:txBody>
      </p:sp>
      <p:sp>
        <p:nvSpPr>
          <p:cNvPr id="21" name="矢印: 右 20">
            <a:extLst>
              <a:ext uri="{FF2B5EF4-FFF2-40B4-BE49-F238E27FC236}">
                <a16:creationId xmlns:a16="http://schemas.microsoft.com/office/drawing/2014/main" id="{AF32DA93-DC79-431F-AB96-AFD96D23B8F8}"/>
              </a:ext>
            </a:extLst>
          </p:cNvPr>
          <p:cNvSpPr/>
          <p:nvPr/>
        </p:nvSpPr>
        <p:spPr>
          <a:xfrm>
            <a:off x="9634271" y="4488429"/>
            <a:ext cx="830580" cy="2362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5D05A1A3-529D-44F1-B956-A36E8FB13B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0886" y="3882429"/>
            <a:ext cx="1439800" cy="1448219"/>
          </a:xfrm>
          <a:prstGeom prst="rect">
            <a:avLst/>
          </a:prstGeom>
        </p:spPr>
      </p:pic>
      <p:sp>
        <p:nvSpPr>
          <p:cNvPr id="23" name="テキスト ボックス 22">
            <a:extLst>
              <a:ext uri="{FF2B5EF4-FFF2-40B4-BE49-F238E27FC236}">
                <a16:creationId xmlns:a16="http://schemas.microsoft.com/office/drawing/2014/main" id="{2E4392DA-86D7-47A0-9D71-9181F3052A7D}"/>
              </a:ext>
            </a:extLst>
          </p:cNvPr>
          <p:cNvSpPr txBox="1"/>
          <p:nvPr/>
        </p:nvSpPr>
        <p:spPr>
          <a:xfrm>
            <a:off x="10664190" y="5422475"/>
            <a:ext cx="1439800" cy="523220"/>
          </a:xfrm>
          <a:prstGeom prst="rect">
            <a:avLst/>
          </a:prstGeom>
          <a:solidFill>
            <a:srgbClr val="FFC000"/>
          </a:solidFill>
        </p:spPr>
        <p:txBody>
          <a:bodyPr wrap="square" rtlCol="0">
            <a:spAutoFit/>
          </a:bodyPr>
          <a:lstStyle/>
          <a:p>
            <a:pPr algn="ctr"/>
            <a:r>
              <a:rPr kumimoji="1" lang="ja-JP" altLang="en-US" sz="2800" dirty="0"/>
              <a:t>現在</a:t>
            </a:r>
          </a:p>
        </p:txBody>
      </p:sp>
      <p:sp>
        <p:nvSpPr>
          <p:cNvPr id="24" name="テキスト ボックス 23">
            <a:extLst>
              <a:ext uri="{FF2B5EF4-FFF2-40B4-BE49-F238E27FC236}">
                <a16:creationId xmlns:a16="http://schemas.microsoft.com/office/drawing/2014/main" id="{F06D858E-D192-4890-9E84-502129EAC438}"/>
              </a:ext>
            </a:extLst>
          </p:cNvPr>
          <p:cNvSpPr txBox="1"/>
          <p:nvPr/>
        </p:nvSpPr>
        <p:spPr>
          <a:xfrm>
            <a:off x="10600886" y="3458824"/>
            <a:ext cx="1609375" cy="400110"/>
          </a:xfrm>
          <a:prstGeom prst="rect">
            <a:avLst/>
          </a:prstGeom>
          <a:noFill/>
        </p:spPr>
        <p:txBody>
          <a:bodyPr wrap="square" rtlCol="0">
            <a:spAutoFit/>
          </a:bodyPr>
          <a:lstStyle/>
          <a:p>
            <a:r>
              <a:rPr kumimoji="1" lang="ja-JP" altLang="en-US" sz="2000" dirty="0">
                <a:highlight>
                  <a:srgbClr val="00FF00"/>
                </a:highlight>
              </a:rPr>
              <a:t>インターネット</a:t>
            </a:r>
          </a:p>
        </p:txBody>
      </p:sp>
      <p:sp>
        <p:nvSpPr>
          <p:cNvPr id="2" name="テキスト ボックス 1">
            <a:extLst>
              <a:ext uri="{FF2B5EF4-FFF2-40B4-BE49-F238E27FC236}">
                <a16:creationId xmlns:a16="http://schemas.microsoft.com/office/drawing/2014/main" id="{5797EBAA-EE60-4840-ABFC-53FBF0FF2B20}"/>
              </a:ext>
            </a:extLst>
          </p:cNvPr>
          <p:cNvSpPr txBox="1"/>
          <p:nvPr/>
        </p:nvSpPr>
        <p:spPr>
          <a:xfrm>
            <a:off x="733385" y="3164985"/>
            <a:ext cx="3910014" cy="369332"/>
          </a:xfrm>
          <a:prstGeom prst="rect">
            <a:avLst/>
          </a:prstGeom>
          <a:noFill/>
        </p:spPr>
        <p:txBody>
          <a:bodyPr wrap="square" rtlCol="0">
            <a:spAutoFit/>
          </a:bodyPr>
          <a:lstStyle/>
          <a:p>
            <a:r>
              <a:rPr kumimoji="1" lang="en-US" altLang="ja-JP" dirty="0">
                <a:highlight>
                  <a:srgbClr val="FFFFCC"/>
                </a:highlight>
              </a:rPr>
              <a:t>4 </a:t>
            </a:r>
            <a:r>
              <a:rPr kumimoji="1" lang="ja-JP" altLang="en-US" dirty="0">
                <a:highlight>
                  <a:srgbClr val="FFFFCC"/>
                </a:highlight>
              </a:rPr>
              <a:t>個の大学のキャンパス内ガレージを接続</a:t>
            </a:r>
          </a:p>
        </p:txBody>
      </p:sp>
      <p:sp>
        <p:nvSpPr>
          <p:cNvPr id="3" name="テキスト ボックス 2">
            <a:extLst>
              <a:ext uri="{FF2B5EF4-FFF2-40B4-BE49-F238E27FC236}">
                <a16:creationId xmlns:a16="http://schemas.microsoft.com/office/drawing/2014/main" id="{D37D701B-CA24-4E91-9441-5D48D7E9A9FE}"/>
              </a:ext>
            </a:extLst>
          </p:cNvPr>
          <p:cNvSpPr txBox="1"/>
          <p:nvPr/>
        </p:nvSpPr>
        <p:spPr>
          <a:xfrm>
            <a:off x="167640" y="68580"/>
            <a:ext cx="10155905" cy="523220"/>
          </a:xfrm>
          <a:prstGeom prst="rect">
            <a:avLst/>
          </a:prstGeom>
          <a:noFill/>
        </p:spPr>
        <p:txBody>
          <a:bodyPr wrap="square" rtlCol="0">
            <a:spAutoFit/>
          </a:bodyPr>
          <a:lstStyle/>
          <a:p>
            <a:r>
              <a:rPr kumimoji="1" lang="en-US" altLang="ja-JP" sz="2800" dirty="0">
                <a:highlight>
                  <a:srgbClr val="99FFCC"/>
                </a:highlight>
              </a:rPr>
              <a:t>ARPANET (</a:t>
            </a:r>
            <a:r>
              <a:rPr kumimoji="1" lang="ja-JP" altLang="en-US" sz="2800" dirty="0">
                <a:highlight>
                  <a:srgbClr val="99FFCC"/>
                </a:highlight>
              </a:rPr>
              <a:t>初期の </a:t>
            </a:r>
            <a:r>
              <a:rPr kumimoji="1" lang="en-US" altLang="ja-JP" sz="2800" dirty="0">
                <a:highlight>
                  <a:srgbClr val="99FFCC"/>
                </a:highlight>
              </a:rPr>
              <a:t>NREN)</a:t>
            </a:r>
            <a:r>
              <a:rPr kumimoji="1" lang="ja-JP" altLang="en-US" sz="2800" dirty="0">
                <a:highlight>
                  <a:srgbClr val="99FFCC"/>
                </a:highlight>
              </a:rPr>
              <a:t> の発展拡大の歴史</a:t>
            </a:r>
          </a:p>
        </p:txBody>
      </p:sp>
      <p:sp>
        <p:nvSpPr>
          <p:cNvPr id="27" name="テキスト ボックス 26">
            <a:extLst>
              <a:ext uri="{FF2B5EF4-FFF2-40B4-BE49-F238E27FC236}">
                <a16:creationId xmlns:a16="http://schemas.microsoft.com/office/drawing/2014/main" id="{3BDB967B-0CAA-4106-8F15-A5504FCE24B2}"/>
              </a:ext>
            </a:extLst>
          </p:cNvPr>
          <p:cNvSpPr txBox="1"/>
          <p:nvPr/>
        </p:nvSpPr>
        <p:spPr>
          <a:xfrm>
            <a:off x="8253302" y="2394088"/>
            <a:ext cx="3425889" cy="646331"/>
          </a:xfrm>
          <a:prstGeom prst="rect">
            <a:avLst/>
          </a:prstGeom>
          <a:noFill/>
        </p:spPr>
        <p:txBody>
          <a:bodyPr wrap="square" rtlCol="0">
            <a:spAutoFit/>
          </a:bodyPr>
          <a:lstStyle/>
          <a:p>
            <a:r>
              <a:rPr kumimoji="1" lang="ja-JP" altLang="en-US" dirty="0">
                <a:highlight>
                  <a:srgbClr val="FFFFCC"/>
                </a:highlight>
              </a:rPr>
              <a:t>約 </a:t>
            </a:r>
            <a:r>
              <a:rPr kumimoji="1" lang="en-US" altLang="ja-JP" dirty="0">
                <a:highlight>
                  <a:srgbClr val="FFFFCC"/>
                </a:highlight>
              </a:rPr>
              <a:t>40 </a:t>
            </a:r>
            <a:r>
              <a:rPr kumimoji="1" lang="ja-JP" altLang="en-US" dirty="0">
                <a:highlight>
                  <a:srgbClr val="FFFFCC"/>
                </a:highlight>
              </a:rPr>
              <a:t>個の大学・行政庁・企業のキャンパス内ガレージに拡大</a:t>
            </a:r>
          </a:p>
        </p:txBody>
      </p:sp>
      <p:sp>
        <p:nvSpPr>
          <p:cNvPr id="28" name="テキスト ボックス 27">
            <a:extLst>
              <a:ext uri="{FF2B5EF4-FFF2-40B4-BE49-F238E27FC236}">
                <a16:creationId xmlns:a16="http://schemas.microsoft.com/office/drawing/2014/main" id="{3C3074AA-AE21-4E36-94A7-7AD3A005B18B}"/>
              </a:ext>
            </a:extLst>
          </p:cNvPr>
          <p:cNvSpPr txBox="1"/>
          <p:nvPr/>
        </p:nvSpPr>
        <p:spPr>
          <a:xfrm>
            <a:off x="2229749" y="6398105"/>
            <a:ext cx="8093796" cy="369332"/>
          </a:xfrm>
          <a:prstGeom prst="rect">
            <a:avLst/>
          </a:prstGeom>
          <a:noFill/>
        </p:spPr>
        <p:txBody>
          <a:bodyPr wrap="square" rtlCol="0">
            <a:spAutoFit/>
          </a:bodyPr>
          <a:lstStyle/>
          <a:p>
            <a:r>
              <a:rPr kumimoji="1" lang="ja-JP" altLang="en-US" dirty="0">
                <a:highlight>
                  <a:srgbClr val="FFFFCC"/>
                </a:highlight>
              </a:rPr>
              <a:t>数百個もの大学・行政庁・企業のキャンパス内ガレージに拡大</a:t>
            </a:r>
          </a:p>
        </p:txBody>
      </p:sp>
      <p:sp>
        <p:nvSpPr>
          <p:cNvPr id="13" name="テキスト ボックス 12">
            <a:extLst>
              <a:ext uri="{FF2B5EF4-FFF2-40B4-BE49-F238E27FC236}">
                <a16:creationId xmlns:a16="http://schemas.microsoft.com/office/drawing/2014/main" id="{7DBFFA5C-D4B4-442C-821D-2908AA1B5498}"/>
              </a:ext>
            </a:extLst>
          </p:cNvPr>
          <p:cNvSpPr txBox="1"/>
          <p:nvPr/>
        </p:nvSpPr>
        <p:spPr>
          <a:xfrm>
            <a:off x="1501629" y="5790388"/>
            <a:ext cx="1927860" cy="523220"/>
          </a:xfrm>
          <a:prstGeom prst="rect">
            <a:avLst/>
          </a:prstGeom>
          <a:solidFill>
            <a:srgbClr val="FFC000"/>
          </a:solidFill>
        </p:spPr>
        <p:txBody>
          <a:bodyPr wrap="square" rtlCol="0">
            <a:spAutoFit/>
          </a:bodyPr>
          <a:lstStyle/>
          <a:p>
            <a:pPr algn="ctr"/>
            <a:r>
              <a:rPr kumimoji="1" lang="en-US" altLang="ja-JP" sz="2800" dirty="0"/>
              <a:t>1973 </a:t>
            </a:r>
            <a:r>
              <a:rPr kumimoji="1" lang="ja-JP" altLang="en-US" sz="2800" dirty="0"/>
              <a:t>年</a:t>
            </a:r>
          </a:p>
        </p:txBody>
      </p:sp>
      <p:sp>
        <p:nvSpPr>
          <p:cNvPr id="14" name="テキスト ボックス 13">
            <a:extLst>
              <a:ext uri="{FF2B5EF4-FFF2-40B4-BE49-F238E27FC236}">
                <a16:creationId xmlns:a16="http://schemas.microsoft.com/office/drawing/2014/main" id="{2FA8DAA6-948F-4D76-B488-484B37B05B22}"/>
              </a:ext>
            </a:extLst>
          </p:cNvPr>
          <p:cNvSpPr txBox="1"/>
          <p:nvPr/>
        </p:nvSpPr>
        <p:spPr>
          <a:xfrm>
            <a:off x="6325442" y="5794712"/>
            <a:ext cx="1927860" cy="523220"/>
          </a:xfrm>
          <a:prstGeom prst="rect">
            <a:avLst/>
          </a:prstGeom>
          <a:solidFill>
            <a:srgbClr val="FFC000"/>
          </a:solidFill>
        </p:spPr>
        <p:txBody>
          <a:bodyPr wrap="square" rtlCol="0">
            <a:spAutoFit/>
          </a:bodyPr>
          <a:lstStyle/>
          <a:p>
            <a:pPr algn="ctr"/>
            <a:r>
              <a:rPr kumimoji="1" lang="en-US" altLang="ja-JP" sz="2800" dirty="0"/>
              <a:t>1977 </a:t>
            </a:r>
            <a:r>
              <a:rPr kumimoji="1" lang="ja-JP" altLang="en-US" sz="2800" dirty="0"/>
              <a:t>年</a:t>
            </a:r>
          </a:p>
        </p:txBody>
      </p:sp>
      <p:sp>
        <p:nvSpPr>
          <p:cNvPr id="8" name="テキスト ボックス 7">
            <a:extLst>
              <a:ext uri="{FF2B5EF4-FFF2-40B4-BE49-F238E27FC236}">
                <a16:creationId xmlns:a16="http://schemas.microsoft.com/office/drawing/2014/main" id="{9559D8D7-7071-4C4C-99BE-2A562925B2A0}"/>
              </a:ext>
            </a:extLst>
          </p:cNvPr>
          <p:cNvSpPr txBox="1"/>
          <p:nvPr/>
        </p:nvSpPr>
        <p:spPr>
          <a:xfrm>
            <a:off x="9492325" y="4873327"/>
            <a:ext cx="1256757" cy="954107"/>
          </a:xfrm>
          <a:prstGeom prst="rect">
            <a:avLst/>
          </a:prstGeom>
          <a:noFill/>
        </p:spPr>
        <p:txBody>
          <a:bodyPr wrap="square" rtlCol="0">
            <a:spAutoFit/>
          </a:bodyPr>
          <a:lstStyle/>
          <a:p>
            <a:r>
              <a:rPr kumimoji="1" lang="en-US" altLang="ja-JP" sz="1400" dirty="0"/>
              <a:t>ARPANET</a:t>
            </a:r>
            <a:r>
              <a:rPr kumimoji="1" lang="ja-JP" altLang="en-US" sz="1400" dirty="0"/>
              <a:t>の上で、デジタル人材たちが</a:t>
            </a:r>
            <a:r>
              <a:rPr kumimoji="1" lang="en-US" altLang="ja-JP" sz="1400" dirty="0"/>
              <a:t>TCP/IP</a:t>
            </a:r>
            <a:endParaRPr kumimoji="1" lang="ja-JP" altLang="en-US" sz="1400" dirty="0"/>
          </a:p>
          <a:p>
            <a:r>
              <a:rPr kumimoji="1" lang="ja-JP" altLang="en-US" sz="1400" dirty="0"/>
              <a:t>を開発</a:t>
            </a:r>
          </a:p>
        </p:txBody>
      </p:sp>
      <p:pic>
        <p:nvPicPr>
          <p:cNvPr id="25" name="図 24">
            <a:extLst>
              <a:ext uri="{FF2B5EF4-FFF2-40B4-BE49-F238E27FC236}">
                <a16:creationId xmlns:a16="http://schemas.microsoft.com/office/drawing/2014/main" id="{B64AAC05-05EE-4894-90BB-79C079D30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7313" y="455887"/>
            <a:ext cx="1177047" cy="1721796"/>
          </a:xfrm>
          <a:prstGeom prst="rect">
            <a:avLst/>
          </a:prstGeom>
        </p:spPr>
      </p:pic>
    </p:spTree>
    <p:extLst>
      <p:ext uri="{BB962C8B-B14F-4D97-AF65-F5344CB8AC3E}">
        <p14:creationId xmlns:p14="http://schemas.microsoft.com/office/powerpoint/2010/main" val="1945143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C867C3-D232-4C9A-B729-2E382054F050}"/>
              </a:ext>
            </a:extLst>
          </p:cNvPr>
          <p:cNvSpPr>
            <a:spLocks noGrp="1"/>
          </p:cNvSpPr>
          <p:nvPr>
            <p:ph type="title"/>
          </p:nvPr>
        </p:nvSpPr>
        <p:spPr>
          <a:xfrm>
            <a:off x="640080" y="136525"/>
            <a:ext cx="11198290" cy="983615"/>
          </a:xfrm>
        </p:spPr>
        <p:txBody>
          <a:bodyPr>
            <a:noAutofit/>
          </a:bodyPr>
          <a:lstStyle/>
          <a:p>
            <a:r>
              <a:rPr kumimoji="1" lang="ja-JP" altLang="en-US" sz="3200" dirty="0">
                <a:highlight>
                  <a:srgbClr val="FFCCFF"/>
                </a:highlight>
              </a:rPr>
              <a:t>中国の「</a:t>
            </a:r>
            <a:r>
              <a:rPr kumimoji="1" lang="en-US" altLang="ja-JP" sz="3200" dirty="0">
                <a:highlight>
                  <a:srgbClr val="FFCCFF"/>
                </a:highlight>
              </a:rPr>
              <a:t>NREN</a:t>
            </a:r>
            <a:r>
              <a:rPr kumimoji="1" lang="ja-JP" altLang="en-US" sz="3200" dirty="0">
                <a:highlight>
                  <a:srgbClr val="FFCCFF"/>
                </a:highlight>
              </a:rPr>
              <a:t>」である </a:t>
            </a:r>
            <a:r>
              <a:rPr kumimoji="1" lang="en-US" altLang="ja-JP" sz="3200" dirty="0">
                <a:highlight>
                  <a:srgbClr val="FFCCFF"/>
                </a:highlight>
              </a:rPr>
              <a:t>CERNET </a:t>
            </a:r>
            <a:r>
              <a:rPr kumimoji="1" lang="ja-JP" altLang="en-US" sz="3200" dirty="0">
                <a:highlight>
                  <a:srgbClr val="FFCCFF"/>
                </a:highlight>
              </a:rPr>
              <a:t>の発展 </a:t>
            </a:r>
            <a:r>
              <a:rPr kumimoji="1" lang="en-US" altLang="ja-JP" sz="3200" dirty="0">
                <a:highlight>
                  <a:srgbClr val="FFCCFF"/>
                </a:highlight>
              </a:rPr>
              <a:t>(1/2)</a:t>
            </a:r>
            <a:br>
              <a:rPr kumimoji="1" lang="en-US" altLang="ja-JP" sz="3200" dirty="0">
                <a:highlight>
                  <a:srgbClr val="FFCCFF"/>
                </a:highlight>
              </a:rPr>
            </a:br>
            <a:r>
              <a:rPr kumimoji="1" lang="en-US" altLang="ja-JP" sz="2800" dirty="0">
                <a:highlight>
                  <a:srgbClr val="FFCCFF"/>
                </a:highlight>
              </a:rPr>
              <a:t>(China Education and Research Network: </a:t>
            </a:r>
            <a:r>
              <a:rPr kumimoji="1" lang="ja-JP" altLang="en-US" sz="2800" dirty="0">
                <a:highlight>
                  <a:srgbClr val="FFCCFF"/>
                </a:highlight>
              </a:rPr>
              <a:t>中国教育研究ネットワーク</a:t>
            </a:r>
            <a:r>
              <a:rPr kumimoji="1" lang="en-US" altLang="ja-JP" sz="2800" dirty="0">
                <a:highlight>
                  <a:srgbClr val="FFCCFF"/>
                </a:highlight>
              </a:rPr>
              <a:t>)</a:t>
            </a:r>
            <a:endParaRPr kumimoji="1" lang="ja-JP" altLang="en-US" sz="3200" dirty="0">
              <a:highlight>
                <a:srgbClr val="FFCCFF"/>
              </a:highlight>
            </a:endParaRPr>
          </a:p>
        </p:txBody>
      </p:sp>
      <p:sp>
        <p:nvSpPr>
          <p:cNvPr id="3" name="コンテンツ プレースホルダー 2">
            <a:extLst>
              <a:ext uri="{FF2B5EF4-FFF2-40B4-BE49-F238E27FC236}">
                <a16:creationId xmlns:a16="http://schemas.microsoft.com/office/drawing/2014/main" id="{2C0700BA-85BA-41B1-9017-7DE13B0657EB}"/>
              </a:ext>
            </a:extLst>
          </p:cNvPr>
          <p:cNvSpPr>
            <a:spLocks noGrp="1"/>
          </p:cNvSpPr>
          <p:nvPr>
            <p:ph idx="1"/>
          </p:nvPr>
        </p:nvSpPr>
        <p:spPr>
          <a:xfrm>
            <a:off x="155510" y="1429384"/>
            <a:ext cx="9212580" cy="4864735"/>
          </a:xfrm>
        </p:spPr>
        <p:txBody>
          <a:bodyPr>
            <a:normAutofit fontScale="70000" lnSpcReduction="20000"/>
          </a:bodyPr>
          <a:lstStyle/>
          <a:p>
            <a:pPr>
              <a:lnSpc>
                <a:spcPct val="120000"/>
              </a:lnSpc>
            </a:pPr>
            <a:r>
              <a:rPr kumimoji="1" lang="en-US" altLang="ja-JP" b="1" dirty="0">
                <a:highlight>
                  <a:srgbClr val="99FFCC"/>
                </a:highlight>
              </a:rPr>
              <a:t>1994 </a:t>
            </a:r>
            <a:r>
              <a:rPr kumimoji="1" lang="ja-JP" altLang="en-US" b="1" dirty="0">
                <a:highlight>
                  <a:srgbClr val="99FFCC"/>
                </a:highlight>
              </a:rPr>
              <a:t>年ごろ、米国の </a:t>
            </a:r>
            <a:r>
              <a:rPr kumimoji="1" lang="en-US" altLang="ja-JP" b="1" dirty="0">
                <a:highlight>
                  <a:srgbClr val="99FFCC"/>
                </a:highlight>
              </a:rPr>
              <a:t>NREN </a:t>
            </a:r>
            <a:r>
              <a:rPr kumimoji="1" lang="ja-JP" altLang="en-US" b="1" dirty="0">
                <a:highlight>
                  <a:srgbClr val="99FFCC"/>
                </a:highlight>
              </a:rPr>
              <a:t>の人材育成の成功の噂を聞いた中国の各大学の研究者たちが、中国版 </a:t>
            </a:r>
            <a:r>
              <a:rPr kumimoji="1" lang="en-US" altLang="ja-JP" b="1" dirty="0">
                <a:highlight>
                  <a:srgbClr val="99FFCC"/>
                </a:highlight>
              </a:rPr>
              <a:t>NREN "CERNET" </a:t>
            </a:r>
            <a:r>
              <a:rPr kumimoji="1" lang="ja-JP" altLang="en-US" b="1" dirty="0">
                <a:highlight>
                  <a:srgbClr val="99FFCC"/>
                </a:highlight>
              </a:rPr>
              <a:t>の自作を開始。</a:t>
            </a:r>
            <a:endParaRPr kumimoji="1" lang="en-US" altLang="ja-JP" b="1" dirty="0">
              <a:highlight>
                <a:srgbClr val="99FFCC"/>
              </a:highlight>
            </a:endParaRPr>
          </a:p>
          <a:p>
            <a:pPr lvl="1">
              <a:lnSpc>
                <a:spcPct val="120000"/>
              </a:lnSpc>
            </a:pPr>
            <a:r>
              <a:rPr kumimoji="1" lang="en-US" altLang="ja-JP" dirty="0"/>
              <a:t>CERNET </a:t>
            </a:r>
            <a:r>
              <a:rPr kumimoji="1" lang="ja-JP" altLang="en-US" dirty="0"/>
              <a:t>は、本格的な分散構築・運用・管理体制。</a:t>
            </a:r>
            <a:endParaRPr kumimoji="1" lang="en-US" altLang="ja-JP" dirty="0"/>
          </a:p>
          <a:p>
            <a:pPr lvl="1">
              <a:lnSpc>
                <a:spcPct val="120000"/>
              </a:lnSpc>
            </a:pPr>
            <a:r>
              <a:rPr kumimoji="1" lang="ja-JP" altLang="en-US" dirty="0"/>
              <a:t>単なる大学間通信バックボーンインフラではなく、コンピュータ・ネットワーク・システムに係る人材育成・技術研究の中心地としての役割を有する。</a:t>
            </a:r>
            <a:endParaRPr kumimoji="1" lang="en-US" altLang="ja-JP" dirty="0"/>
          </a:p>
          <a:p>
            <a:pPr>
              <a:lnSpc>
                <a:spcPct val="120000"/>
              </a:lnSpc>
            </a:pPr>
            <a:r>
              <a:rPr kumimoji="1" lang="ja-JP" altLang="en-US" b="1" dirty="0">
                <a:highlight>
                  <a:srgbClr val="FFFFCC"/>
                </a:highlight>
              </a:rPr>
              <a:t>北京だけでなく、全国各地 </a:t>
            </a:r>
            <a:r>
              <a:rPr kumimoji="1" lang="en-US" altLang="ja-JP" b="1" dirty="0">
                <a:highlight>
                  <a:srgbClr val="FFFFCC"/>
                </a:highlight>
              </a:rPr>
              <a:t>(</a:t>
            </a:r>
            <a:r>
              <a:rPr kumimoji="1" lang="ja-JP" altLang="en-US" b="1" dirty="0">
                <a:highlight>
                  <a:srgbClr val="FFFFCC"/>
                </a:highlight>
              </a:rPr>
              <a:t>チベット、新疆ウイグル、モンゴル自治区等</a:t>
            </a:r>
            <a:r>
              <a:rPr kumimoji="1" lang="en-US" altLang="ja-JP" b="1" dirty="0">
                <a:highlight>
                  <a:srgbClr val="FFFFCC"/>
                </a:highlight>
              </a:rPr>
              <a:t>) </a:t>
            </a:r>
            <a:r>
              <a:rPr kumimoji="1" lang="ja-JP" altLang="en-US" b="1" dirty="0">
                <a:highlight>
                  <a:srgbClr val="FFFFCC"/>
                </a:highlight>
              </a:rPr>
              <a:t>の大学等の研究者たちが手作業で </a:t>
            </a:r>
            <a:r>
              <a:rPr kumimoji="1" lang="en-US" altLang="ja-JP" b="1" dirty="0">
                <a:highlight>
                  <a:srgbClr val="FFFFCC"/>
                </a:highlight>
              </a:rPr>
              <a:t>CERNET </a:t>
            </a:r>
            <a:r>
              <a:rPr kumimoji="1" lang="ja-JP" altLang="en-US" b="1" dirty="0">
                <a:highlight>
                  <a:srgbClr val="FFFFCC"/>
                </a:highlight>
              </a:rPr>
              <a:t>を作り始めた。</a:t>
            </a:r>
            <a:endParaRPr kumimoji="1" lang="en-US" altLang="ja-JP" b="1" dirty="0">
              <a:highlight>
                <a:srgbClr val="FFFFCC"/>
              </a:highlight>
            </a:endParaRPr>
          </a:p>
          <a:p>
            <a:pPr lvl="1">
              <a:lnSpc>
                <a:spcPct val="120000"/>
              </a:lnSpc>
            </a:pPr>
            <a:r>
              <a:rPr kumimoji="1" lang="ja-JP" altLang="en-US" dirty="0"/>
              <a:t>当初、予算がなかったので、北京大学の教授が </a:t>
            </a:r>
            <a:r>
              <a:rPr kumimoji="1" lang="en-US" altLang="ja-JP" dirty="0"/>
              <a:t>40 </a:t>
            </a:r>
            <a:r>
              <a:rPr kumimoji="1" lang="ja-JP" altLang="en-US" dirty="0"/>
              <a:t>日以上かけて光ファイバ機材と工具を満載したバンで過酷な旅行をしながら、北京・武漢・鄭州の光ファイバを敷設した例などがリアルに記録。</a:t>
            </a:r>
            <a:br>
              <a:rPr kumimoji="1" lang="en-US" altLang="ja-JP" dirty="0"/>
            </a:br>
            <a:r>
              <a:rPr kumimoji="1" lang="en-US" altLang="ja-JP" dirty="0"/>
              <a:t>https://www.cernet.com/hlw30/202412/4832.html</a:t>
            </a:r>
          </a:p>
          <a:p>
            <a:pPr>
              <a:lnSpc>
                <a:spcPct val="120000"/>
              </a:lnSpc>
            </a:pPr>
            <a:r>
              <a:rPr kumimoji="1" lang="en-US" altLang="ja-JP" b="1" dirty="0">
                <a:highlight>
                  <a:srgbClr val="FFCCFF"/>
                </a:highlight>
              </a:rPr>
              <a:t>CERNET </a:t>
            </a:r>
            <a:r>
              <a:rPr kumimoji="1" lang="ja-JP" altLang="en-US" b="1" dirty="0">
                <a:highlight>
                  <a:srgbClr val="FFCCFF"/>
                </a:highlight>
              </a:rPr>
              <a:t>の特徴</a:t>
            </a:r>
            <a:r>
              <a:rPr kumimoji="1" lang="en-US" altLang="ja-JP" b="1" dirty="0">
                <a:highlight>
                  <a:srgbClr val="FFCCFF"/>
                </a:highlight>
              </a:rPr>
              <a:t>: </a:t>
            </a:r>
            <a:r>
              <a:rPr lang="en-US" altLang="ja-JP" b="1" dirty="0">
                <a:highlight>
                  <a:srgbClr val="FFCCFF"/>
                </a:highlight>
              </a:rPr>
              <a:t>(</a:t>
            </a:r>
            <a:r>
              <a:rPr lang="ja-JP" altLang="en-US" b="1" dirty="0">
                <a:highlight>
                  <a:srgbClr val="FFCCFF"/>
                </a:highlight>
              </a:rPr>
              <a:t>ア</a:t>
            </a:r>
            <a:r>
              <a:rPr lang="en-US" altLang="ja-JP" b="1" dirty="0">
                <a:highlight>
                  <a:srgbClr val="FFCCFF"/>
                </a:highlight>
              </a:rPr>
              <a:t>) </a:t>
            </a:r>
            <a:r>
              <a:rPr lang="ja-JP" altLang="en-US" b="1" dirty="0">
                <a:highlight>
                  <a:srgbClr val="FFCCFF"/>
                </a:highlight>
              </a:rPr>
              <a:t>インフラ </a:t>
            </a:r>
            <a:r>
              <a:rPr lang="en-US" altLang="ja-JP" b="1" dirty="0">
                <a:highlight>
                  <a:srgbClr val="FFCCFF"/>
                </a:highlight>
              </a:rPr>
              <a:t>+ (</a:t>
            </a:r>
            <a:r>
              <a:rPr lang="ja-JP" altLang="en-US" b="1" dirty="0">
                <a:highlight>
                  <a:srgbClr val="FFCCFF"/>
                </a:highlight>
              </a:rPr>
              <a:t>イ</a:t>
            </a:r>
            <a:r>
              <a:rPr lang="en-US" altLang="ja-JP" b="1" dirty="0">
                <a:highlight>
                  <a:srgbClr val="FFCCFF"/>
                </a:highlight>
              </a:rPr>
              <a:t>) </a:t>
            </a:r>
            <a:r>
              <a:rPr lang="ja-JP" altLang="en-US" b="1" dirty="0">
                <a:highlight>
                  <a:srgbClr val="FFCCFF"/>
                </a:highlight>
              </a:rPr>
              <a:t>試験技術の実網投入 の </a:t>
            </a:r>
            <a:r>
              <a:rPr lang="en-US" altLang="ja-JP" b="1" dirty="0">
                <a:highlight>
                  <a:srgbClr val="FFCCFF"/>
                </a:highlight>
              </a:rPr>
              <a:t>2 </a:t>
            </a:r>
            <a:r>
              <a:rPr lang="ja-JP" altLang="en-US" b="1" dirty="0">
                <a:highlight>
                  <a:srgbClr val="FFCCFF"/>
                </a:highlight>
              </a:rPr>
              <a:t>つの特徴の両立 </a:t>
            </a:r>
            <a:r>
              <a:rPr lang="en-US" altLang="ja-JP" b="1" dirty="0">
                <a:highlight>
                  <a:srgbClr val="FFCCFF"/>
                </a:highlight>
              </a:rPr>
              <a:t>(</a:t>
            </a:r>
            <a:r>
              <a:rPr lang="ja-JP" altLang="en-US" b="1" dirty="0">
                <a:highlight>
                  <a:srgbClr val="FFCCFF"/>
                </a:highlight>
              </a:rPr>
              <a:t>米国 </a:t>
            </a:r>
            <a:r>
              <a:rPr lang="en-US" altLang="ja-JP" b="1" dirty="0">
                <a:highlight>
                  <a:srgbClr val="FFCCFF"/>
                </a:highlight>
              </a:rPr>
              <a:t>NREN </a:t>
            </a:r>
            <a:r>
              <a:rPr lang="ja-JP" altLang="en-US" b="1" dirty="0">
                <a:highlight>
                  <a:srgbClr val="FFCCFF"/>
                </a:highlight>
              </a:rPr>
              <a:t>と同様</a:t>
            </a:r>
            <a:r>
              <a:rPr lang="en-US" altLang="ja-JP" b="1" dirty="0">
                <a:highlight>
                  <a:srgbClr val="FFCCFF"/>
                </a:highlight>
              </a:rPr>
              <a:t>)</a:t>
            </a:r>
            <a:endParaRPr kumimoji="1" lang="en-US" altLang="ja-JP" b="1" dirty="0">
              <a:highlight>
                <a:srgbClr val="FFCCFF"/>
              </a:highlight>
            </a:endParaRPr>
          </a:p>
          <a:p>
            <a:pPr lvl="1">
              <a:lnSpc>
                <a:spcPct val="120000"/>
              </a:lnSpc>
            </a:pPr>
            <a:r>
              <a:rPr kumimoji="1" lang="ja-JP" altLang="en-US" dirty="0"/>
              <a:t>インフラとしての現用網で技術上のトラブルをあえて発生させ、中国の国内企業およびネットワーク技術研究者を人材育成する。そのために、国内外の複数ベンダの機器の混在を堅持している。</a:t>
            </a:r>
            <a:br>
              <a:rPr kumimoji="1" lang="en-US" altLang="ja-JP" dirty="0"/>
            </a:br>
            <a:r>
              <a:rPr kumimoji="1" lang="en-US" altLang="ja-JP" dirty="0"/>
              <a:t>https://www.edu.cn/cernet_fu_wu/internet_n2/200806/t20080620_303870.shtml</a:t>
            </a:r>
          </a:p>
          <a:p>
            <a:pPr>
              <a:lnSpc>
                <a:spcPct val="120000"/>
              </a:lnSpc>
            </a:pPr>
            <a:endParaRPr kumimoji="1" lang="ja-JP" altLang="en-US" dirty="0"/>
          </a:p>
        </p:txBody>
      </p:sp>
      <p:sp>
        <p:nvSpPr>
          <p:cNvPr id="4" name="スライド番号プレースホルダー 3">
            <a:extLst>
              <a:ext uri="{FF2B5EF4-FFF2-40B4-BE49-F238E27FC236}">
                <a16:creationId xmlns:a16="http://schemas.microsoft.com/office/drawing/2014/main" id="{6E2DAD86-759F-473E-8565-873BAE9AC635}"/>
              </a:ext>
            </a:extLst>
          </p:cNvPr>
          <p:cNvSpPr>
            <a:spLocks noGrp="1"/>
          </p:cNvSpPr>
          <p:nvPr>
            <p:ph type="sldNum" sz="quarter" idx="12"/>
          </p:nvPr>
        </p:nvSpPr>
        <p:spPr/>
        <p:txBody>
          <a:bodyPr/>
          <a:lstStyle/>
          <a:p>
            <a:fld id="{63DCA85F-F225-44A4-AEA8-9083CAE61796}" type="slidenum">
              <a:rPr kumimoji="1" lang="ja-JP" altLang="en-US" smtClean="0"/>
              <a:t>78</a:t>
            </a:fld>
            <a:endParaRPr kumimoji="1" lang="ja-JP" altLang="en-US" dirty="0"/>
          </a:p>
        </p:txBody>
      </p:sp>
      <p:pic>
        <p:nvPicPr>
          <p:cNvPr id="6" name="図 5">
            <a:extLst>
              <a:ext uri="{FF2B5EF4-FFF2-40B4-BE49-F238E27FC236}">
                <a16:creationId xmlns:a16="http://schemas.microsoft.com/office/drawing/2014/main" id="{1C3F3C69-65AB-4035-BE7D-902DA5D1D605}"/>
              </a:ext>
            </a:extLst>
          </p:cNvPr>
          <p:cNvPicPr>
            <a:picLocks noChangeAspect="1"/>
          </p:cNvPicPr>
          <p:nvPr/>
        </p:nvPicPr>
        <p:blipFill>
          <a:blip r:embed="rId2"/>
          <a:stretch>
            <a:fillRect/>
          </a:stretch>
        </p:blipFill>
        <p:spPr>
          <a:xfrm>
            <a:off x="9346247" y="1292208"/>
            <a:ext cx="1938973" cy="1693235"/>
          </a:xfrm>
          <a:prstGeom prst="rect">
            <a:avLst/>
          </a:prstGeom>
          <a:ln w="19050">
            <a:solidFill>
              <a:schemeClr val="tx1"/>
            </a:solidFill>
          </a:ln>
        </p:spPr>
      </p:pic>
      <p:pic>
        <p:nvPicPr>
          <p:cNvPr id="10" name="図 9">
            <a:extLst>
              <a:ext uri="{FF2B5EF4-FFF2-40B4-BE49-F238E27FC236}">
                <a16:creationId xmlns:a16="http://schemas.microsoft.com/office/drawing/2014/main" id="{A5E34F13-AFC9-4653-BBEA-383CDE7E62CD}"/>
              </a:ext>
            </a:extLst>
          </p:cNvPr>
          <p:cNvPicPr>
            <a:picLocks noChangeAspect="1"/>
          </p:cNvPicPr>
          <p:nvPr/>
        </p:nvPicPr>
        <p:blipFill>
          <a:blip r:embed="rId3"/>
          <a:stretch>
            <a:fillRect/>
          </a:stretch>
        </p:blipFill>
        <p:spPr>
          <a:xfrm>
            <a:off x="9346247" y="3075262"/>
            <a:ext cx="2652882" cy="1664368"/>
          </a:xfrm>
          <a:prstGeom prst="rect">
            <a:avLst/>
          </a:prstGeom>
        </p:spPr>
      </p:pic>
      <p:sp>
        <p:nvSpPr>
          <p:cNvPr id="11" name="テキスト ボックス 10">
            <a:extLst>
              <a:ext uri="{FF2B5EF4-FFF2-40B4-BE49-F238E27FC236}">
                <a16:creationId xmlns:a16="http://schemas.microsoft.com/office/drawing/2014/main" id="{C1B66D04-0C86-4BEE-B73C-E346A6817E9B}"/>
              </a:ext>
            </a:extLst>
          </p:cNvPr>
          <p:cNvSpPr txBox="1"/>
          <p:nvPr/>
        </p:nvSpPr>
        <p:spPr>
          <a:xfrm>
            <a:off x="9346247" y="4709732"/>
            <a:ext cx="2652882" cy="461665"/>
          </a:xfrm>
          <a:prstGeom prst="rect">
            <a:avLst/>
          </a:prstGeom>
          <a:noFill/>
        </p:spPr>
        <p:txBody>
          <a:bodyPr wrap="square" rtlCol="0">
            <a:spAutoFit/>
          </a:bodyPr>
          <a:lstStyle/>
          <a:p>
            <a:r>
              <a:rPr kumimoji="1" lang="en-US" altLang="ja-JP" sz="1200" dirty="0"/>
              <a:t>https://www.cernet.com/hlw30/202412/4832.html</a:t>
            </a:r>
            <a:endParaRPr kumimoji="1" lang="ja-JP" altLang="en-US" sz="1200" dirty="0"/>
          </a:p>
        </p:txBody>
      </p:sp>
      <p:pic>
        <p:nvPicPr>
          <p:cNvPr id="15" name="図 14">
            <a:extLst>
              <a:ext uri="{FF2B5EF4-FFF2-40B4-BE49-F238E27FC236}">
                <a16:creationId xmlns:a16="http://schemas.microsoft.com/office/drawing/2014/main" id="{C26B52FA-FA05-4BD1-9F8F-4279C5F45D84}"/>
              </a:ext>
            </a:extLst>
          </p:cNvPr>
          <p:cNvPicPr>
            <a:picLocks noChangeAspect="1"/>
          </p:cNvPicPr>
          <p:nvPr/>
        </p:nvPicPr>
        <p:blipFill>
          <a:blip r:embed="rId4"/>
          <a:stretch>
            <a:fillRect/>
          </a:stretch>
        </p:blipFill>
        <p:spPr>
          <a:xfrm>
            <a:off x="9368090" y="5163701"/>
            <a:ext cx="1938973" cy="1312492"/>
          </a:xfrm>
          <a:prstGeom prst="rect">
            <a:avLst/>
          </a:prstGeom>
        </p:spPr>
      </p:pic>
      <p:sp>
        <p:nvSpPr>
          <p:cNvPr id="16" name="テキスト ボックス 15">
            <a:extLst>
              <a:ext uri="{FF2B5EF4-FFF2-40B4-BE49-F238E27FC236}">
                <a16:creationId xmlns:a16="http://schemas.microsoft.com/office/drawing/2014/main" id="{0185C3D7-0823-4CF8-AC4C-4AFF2A91CCBB}"/>
              </a:ext>
            </a:extLst>
          </p:cNvPr>
          <p:cNvSpPr txBox="1"/>
          <p:nvPr/>
        </p:nvSpPr>
        <p:spPr>
          <a:xfrm>
            <a:off x="9285287" y="6463919"/>
            <a:ext cx="2652882" cy="461665"/>
          </a:xfrm>
          <a:prstGeom prst="rect">
            <a:avLst/>
          </a:prstGeom>
          <a:noFill/>
        </p:spPr>
        <p:txBody>
          <a:bodyPr wrap="square" rtlCol="0">
            <a:spAutoFit/>
          </a:bodyPr>
          <a:lstStyle/>
          <a:p>
            <a:r>
              <a:rPr kumimoji="1" lang="en-US" altLang="ja-JP" sz="1200" dirty="0"/>
              <a:t>https://xxh.resource.edu.cn/news/2782.html</a:t>
            </a:r>
            <a:endParaRPr kumimoji="1" lang="ja-JP" altLang="en-US" sz="1200" dirty="0"/>
          </a:p>
        </p:txBody>
      </p:sp>
      <p:pic>
        <p:nvPicPr>
          <p:cNvPr id="12" name="図 11">
            <a:extLst>
              <a:ext uri="{FF2B5EF4-FFF2-40B4-BE49-F238E27FC236}">
                <a16:creationId xmlns:a16="http://schemas.microsoft.com/office/drawing/2014/main" id="{ED7C76AB-63A1-40C7-96A2-B05EED40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6241" y="628332"/>
            <a:ext cx="872129" cy="583655"/>
          </a:xfrm>
          <a:prstGeom prst="rect">
            <a:avLst/>
          </a:prstGeom>
        </p:spPr>
      </p:pic>
    </p:spTree>
    <p:extLst>
      <p:ext uri="{BB962C8B-B14F-4D97-AF65-F5344CB8AC3E}">
        <p14:creationId xmlns:p14="http://schemas.microsoft.com/office/powerpoint/2010/main" val="32409098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C867C3-D232-4C9A-B729-2E382054F050}"/>
              </a:ext>
            </a:extLst>
          </p:cNvPr>
          <p:cNvSpPr>
            <a:spLocks noGrp="1"/>
          </p:cNvSpPr>
          <p:nvPr>
            <p:ph type="title"/>
          </p:nvPr>
        </p:nvSpPr>
        <p:spPr>
          <a:xfrm>
            <a:off x="640080" y="136525"/>
            <a:ext cx="11198290" cy="983615"/>
          </a:xfrm>
        </p:spPr>
        <p:txBody>
          <a:bodyPr>
            <a:noAutofit/>
          </a:bodyPr>
          <a:lstStyle/>
          <a:p>
            <a:r>
              <a:rPr kumimoji="1" lang="ja-JP" altLang="en-US" sz="3200" dirty="0">
                <a:highlight>
                  <a:srgbClr val="FFCCFF"/>
                </a:highlight>
              </a:rPr>
              <a:t>中国の「</a:t>
            </a:r>
            <a:r>
              <a:rPr kumimoji="1" lang="en-US" altLang="ja-JP" sz="3200" dirty="0">
                <a:highlight>
                  <a:srgbClr val="FFCCFF"/>
                </a:highlight>
              </a:rPr>
              <a:t>NREN</a:t>
            </a:r>
            <a:r>
              <a:rPr kumimoji="1" lang="ja-JP" altLang="en-US" sz="3200" dirty="0">
                <a:highlight>
                  <a:srgbClr val="FFCCFF"/>
                </a:highlight>
              </a:rPr>
              <a:t>」である </a:t>
            </a:r>
            <a:r>
              <a:rPr kumimoji="1" lang="en-US" altLang="ja-JP" sz="3200" dirty="0">
                <a:highlight>
                  <a:srgbClr val="FFCCFF"/>
                </a:highlight>
              </a:rPr>
              <a:t>CERNET </a:t>
            </a:r>
            <a:r>
              <a:rPr kumimoji="1" lang="ja-JP" altLang="en-US" sz="3200" dirty="0">
                <a:highlight>
                  <a:srgbClr val="FFCCFF"/>
                </a:highlight>
              </a:rPr>
              <a:t>の発展 </a:t>
            </a:r>
            <a:r>
              <a:rPr kumimoji="1" lang="en-US" altLang="ja-JP" sz="3200" dirty="0">
                <a:highlight>
                  <a:srgbClr val="FFCCFF"/>
                </a:highlight>
              </a:rPr>
              <a:t>(2/2)</a:t>
            </a:r>
            <a:br>
              <a:rPr kumimoji="1" lang="en-US" altLang="ja-JP" sz="3200" dirty="0">
                <a:highlight>
                  <a:srgbClr val="FFCCFF"/>
                </a:highlight>
              </a:rPr>
            </a:br>
            <a:r>
              <a:rPr kumimoji="1" lang="en-US" altLang="ja-JP" sz="2800" dirty="0">
                <a:highlight>
                  <a:srgbClr val="FFCCFF"/>
                </a:highlight>
              </a:rPr>
              <a:t>(China Education and Research Network: </a:t>
            </a:r>
            <a:r>
              <a:rPr kumimoji="1" lang="ja-JP" altLang="en-US" sz="2800" dirty="0">
                <a:highlight>
                  <a:srgbClr val="FFCCFF"/>
                </a:highlight>
              </a:rPr>
              <a:t>中国教育研究ネットワーク</a:t>
            </a:r>
            <a:r>
              <a:rPr kumimoji="1" lang="en-US" altLang="ja-JP" sz="2800" dirty="0">
                <a:highlight>
                  <a:srgbClr val="FFCCFF"/>
                </a:highlight>
              </a:rPr>
              <a:t>)</a:t>
            </a:r>
            <a:endParaRPr kumimoji="1" lang="ja-JP" altLang="en-US" sz="3200" dirty="0">
              <a:highlight>
                <a:srgbClr val="FFCCFF"/>
              </a:highlight>
            </a:endParaRPr>
          </a:p>
        </p:txBody>
      </p:sp>
      <p:sp>
        <p:nvSpPr>
          <p:cNvPr id="4" name="スライド番号プレースホルダー 3">
            <a:extLst>
              <a:ext uri="{FF2B5EF4-FFF2-40B4-BE49-F238E27FC236}">
                <a16:creationId xmlns:a16="http://schemas.microsoft.com/office/drawing/2014/main" id="{6E2DAD86-759F-473E-8565-873BAE9AC635}"/>
              </a:ext>
            </a:extLst>
          </p:cNvPr>
          <p:cNvSpPr>
            <a:spLocks noGrp="1"/>
          </p:cNvSpPr>
          <p:nvPr>
            <p:ph type="sldNum" sz="quarter" idx="12"/>
          </p:nvPr>
        </p:nvSpPr>
        <p:spPr/>
        <p:txBody>
          <a:bodyPr/>
          <a:lstStyle/>
          <a:p>
            <a:fld id="{63DCA85F-F225-44A4-AEA8-9083CAE61796}" type="slidenum">
              <a:rPr kumimoji="1" lang="ja-JP" altLang="en-US" smtClean="0"/>
              <a:t>79</a:t>
            </a:fld>
            <a:endParaRPr kumimoji="1" lang="ja-JP" altLang="en-US" dirty="0"/>
          </a:p>
        </p:txBody>
      </p:sp>
      <p:pic>
        <p:nvPicPr>
          <p:cNvPr id="7" name="図 6">
            <a:extLst>
              <a:ext uri="{FF2B5EF4-FFF2-40B4-BE49-F238E27FC236}">
                <a16:creationId xmlns:a16="http://schemas.microsoft.com/office/drawing/2014/main" id="{46404398-4CCC-48C9-B2A1-0930EC220036}"/>
              </a:ext>
            </a:extLst>
          </p:cNvPr>
          <p:cNvPicPr>
            <a:picLocks noChangeAspect="1"/>
          </p:cNvPicPr>
          <p:nvPr/>
        </p:nvPicPr>
        <p:blipFill>
          <a:blip r:embed="rId2"/>
          <a:stretch>
            <a:fillRect/>
          </a:stretch>
        </p:blipFill>
        <p:spPr>
          <a:xfrm>
            <a:off x="8848759" y="4619000"/>
            <a:ext cx="2689050" cy="2046016"/>
          </a:xfrm>
          <a:prstGeom prst="rect">
            <a:avLst/>
          </a:prstGeom>
        </p:spPr>
      </p:pic>
      <p:sp>
        <p:nvSpPr>
          <p:cNvPr id="8" name="テキスト ボックス 7">
            <a:extLst>
              <a:ext uri="{FF2B5EF4-FFF2-40B4-BE49-F238E27FC236}">
                <a16:creationId xmlns:a16="http://schemas.microsoft.com/office/drawing/2014/main" id="{72191C08-CE3D-4F66-93A1-2FDE0A7468DC}"/>
              </a:ext>
            </a:extLst>
          </p:cNvPr>
          <p:cNvSpPr txBox="1"/>
          <p:nvPr/>
        </p:nvSpPr>
        <p:spPr>
          <a:xfrm>
            <a:off x="2474629" y="6046914"/>
            <a:ext cx="6374130" cy="646331"/>
          </a:xfrm>
          <a:prstGeom prst="rect">
            <a:avLst/>
          </a:prstGeom>
          <a:noFill/>
        </p:spPr>
        <p:txBody>
          <a:bodyPr wrap="square" rtlCol="0">
            <a:spAutoFit/>
          </a:bodyPr>
          <a:lstStyle/>
          <a:p>
            <a:pPr algn="r"/>
            <a:r>
              <a:rPr kumimoji="1" lang="ja-JP" altLang="en-US" dirty="0"/>
              <a:t>精華大学の研究者たちが </a:t>
            </a:r>
            <a:r>
              <a:rPr kumimoji="1" lang="en-US" altLang="ja-JP" dirty="0"/>
              <a:t>2005 </a:t>
            </a:r>
            <a:r>
              <a:rPr kumimoji="1" lang="ja-JP" altLang="en-US" dirty="0"/>
              <a:t>年に作った自作ルータ</a:t>
            </a:r>
            <a:endParaRPr kumimoji="1" lang="en-US" altLang="ja-JP" dirty="0"/>
          </a:p>
          <a:p>
            <a:pPr algn="r"/>
            <a:r>
              <a:rPr kumimoji="1" lang="en-US" altLang="ja-JP" dirty="0"/>
              <a:t>https://xxh.resource.edu.cn/news/2782.html</a:t>
            </a:r>
            <a:endParaRPr kumimoji="1" lang="ja-JP" altLang="en-US" dirty="0"/>
          </a:p>
        </p:txBody>
      </p:sp>
      <p:sp>
        <p:nvSpPr>
          <p:cNvPr id="3" name="コンテンツ プレースホルダー 2">
            <a:extLst>
              <a:ext uri="{FF2B5EF4-FFF2-40B4-BE49-F238E27FC236}">
                <a16:creationId xmlns:a16="http://schemas.microsoft.com/office/drawing/2014/main" id="{2C0700BA-85BA-41B1-9017-7DE13B0657EB}"/>
              </a:ext>
            </a:extLst>
          </p:cNvPr>
          <p:cNvSpPr>
            <a:spLocks noGrp="1"/>
          </p:cNvSpPr>
          <p:nvPr>
            <p:ph idx="1"/>
          </p:nvPr>
        </p:nvSpPr>
        <p:spPr>
          <a:xfrm>
            <a:off x="430530" y="2388449"/>
            <a:ext cx="11198290" cy="3494723"/>
          </a:xfrm>
        </p:spPr>
        <p:txBody>
          <a:bodyPr>
            <a:normAutofit fontScale="85000" lnSpcReduction="20000"/>
          </a:bodyPr>
          <a:lstStyle/>
          <a:p>
            <a:pPr>
              <a:lnSpc>
                <a:spcPct val="110000"/>
              </a:lnSpc>
            </a:pPr>
            <a:r>
              <a:rPr lang="en-US" altLang="ja-JP" dirty="0"/>
              <a:t>1994</a:t>
            </a:r>
            <a:r>
              <a:rPr lang="ja-JP" altLang="en-US" dirty="0"/>
              <a:t> ～</a:t>
            </a:r>
            <a:r>
              <a:rPr lang="en-US" altLang="ja-JP" dirty="0"/>
              <a:t>: </a:t>
            </a:r>
            <a:r>
              <a:rPr lang="ja-JP" altLang="en-US" dirty="0"/>
              <a:t>当初、一時的に外国製品 </a:t>
            </a:r>
            <a:r>
              <a:rPr lang="en-US" altLang="ja-JP" dirty="0"/>
              <a:t>(Cisco </a:t>
            </a:r>
            <a:r>
              <a:rPr lang="ja-JP" altLang="en-US" dirty="0"/>
              <a:t>ルータ等</a:t>
            </a:r>
            <a:r>
              <a:rPr lang="en-US" altLang="ja-JP" dirty="0"/>
              <a:t>) </a:t>
            </a:r>
            <a:r>
              <a:rPr lang="ja-JP" altLang="en-US" dirty="0"/>
              <a:t>を用いて構築開始。</a:t>
            </a:r>
            <a:endParaRPr lang="en-US" altLang="ja-JP" dirty="0"/>
          </a:p>
          <a:p>
            <a:pPr>
              <a:lnSpc>
                <a:spcPct val="110000"/>
              </a:lnSpc>
            </a:pPr>
            <a:r>
              <a:rPr kumimoji="1" lang="en-US" altLang="ja-JP" b="1" dirty="0">
                <a:solidFill>
                  <a:schemeClr val="accent2">
                    <a:lumMod val="75000"/>
                  </a:schemeClr>
                </a:solidFill>
              </a:rPr>
              <a:t>2000 </a:t>
            </a:r>
            <a:r>
              <a:rPr kumimoji="1" lang="ja-JP" altLang="en-US" b="1" dirty="0">
                <a:solidFill>
                  <a:schemeClr val="accent2">
                    <a:lumMod val="75000"/>
                  </a:schemeClr>
                </a:solidFill>
              </a:rPr>
              <a:t>年代</a:t>
            </a:r>
            <a:r>
              <a:rPr kumimoji="1" lang="en-US" altLang="ja-JP" b="1" dirty="0">
                <a:solidFill>
                  <a:schemeClr val="accent2">
                    <a:lumMod val="75000"/>
                  </a:schemeClr>
                </a:solidFill>
              </a:rPr>
              <a:t>:</a:t>
            </a:r>
            <a:r>
              <a:rPr kumimoji="1" lang="ja-JP" altLang="en-US" b="1" dirty="0">
                <a:solidFill>
                  <a:schemeClr val="accent2">
                    <a:lumMod val="75000"/>
                  </a:schemeClr>
                </a:solidFill>
              </a:rPr>
              <a:t>中国の大学の研究者たちが自作ルータを作り始め、これを </a:t>
            </a:r>
            <a:r>
              <a:rPr kumimoji="1" lang="en-US" altLang="ja-JP" b="1" dirty="0">
                <a:solidFill>
                  <a:schemeClr val="accent2">
                    <a:lumMod val="75000"/>
                  </a:schemeClr>
                </a:solidFill>
              </a:rPr>
              <a:t>CERNET </a:t>
            </a:r>
            <a:r>
              <a:rPr kumimoji="1" lang="ja-JP" altLang="en-US" b="1" dirty="0">
                <a:solidFill>
                  <a:schemeClr val="accent2">
                    <a:lumMod val="75000"/>
                  </a:schemeClr>
                </a:solidFill>
              </a:rPr>
              <a:t>に実網投入開始。</a:t>
            </a:r>
            <a:endParaRPr kumimoji="1" lang="en-US" altLang="ja-JP" b="1" dirty="0">
              <a:solidFill>
                <a:schemeClr val="accent2">
                  <a:lumMod val="75000"/>
                </a:schemeClr>
              </a:solidFill>
            </a:endParaRPr>
          </a:p>
          <a:p>
            <a:pPr>
              <a:lnSpc>
                <a:spcPct val="110000"/>
              </a:lnSpc>
            </a:pPr>
            <a:r>
              <a:rPr lang="en-US" altLang="ja-JP" b="1" dirty="0">
                <a:solidFill>
                  <a:schemeClr val="accent6">
                    <a:lumMod val="75000"/>
                  </a:schemeClr>
                </a:solidFill>
              </a:rPr>
              <a:t>2009 </a:t>
            </a:r>
            <a:r>
              <a:rPr lang="ja-JP" altLang="en-US" b="1" dirty="0">
                <a:solidFill>
                  <a:schemeClr val="accent6">
                    <a:lumMod val="75000"/>
                  </a:schemeClr>
                </a:solidFill>
              </a:rPr>
              <a:t>年</a:t>
            </a:r>
            <a:r>
              <a:rPr lang="en-US" altLang="ja-JP" b="1" dirty="0">
                <a:solidFill>
                  <a:schemeClr val="accent6">
                    <a:lumMod val="75000"/>
                  </a:schemeClr>
                </a:solidFill>
              </a:rPr>
              <a:t>: 10Gbps </a:t>
            </a:r>
            <a:r>
              <a:rPr lang="ja-JP" altLang="en-US" b="1" dirty="0">
                <a:solidFill>
                  <a:schemeClr val="accent6">
                    <a:lumMod val="75000"/>
                  </a:schemeClr>
                </a:solidFill>
              </a:rPr>
              <a:t>級のネットワークの </a:t>
            </a:r>
            <a:r>
              <a:rPr lang="en-US" altLang="ja-JP" b="1" dirty="0">
                <a:solidFill>
                  <a:schemeClr val="accent6">
                    <a:lumMod val="75000"/>
                  </a:schemeClr>
                </a:solidFill>
              </a:rPr>
              <a:t>80% </a:t>
            </a:r>
            <a:r>
              <a:rPr lang="ja-JP" altLang="en-US" b="1" dirty="0">
                <a:solidFill>
                  <a:schemeClr val="accent6">
                    <a:lumMod val="75000"/>
                  </a:schemeClr>
                </a:solidFill>
              </a:rPr>
              <a:t>を中国産技術で実現することに成功。</a:t>
            </a:r>
            <a:br>
              <a:rPr lang="en-US" altLang="ja-JP" dirty="0"/>
            </a:br>
            <a:r>
              <a:rPr lang="en-US" altLang="ja-JP" sz="2000" dirty="0"/>
              <a:t>https://www.edu.cn/xxh/ji_shu_ju_le_bu/cernet2_lpv6/cernet2/200904/t20090401_370073_1.shtml</a:t>
            </a:r>
            <a:br>
              <a:rPr lang="en-US" altLang="ja-JP" sz="2000" dirty="0"/>
            </a:br>
            <a:r>
              <a:rPr lang="ja-JP" altLang="en-US" sz="2600" dirty="0"/>
              <a:t>その後、</a:t>
            </a:r>
            <a:r>
              <a:rPr kumimoji="1" lang="ja-JP" altLang="en-US" sz="2600" dirty="0"/>
              <a:t>国産開発・実網投入を続け、</a:t>
            </a:r>
            <a:endParaRPr lang="en-US" altLang="ja-JP" sz="2000" dirty="0"/>
          </a:p>
          <a:p>
            <a:pPr>
              <a:lnSpc>
                <a:spcPct val="110000"/>
              </a:lnSpc>
            </a:pPr>
            <a:r>
              <a:rPr kumimoji="1" lang="en-US" altLang="ja-JP" b="1" dirty="0">
                <a:solidFill>
                  <a:schemeClr val="accent1">
                    <a:lumMod val="50000"/>
                  </a:schemeClr>
                </a:solidFill>
                <a:highlight>
                  <a:srgbClr val="FFFFCC"/>
                </a:highlight>
              </a:rPr>
              <a:t>2023 </a:t>
            </a:r>
            <a:r>
              <a:rPr kumimoji="1" lang="ja-JP" altLang="en-US" b="1" dirty="0">
                <a:solidFill>
                  <a:schemeClr val="accent1">
                    <a:lumMod val="50000"/>
                  </a:schemeClr>
                </a:solidFill>
                <a:highlight>
                  <a:srgbClr val="FFFFCC"/>
                </a:highlight>
              </a:rPr>
              <a:t>年</a:t>
            </a:r>
            <a:r>
              <a:rPr kumimoji="1" lang="en-US" altLang="ja-JP" b="1" dirty="0">
                <a:solidFill>
                  <a:schemeClr val="accent1">
                    <a:lumMod val="50000"/>
                  </a:schemeClr>
                </a:solidFill>
                <a:highlight>
                  <a:srgbClr val="FFFFCC"/>
                </a:highlight>
              </a:rPr>
              <a:t>: </a:t>
            </a:r>
            <a:r>
              <a:rPr kumimoji="1" lang="ja-JP" altLang="en-US" b="1" dirty="0">
                <a:solidFill>
                  <a:schemeClr val="accent1">
                    <a:lumMod val="50000"/>
                  </a:schemeClr>
                </a:solidFill>
                <a:highlight>
                  <a:srgbClr val="FFFFCC"/>
                </a:highlight>
              </a:rPr>
              <a:t>ついに世界最速の </a:t>
            </a:r>
            <a:r>
              <a:rPr kumimoji="1" lang="en-US" altLang="ja-JP" b="1" dirty="0">
                <a:solidFill>
                  <a:schemeClr val="accent1">
                    <a:lumMod val="50000"/>
                  </a:schemeClr>
                </a:solidFill>
                <a:highlight>
                  <a:srgbClr val="FFFFCC"/>
                </a:highlight>
              </a:rPr>
              <a:t>1.2Tbps </a:t>
            </a:r>
            <a:r>
              <a:rPr kumimoji="1" lang="ja-JP" altLang="en-US" b="1" dirty="0">
                <a:solidFill>
                  <a:schemeClr val="accent1">
                    <a:lumMod val="50000"/>
                  </a:schemeClr>
                </a:solidFill>
                <a:highlight>
                  <a:srgbClr val="FFFFCC"/>
                </a:highlight>
              </a:rPr>
              <a:t>単一ポートルータの装置群 </a:t>
            </a:r>
            <a:r>
              <a:rPr kumimoji="1" lang="en-US" altLang="ja-JP" b="1" dirty="0">
                <a:solidFill>
                  <a:schemeClr val="accent1">
                    <a:lumMod val="50000"/>
                  </a:schemeClr>
                </a:solidFill>
                <a:highlight>
                  <a:srgbClr val="FFFFCC"/>
                </a:highlight>
              </a:rPr>
              <a:t>100% </a:t>
            </a:r>
            <a:r>
              <a:rPr kumimoji="1" lang="ja-JP" altLang="en-US" b="1" dirty="0">
                <a:solidFill>
                  <a:schemeClr val="accent1">
                    <a:lumMod val="50000"/>
                  </a:schemeClr>
                </a:solidFill>
                <a:highlight>
                  <a:srgbClr val="FFFFCC"/>
                </a:highlight>
              </a:rPr>
              <a:t>を、中国製のみで実現することに成功したと発表。米国に追い付いた。</a:t>
            </a:r>
            <a:br>
              <a:rPr kumimoji="1" lang="en-US" altLang="ja-JP" dirty="0"/>
            </a:br>
            <a:r>
              <a:rPr kumimoji="1" lang="en-US" altLang="ja-JP" sz="1900" dirty="0"/>
              <a:t>https://www.edu.cn/xxh/ji_shu_ju_le_bu/cernet2_lpv6/202311/t20231113_2531748.shtml</a:t>
            </a:r>
            <a:endParaRPr kumimoji="1" lang="ja-JP" altLang="en-US" dirty="0"/>
          </a:p>
        </p:txBody>
      </p:sp>
      <p:sp>
        <p:nvSpPr>
          <p:cNvPr id="12" name="コンテンツ プレースホルダー 2">
            <a:extLst>
              <a:ext uri="{FF2B5EF4-FFF2-40B4-BE49-F238E27FC236}">
                <a16:creationId xmlns:a16="http://schemas.microsoft.com/office/drawing/2014/main" id="{8010EB38-DC3A-47A4-A836-20036B414D7F}"/>
              </a:ext>
            </a:extLst>
          </p:cNvPr>
          <p:cNvSpPr txBox="1">
            <a:spLocks/>
          </p:cNvSpPr>
          <p:nvPr/>
        </p:nvSpPr>
        <p:spPr>
          <a:xfrm>
            <a:off x="364205" y="1147771"/>
            <a:ext cx="11330940" cy="1030167"/>
          </a:xfrm>
          <a:prstGeom prst="rect">
            <a:avLst/>
          </a:prstGeom>
          <a:solidFill>
            <a:srgbClr val="FFFFCC"/>
          </a:solidFill>
          <a:ln w="12700">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20000"/>
              </a:lnSpc>
            </a:pPr>
            <a:r>
              <a:rPr lang="ja-JP" altLang="en-US" sz="2000" dirty="0"/>
              <a:t>中国 </a:t>
            </a:r>
            <a:r>
              <a:rPr lang="en-US" altLang="ja-JP" sz="2000" dirty="0"/>
              <a:t>CERNET </a:t>
            </a:r>
            <a:r>
              <a:rPr lang="ja-JP" altLang="en-US" sz="2000" dirty="0"/>
              <a:t>は、米国 </a:t>
            </a:r>
            <a:r>
              <a:rPr lang="en-US" altLang="ja-JP" sz="2000" dirty="0"/>
              <a:t>NREN </a:t>
            </a:r>
            <a:r>
              <a:rPr lang="ja-JP" altLang="en-US" sz="2000" dirty="0"/>
              <a:t>を参考に、</a:t>
            </a:r>
            <a:r>
              <a:rPr lang="en-US" altLang="ja-JP" sz="2000" b="1" u="sng" dirty="0">
                <a:solidFill>
                  <a:schemeClr val="accent2">
                    <a:lumMod val="75000"/>
                  </a:schemeClr>
                </a:solidFill>
              </a:rPr>
              <a:t>(</a:t>
            </a:r>
            <a:r>
              <a:rPr lang="ja-JP" altLang="en-US" sz="2000" b="1" u="sng" dirty="0">
                <a:solidFill>
                  <a:schemeClr val="accent2">
                    <a:lumMod val="75000"/>
                  </a:schemeClr>
                </a:solidFill>
              </a:rPr>
              <a:t>ア</a:t>
            </a:r>
            <a:r>
              <a:rPr lang="en-US" altLang="ja-JP" sz="2000" b="1" u="sng" dirty="0">
                <a:solidFill>
                  <a:schemeClr val="accent2">
                    <a:lumMod val="75000"/>
                  </a:schemeClr>
                </a:solidFill>
              </a:rPr>
              <a:t>) </a:t>
            </a:r>
            <a:r>
              <a:rPr lang="ja-JP" altLang="en-US" sz="2000" b="1" u="sng" dirty="0">
                <a:solidFill>
                  <a:schemeClr val="accent2">
                    <a:lumMod val="75000"/>
                  </a:schemeClr>
                </a:solidFill>
              </a:rPr>
              <a:t>実用インフラ網</a:t>
            </a:r>
            <a:r>
              <a:rPr lang="ja-JP" altLang="en-US" sz="2000" dirty="0"/>
              <a:t>と、</a:t>
            </a:r>
            <a:r>
              <a:rPr lang="en-US" altLang="ja-JP" sz="2000" b="1" u="sng" dirty="0">
                <a:solidFill>
                  <a:srgbClr val="0000FF"/>
                </a:solidFill>
              </a:rPr>
              <a:t>(</a:t>
            </a:r>
            <a:r>
              <a:rPr lang="ja-JP" altLang="en-US" sz="2000" b="1" u="sng" dirty="0">
                <a:solidFill>
                  <a:srgbClr val="0000FF"/>
                </a:solidFill>
              </a:rPr>
              <a:t>イ</a:t>
            </a:r>
            <a:r>
              <a:rPr lang="en-US" altLang="ja-JP" sz="2000" b="1" u="sng" dirty="0">
                <a:solidFill>
                  <a:srgbClr val="0000FF"/>
                </a:solidFill>
              </a:rPr>
              <a:t>) </a:t>
            </a:r>
            <a:r>
              <a:rPr lang="ja-JP" altLang="en-US" sz="2000" b="1" u="sng" dirty="0">
                <a:solidFill>
                  <a:srgbClr val="0000FF"/>
                </a:solidFill>
              </a:rPr>
              <a:t>試作コンピュータ・ネットワークシステムを実網投入可能な実験網</a:t>
            </a:r>
            <a:r>
              <a:rPr lang="ja-JP" altLang="en-US" sz="2000" dirty="0"/>
              <a:t>の性質の</a:t>
            </a:r>
            <a:r>
              <a:rPr lang="ja-JP" altLang="en-US" sz="2000" b="1" u="sng" dirty="0"/>
              <a:t>両立を追求</a:t>
            </a:r>
            <a:r>
              <a:rPr lang="ja-JP" altLang="en-US" sz="2000" dirty="0"/>
              <a:t>。</a:t>
            </a:r>
            <a:r>
              <a:rPr lang="ja-JP" altLang="en-US" sz="2000" b="1" u="sng" dirty="0"/>
              <a:t>これにより、中国発の </a:t>
            </a:r>
            <a:r>
              <a:rPr lang="en-US" altLang="ja-JP" sz="2000" b="1" u="sng" dirty="0"/>
              <a:t>(a), (b) </a:t>
            </a:r>
            <a:r>
              <a:rPr lang="ja-JP" altLang="en-US" sz="2000" b="1" u="sng" dirty="0"/>
              <a:t>人材・技術・産業が飛躍的に発展し現在に至る。</a:t>
            </a:r>
            <a:r>
              <a:rPr lang="en-US" altLang="ja-JP" sz="2000" b="1" u="sng" dirty="0"/>
              <a:t>NREN </a:t>
            </a:r>
            <a:r>
              <a:rPr lang="ja-JP" altLang="en-US" sz="2000" b="1" u="sng" dirty="0"/>
              <a:t>が、デジタル国富形成能力の秘訣である。</a:t>
            </a:r>
            <a:endParaRPr lang="ja-JP" altLang="en-US" sz="2000" dirty="0"/>
          </a:p>
        </p:txBody>
      </p:sp>
      <p:pic>
        <p:nvPicPr>
          <p:cNvPr id="9" name="図 8">
            <a:extLst>
              <a:ext uri="{FF2B5EF4-FFF2-40B4-BE49-F238E27FC236}">
                <a16:creationId xmlns:a16="http://schemas.microsoft.com/office/drawing/2014/main" id="{0B2A9C6F-E74B-47DC-889E-5865630D4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41" y="5627403"/>
            <a:ext cx="1214782" cy="1263161"/>
          </a:xfrm>
          <a:prstGeom prst="rect">
            <a:avLst/>
          </a:prstGeom>
        </p:spPr>
      </p:pic>
      <p:pic>
        <p:nvPicPr>
          <p:cNvPr id="10" name="図 9">
            <a:extLst>
              <a:ext uri="{FF2B5EF4-FFF2-40B4-BE49-F238E27FC236}">
                <a16:creationId xmlns:a16="http://schemas.microsoft.com/office/drawing/2014/main" id="{778C4106-B689-462C-A525-3F25D6B01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19" y="5857862"/>
            <a:ext cx="1351820" cy="863613"/>
          </a:xfrm>
          <a:prstGeom prst="rect">
            <a:avLst/>
          </a:prstGeom>
        </p:spPr>
      </p:pic>
      <p:pic>
        <p:nvPicPr>
          <p:cNvPr id="11" name="図 10">
            <a:extLst>
              <a:ext uri="{FF2B5EF4-FFF2-40B4-BE49-F238E27FC236}">
                <a16:creationId xmlns:a16="http://schemas.microsoft.com/office/drawing/2014/main" id="{44C89008-D535-4029-AFFD-2417AF5CD9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306" y="5576073"/>
            <a:ext cx="770314" cy="777940"/>
          </a:xfrm>
          <a:prstGeom prst="rect">
            <a:avLst/>
          </a:prstGeom>
        </p:spPr>
      </p:pic>
    </p:spTree>
    <p:extLst>
      <p:ext uri="{BB962C8B-B14F-4D97-AF65-F5344CB8AC3E}">
        <p14:creationId xmlns:p14="http://schemas.microsoft.com/office/powerpoint/2010/main" val="3615832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5"/>
          <p:cNvSpPr>
            <a:spLocks noGrp="1"/>
          </p:cNvSpPr>
          <p:nvPr>
            <p:ph type="sldNum" sz="quarter" idx="12"/>
          </p:nvPr>
        </p:nvSpPr>
        <p:spPr/>
        <p:txBody>
          <a:bodyPr/>
          <a:lstStyle/>
          <a:p>
            <a:fld id="{CA0D2C8B-CA38-4310-91C2-D5D62609AE2A}" type="slidenum">
              <a:rPr lang="en-US" altLang="ja-JP"/>
              <a:pPr/>
              <a:t>8</a:t>
            </a:fld>
            <a:endParaRPr lang="en-US" altLang="ja-JP"/>
          </a:p>
        </p:txBody>
      </p:sp>
      <p:sp>
        <p:nvSpPr>
          <p:cNvPr id="2538498" name="Rectangle 2"/>
          <p:cNvSpPr>
            <a:spLocks noGrp="1" noChangeArrowheads="1"/>
          </p:cNvSpPr>
          <p:nvPr>
            <p:ph type="title"/>
          </p:nvPr>
        </p:nvSpPr>
        <p:spPr>
          <a:xfrm>
            <a:off x="84871" y="289877"/>
            <a:ext cx="11627069" cy="1325563"/>
          </a:xfrm>
        </p:spPr>
        <p:txBody>
          <a:bodyPr>
            <a:noAutofit/>
          </a:bodyPr>
          <a:lstStyle/>
          <a:p>
            <a:r>
              <a:rPr lang="ja-JP" altLang="en-US" sz="3600" dirty="0"/>
              <a:t>この </a:t>
            </a:r>
            <a:r>
              <a:rPr lang="en-US" altLang="ja-JP" sz="3600" b="1" u="sng" dirty="0">
                <a:solidFill>
                  <a:srgbClr val="FF0000"/>
                </a:solidFill>
              </a:rPr>
              <a:t>SoftEther </a:t>
            </a:r>
            <a:r>
              <a:rPr lang="ja-JP" altLang="en-US" sz="3600" b="1" u="sng" dirty="0">
                <a:solidFill>
                  <a:srgbClr val="FF0000"/>
                </a:solidFill>
              </a:rPr>
              <a:t>は、日本政府が配布停止を要請した</a:t>
            </a:r>
            <a:br>
              <a:rPr lang="ja-JP" altLang="en-US" sz="3600" b="1" u="sng" dirty="0">
                <a:solidFill>
                  <a:srgbClr val="FF0000"/>
                </a:solidFill>
              </a:rPr>
            </a:br>
            <a:r>
              <a:rPr lang="ja-JP" altLang="en-US" sz="3600" b="1" u="sng" dirty="0">
                <a:solidFill>
                  <a:srgbClr val="FF0000"/>
                </a:solidFill>
              </a:rPr>
              <a:t>唯一のサイバーセキュリティソフトウェア</a:t>
            </a:r>
            <a:r>
              <a:rPr lang="ja-JP" altLang="en-US" sz="3600" dirty="0"/>
              <a:t> </a:t>
            </a:r>
            <a:r>
              <a:rPr lang="en-US" altLang="ja-JP" sz="3600" dirty="0"/>
              <a:t>(2003/12/24)</a:t>
            </a:r>
            <a:endParaRPr lang="ja-JP" altLang="ja-JP" sz="3600" dirty="0"/>
          </a:p>
        </p:txBody>
      </p:sp>
      <p:sp>
        <p:nvSpPr>
          <p:cNvPr id="2538499" name="Rectangle 3"/>
          <p:cNvSpPr>
            <a:spLocks noGrp="1" noChangeArrowheads="1"/>
          </p:cNvSpPr>
          <p:nvPr>
            <p:ph type="body" idx="1"/>
          </p:nvPr>
        </p:nvSpPr>
        <p:spPr/>
        <p:txBody>
          <a:bodyPr/>
          <a:lstStyle/>
          <a:p>
            <a:endParaRPr lang="ja-JP" altLang="ja-JP" dirty="0"/>
          </a:p>
        </p:txBody>
      </p:sp>
      <p:sp>
        <p:nvSpPr>
          <p:cNvPr id="2" name="テキスト ボックス 1"/>
          <p:cNvSpPr txBox="1"/>
          <p:nvPr/>
        </p:nvSpPr>
        <p:spPr>
          <a:xfrm>
            <a:off x="3364362" y="6409396"/>
            <a:ext cx="3209859" cy="369332"/>
          </a:xfrm>
          <a:prstGeom prst="rect">
            <a:avLst/>
          </a:prstGeom>
          <a:noFill/>
        </p:spPr>
        <p:txBody>
          <a:bodyPr wrap="square" rtlCol="0">
            <a:spAutoFit/>
          </a:bodyPr>
          <a:lstStyle/>
          <a:p>
            <a:r>
              <a:rPr kumimoji="1" lang="en-US" altLang="ja-JP" b="1" dirty="0"/>
              <a:t>2003/12/24 </a:t>
            </a:r>
            <a:r>
              <a:rPr kumimoji="1" lang="ja-JP" altLang="en-US" b="1" dirty="0"/>
              <a:t>インプレスニュース</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258" y="1510134"/>
            <a:ext cx="5517682" cy="390984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7570075" y="3271345"/>
            <a:ext cx="3142593" cy="804041"/>
          </a:xfrm>
          <a:prstGeom prst="rect">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538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73" y="1839145"/>
            <a:ext cx="6424313" cy="447248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818291" y="1936914"/>
            <a:ext cx="5755930" cy="546156"/>
          </a:xfrm>
          <a:prstGeom prst="rect">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p:cNvSpPr txBox="1"/>
          <p:nvPr/>
        </p:nvSpPr>
        <p:spPr>
          <a:xfrm>
            <a:off x="9364323" y="5518834"/>
            <a:ext cx="2696690" cy="369332"/>
          </a:xfrm>
          <a:prstGeom prst="rect">
            <a:avLst/>
          </a:prstGeom>
          <a:noFill/>
        </p:spPr>
        <p:txBody>
          <a:bodyPr wrap="square" rtlCol="0">
            <a:spAutoFit/>
          </a:bodyPr>
          <a:lstStyle/>
          <a:p>
            <a:r>
              <a:rPr kumimoji="1" lang="en-US" altLang="ja-JP" b="1" dirty="0"/>
              <a:t>2003/12/24 Slashdot</a:t>
            </a:r>
            <a:endParaRPr kumimoji="1" lang="ja-JP" altLang="en-US" b="1" dirty="0"/>
          </a:p>
        </p:txBody>
      </p:sp>
    </p:spTree>
    <p:extLst>
      <p:ext uri="{BB962C8B-B14F-4D97-AF65-F5344CB8AC3E}">
        <p14:creationId xmlns:p14="http://schemas.microsoft.com/office/powerpoint/2010/main" val="33047466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275C53-2CF9-48D2-8F29-0D58D2D6ABC8}"/>
              </a:ext>
            </a:extLst>
          </p:cNvPr>
          <p:cNvSpPr>
            <a:spLocks noGrp="1"/>
          </p:cNvSpPr>
          <p:nvPr>
            <p:ph type="title"/>
          </p:nvPr>
        </p:nvSpPr>
        <p:spPr>
          <a:xfrm>
            <a:off x="228600" y="197485"/>
            <a:ext cx="9563100" cy="876935"/>
          </a:xfrm>
        </p:spPr>
        <p:txBody>
          <a:bodyPr>
            <a:normAutofit/>
          </a:bodyPr>
          <a:lstStyle/>
          <a:p>
            <a:r>
              <a:rPr kumimoji="1" lang="ja-JP" altLang="en-US" dirty="0">
                <a:highlight>
                  <a:srgbClr val="FFCCFF"/>
                </a:highlight>
              </a:rPr>
              <a:t>日本における </a:t>
            </a:r>
            <a:r>
              <a:rPr kumimoji="1" lang="en-US" altLang="ja-JP" dirty="0">
                <a:highlight>
                  <a:srgbClr val="FFCCFF"/>
                </a:highlight>
              </a:rPr>
              <a:t>NREN </a:t>
            </a:r>
            <a:r>
              <a:rPr kumimoji="1" lang="ja-JP" altLang="en-US" dirty="0">
                <a:highlight>
                  <a:srgbClr val="FFCCFF"/>
                </a:highlight>
              </a:rPr>
              <a:t>の実現方法 </a:t>
            </a:r>
            <a:r>
              <a:rPr kumimoji="1" lang="en-US" altLang="ja-JP" dirty="0">
                <a:highlight>
                  <a:srgbClr val="FFCCFF"/>
                </a:highlight>
              </a:rPr>
              <a:t>(1/2)</a:t>
            </a:r>
            <a:endParaRPr kumimoji="1" lang="ja-JP" altLang="en-US" dirty="0">
              <a:highlight>
                <a:srgbClr val="FFCCFF"/>
              </a:highlight>
            </a:endParaRPr>
          </a:p>
        </p:txBody>
      </p:sp>
      <p:sp>
        <p:nvSpPr>
          <p:cNvPr id="4" name="スライド番号プレースホルダー 3">
            <a:extLst>
              <a:ext uri="{FF2B5EF4-FFF2-40B4-BE49-F238E27FC236}">
                <a16:creationId xmlns:a16="http://schemas.microsoft.com/office/drawing/2014/main" id="{954DE772-872E-4FBF-AD86-882F4EBECE9B}"/>
              </a:ext>
            </a:extLst>
          </p:cNvPr>
          <p:cNvSpPr>
            <a:spLocks noGrp="1"/>
          </p:cNvSpPr>
          <p:nvPr>
            <p:ph type="sldNum" sz="quarter" idx="12"/>
          </p:nvPr>
        </p:nvSpPr>
        <p:spPr/>
        <p:txBody>
          <a:bodyPr/>
          <a:lstStyle/>
          <a:p>
            <a:fld id="{63DCA85F-F225-44A4-AEA8-9083CAE61796}" type="slidenum">
              <a:rPr kumimoji="1" lang="ja-JP" altLang="en-US" smtClean="0"/>
              <a:t>80</a:t>
            </a:fld>
            <a:endParaRPr kumimoji="1" lang="ja-JP" altLang="en-US" dirty="0"/>
          </a:p>
        </p:txBody>
      </p:sp>
      <p:sp>
        <p:nvSpPr>
          <p:cNvPr id="5" name="テキスト ボックス 4">
            <a:extLst>
              <a:ext uri="{FF2B5EF4-FFF2-40B4-BE49-F238E27FC236}">
                <a16:creationId xmlns:a16="http://schemas.microsoft.com/office/drawing/2014/main" id="{E23D496B-AE90-4522-A68D-1DF1D7C138DA}"/>
              </a:ext>
            </a:extLst>
          </p:cNvPr>
          <p:cNvSpPr txBox="1"/>
          <p:nvPr/>
        </p:nvSpPr>
        <p:spPr>
          <a:xfrm>
            <a:off x="990600" y="2194540"/>
            <a:ext cx="2583180" cy="156966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200" b="1" dirty="0">
                <a:solidFill>
                  <a:schemeClr val="accent1">
                    <a:lumMod val="50000"/>
                  </a:schemeClr>
                </a:solidFill>
              </a:rPr>
              <a:t>米国</a:t>
            </a:r>
          </a:p>
          <a:p>
            <a:pPr marL="285750" indent="-285750">
              <a:buFont typeface="Arial" panose="020B0604020202020204" pitchFamily="34" charset="0"/>
              <a:buChar char="•"/>
            </a:pPr>
            <a:r>
              <a:rPr kumimoji="1" lang="ja-JP" altLang="en-US" sz="3200" b="1" dirty="0">
                <a:solidFill>
                  <a:schemeClr val="accent1">
                    <a:lumMod val="50000"/>
                  </a:schemeClr>
                </a:solidFill>
              </a:rPr>
              <a:t>中国</a:t>
            </a:r>
            <a:br>
              <a:rPr kumimoji="1" lang="en-US" altLang="ja-JP" sz="3200" b="1" dirty="0">
                <a:solidFill>
                  <a:schemeClr val="accent1">
                    <a:lumMod val="50000"/>
                  </a:schemeClr>
                </a:solidFill>
              </a:rPr>
            </a:br>
            <a:r>
              <a:rPr kumimoji="1" lang="ja-JP" altLang="en-US" sz="1600" b="1" dirty="0">
                <a:solidFill>
                  <a:schemeClr val="accent1">
                    <a:lumMod val="50000"/>
                  </a:schemeClr>
                </a:solidFill>
              </a:rPr>
              <a:t>等の</a:t>
            </a:r>
            <a:br>
              <a:rPr kumimoji="1" lang="en-US" altLang="ja-JP" sz="1600" b="1" dirty="0">
                <a:solidFill>
                  <a:schemeClr val="accent1">
                    <a:lumMod val="50000"/>
                  </a:schemeClr>
                </a:solidFill>
              </a:rPr>
            </a:br>
            <a:r>
              <a:rPr kumimoji="1" lang="ja-JP" altLang="en-US" sz="1600" b="1" dirty="0">
                <a:solidFill>
                  <a:schemeClr val="accent1">
                    <a:lumMod val="50000"/>
                  </a:schemeClr>
                </a:solidFill>
              </a:rPr>
              <a:t>デジタル技術先進国</a:t>
            </a:r>
            <a:endParaRPr kumimoji="1" lang="ja-JP" altLang="en-US" sz="3200" b="1" dirty="0">
              <a:solidFill>
                <a:schemeClr val="accent1">
                  <a:lumMod val="50000"/>
                </a:schemeClr>
              </a:solidFill>
            </a:endParaRPr>
          </a:p>
        </p:txBody>
      </p:sp>
      <p:sp>
        <p:nvSpPr>
          <p:cNvPr id="6" name="右中かっこ 5">
            <a:extLst>
              <a:ext uri="{FF2B5EF4-FFF2-40B4-BE49-F238E27FC236}">
                <a16:creationId xmlns:a16="http://schemas.microsoft.com/office/drawing/2014/main" id="{3F8370D1-E671-4BF8-A2CE-09B35155FB24}"/>
              </a:ext>
            </a:extLst>
          </p:cNvPr>
          <p:cNvSpPr/>
          <p:nvPr/>
        </p:nvSpPr>
        <p:spPr>
          <a:xfrm>
            <a:off x="2430780" y="2316966"/>
            <a:ext cx="289560" cy="922020"/>
          </a:xfrm>
          <a:prstGeom prst="rightBrac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B595E591-BCB7-4B47-8DD2-188B1649A277}"/>
              </a:ext>
            </a:extLst>
          </p:cNvPr>
          <p:cNvSpPr txBox="1"/>
          <p:nvPr/>
        </p:nvSpPr>
        <p:spPr>
          <a:xfrm>
            <a:off x="3143250" y="1777249"/>
            <a:ext cx="8751570" cy="1569660"/>
          </a:xfrm>
          <a:prstGeom prst="rect">
            <a:avLst/>
          </a:prstGeom>
          <a:noFill/>
        </p:spPr>
        <p:txBody>
          <a:bodyPr wrap="square" rtlCol="0">
            <a:spAutoFit/>
          </a:bodyPr>
          <a:lstStyle/>
          <a:p>
            <a:r>
              <a:rPr kumimoji="1" lang="ja-JP" altLang="en-US" sz="2400" b="1" dirty="0">
                <a:solidFill>
                  <a:schemeClr val="accent1">
                    <a:lumMod val="50000"/>
                  </a:schemeClr>
                </a:solidFill>
              </a:rPr>
              <a:t>① 研究者たちは、</a:t>
            </a:r>
            <a:r>
              <a:rPr kumimoji="1" lang="en-US" altLang="ja-JP" sz="2400" b="1" dirty="0">
                <a:solidFill>
                  <a:schemeClr val="accent1">
                    <a:lumMod val="50000"/>
                  </a:schemeClr>
                </a:solidFill>
              </a:rPr>
              <a:t>NREN </a:t>
            </a:r>
            <a:r>
              <a:rPr kumimoji="1" lang="ja-JP" altLang="en-US" sz="2400" b="1" dirty="0">
                <a:solidFill>
                  <a:schemeClr val="accent1">
                    <a:lumMod val="50000"/>
                  </a:schemeClr>
                </a:solidFill>
              </a:rPr>
              <a:t>自作の手段として、自国製デジタル基盤技術を形成 </a:t>
            </a:r>
            <a:r>
              <a:rPr kumimoji="1" lang="en-US" altLang="ja-JP" sz="2400" b="1" dirty="0">
                <a:solidFill>
                  <a:schemeClr val="accent1">
                    <a:lumMod val="50000"/>
                  </a:schemeClr>
                </a:solidFill>
              </a:rPr>
              <a:t>(</a:t>
            </a:r>
            <a:r>
              <a:rPr kumimoji="1" lang="ja-JP" altLang="en-US" sz="2400" b="1" dirty="0">
                <a:solidFill>
                  <a:schemeClr val="accent1">
                    <a:lumMod val="50000"/>
                  </a:schemeClr>
                </a:solidFill>
              </a:rPr>
              <a:t>苦行</a:t>
            </a:r>
            <a:r>
              <a:rPr kumimoji="1" lang="en-US" altLang="ja-JP" sz="2400" b="1" dirty="0">
                <a:solidFill>
                  <a:schemeClr val="accent1">
                    <a:lumMod val="50000"/>
                  </a:schemeClr>
                </a:solidFill>
              </a:rPr>
              <a:t>) </a:t>
            </a:r>
            <a:r>
              <a:rPr kumimoji="1" lang="ja-JP" altLang="en-US" sz="2400" b="1" dirty="0">
                <a:solidFill>
                  <a:schemeClr val="accent1">
                    <a:lumMod val="50000"/>
                  </a:schemeClr>
                </a:solidFill>
              </a:rPr>
              <a:t>してから、</a:t>
            </a:r>
            <a:r>
              <a:rPr kumimoji="1" lang="en-US" altLang="ja-JP" sz="2400" b="1" dirty="0">
                <a:solidFill>
                  <a:schemeClr val="accent1">
                    <a:lumMod val="50000"/>
                  </a:schemeClr>
                </a:solidFill>
              </a:rPr>
              <a:t>② </a:t>
            </a:r>
            <a:r>
              <a:rPr kumimoji="1" lang="ja-JP" altLang="en-US" sz="2400" b="1" dirty="0">
                <a:solidFill>
                  <a:schemeClr val="accent1">
                    <a:lumMod val="50000"/>
                  </a:schemeClr>
                </a:solidFill>
              </a:rPr>
              <a:t>それを用いてネットワークを構築。</a:t>
            </a:r>
          </a:p>
          <a:p>
            <a:r>
              <a:rPr kumimoji="1" lang="ja-JP" altLang="en-US" sz="2400" dirty="0">
                <a:highlight>
                  <a:srgbClr val="FFFFCC"/>
                </a:highlight>
              </a:rPr>
              <a:t>⇒ その過程で、大いなる </a:t>
            </a:r>
            <a:r>
              <a:rPr kumimoji="1" lang="en-US" altLang="ja-JP" sz="2400" dirty="0">
                <a:highlight>
                  <a:srgbClr val="FFFFCC"/>
                </a:highlight>
              </a:rPr>
              <a:t>(a) </a:t>
            </a:r>
            <a:r>
              <a:rPr kumimoji="1" lang="ja-JP" altLang="en-US" sz="2400" dirty="0">
                <a:highlight>
                  <a:srgbClr val="FFFFCC"/>
                </a:highlight>
              </a:rPr>
              <a:t>デジタル人材育成・技術形成・産業化を実現。これらの人材が、</a:t>
            </a:r>
            <a:r>
              <a:rPr kumimoji="1" lang="en-US" altLang="ja-JP" sz="2400" dirty="0">
                <a:highlight>
                  <a:srgbClr val="FFFFCC"/>
                </a:highlight>
              </a:rPr>
              <a:t>(a), (b) </a:t>
            </a:r>
            <a:r>
              <a:rPr kumimoji="1" lang="ja-JP" altLang="en-US" sz="2400" dirty="0">
                <a:highlight>
                  <a:srgbClr val="FFFFCC"/>
                </a:highlight>
              </a:rPr>
              <a:t>の膨大な国富を形成。</a:t>
            </a:r>
          </a:p>
        </p:txBody>
      </p:sp>
      <p:sp>
        <p:nvSpPr>
          <p:cNvPr id="8" name="テキスト ボックス 7">
            <a:extLst>
              <a:ext uri="{FF2B5EF4-FFF2-40B4-BE49-F238E27FC236}">
                <a16:creationId xmlns:a16="http://schemas.microsoft.com/office/drawing/2014/main" id="{84DE33AE-F937-422E-B52C-51E885A020B0}"/>
              </a:ext>
            </a:extLst>
          </p:cNvPr>
          <p:cNvSpPr txBox="1"/>
          <p:nvPr/>
        </p:nvSpPr>
        <p:spPr>
          <a:xfrm>
            <a:off x="617220" y="1607820"/>
            <a:ext cx="3215640" cy="523220"/>
          </a:xfrm>
          <a:prstGeom prst="rect">
            <a:avLst/>
          </a:prstGeom>
          <a:noFill/>
        </p:spPr>
        <p:txBody>
          <a:bodyPr wrap="square" rtlCol="0">
            <a:spAutoFit/>
          </a:bodyPr>
          <a:lstStyle/>
          <a:p>
            <a:r>
              <a:rPr kumimoji="1" lang="en-US" altLang="ja-JP" sz="2800" b="1" dirty="0">
                <a:solidFill>
                  <a:schemeClr val="accent6">
                    <a:lumMod val="75000"/>
                  </a:schemeClr>
                </a:solidFill>
              </a:rPr>
              <a:t>(1) </a:t>
            </a:r>
            <a:r>
              <a:rPr kumimoji="1" lang="ja-JP" altLang="en-US" sz="2800" b="1" dirty="0">
                <a:solidFill>
                  <a:schemeClr val="accent6">
                    <a:lumMod val="75000"/>
                  </a:schemeClr>
                </a:solidFill>
              </a:rPr>
              <a:t>正常パターン</a:t>
            </a:r>
            <a:r>
              <a:rPr kumimoji="1" lang="en-US" altLang="ja-JP" sz="2800" b="1" dirty="0">
                <a:solidFill>
                  <a:schemeClr val="accent6">
                    <a:lumMod val="75000"/>
                  </a:schemeClr>
                </a:solidFill>
              </a:rPr>
              <a:t>:</a:t>
            </a:r>
            <a:endParaRPr kumimoji="1" lang="ja-JP" altLang="en-US" sz="2800" b="1" dirty="0">
              <a:solidFill>
                <a:schemeClr val="accent6">
                  <a:lumMod val="75000"/>
                </a:schemeClr>
              </a:solidFill>
            </a:endParaRPr>
          </a:p>
        </p:txBody>
      </p:sp>
      <p:sp>
        <p:nvSpPr>
          <p:cNvPr id="9" name="テキスト ボックス 8">
            <a:extLst>
              <a:ext uri="{FF2B5EF4-FFF2-40B4-BE49-F238E27FC236}">
                <a16:creationId xmlns:a16="http://schemas.microsoft.com/office/drawing/2014/main" id="{EE8B4177-DA04-40C3-AA08-45080CD891D3}"/>
              </a:ext>
            </a:extLst>
          </p:cNvPr>
          <p:cNvSpPr txBox="1"/>
          <p:nvPr/>
        </p:nvSpPr>
        <p:spPr>
          <a:xfrm>
            <a:off x="990600" y="4579623"/>
            <a:ext cx="2583180" cy="107721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200" b="1" dirty="0">
                <a:solidFill>
                  <a:srgbClr val="C00000"/>
                </a:solidFill>
              </a:rPr>
              <a:t>日本</a:t>
            </a:r>
            <a:br>
              <a:rPr kumimoji="1" lang="en-US" altLang="ja-JP" sz="3200" b="1" dirty="0">
                <a:solidFill>
                  <a:srgbClr val="C00000"/>
                </a:solidFill>
              </a:rPr>
            </a:br>
            <a:r>
              <a:rPr kumimoji="1" lang="ja-JP" altLang="en-US" sz="1600" b="1" dirty="0">
                <a:solidFill>
                  <a:srgbClr val="C00000"/>
                </a:solidFill>
              </a:rPr>
              <a:t>等の</a:t>
            </a:r>
            <a:br>
              <a:rPr kumimoji="1" lang="en-US" altLang="ja-JP" sz="1600" b="1" dirty="0">
                <a:solidFill>
                  <a:srgbClr val="C00000"/>
                </a:solidFill>
              </a:rPr>
            </a:br>
            <a:r>
              <a:rPr kumimoji="1" lang="ja-JP" altLang="en-US" sz="1600" b="1" dirty="0">
                <a:solidFill>
                  <a:srgbClr val="C00000"/>
                </a:solidFill>
              </a:rPr>
              <a:t>デジタル技術後進国</a:t>
            </a:r>
            <a:endParaRPr kumimoji="1" lang="ja-JP" altLang="en-US" sz="3200" b="1" dirty="0">
              <a:solidFill>
                <a:srgbClr val="C00000"/>
              </a:solidFill>
            </a:endParaRPr>
          </a:p>
        </p:txBody>
      </p:sp>
      <p:sp>
        <p:nvSpPr>
          <p:cNvPr id="11" name="テキスト ボックス 10">
            <a:extLst>
              <a:ext uri="{FF2B5EF4-FFF2-40B4-BE49-F238E27FC236}">
                <a16:creationId xmlns:a16="http://schemas.microsoft.com/office/drawing/2014/main" id="{F4E08BDE-C361-4EA3-878D-53601D20EC6B}"/>
              </a:ext>
            </a:extLst>
          </p:cNvPr>
          <p:cNvSpPr txBox="1"/>
          <p:nvPr/>
        </p:nvSpPr>
        <p:spPr>
          <a:xfrm>
            <a:off x="617220" y="3909060"/>
            <a:ext cx="3299460" cy="523220"/>
          </a:xfrm>
          <a:prstGeom prst="rect">
            <a:avLst/>
          </a:prstGeom>
          <a:noFill/>
        </p:spPr>
        <p:txBody>
          <a:bodyPr wrap="square" rtlCol="0">
            <a:spAutoFit/>
          </a:bodyPr>
          <a:lstStyle/>
          <a:p>
            <a:r>
              <a:rPr kumimoji="1" lang="en-US" altLang="ja-JP" sz="2800" b="1" dirty="0">
                <a:solidFill>
                  <a:srgbClr val="7030A0"/>
                </a:solidFill>
              </a:rPr>
              <a:t>(2) </a:t>
            </a:r>
            <a:r>
              <a:rPr kumimoji="1" lang="ja-JP" altLang="en-US" sz="2800" b="1" dirty="0">
                <a:solidFill>
                  <a:srgbClr val="7030A0"/>
                </a:solidFill>
              </a:rPr>
              <a:t>逆順パターン</a:t>
            </a:r>
            <a:r>
              <a:rPr kumimoji="1" lang="en-US" altLang="ja-JP" sz="2800" b="1" dirty="0">
                <a:solidFill>
                  <a:srgbClr val="7030A0"/>
                </a:solidFill>
              </a:rPr>
              <a:t>:</a:t>
            </a:r>
            <a:endParaRPr kumimoji="1" lang="ja-JP" altLang="en-US" sz="2800" b="1" dirty="0">
              <a:solidFill>
                <a:srgbClr val="7030A0"/>
              </a:solidFill>
            </a:endParaRPr>
          </a:p>
        </p:txBody>
      </p:sp>
      <p:sp>
        <p:nvSpPr>
          <p:cNvPr id="12" name="テキスト ボックス 11">
            <a:extLst>
              <a:ext uri="{FF2B5EF4-FFF2-40B4-BE49-F238E27FC236}">
                <a16:creationId xmlns:a16="http://schemas.microsoft.com/office/drawing/2014/main" id="{A828A5AF-4FDD-44A3-B235-DCE37F02976B}"/>
              </a:ext>
            </a:extLst>
          </p:cNvPr>
          <p:cNvSpPr txBox="1"/>
          <p:nvPr/>
        </p:nvSpPr>
        <p:spPr>
          <a:xfrm>
            <a:off x="3175635" y="3951056"/>
            <a:ext cx="8686800" cy="2677656"/>
          </a:xfrm>
          <a:prstGeom prst="rect">
            <a:avLst/>
          </a:prstGeom>
          <a:noFill/>
        </p:spPr>
        <p:txBody>
          <a:bodyPr wrap="square" rtlCol="0">
            <a:spAutoFit/>
          </a:bodyPr>
          <a:lstStyle/>
          <a:p>
            <a:r>
              <a:rPr kumimoji="1" lang="ja-JP" altLang="en-US" sz="2400" b="1" dirty="0">
                <a:solidFill>
                  <a:schemeClr val="accent2">
                    <a:lumMod val="50000"/>
                  </a:schemeClr>
                </a:solidFill>
              </a:rPr>
              <a:t>② 先に外来製ネットワーク技術を輸入し、これを単なるユーザーとして用いて国内の安定したネットワークを構築し </a:t>
            </a:r>
            <a:r>
              <a:rPr kumimoji="1" lang="en-US" altLang="ja-JP" sz="2400" b="1" dirty="0">
                <a:solidFill>
                  <a:schemeClr val="accent2">
                    <a:lumMod val="50000"/>
                  </a:schemeClr>
                </a:solidFill>
              </a:rPr>
              <a:t>(</a:t>
            </a:r>
            <a:r>
              <a:rPr kumimoji="1" lang="ja-JP" altLang="en-US" sz="2400" b="1" dirty="0">
                <a:solidFill>
                  <a:schemeClr val="accent2">
                    <a:lumMod val="50000"/>
                  </a:schemeClr>
                </a:solidFill>
              </a:rPr>
              <a:t>確実で楽な手法</a:t>
            </a:r>
            <a:r>
              <a:rPr kumimoji="1" lang="en-US" altLang="ja-JP" sz="2400" b="1" dirty="0">
                <a:solidFill>
                  <a:schemeClr val="accent2">
                    <a:lumMod val="50000"/>
                  </a:schemeClr>
                </a:solidFill>
              </a:rPr>
              <a:t>)</a:t>
            </a:r>
            <a:r>
              <a:rPr kumimoji="1" lang="ja-JP" altLang="en-US" sz="2400" b="1" dirty="0">
                <a:solidFill>
                  <a:schemeClr val="accent2">
                    <a:lumMod val="50000"/>
                  </a:schemeClr>
                </a:solidFill>
              </a:rPr>
              <a:t>、</a:t>
            </a:r>
          </a:p>
          <a:p>
            <a:r>
              <a:rPr kumimoji="1" lang="ja-JP" altLang="en-US" sz="2400" b="1" dirty="0">
                <a:solidFill>
                  <a:schemeClr val="accent2">
                    <a:lumMod val="50000"/>
                  </a:schemeClr>
                </a:solidFill>
              </a:rPr>
              <a:t>① 安定したインフラ的ネットワークを、単なる </a:t>
            </a:r>
            <a:r>
              <a:rPr kumimoji="1" lang="en-US" altLang="ja-JP" sz="2400" b="1" dirty="0">
                <a:solidFill>
                  <a:schemeClr val="accent2">
                    <a:lumMod val="50000"/>
                  </a:schemeClr>
                </a:solidFill>
              </a:rPr>
              <a:t>ISP </a:t>
            </a:r>
            <a:r>
              <a:rPr kumimoji="1" lang="ja-JP" altLang="en-US" sz="2400" b="1" dirty="0">
                <a:solidFill>
                  <a:schemeClr val="accent2">
                    <a:lumMod val="50000"/>
                  </a:schemeClr>
                </a:solidFill>
              </a:rPr>
              <a:t>として研究者に提供。</a:t>
            </a:r>
            <a:endParaRPr kumimoji="1" lang="en-US" altLang="ja-JP" sz="2400" b="1" dirty="0">
              <a:solidFill>
                <a:schemeClr val="accent2">
                  <a:lumMod val="50000"/>
                </a:schemeClr>
              </a:solidFill>
            </a:endParaRPr>
          </a:p>
          <a:p>
            <a:r>
              <a:rPr kumimoji="1" lang="ja-JP" altLang="en-US" sz="2400" dirty="0">
                <a:highlight>
                  <a:srgbClr val="FFCCFF"/>
                </a:highlight>
              </a:rPr>
              <a:t>⇒ そもそも、</a:t>
            </a:r>
            <a:r>
              <a:rPr kumimoji="1" lang="en-US" altLang="ja-JP" sz="2400" dirty="0">
                <a:highlight>
                  <a:srgbClr val="FFCCFF"/>
                </a:highlight>
              </a:rPr>
              <a:t>NREN </a:t>
            </a:r>
            <a:r>
              <a:rPr kumimoji="1" lang="ja-JP" altLang="en-US" sz="2400" dirty="0">
                <a:highlight>
                  <a:srgbClr val="FFCCFF"/>
                </a:highlight>
              </a:rPr>
              <a:t>の形成の契機がなかった。</a:t>
            </a:r>
            <a:endParaRPr kumimoji="1" lang="en-US" altLang="ja-JP" sz="2400" dirty="0">
              <a:highlight>
                <a:srgbClr val="FFCCFF"/>
              </a:highlight>
            </a:endParaRPr>
          </a:p>
          <a:p>
            <a:r>
              <a:rPr kumimoji="1" lang="ja-JP" altLang="en-US" sz="2400" dirty="0">
                <a:highlight>
                  <a:srgbClr val="99FFCC"/>
                </a:highlight>
              </a:rPr>
              <a:t>⇒ ユーザーとしての </a:t>
            </a:r>
            <a:r>
              <a:rPr kumimoji="1" lang="en-US" altLang="ja-JP" sz="2400" dirty="0">
                <a:highlight>
                  <a:srgbClr val="99FFCC"/>
                </a:highlight>
              </a:rPr>
              <a:t>NW </a:t>
            </a:r>
            <a:r>
              <a:rPr kumimoji="1" lang="ja-JP" altLang="en-US" sz="2400" dirty="0">
                <a:highlight>
                  <a:srgbClr val="99FFCC"/>
                </a:highlight>
              </a:rPr>
              <a:t>利用にとどまるため、</a:t>
            </a:r>
            <a:r>
              <a:rPr kumimoji="1" lang="en-US" altLang="ja-JP" sz="2400" dirty="0">
                <a:highlight>
                  <a:srgbClr val="99FFCC"/>
                </a:highlight>
              </a:rPr>
              <a:t>(a) </a:t>
            </a:r>
            <a:r>
              <a:rPr kumimoji="1" lang="ja-JP" altLang="en-US" sz="2400" dirty="0">
                <a:highlight>
                  <a:srgbClr val="99FFCC"/>
                </a:highlight>
              </a:rPr>
              <a:t>デジタル人材育成・技術形成がなされず、国富につながる自国製デジタル基盤技術が形成されなかった。 </a:t>
            </a:r>
            <a:r>
              <a:rPr kumimoji="1" lang="en-US" altLang="ja-JP" sz="2400" dirty="0">
                <a:highlight>
                  <a:srgbClr val="99FFCC"/>
                </a:highlight>
              </a:rPr>
              <a:t>(c) </a:t>
            </a:r>
            <a:r>
              <a:rPr kumimoji="1" lang="ja-JP" altLang="en-US" sz="2400" dirty="0">
                <a:highlight>
                  <a:srgbClr val="99FFCC"/>
                </a:highlight>
              </a:rPr>
              <a:t>デジタル技術活用支援人材ばかりになってしまった。</a:t>
            </a:r>
          </a:p>
        </p:txBody>
      </p:sp>
      <p:sp>
        <p:nvSpPr>
          <p:cNvPr id="13" name="右中かっこ 12">
            <a:extLst>
              <a:ext uri="{FF2B5EF4-FFF2-40B4-BE49-F238E27FC236}">
                <a16:creationId xmlns:a16="http://schemas.microsoft.com/office/drawing/2014/main" id="{E0CFFB17-233E-4CE2-9105-87D9838695C6}"/>
              </a:ext>
            </a:extLst>
          </p:cNvPr>
          <p:cNvSpPr/>
          <p:nvPr/>
        </p:nvSpPr>
        <p:spPr>
          <a:xfrm>
            <a:off x="2430780" y="4631954"/>
            <a:ext cx="289560" cy="486278"/>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00331061-3A8A-471F-8A2B-6F364C827027}"/>
              </a:ext>
            </a:extLst>
          </p:cNvPr>
          <p:cNvSpPr txBox="1"/>
          <p:nvPr/>
        </p:nvSpPr>
        <p:spPr>
          <a:xfrm>
            <a:off x="151017" y="1076831"/>
            <a:ext cx="7987143" cy="461665"/>
          </a:xfrm>
          <a:prstGeom prst="rect">
            <a:avLst/>
          </a:prstGeom>
          <a:noFill/>
        </p:spPr>
        <p:txBody>
          <a:bodyPr wrap="square" rtlCol="0">
            <a:spAutoFit/>
          </a:bodyPr>
          <a:lstStyle/>
          <a:p>
            <a:r>
              <a:rPr kumimoji="1" lang="ja-JP" altLang="en-US" sz="2400" b="1" dirty="0">
                <a:highlight>
                  <a:srgbClr val="99FFCC"/>
                </a:highlight>
              </a:rPr>
              <a:t>現在の日本の課題</a:t>
            </a:r>
            <a:r>
              <a:rPr lang="en-US" altLang="ja-JP" sz="2400" b="1" dirty="0">
                <a:highlight>
                  <a:srgbClr val="99FFCC"/>
                </a:highlight>
              </a:rPr>
              <a:t> - </a:t>
            </a:r>
            <a:r>
              <a:rPr lang="ja-JP" altLang="en-US" sz="2400" b="1" dirty="0">
                <a:highlight>
                  <a:srgbClr val="99FFCC"/>
                </a:highlight>
              </a:rPr>
              <a:t>なぜ日本には </a:t>
            </a:r>
            <a:r>
              <a:rPr lang="en-US" altLang="ja-JP" sz="2400" b="1" dirty="0">
                <a:highlight>
                  <a:srgbClr val="99FFCC"/>
                </a:highlight>
              </a:rPr>
              <a:t>NREN </a:t>
            </a:r>
            <a:r>
              <a:rPr lang="ja-JP" altLang="en-US" sz="2400" b="1" dirty="0">
                <a:highlight>
                  <a:srgbClr val="99FFCC"/>
                </a:highlight>
              </a:rPr>
              <a:t>が存在しないのか</a:t>
            </a:r>
            <a:r>
              <a:rPr lang="en-US" altLang="ja-JP" sz="2400" b="1" dirty="0">
                <a:highlight>
                  <a:srgbClr val="99FFCC"/>
                </a:highlight>
              </a:rPr>
              <a:t>?</a:t>
            </a:r>
            <a:endParaRPr kumimoji="1" lang="ja-JP" altLang="en-US" sz="2400" b="1" dirty="0">
              <a:highlight>
                <a:srgbClr val="99FFCC"/>
              </a:highlight>
            </a:endParaRPr>
          </a:p>
        </p:txBody>
      </p:sp>
      <p:sp>
        <p:nvSpPr>
          <p:cNvPr id="15" name="四角形: 角を丸くする 14">
            <a:extLst>
              <a:ext uri="{FF2B5EF4-FFF2-40B4-BE49-F238E27FC236}">
                <a16:creationId xmlns:a16="http://schemas.microsoft.com/office/drawing/2014/main" id="{6FDF2BD8-7500-4BE9-9369-262250DA794A}"/>
              </a:ext>
            </a:extLst>
          </p:cNvPr>
          <p:cNvSpPr/>
          <p:nvPr/>
        </p:nvSpPr>
        <p:spPr>
          <a:xfrm>
            <a:off x="151017" y="1583206"/>
            <a:ext cx="11743803" cy="2235654"/>
          </a:xfrm>
          <a:prstGeom prst="roundRect">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68AB212E-C653-41DB-95B7-C1C54712B996}"/>
              </a:ext>
            </a:extLst>
          </p:cNvPr>
          <p:cNvSpPr/>
          <p:nvPr/>
        </p:nvSpPr>
        <p:spPr>
          <a:xfrm>
            <a:off x="151017" y="3946531"/>
            <a:ext cx="11797143" cy="2713983"/>
          </a:xfrm>
          <a:prstGeom prst="roundRect">
            <a:avLst/>
          </a:prstGeom>
          <a:no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52CBFCEC-6704-448D-93F2-F2044FD90EBB}"/>
              </a:ext>
            </a:extLst>
          </p:cNvPr>
          <p:cNvSpPr txBox="1"/>
          <p:nvPr/>
        </p:nvSpPr>
        <p:spPr>
          <a:xfrm>
            <a:off x="8785860" y="395611"/>
            <a:ext cx="3322320" cy="738664"/>
          </a:xfrm>
          <a:prstGeom prst="rect">
            <a:avLst/>
          </a:prstGeom>
          <a:noFill/>
        </p:spPr>
        <p:txBody>
          <a:bodyPr wrap="square" rtlCol="0">
            <a:spAutoFit/>
          </a:bodyPr>
          <a:lstStyle/>
          <a:p>
            <a:r>
              <a:rPr kumimoji="1" lang="ja-JP" altLang="en-US" sz="1050" b="1" dirty="0"/>
              <a:t>「</a:t>
            </a:r>
            <a:r>
              <a:rPr kumimoji="1" lang="en-US" altLang="ja-JP" sz="1050" b="1" dirty="0"/>
              <a:t>NREN</a:t>
            </a:r>
            <a:r>
              <a:rPr kumimoji="1" lang="ja-JP" altLang="en-US" sz="1050" b="1" dirty="0"/>
              <a:t>」</a:t>
            </a:r>
            <a:r>
              <a:rPr kumimoji="1" lang="en-US" altLang="ja-JP" sz="1050" b="1" dirty="0"/>
              <a:t>: </a:t>
            </a:r>
            <a:r>
              <a:rPr kumimoji="1" lang="ja-JP" altLang="en-US" sz="1050" b="1" dirty="0"/>
              <a:t>米国 </a:t>
            </a:r>
            <a:r>
              <a:rPr kumimoji="1" lang="en-US" altLang="ja-JP" sz="1050" b="1" dirty="0"/>
              <a:t>1991 </a:t>
            </a:r>
            <a:r>
              <a:rPr kumimoji="1" lang="ja-JP" altLang="en-US" sz="1050" b="1" dirty="0"/>
              <a:t>年 </a:t>
            </a:r>
            <a:r>
              <a:rPr kumimoji="1" lang="en-US" altLang="ja-JP" sz="1050" b="1" dirty="0"/>
              <a:t>12 </a:t>
            </a:r>
            <a:r>
              <a:rPr kumimoji="1" lang="ja-JP" altLang="en-US" sz="1050" b="1" dirty="0"/>
              <a:t>月改定法律 「</a:t>
            </a:r>
            <a:r>
              <a:rPr kumimoji="1" lang="en-US" altLang="ja-JP" sz="1050" b="1" dirty="0"/>
              <a:t>15 U.S. Code Chapter 81 - HIGH-PERFORMANCE COMPUTING §5501, §5512</a:t>
            </a:r>
            <a:r>
              <a:rPr kumimoji="1" lang="ja-JP" altLang="en-US" sz="1050" b="1" dirty="0"/>
              <a:t>」 の要件と同等の水準を有する国家レベルの研究教育ネットワーク</a:t>
            </a:r>
          </a:p>
        </p:txBody>
      </p:sp>
      <p:pic>
        <p:nvPicPr>
          <p:cNvPr id="20" name="図 19">
            <a:extLst>
              <a:ext uri="{FF2B5EF4-FFF2-40B4-BE49-F238E27FC236}">
                <a16:creationId xmlns:a16="http://schemas.microsoft.com/office/drawing/2014/main" id="{70D05D1E-AA91-406A-8156-A4A178CF8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116" y="5598590"/>
            <a:ext cx="658001" cy="940322"/>
          </a:xfrm>
          <a:prstGeom prst="rect">
            <a:avLst/>
          </a:prstGeom>
        </p:spPr>
      </p:pic>
      <p:pic>
        <p:nvPicPr>
          <p:cNvPr id="21" name="図 20">
            <a:extLst>
              <a:ext uri="{FF2B5EF4-FFF2-40B4-BE49-F238E27FC236}">
                <a16:creationId xmlns:a16="http://schemas.microsoft.com/office/drawing/2014/main" id="{AEE81233-5B45-441F-AB61-11FFB1235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317159"/>
            <a:ext cx="854859" cy="767747"/>
          </a:xfrm>
          <a:prstGeom prst="rect">
            <a:avLst/>
          </a:prstGeom>
        </p:spPr>
      </p:pic>
    </p:spTree>
    <p:extLst>
      <p:ext uri="{BB962C8B-B14F-4D97-AF65-F5344CB8AC3E}">
        <p14:creationId xmlns:p14="http://schemas.microsoft.com/office/powerpoint/2010/main" val="6665719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テキスト ボックス 119">
            <a:extLst>
              <a:ext uri="{FF2B5EF4-FFF2-40B4-BE49-F238E27FC236}">
                <a16:creationId xmlns:a16="http://schemas.microsoft.com/office/drawing/2014/main" id="{8ACDC48B-A54D-4EBC-B5C4-29C5E2581B61}"/>
              </a:ext>
            </a:extLst>
          </p:cNvPr>
          <p:cNvSpPr txBox="1"/>
          <p:nvPr/>
        </p:nvSpPr>
        <p:spPr>
          <a:xfrm>
            <a:off x="3480599" y="1703700"/>
            <a:ext cx="4207092" cy="646331"/>
          </a:xfrm>
          <a:prstGeom prst="rect">
            <a:avLst/>
          </a:prstGeom>
          <a:noFill/>
        </p:spPr>
        <p:txBody>
          <a:bodyPr wrap="square" rtlCol="0">
            <a:spAutoFit/>
          </a:bodyPr>
          <a:lstStyle/>
          <a:p>
            <a:r>
              <a:rPr kumimoji="1" lang="ja-JP" altLang="en-US" b="1" dirty="0">
                <a:solidFill>
                  <a:schemeClr val="accent6">
                    <a:lumMod val="75000"/>
                  </a:schemeClr>
                </a:solidFill>
                <a:highlight>
                  <a:srgbClr val="FFFFCC"/>
                </a:highlight>
              </a:rPr>
              <a:t>日本の </a:t>
            </a:r>
            <a:r>
              <a:rPr kumimoji="1" lang="en-US" altLang="ja-JP" b="1" dirty="0">
                <a:solidFill>
                  <a:schemeClr val="accent6">
                    <a:lumMod val="75000"/>
                  </a:schemeClr>
                </a:solidFill>
                <a:highlight>
                  <a:srgbClr val="FFFFCC"/>
                </a:highlight>
              </a:rPr>
              <a:t>(a), (b) </a:t>
            </a:r>
            <a:r>
              <a:rPr kumimoji="1" lang="ja-JP" altLang="en-US" b="1" dirty="0">
                <a:solidFill>
                  <a:schemeClr val="accent6">
                    <a:lumMod val="75000"/>
                  </a:schemeClr>
                </a:solidFill>
                <a:highlight>
                  <a:srgbClr val="FFFFCC"/>
                </a:highlight>
              </a:rPr>
              <a:t>のデジタル人材・技術形成・</a:t>
            </a:r>
          </a:p>
          <a:p>
            <a:r>
              <a:rPr kumimoji="1" lang="ja-JP" altLang="en-US" b="1" dirty="0">
                <a:solidFill>
                  <a:schemeClr val="accent6">
                    <a:lumMod val="75000"/>
                  </a:schemeClr>
                </a:solidFill>
                <a:highlight>
                  <a:srgbClr val="FFFFCC"/>
                </a:highlight>
              </a:rPr>
              <a:t>産業形成・膨大な国富の実現</a:t>
            </a:r>
          </a:p>
        </p:txBody>
      </p:sp>
      <p:sp>
        <p:nvSpPr>
          <p:cNvPr id="119" name="正方形/長方形 118">
            <a:extLst>
              <a:ext uri="{FF2B5EF4-FFF2-40B4-BE49-F238E27FC236}">
                <a16:creationId xmlns:a16="http://schemas.microsoft.com/office/drawing/2014/main" id="{585BC961-8B9C-4991-BAA4-9E54D6396C7A}"/>
              </a:ext>
            </a:extLst>
          </p:cNvPr>
          <p:cNvSpPr/>
          <p:nvPr/>
        </p:nvSpPr>
        <p:spPr>
          <a:xfrm>
            <a:off x="1" y="4008840"/>
            <a:ext cx="12200294" cy="2849160"/>
          </a:xfrm>
          <a:prstGeom prst="rect">
            <a:avLst/>
          </a:prstGeom>
          <a:gradFill flip="none" rotWithShape="1">
            <a:gsLst>
              <a:gs pos="50000">
                <a:srgbClr val="CCCCCC"/>
              </a:gs>
              <a:gs pos="0">
                <a:schemeClr val="bg1">
                  <a:lumMod val="95000"/>
                </a:schemeClr>
              </a:gs>
              <a:gs pos="100000">
                <a:schemeClr val="accent3">
                  <a:lumMod val="10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7275C53-2CF9-48D2-8F29-0D58D2D6ABC8}"/>
              </a:ext>
            </a:extLst>
          </p:cNvPr>
          <p:cNvSpPr>
            <a:spLocks noGrp="1"/>
          </p:cNvSpPr>
          <p:nvPr>
            <p:ph type="title"/>
          </p:nvPr>
        </p:nvSpPr>
        <p:spPr>
          <a:xfrm>
            <a:off x="228600" y="197485"/>
            <a:ext cx="9563100" cy="876935"/>
          </a:xfrm>
        </p:spPr>
        <p:txBody>
          <a:bodyPr>
            <a:normAutofit/>
          </a:bodyPr>
          <a:lstStyle/>
          <a:p>
            <a:r>
              <a:rPr kumimoji="1" lang="ja-JP" altLang="en-US" dirty="0">
                <a:highlight>
                  <a:srgbClr val="FFCCFF"/>
                </a:highlight>
              </a:rPr>
              <a:t>日本における </a:t>
            </a:r>
            <a:r>
              <a:rPr kumimoji="1" lang="en-US" altLang="ja-JP" dirty="0">
                <a:highlight>
                  <a:srgbClr val="FFCCFF"/>
                </a:highlight>
              </a:rPr>
              <a:t>NREN </a:t>
            </a:r>
            <a:r>
              <a:rPr kumimoji="1" lang="ja-JP" altLang="en-US" dirty="0">
                <a:highlight>
                  <a:srgbClr val="FFCCFF"/>
                </a:highlight>
              </a:rPr>
              <a:t>の実現方法 </a:t>
            </a:r>
            <a:r>
              <a:rPr kumimoji="1" lang="en-US" altLang="ja-JP" dirty="0">
                <a:highlight>
                  <a:srgbClr val="FFCCFF"/>
                </a:highlight>
              </a:rPr>
              <a:t>(2/2)</a:t>
            </a:r>
            <a:endParaRPr kumimoji="1" lang="ja-JP" altLang="en-US" dirty="0">
              <a:highlight>
                <a:srgbClr val="FFCCFF"/>
              </a:highlight>
            </a:endParaRPr>
          </a:p>
        </p:txBody>
      </p:sp>
      <p:sp>
        <p:nvSpPr>
          <p:cNvPr id="4" name="スライド番号プレースホルダー 3">
            <a:extLst>
              <a:ext uri="{FF2B5EF4-FFF2-40B4-BE49-F238E27FC236}">
                <a16:creationId xmlns:a16="http://schemas.microsoft.com/office/drawing/2014/main" id="{954DE772-872E-4FBF-AD86-882F4EBECE9B}"/>
              </a:ext>
            </a:extLst>
          </p:cNvPr>
          <p:cNvSpPr>
            <a:spLocks noGrp="1"/>
          </p:cNvSpPr>
          <p:nvPr>
            <p:ph type="sldNum" sz="quarter" idx="12"/>
          </p:nvPr>
        </p:nvSpPr>
        <p:spPr/>
        <p:txBody>
          <a:bodyPr/>
          <a:lstStyle/>
          <a:p>
            <a:fld id="{63DCA85F-F225-44A4-AEA8-9083CAE61796}" type="slidenum">
              <a:rPr kumimoji="1" lang="ja-JP" altLang="en-US" smtClean="0"/>
              <a:t>81</a:t>
            </a:fld>
            <a:endParaRPr kumimoji="1" lang="ja-JP" altLang="en-US" dirty="0"/>
          </a:p>
        </p:txBody>
      </p:sp>
      <p:sp>
        <p:nvSpPr>
          <p:cNvPr id="17" name="テキスト ボックス 16">
            <a:extLst>
              <a:ext uri="{FF2B5EF4-FFF2-40B4-BE49-F238E27FC236}">
                <a16:creationId xmlns:a16="http://schemas.microsoft.com/office/drawing/2014/main" id="{82DE45E8-8967-4E65-9178-548ACC4BF06D}"/>
              </a:ext>
            </a:extLst>
          </p:cNvPr>
          <p:cNvSpPr txBox="1"/>
          <p:nvPr/>
        </p:nvSpPr>
        <p:spPr>
          <a:xfrm>
            <a:off x="293370" y="1024561"/>
            <a:ext cx="11605260" cy="707886"/>
          </a:xfrm>
          <a:prstGeom prst="rect">
            <a:avLst/>
          </a:prstGeom>
          <a:noFill/>
        </p:spPr>
        <p:txBody>
          <a:bodyPr wrap="square" rtlCol="0">
            <a:spAutoFit/>
          </a:bodyPr>
          <a:lstStyle/>
          <a:p>
            <a:r>
              <a:rPr kumimoji="1" lang="ja-JP" altLang="en-US" sz="2000" dirty="0">
                <a:highlight>
                  <a:srgbClr val="99FFCC"/>
                </a:highlight>
              </a:rPr>
              <a:t>解決方法</a:t>
            </a:r>
            <a:r>
              <a:rPr kumimoji="1" lang="en-US" altLang="ja-JP" sz="2000" dirty="0">
                <a:highlight>
                  <a:srgbClr val="99FFCC"/>
                </a:highlight>
              </a:rPr>
              <a:t>: </a:t>
            </a:r>
            <a:r>
              <a:rPr kumimoji="1" lang="ja-JP" altLang="en-US" sz="2000" dirty="0">
                <a:highlight>
                  <a:srgbClr val="99FFCC"/>
                </a:highlight>
              </a:rPr>
              <a:t>これから「キャンパス内ガレージ」を擁する可能性がある、ほぼすべての組織に、十分に普及している各種の「土管的回線」を、オーバーレイ的に活用して、日本版 </a:t>
            </a:r>
            <a:r>
              <a:rPr kumimoji="1" lang="en-US" altLang="ja-JP" sz="2000" dirty="0">
                <a:highlight>
                  <a:srgbClr val="99FFCC"/>
                </a:highlight>
              </a:rPr>
              <a:t>NREN </a:t>
            </a:r>
            <a:r>
              <a:rPr kumimoji="1" lang="ja-JP" altLang="en-US" sz="2000" dirty="0">
                <a:highlight>
                  <a:srgbClr val="99FFCC"/>
                </a:highlight>
              </a:rPr>
              <a:t>を実現する</a:t>
            </a:r>
            <a:r>
              <a:rPr kumimoji="1" lang="ja-JP" altLang="en-US" sz="2000" dirty="0">
                <a:highlight>
                  <a:srgbClr val="66FFFF"/>
                </a:highlight>
              </a:rPr>
              <a:t> </a:t>
            </a:r>
            <a:r>
              <a:rPr kumimoji="1" lang="ja-JP" altLang="en-US" sz="2000" b="1" dirty="0">
                <a:highlight>
                  <a:srgbClr val="FFCCFF"/>
                </a:highlight>
              </a:rPr>
              <a:t>⇒ 新たな追加投資がほとんど不要</a:t>
            </a:r>
          </a:p>
        </p:txBody>
      </p:sp>
      <p:sp>
        <p:nvSpPr>
          <p:cNvPr id="10" name="円柱 9">
            <a:extLst>
              <a:ext uri="{FF2B5EF4-FFF2-40B4-BE49-F238E27FC236}">
                <a16:creationId xmlns:a16="http://schemas.microsoft.com/office/drawing/2014/main" id="{4EDB2990-AB43-4DF4-9A2C-1061BE4EB8AE}"/>
              </a:ext>
            </a:extLst>
          </p:cNvPr>
          <p:cNvSpPr/>
          <p:nvPr/>
        </p:nvSpPr>
        <p:spPr>
          <a:xfrm rot="5400000">
            <a:off x="2193636" y="3854800"/>
            <a:ext cx="1941137" cy="3470910"/>
          </a:xfrm>
          <a:prstGeom prst="ca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99654D1-3A88-41C5-AFF1-46FE9A647FE2}"/>
              </a:ext>
            </a:extLst>
          </p:cNvPr>
          <p:cNvSpPr txBox="1"/>
          <p:nvPr/>
        </p:nvSpPr>
        <p:spPr>
          <a:xfrm>
            <a:off x="1642110" y="5052565"/>
            <a:ext cx="2872740" cy="1015663"/>
          </a:xfrm>
          <a:prstGeom prst="rect">
            <a:avLst/>
          </a:prstGeom>
          <a:noFill/>
        </p:spPr>
        <p:txBody>
          <a:bodyPr wrap="square" rtlCol="0">
            <a:spAutoFit/>
          </a:bodyPr>
          <a:lstStyle/>
          <a:p>
            <a:pPr algn="ctr"/>
            <a:r>
              <a:rPr kumimoji="1" lang="ja-JP" altLang="en-US" sz="2000" b="1" dirty="0">
                <a:solidFill>
                  <a:schemeClr val="bg1"/>
                </a:solidFill>
              </a:rPr>
              <a:t>大学・高専向け </a:t>
            </a:r>
            <a:r>
              <a:rPr kumimoji="1" lang="en-US" altLang="ja-JP" sz="2000" b="1" dirty="0">
                <a:solidFill>
                  <a:schemeClr val="bg1"/>
                </a:solidFill>
              </a:rPr>
              <a:t>L2 </a:t>
            </a:r>
            <a:r>
              <a:rPr kumimoji="1" lang="ja-JP" altLang="en-US" sz="2000" b="1" dirty="0">
                <a:solidFill>
                  <a:schemeClr val="bg1"/>
                </a:solidFill>
              </a:rPr>
              <a:t>土管</a:t>
            </a:r>
          </a:p>
          <a:p>
            <a:pPr algn="ctr"/>
            <a:r>
              <a:rPr kumimoji="1" lang="ja-JP" altLang="en-US" sz="4000" b="1" dirty="0">
                <a:solidFill>
                  <a:schemeClr val="bg1"/>
                </a:solidFill>
              </a:rPr>
              <a:t>「</a:t>
            </a:r>
            <a:r>
              <a:rPr kumimoji="1" lang="en-US" altLang="ja-JP" sz="4000" b="1" dirty="0">
                <a:solidFill>
                  <a:schemeClr val="bg1"/>
                </a:solidFill>
              </a:rPr>
              <a:t>SINET</a:t>
            </a:r>
            <a:r>
              <a:rPr kumimoji="1" lang="ja-JP" altLang="en-US" sz="4000" b="1" dirty="0">
                <a:solidFill>
                  <a:schemeClr val="bg1"/>
                </a:solidFill>
              </a:rPr>
              <a:t>」</a:t>
            </a:r>
          </a:p>
        </p:txBody>
      </p:sp>
      <p:sp>
        <p:nvSpPr>
          <p:cNvPr id="20" name="四角形: 角を丸くする 19">
            <a:extLst>
              <a:ext uri="{FF2B5EF4-FFF2-40B4-BE49-F238E27FC236}">
                <a16:creationId xmlns:a16="http://schemas.microsoft.com/office/drawing/2014/main" id="{C4390AD6-009B-4246-9E84-39FA8F51914C}"/>
              </a:ext>
            </a:extLst>
          </p:cNvPr>
          <p:cNvSpPr/>
          <p:nvPr/>
        </p:nvSpPr>
        <p:spPr>
          <a:xfrm>
            <a:off x="1539240" y="4061460"/>
            <a:ext cx="3284220" cy="581086"/>
          </a:xfrm>
          <a:prstGeom prst="roundRect">
            <a:avLst/>
          </a:prstGeom>
          <a:solidFill>
            <a:schemeClr val="accent5">
              <a:lumMod val="60000"/>
              <a:lumOff val="4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B1BFCA10-5B91-4E0C-BA02-569C806BCD9D}"/>
              </a:ext>
            </a:extLst>
          </p:cNvPr>
          <p:cNvSpPr txBox="1"/>
          <p:nvPr/>
        </p:nvSpPr>
        <p:spPr>
          <a:xfrm>
            <a:off x="1642110" y="4111854"/>
            <a:ext cx="3196592" cy="400110"/>
          </a:xfrm>
          <a:prstGeom prst="rect">
            <a:avLst/>
          </a:prstGeom>
          <a:noFill/>
        </p:spPr>
        <p:txBody>
          <a:bodyPr wrap="square" rtlCol="0">
            <a:spAutoFit/>
          </a:bodyPr>
          <a:lstStyle/>
          <a:p>
            <a:pPr algn="ctr"/>
            <a:r>
              <a:rPr kumimoji="1" lang="en-US" altLang="ja-JP" sz="2000" b="1" dirty="0">
                <a:solidFill>
                  <a:schemeClr val="accent5">
                    <a:lumMod val="50000"/>
                  </a:schemeClr>
                </a:solidFill>
              </a:rPr>
              <a:t>SINET </a:t>
            </a:r>
            <a:r>
              <a:rPr kumimoji="1" lang="ja-JP" altLang="en-US" sz="2000" b="1" dirty="0">
                <a:solidFill>
                  <a:schemeClr val="accent5">
                    <a:lumMod val="50000"/>
                  </a:schemeClr>
                </a:solidFill>
              </a:rPr>
              <a:t>上の </a:t>
            </a:r>
            <a:r>
              <a:rPr kumimoji="1" lang="en-US" altLang="ja-JP" sz="2000" b="1" dirty="0">
                <a:solidFill>
                  <a:schemeClr val="accent5">
                    <a:lumMod val="50000"/>
                  </a:schemeClr>
                </a:solidFill>
              </a:rPr>
              <a:t>L2</a:t>
            </a:r>
            <a:r>
              <a:rPr kumimoji="1" lang="ja-JP" altLang="en-US" sz="2000" b="1" dirty="0">
                <a:solidFill>
                  <a:schemeClr val="accent5">
                    <a:lumMod val="50000"/>
                  </a:schemeClr>
                </a:solidFill>
              </a:rPr>
              <a:t> トンネル機能</a:t>
            </a:r>
            <a:endParaRPr kumimoji="1" lang="ja-JP" altLang="en-US" sz="4000" b="1" dirty="0">
              <a:solidFill>
                <a:schemeClr val="accent5">
                  <a:lumMod val="50000"/>
                </a:schemeClr>
              </a:solidFill>
            </a:endParaRPr>
          </a:p>
        </p:txBody>
      </p:sp>
      <p:sp>
        <p:nvSpPr>
          <p:cNvPr id="22" name="円柱 21">
            <a:extLst>
              <a:ext uri="{FF2B5EF4-FFF2-40B4-BE49-F238E27FC236}">
                <a16:creationId xmlns:a16="http://schemas.microsoft.com/office/drawing/2014/main" id="{37BAE25E-1454-47D1-839D-CBF0EF16C23D}"/>
              </a:ext>
            </a:extLst>
          </p:cNvPr>
          <p:cNvSpPr/>
          <p:nvPr/>
        </p:nvSpPr>
        <p:spPr>
          <a:xfrm rot="5400000">
            <a:off x="5877908" y="3877661"/>
            <a:ext cx="1941137" cy="3470910"/>
          </a:xfrm>
          <a:prstGeom prst="can">
            <a:avLst/>
          </a:prstGeom>
          <a:solidFill>
            <a:schemeClr val="accent6">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C1E2D77-4054-41A8-91F9-C6ECF791580F}"/>
              </a:ext>
            </a:extLst>
          </p:cNvPr>
          <p:cNvSpPr txBox="1"/>
          <p:nvPr/>
        </p:nvSpPr>
        <p:spPr>
          <a:xfrm>
            <a:off x="5315452" y="4954750"/>
            <a:ext cx="2872740" cy="1446550"/>
          </a:xfrm>
          <a:prstGeom prst="rect">
            <a:avLst/>
          </a:prstGeom>
          <a:noFill/>
        </p:spPr>
        <p:txBody>
          <a:bodyPr wrap="square" rtlCol="0">
            <a:spAutoFit/>
          </a:bodyPr>
          <a:lstStyle/>
          <a:p>
            <a:pPr algn="ctr"/>
            <a:r>
              <a:rPr kumimoji="1" lang="ja-JP" altLang="en-US" sz="2000" b="1" dirty="0">
                <a:solidFill>
                  <a:schemeClr val="bg1"/>
                </a:solidFill>
              </a:rPr>
              <a:t>一般組織向け </a:t>
            </a:r>
            <a:r>
              <a:rPr kumimoji="1" lang="en-US" altLang="ja-JP" sz="2000" b="1" dirty="0">
                <a:solidFill>
                  <a:schemeClr val="bg1"/>
                </a:solidFill>
              </a:rPr>
              <a:t>L3 </a:t>
            </a:r>
            <a:r>
              <a:rPr kumimoji="1" lang="ja-JP" altLang="en-US" sz="2000" b="1" dirty="0">
                <a:solidFill>
                  <a:schemeClr val="bg1"/>
                </a:solidFill>
              </a:rPr>
              <a:t>土管</a:t>
            </a:r>
          </a:p>
          <a:p>
            <a:pPr algn="ctr"/>
            <a:r>
              <a:rPr kumimoji="1" lang="ja-JP" altLang="en-US" sz="4000" b="1" dirty="0">
                <a:solidFill>
                  <a:schemeClr val="bg1"/>
                </a:solidFill>
              </a:rPr>
              <a:t>「</a:t>
            </a:r>
            <a:r>
              <a:rPr kumimoji="1" lang="en-US" altLang="ja-JP" sz="4000" b="1" dirty="0">
                <a:solidFill>
                  <a:schemeClr val="bg1"/>
                </a:solidFill>
              </a:rPr>
              <a:t>FTTH</a:t>
            </a:r>
            <a:r>
              <a:rPr kumimoji="1" lang="ja-JP" altLang="en-US" sz="4000" b="1" dirty="0">
                <a:solidFill>
                  <a:schemeClr val="bg1"/>
                </a:solidFill>
              </a:rPr>
              <a:t>」</a:t>
            </a:r>
            <a:endParaRPr kumimoji="1" lang="en-US" altLang="ja-JP" sz="4000" b="1" dirty="0">
              <a:solidFill>
                <a:schemeClr val="bg1"/>
              </a:solidFill>
            </a:endParaRPr>
          </a:p>
          <a:p>
            <a:pPr algn="ctr"/>
            <a:r>
              <a:rPr kumimoji="1" lang="en-US" altLang="ja-JP" sz="2800" b="1" dirty="0">
                <a:solidFill>
                  <a:schemeClr val="bg1"/>
                </a:solidFill>
              </a:rPr>
              <a:t>(</a:t>
            </a:r>
            <a:r>
              <a:rPr kumimoji="1" lang="ja-JP" altLang="en-US" sz="2800" b="1" dirty="0">
                <a:solidFill>
                  <a:schemeClr val="bg1"/>
                </a:solidFill>
              </a:rPr>
              <a:t>フレッツ </a:t>
            </a:r>
            <a:r>
              <a:rPr kumimoji="1" lang="en-US" altLang="ja-JP" sz="2800" b="1" dirty="0">
                <a:solidFill>
                  <a:schemeClr val="bg1"/>
                </a:solidFill>
              </a:rPr>
              <a:t>IPv6 </a:t>
            </a:r>
            <a:r>
              <a:rPr kumimoji="1" lang="ja-JP" altLang="en-US" sz="2800" b="1" dirty="0">
                <a:solidFill>
                  <a:schemeClr val="bg1"/>
                </a:solidFill>
              </a:rPr>
              <a:t>等</a:t>
            </a:r>
            <a:r>
              <a:rPr kumimoji="1" lang="en-US" altLang="ja-JP" sz="2800" b="1" dirty="0">
                <a:solidFill>
                  <a:schemeClr val="bg1"/>
                </a:solidFill>
              </a:rPr>
              <a:t>)</a:t>
            </a:r>
            <a:endParaRPr kumimoji="1" lang="ja-JP" altLang="en-US" sz="2800" b="1" dirty="0">
              <a:solidFill>
                <a:schemeClr val="bg1"/>
              </a:solidFill>
            </a:endParaRPr>
          </a:p>
        </p:txBody>
      </p:sp>
      <p:sp>
        <p:nvSpPr>
          <p:cNvPr id="24" name="四角形: 角を丸くする 23">
            <a:extLst>
              <a:ext uri="{FF2B5EF4-FFF2-40B4-BE49-F238E27FC236}">
                <a16:creationId xmlns:a16="http://schemas.microsoft.com/office/drawing/2014/main" id="{9A5407A8-662F-44AC-99F4-414787FAB311}"/>
              </a:ext>
            </a:extLst>
          </p:cNvPr>
          <p:cNvSpPr/>
          <p:nvPr/>
        </p:nvSpPr>
        <p:spPr>
          <a:xfrm>
            <a:off x="5223512" y="4061461"/>
            <a:ext cx="3284220" cy="581086"/>
          </a:xfrm>
          <a:prstGeom prst="roundRect">
            <a:avLst/>
          </a:prstGeom>
          <a:solidFill>
            <a:schemeClr val="accent6">
              <a:lumMod val="60000"/>
              <a:lumOff val="4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テキスト ボックス 24">
            <a:extLst>
              <a:ext uri="{FF2B5EF4-FFF2-40B4-BE49-F238E27FC236}">
                <a16:creationId xmlns:a16="http://schemas.microsoft.com/office/drawing/2014/main" id="{93CDF185-ADE6-4423-8F53-1AE012D7BDF0}"/>
              </a:ext>
            </a:extLst>
          </p:cNvPr>
          <p:cNvSpPr txBox="1"/>
          <p:nvPr/>
        </p:nvSpPr>
        <p:spPr>
          <a:xfrm>
            <a:off x="5223512" y="4111855"/>
            <a:ext cx="3185160" cy="400110"/>
          </a:xfrm>
          <a:prstGeom prst="rect">
            <a:avLst/>
          </a:prstGeom>
          <a:noFill/>
        </p:spPr>
        <p:txBody>
          <a:bodyPr wrap="square" rtlCol="0">
            <a:spAutoFit/>
          </a:bodyPr>
          <a:lstStyle/>
          <a:p>
            <a:pPr algn="ctr"/>
            <a:r>
              <a:rPr kumimoji="1" lang="en-US" altLang="ja-JP" sz="2000" b="1" dirty="0">
                <a:solidFill>
                  <a:schemeClr val="accent6">
                    <a:lumMod val="50000"/>
                  </a:schemeClr>
                </a:solidFill>
              </a:rPr>
              <a:t>Ethernet (L2) over IPv6 </a:t>
            </a:r>
            <a:r>
              <a:rPr kumimoji="1" lang="ja-JP" altLang="en-US" sz="2000" b="1" dirty="0">
                <a:solidFill>
                  <a:schemeClr val="accent6">
                    <a:lumMod val="50000"/>
                  </a:schemeClr>
                </a:solidFill>
              </a:rPr>
              <a:t>技術</a:t>
            </a:r>
            <a:endParaRPr kumimoji="1" lang="ja-JP" altLang="en-US" sz="4000" b="1" dirty="0">
              <a:solidFill>
                <a:schemeClr val="accent6">
                  <a:lumMod val="50000"/>
                </a:schemeClr>
              </a:solidFill>
            </a:endParaRPr>
          </a:p>
        </p:txBody>
      </p:sp>
      <p:sp>
        <p:nvSpPr>
          <p:cNvPr id="26" name="右中かっこ 25">
            <a:extLst>
              <a:ext uri="{FF2B5EF4-FFF2-40B4-BE49-F238E27FC236}">
                <a16:creationId xmlns:a16="http://schemas.microsoft.com/office/drawing/2014/main" id="{1BC404F9-CA68-4DF7-8198-0336E13DBE86}"/>
              </a:ext>
            </a:extLst>
          </p:cNvPr>
          <p:cNvSpPr/>
          <p:nvPr/>
        </p:nvSpPr>
        <p:spPr>
          <a:xfrm>
            <a:off x="8620913" y="4600191"/>
            <a:ext cx="289560" cy="1934974"/>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3E73FB43-048B-40B5-953A-F3ECDCE2D91B}"/>
              </a:ext>
            </a:extLst>
          </p:cNvPr>
          <p:cNvSpPr txBox="1"/>
          <p:nvPr/>
        </p:nvSpPr>
        <p:spPr>
          <a:xfrm>
            <a:off x="9011377" y="5075860"/>
            <a:ext cx="1596936" cy="1569660"/>
          </a:xfrm>
          <a:prstGeom prst="rect">
            <a:avLst/>
          </a:prstGeom>
          <a:noFill/>
        </p:spPr>
        <p:txBody>
          <a:bodyPr wrap="square" rtlCol="0">
            <a:spAutoFit/>
          </a:bodyPr>
          <a:lstStyle/>
          <a:p>
            <a:r>
              <a:rPr kumimoji="1" lang="ja-JP" altLang="en-US" sz="2400" b="1" dirty="0">
                <a:highlight>
                  <a:srgbClr val="FFFFCC"/>
                </a:highlight>
              </a:rPr>
              <a:t>非 </a:t>
            </a:r>
            <a:r>
              <a:rPr kumimoji="1" lang="en-US" altLang="ja-JP" sz="2400" b="1" dirty="0">
                <a:highlight>
                  <a:srgbClr val="FFFFCC"/>
                </a:highlight>
              </a:rPr>
              <a:t>NREN</a:t>
            </a:r>
          </a:p>
          <a:p>
            <a:r>
              <a:rPr kumimoji="1" lang="en-US" altLang="ja-JP" sz="2400" dirty="0">
                <a:highlight>
                  <a:srgbClr val="FFFFCC"/>
                </a:highlight>
              </a:rPr>
              <a:t>(</a:t>
            </a:r>
            <a:r>
              <a:rPr kumimoji="1" lang="ja-JP" altLang="en-US" sz="2400" dirty="0">
                <a:highlight>
                  <a:srgbClr val="FFFFCC"/>
                </a:highlight>
              </a:rPr>
              <a:t>商用品質の安定ネットワーク</a:t>
            </a:r>
            <a:r>
              <a:rPr kumimoji="1" lang="en-US" altLang="ja-JP" sz="2400" dirty="0">
                <a:highlight>
                  <a:srgbClr val="FFFFCC"/>
                </a:highlight>
              </a:rPr>
              <a:t>)</a:t>
            </a:r>
            <a:endParaRPr kumimoji="1" lang="ja-JP" altLang="en-US" sz="2400" dirty="0">
              <a:highlight>
                <a:srgbClr val="FFFFCC"/>
              </a:highlight>
            </a:endParaRPr>
          </a:p>
        </p:txBody>
      </p:sp>
      <p:sp>
        <p:nvSpPr>
          <p:cNvPr id="28" name="右中かっこ 27">
            <a:extLst>
              <a:ext uri="{FF2B5EF4-FFF2-40B4-BE49-F238E27FC236}">
                <a16:creationId xmlns:a16="http://schemas.microsoft.com/office/drawing/2014/main" id="{990CD73C-EBEA-4643-BFBA-1DC6B1B12AF4}"/>
              </a:ext>
            </a:extLst>
          </p:cNvPr>
          <p:cNvSpPr/>
          <p:nvPr/>
        </p:nvSpPr>
        <p:spPr>
          <a:xfrm>
            <a:off x="8612053" y="4060556"/>
            <a:ext cx="322719" cy="508024"/>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FF4DD1DE-F74B-4925-9D83-7FA9B3FF26E4}"/>
              </a:ext>
            </a:extLst>
          </p:cNvPr>
          <p:cNvSpPr txBox="1"/>
          <p:nvPr/>
        </p:nvSpPr>
        <p:spPr>
          <a:xfrm>
            <a:off x="8993346" y="4092398"/>
            <a:ext cx="1666151" cy="369332"/>
          </a:xfrm>
          <a:prstGeom prst="rect">
            <a:avLst/>
          </a:prstGeom>
          <a:noFill/>
        </p:spPr>
        <p:txBody>
          <a:bodyPr wrap="square" rtlCol="0">
            <a:spAutoFit/>
          </a:bodyPr>
          <a:lstStyle/>
          <a:p>
            <a:r>
              <a:rPr kumimoji="1" lang="ja-JP" altLang="en-US" dirty="0">
                <a:highlight>
                  <a:srgbClr val="FFFFCC"/>
                </a:highlight>
              </a:rPr>
              <a:t>既存 </a:t>
            </a:r>
            <a:r>
              <a:rPr kumimoji="1" lang="en-US" altLang="ja-JP" dirty="0">
                <a:highlight>
                  <a:srgbClr val="FFFFCC"/>
                </a:highlight>
              </a:rPr>
              <a:t>VPN </a:t>
            </a:r>
            <a:r>
              <a:rPr kumimoji="1" lang="ja-JP" altLang="en-US" dirty="0">
                <a:highlight>
                  <a:srgbClr val="FFFFCC"/>
                </a:highlight>
              </a:rPr>
              <a:t>技術</a:t>
            </a:r>
          </a:p>
        </p:txBody>
      </p:sp>
      <p:sp>
        <p:nvSpPr>
          <p:cNvPr id="80" name="右中かっこ 79">
            <a:extLst>
              <a:ext uri="{FF2B5EF4-FFF2-40B4-BE49-F238E27FC236}">
                <a16:creationId xmlns:a16="http://schemas.microsoft.com/office/drawing/2014/main" id="{DAB95FAA-3569-4B64-ACFE-BBABB52CC4F0}"/>
              </a:ext>
            </a:extLst>
          </p:cNvPr>
          <p:cNvSpPr/>
          <p:nvPr/>
        </p:nvSpPr>
        <p:spPr>
          <a:xfrm>
            <a:off x="10461100" y="4107051"/>
            <a:ext cx="286975" cy="2538468"/>
          </a:xfrm>
          <a:prstGeom prst="rightBrac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81" name="テキスト ボックス 80">
            <a:extLst>
              <a:ext uri="{FF2B5EF4-FFF2-40B4-BE49-F238E27FC236}">
                <a16:creationId xmlns:a16="http://schemas.microsoft.com/office/drawing/2014/main" id="{B75CBFBF-5310-4F55-8BF0-1B8E9C348DB3}"/>
              </a:ext>
            </a:extLst>
          </p:cNvPr>
          <p:cNvSpPr txBox="1"/>
          <p:nvPr/>
        </p:nvSpPr>
        <p:spPr>
          <a:xfrm>
            <a:off x="10799870" y="4843162"/>
            <a:ext cx="1565908" cy="1569660"/>
          </a:xfrm>
          <a:prstGeom prst="rect">
            <a:avLst/>
          </a:prstGeom>
          <a:noFill/>
        </p:spPr>
        <p:txBody>
          <a:bodyPr wrap="square" rtlCol="0">
            <a:spAutoFit/>
          </a:bodyPr>
          <a:lstStyle/>
          <a:p>
            <a:r>
              <a:rPr kumimoji="1" lang="ja-JP" altLang="en-US" sz="2400" dirty="0">
                <a:highlight>
                  <a:srgbClr val="FFFFCC"/>
                </a:highlight>
              </a:rPr>
              <a:t>純粋な</a:t>
            </a:r>
            <a:endParaRPr kumimoji="1" lang="en-US" altLang="ja-JP" sz="2400" dirty="0">
              <a:highlight>
                <a:srgbClr val="FFFFCC"/>
              </a:highlight>
            </a:endParaRPr>
          </a:p>
          <a:p>
            <a:r>
              <a:rPr kumimoji="1" lang="en-US" altLang="ja-JP" sz="2400" dirty="0">
                <a:highlight>
                  <a:srgbClr val="FFFFCC"/>
                </a:highlight>
              </a:rPr>
              <a:t>Ethernet</a:t>
            </a:r>
            <a:endParaRPr kumimoji="1" lang="ja-JP" altLang="en-US" sz="2400" dirty="0">
              <a:highlight>
                <a:srgbClr val="FFFFCC"/>
              </a:highlight>
            </a:endParaRPr>
          </a:p>
          <a:p>
            <a:r>
              <a:rPr kumimoji="1" lang="ja-JP" altLang="en-US" sz="2400" dirty="0">
                <a:highlight>
                  <a:srgbClr val="FFFFCC"/>
                </a:highlight>
              </a:rPr>
              <a:t>専用線</a:t>
            </a:r>
          </a:p>
          <a:p>
            <a:r>
              <a:rPr kumimoji="1" lang="ja-JP" altLang="en-US" sz="2400" dirty="0">
                <a:highlight>
                  <a:srgbClr val="FFFFCC"/>
                </a:highlight>
              </a:rPr>
              <a:t>として利用</a:t>
            </a:r>
          </a:p>
        </p:txBody>
      </p:sp>
      <p:cxnSp>
        <p:nvCxnSpPr>
          <p:cNvPr id="83" name="直線コネクタ 82">
            <a:extLst>
              <a:ext uri="{FF2B5EF4-FFF2-40B4-BE49-F238E27FC236}">
                <a16:creationId xmlns:a16="http://schemas.microsoft.com/office/drawing/2014/main" id="{3C187F0E-1BD9-43CA-9E5F-B22BBD08F6CA}"/>
              </a:ext>
            </a:extLst>
          </p:cNvPr>
          <p:cNvCxnSpPr>
            <a:cxnSpLocks/>
          </p:cNvCxnSpPr>
          <p:nvPr/>
        </p:nvCxnSpPr>
        <p:spPr>
          <a:xfrm>
            <a:off x="0" y="4008840"/>
            <a:ext cx="12192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70EDDF2B-ECBB-47D9-8CCC-7643797183E8}"/>
              </a:ext>
            </a:extLst>
          </p:cNvPr>
          <p:cNvSpPr txBox="1"/>
          <p:nvPr/>
        </p:nvSpPr>
        <p:spPr>
          <a:xfrm>
            <a:off x="11650034" y="3951264"/>
            <a:ext cx="617946" cy="584775"/>
          </a:xfrm>
          <a:prstGeom prst="rect">
            <a:avLst/>
          </a:prstGeom>
          <a:noFill/>
        </p:spPr>
        <p:txBody>
          <a:bodyPr wrap="square" rtlCol="0">
            <a:spAutoFit/>
          </a:bodyPr>
          <a:lstStyle/>
          <a:p>
            <a:r>
              <a:rPr kumimoji="1" lang="ja-JP" altLang="en-US" sz="3200" b="1" dirty="0">
                <a:solidFill>
                  <a:schemeClr val="accent6">
                    <a:lumMod val="75000"/>
                  </a:schemeClr>
                </a:solidFill>
              </a:rPr>
              <a:t>↓</a:t>
            </a:r>
          </a:p>
        </p:txBody>
      </p:sp>
      <p:sp>
        <p:nvSpPr>
          <p:cNvPr id="86" name="テキスト ボックス 85">
            <a:extLst>
              <a:ext uri="{FF2B5EF4-FFF2-40B4-BE49-F238E27FC236}">
                <a16:creationId xmlns:a16="http://schemas.microsoft.com/office/drawing/2014/main" id="{7AD23132-F645-40CF-BD62-A7B4DF93D496}"/>
              </a:ext>
            </a:extLst>
          </p:cNvPr>
          <p:cNvSpPr txBox="1"/>
          <p:nvPr/>
        </p:nvSpPr>
        <p:spPr>
          <a:xfrm>
            <a:off x="10593093" y="4417662"/>
            <a:ext cx="1622020" cy="461665"/>
          </a:xfrm>
          <a:prstGeom prst="rect">
            <a:avLst/>
          </a:prstGeom>
          <a:noFill/>
        </p:spPr>
        <p:txBody>
          <a:bodyPr wrap="square" rtlCol="0">
            <a:spAutoFit/>
          </a:bodyPr>
          <a:lstStyle/>
          <a:p>
            <a:r>
              <a:rPr kumimoji="1" lang="ja-JP" altLang="en-US" sz="1200" b="1" dirty="0">
                <a:solidFill>
                  <a:schemeClr val="accent2">
                    <a:lumMod val="50000"/>
                  </a:schemeClr>
                </a:solidFill>
                <a:highlight>
                  <a:srgbClr val="FFFFCC"/>
                </a:highlight>
              </a:rPr>
              <a:t>非イノベーション領域 </a:t>
            </a:r>
            <a:r>
              <a:rPr lang="en-US" altLang="ja-JP" sz="1200" b="1" dirty="0">
                <a:solidFill>
                  <a:schemeClr val="accent2">
                    <a:lumMod val="50000"/>
                  </a:schemeClr>
                </a:solidFill>
                <a:highlight>
                  <a:srgbClr val="FFFFCC"/>
                </a:highlight>
              </a:rPr>
              <a:t>(</a:t>
            </a:r>
            <a:r>
              <a:rPr lang="ja-JP" altLang="en-US" sz="1200" b="1" dirty="0">
                <a:solidFill>
                  <a:schemeClr val="accent2">
                    <a:lumMod val="50000"/>
                  </a:schemeClr>
                </a:solidFill>
                <a:highlight>
                  <a:srgbClr val="FFFFCC"/>
                </a:highlight>
              </a:rPr>
              <a:t>固定的ユーティリティ</a:t>
            </a:r>
            <a:r>
              <a:rPr lang="en-US" altLang="ja-JP" sz="1200" b="1" dirty="0">
                <a:solidFill>
                  <a:schemeClr val="accent2">
                    <a:lumMod val="50000"/>
                  </a:schemeClr>
                </a:solidFill>
                <a:highlight>
                  <a:srgbClr val="FFFFCC"/>
                </a:highlight>
              </a:rPr>
              <a:t>)</a:t>
            </a:r>
            <a:endParaRPr kumimoji="1" lang="ja-JP" altLang="en-US" sz="1200" b="1" dirty="0">
              <a:solidFill>
                <a:schemeClr val="accent2">
                  <a:lumMod val="50000"/>
                </a:schemeClr>
              </a:solidFill>
              <a:highlight>
                <a:srgbClr val="FFFFCC"/>
              </a:highlight>
            </a:endParaRPr>
          </a:p>
        </p:txBody>
      </p:sp>
      <p:sp>
        <p:nvSpPr>
          <p:cNvPr id="87" name="テキスト ボックス 86">
            <a:extLst>
              <a:ext uri="{FF2B5EF4-FFF2-40B4-BE49-F238E27FC236}">
                <a16:creationId xmlns:a16="http://schemas.microsoft.com/office/drawing/2014/main" id="{625842BF-DFEF-45F0-A3E4-90F14E36ADFB}"/>
              </a:ext>
            </a:extLst>
          </p:cNvPr>
          <p:cNvSpPr txBox="1"/>
          <p:nvPr/>
        </p:nvSpPr>
        <p:spPr>
          <a:xfrm>
            <a:off x="11641739" y="3385194"/>
            <a:ext cx="617946" cy="584775"/>
          </a:xfrm>
          <a:prstGeom prst="rect">
            <a:avLst/>
          </a:prstGeom>
          <a:noFill/>
        </p:spPr>
        <p:txBody>
          <a:bodyPr wrap="square" rtlCol="0">
            <a:spAutoFit/>
          </a:bodyPr>
          <a:lstStyle/>
          <a:p>
            <a:r>
              <a:rPr kumimoji="1" lang="ja-JP" altLang="en-US" sz="3200" b="1" dirty="0">
                <a:solidFill>
                  <a:schemeClr val="accent6">
                    <a:lumMod val="75000"/>
                  </a:schemeClr>
                </a:solidFill>
              </a:rPr>
              <a:t>↑</a:t>
            </a:r>
          </a:p>
        </p:txBody>
      </p:sp>
      <p:sp>
        <p:nvSpPr>
          <p:cNvPr id="109" name="四角形: 角を丸くする 108">
            <a:extLst>
              <a:ext uri="{FF2B5EF4-FFF2-40B4-BE49-F238E27FC236}">
                <a16:creationId xmlns:a16="http://schemas.microsoft.com/office/drawing/2014/main" id="{C5AB1E8E-936B-47C4-A121-BE15625B936A}"/>
              </a:ext>
            </a:extLst>
          </p:cNvPr>
          <p:cNvSpPr/>
          <p:nvPr/>
        </p:nvSpPr>
        <p:spPr>
          <a:xfrm>
            <a:off x="925874" y="1772298"/>
            <a:ext cx="2068062" cy="15137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kumimoji="1" lang="ja-JP" altLang="en-US" sz="1600" b="1" dirty="0">
                <a:solidFill>
                  <a:schemeClr val="tx1"/>
                </a:solidFill>
              </a:rPr>
              <a:t>大学・高専</a:t>
            </a:r>
          </a:p>
        </p:txBody>
      </p:sp>
      <p:sp>
        <p:nvSpPr>
          <p:cNvPr id="110" name="四角形: 角を丸くする 109">
            <a:extLst>
              <a:ext uri="{FF2B5EF4-FFF2-40B4-BE49-F238E27FC236}">
                <a16:creationId xmlns:a16="http://schemas.microsoft.com/office/drawing/2014/main" id="{BCCE93E9-E294-41E8-941B-AEA2BED9DA48}"/>
              </a:ext>
            </a:extLst>
          </p:cNvPr>
          <p:cNvSpPr/>
          <p:nvPr/>
        </p:nvSpPr>
        <p:spPr>
          <a:xfrm>
            <a:off x="1128208" y="2121656"/>
            <a:ext cx="1698088" cy="1157436"/>
          </a:xfrm>
          <a:prstGeom prst="roundRect">
            <a:avLst/>
          </a:prstGeom>
          <a:solidFill>
            <a:schemeClr val="accent1">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050" b="1" dirty="0">
                <a:solidFill>
                  <a:schemeClr val="tx1"/>
                </a:solidFill>
              </a:rPr>
              <a:t>キャンパス内ガレージ</a:t>
            </a:r>
          </a:p>
        </p:txBody>
      </p:sp>
      <p:pic>
        <p:nvPicPr>
          <p:cNvPr id="111" name="図 110">
            <a:extLst>
              <a:ext uri="{FF2B5EF4-FFF2-40B4-BE49-F238E27FC236}">
                <a16:creationId xmlns:a16="http://schemas.microsoft.com/office/drawing/2014/main" id="{894D2B0B-96C5-466A-BC40-56E5B8D44594}"/>
              </a:ext>
            </a:extLst>
          </p:cNvPr>
          <p:cNvPicPr>
            <a:picLocks noChangeAspect="1"/>
          </p:cNvPicPr>
          <p:nvPr/>
        </p:nvPicPr>
        <p:blipFill>
          <a:blip r:embed="rId2"/>
          <a:stretch>
            <a:fillRect/>
          </a:stretch>
        </p:blipFill>
        <p:spPr>
          <a:xfrm>
            <a:off x="2839845" y="1860038"/>
            <a:ext cx="450106" cy="450106"/>
          </a:xfrm>
          <a:prstGeom prst="rect">
            <a:avLst/>
          </a:prstGeom>
        </p:spPr>
      </p:pic>
      <p:pic>
        <p:nvPicPr>
          <p:cNvPr id="112" name="Picture 15">
            <a:extLst>
              <a:ext uri="{FF2B5EF4-FFF2-40B4-BE49-F238E27FC236}">
                <a16:creationId xmlns:a16="http://schemas.microsoft.com/office/drawing/2014/main" id="{DD843198-AF0C-4488-BFA7-65DA72C1FC9B}"/>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539" y="1659650"/>
            <a:ext cx="768704" cy="46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図 113">
            <a:extLst>
              <a:ext uri="{FF2B5EF4-FFF2-40B4-BE49-F238E27FC236}">
                <a16:creationId xmlns:a16="http://schemas.microsoft.com/office/drawing/2014/main" id="{98CB4641-E18F-4E65-BDD5-EAF39F4DC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07" y="2295807"/>
            <a:ext cx="853873" cy="610925"/>
          </a:xfrm>
          <a:prstGeom prst="rect">
            <a:avLst/>
          </a:prstGeom>
        </p:spPr>
      </p:pic>
      <p:cxnSp>
        <p:nvCxnSpPr>
          <p:cNvPr id="116" name="直線コネクタ 115">
            <a:extLst>
              <a:ext uri="{FF2B5EF4-FFF2-40B4-BE49-F238E27FC236}">
                <a16:creationId xmlns:a16="http://schemas.microsoft.com/office/drawing/2014/main" id="{E7FE7AF3-5931-419C-804D-704EF260132A}"/>
              </a:ext>
            </a:extLst>
          </p:cNvPr>
          <p:cNvCxnSpPr>
            <a:cxnSpLocks/>
            <a:stCxn id="111" idx="3"/>
          </p:cNvCxnSpPr>
          <p:nvPr/>
        </p:nvCxnSpPr>
        <p:spPr>
          <a:xfrm>
            <a:off x="3289951" y="2085091"/>
            <a:ext cx="407947" cy="25331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31" name="楕円 30">
            <a:extLst>
              <a:ext uri="{FF2B5EF4-FFF2-40B4-BE49-F238E27FC236}">
                <a16:creationId xmlns:a16="http://schemas.microsoft.com/office/drawing/2014/main" id="{72704897-9545-4FBD-A613-0D427B8F5E5F}"/>
              </a:ext>
            </a:extLst>
          </p:cNvPr>
          <p:cNvSpPr/>
          <p:nvPr/>
        </p:nvSpPr>
        <p:spPr>
          <a:xfrm>
            <a:off x="1360050" y="2310144"/>
            <a:ext cx="7233106" cy="1663283"/>
          </a:xfrm>
          <a:prstGeom prst="ellipse">
            <a:avLst/>
          </a:prstGeom>
          <a:solidFill>
            <a:schemeClr val="accent4">
              <a:lumMod val="20000"/>
              <a:lumOff val="80000"/>
            </a:schemeClr>
          </a:solidFill>
          <a:ln w="762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DF3D97C6-6610-4DC3-97CD-D071096FCF32}"/>
              </a:ext>
            </a:extLst>
          </p:cNvPr>
          <p:cNvSpPr txBox="1"/>
          <p:nvPr/>
        </p:nvSpPr>
        <p:spPr>
          <a:xfrm>
            <a:off x="2196561" y="2666210"/>
            <a:ext cx="5251883" cy="1015663"/>
          </a:xfrm>
          <a:prstGeom prst="rect">
            <a:avLst/>
          </a:prstGeom>
          <a:noFill/>
        </p:spPr>
        <p:txBody>
          <a:bodyPr wrap="square" rtlCol="0">
            <a:spAutoFit/>
          </a:bodyPr>
          <a:lstStyle/>
          <a:p>
            <a:r>
              <a:rPr kumimoji="1" lang="en-US" altLang="ja-JP" sz="2400" b="1" u="sng" dirty="0">
                <a:solidFill>
                  <a:schemeClr val="accent5">
                    <a:lumMod val="50000"/>
                  </a:schemeClr>
                </a:solidFill>
              </a:rPr>
              <a:t>NREN</a:t>
            </a:r>
            <a:r>
              <a:rPr kumimoji="1" lang="en-US" altLang="ja-JP" b="1" dirty="0">
                <a:solidFill>
                  <a:schemeClr val="accent5">
                    <a:lumMod val="50000"/>
                  </a:schemeClr>
                </a:solidFill>
              </a:rPr>
              <a:t> (National Research and Education Network)</a:t>
            </a:r>
          </a:p>
          <a:p>
            <a:r>
              <a:rPr kumimoji="1" lang="en-US" altLang="ja-JP" b="1" dirty="0"/>
              <a:t>(</a:t>
            </a:r>
            <a:r>
              <a:rPr kumimoji="1" lang="ja-JP" altLang="en-US" b="1" dirty="0"/>
              <a:t>ア</a:t>
            </a:r>
            <a:r>
              <a:rPr kumimoji="1" lang="en-US" altLang="ja-JP" b="1" dirty="0"/>
              <a:t>) </a:t>
            </a:r>
            <a:r>
              <a:rPr kumimoji="1" lang="ja-JP" altLang="en-US" b="1" dirty="0"/>
              <a:t>実用インフラ網と、</a:t>
            </a:r>
            <a:r>
              <a:rPr kumimoji="1" lang="en-US" altLang="ja-JP" b="1" dirty="0"/>
              <a:t>(</a:t>
            </a:r>
            <a:r>
              <a:rPr kumimoji="1" lang="ja-JP" altLang="en-US" b="1" dirty="0"/>
              <a:t>イ</a:t>
            </a:r>
            <a:r>
              <a:rPr kumimoji="1" lang="en-US" altLang="ja-JP" b="1" dirty="0"/>
              <a:t>) </a:t>
            </a:r>
            <a:r>
              <a:rPr kumimoji="1" lang="ja-JP" altLang="en-US" b="1" dirty="0"/>
              <a:t>試作コンピュータ・ネットワークシステムを実網投入可能な実験網の性質の両立</a:t>
            </a:r>
          </a:p>
        </p:txBody>
      </p:sp>
      <p:sp>
        <p:nvSpPr>
          <p:cNvPr id="33" name="テキスト ボックス 32">
            <a:extLst>
              <a:ext uri="{FF2B5EF4-FFF2-40B4-BE49-F238E27FC236}">
                <a16:creationId xmlns:a16="http://schemas.microsoft.com/office/drawing/2014/main" id="{E9A92C74-6BEA-42B7-8E84-FAB10E48FFDF}"/>
              </a:ext>
            </a:extLst>
          </p:cNvPr>
          <p:cNvSpPr txBox="1"/>
          <p:nvPr/>
        </p:nvSpPr>
        <p:spPr>
          <a:xfrm>
            <a:off x="3164204" y="2503172"/>
            <a:ext cx="3156266" cy="338554"/>
          </a:xfrm>
          <a:prstGeom prst="rect">
            <a:avLst/>
          </a:prstGeom>
          <a:noFill/>
        </p:spPr>
        <p:txBody>
          <a:bodyPr wrap="square" rtlCol="0">
            <a:spAutoFit/>
          </a:bodyPr>
          <a:lstStyle/>
          <a:p>
            <a:r>
              <a:rPr kumimoji="1" lang="ja-JP" altLang="en-US" sz="1600" b="1" dirty="0">
                <a:solidFill>
                  <a:schemeClr val="accent2">
                    <a:lumMod val="75000"/>
                  </a:schemeClr>
                </a:solidFill>
              </a:rPr>
              <a:t>日本の悲願</a:t>
            </a:r>
            <a:r>
              <a:rPr kumimoji="1" lang="en-US" altLang="ja-JP" sz="1600" b="1" dirty="0">
                <a:solidFill>
                  <a:schemeClr val="accent2">
                    <a:lumMod val="75000"/>
                  </a:schemeClr>
                </a:solidFill>
              </a:rPr>
              <a:t>: </a:t>
            </a:r>
            <a:r>
              <a:rPr kumimoji="1" lang="ja-JP" altLang="en-US" sz="1600" b="1" dirty="0">
                <a:solidFill>
                  <a:schemeClr val="accent2">
                    <a:lumMod val="75000"/>
                  </a:schemeClr>
                </a:solidFill>
              </a:rPr>
              <a:t>現在 </a:t>
            </a:r>
            <a:r>
              <a:rPr kumimoji="1" lang="en-US" altLang="ja-JP" sz="1600" b="1" dirty="0">
                <a:solidFill>
                  <a:schemeClr val="accent2">
                    <a:lumMod val="75000"/>
                  </a:schemeClr>
                </a:solidFill>
              </a:rPr>
              <a:t>1 </a:t>
            </a:r>
            <a:r>
              <a:rPr kumimoji="1" lang="ja-JP" altLang="en-US" sz="1600" b="1" dirty="0">
                <a:solidFill>
                  <a:schemeClr val="accent2">
                    <a:lumMod val="75000"/>
                  </a:schemeClr>
                </a:solidFill>
              </a:rPr>
              <a:t>つも存在しない</a:t>
            </a:r>
          </a:p>
        </p:txBody>
      </p:sp>
      <p:sp>
        <p:nvSpPr>
          <p:cNvPr id="35" name="テキスト ボックス 34">
            <a:extLst>
              <a:ext uri="{FF2B5EF4-FFF2-40B4-BE49-F238E27FC236}">
                <a16:creationId xmlns:a16="http://schemas.microsoft.com/office/drawing/2014/main" id="{E161A504-EBAF-4F36-A225-F2937CD633E7}"/>
              </a:ext>
            </a:extLst>
          </p:cNvPr>
          <p:cNvSpPr txBox="1"/>
          <p:nvPr/>
        </p:nvSpPr>
        <p:spPr>
          <a:xfrm>
            <a:off x="6204149" y="3566457"/>
            <a:ext cx="834860" cy="338554"/>
          </a:xfrm>
          <a:prstGeom prst="rect">
            <a:avLst/>
          </a:prstGeom>
          <a:noFill/>
        </p:spPr>
        <p:txBody>
          <a:bodyPr wrap="square" rtlCol="0">
            <a:spAutoFit/>
          </a:bodyPr>
          <a:lstStyle/>
          <a:p>
            <a:r>
              <a:rPr kumimoji="1" lang="ja-JP" altLang="en-US" sz="1600" b="1" dirty="0">
                <a:solidFill>
                  <a:schemeClr val="accent2">
                    <a:lumMod val="75000"/>
                  </a:schemeClr>
                </a:solidFill>
              </a:rPr>
              <a:t>の実現</a:t>
            </a:r>
            <a:endParaRPr kumimoji="1" lang="en-US" altLang="ja-JP" sz="1600" b="1" dirty="0">
              <a:solidFill>
                <a:schemeClr val="accent2">
                  <a:lumMod val="75000"/>
                </a:schemeClr>
              </a:solidFill>
            </a:endParaRPr>
          </a:p>
        </p:txBody>
      </p:sp>
      <p:sp>
        <p:nvSpPr>
          <p:cNvPr id="53" name="四角形: 角を丸くする 52">
            <a:extLst>
              <a:ext uri="{FF2B5EF4-FFF2-40B4-BE49-F238E27FC236}">
                <a16:creationId xmlns:a16="http://schemas.microsoft.com/office/drawing/2014/main" id="{77457606-8BBB-4049-B1BF-813E3067A4ED}"/>
              </a:ext>
            </a:extLst>
          </p:cNvPr>
          <p:cNvSpPr/>
          <p:nvPr/>
        </p:nvSpPr>
        <p:spPr>
          <a:xfrm>
            <a:off x="42618" y="2424300"/>
            <a:ext cx="2068062" cy="15137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kumimoji="1" lang="ja-JP" altLang="en-US" sz="1600" b="1" dirty="0">
                <a:solidFill>
                  <a:schemeClr val="tx1"/>
                </a:solidFill>
              </a:rPr>
              <a:t>大学・高専</a:t>
            </a:r>
          </a:p>
        </p:txBody>
      </p:sp>
      <p:sp>
        <p:nvSpPr>
          <p:cNvPr id="54" name="四角形: 角を丸くする 53">
            <a:extLst>
              <a:ext uri="{FF2B5EF4-FFF2-40B4-BE49-F238E27FC236}">
                <a16:creationId xmlns:a16="http://schemas.microsoft.com/office/drawing/2014/main" id="{8FC04193-AE91-4DF9-B5AF-63465E5B245F}"/>
              </a:ext>
            </a:extLst>
          </p:cNvPr>
          <p:cNvSpPr/>
          <p:nvPr/>
        </p:nvSpPr>
        <p:spPr>
          <a:xfrm>
            <a:off x="244952" y="2773658"/>
            <a:ext cx="1698088" cy="1157436"/>
          </a:xfrm>
          <a:prstGeom prst="roundRect">
            <a:avLst/>
          </a:prstGeom>
          <a:solidFill>
            <a:schemeClr val="accent1">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55" name="図 54">
            <a:extLst>
              <a:ext uri="{FF2B5EF4-FFF2-40B4-BE49-F238E27FC236}">
                <a16:creationId xmlns:a16="http://schemas.microsoft.com/office/drawing/2014/main" id="{C5526307-2115-46C6-B835-447A319C14DA}"/>
              </a:ext>
            </a:extLst>
          </p:cNvPr>
          <p:cNvPicPr>
            <a:picLocks noChangeAspect="1"/>
          </p:cNvPicPr>
          <p:nvPr/>
        </p:nvPicPr>
        <p:blipFill>
          <a:blip r:embed="rId2"/>
          <a:stretch>
            <a:fillRect/>
          </a:stretch>
        </p:blipFill>
        <p:spPr>
          <a:xfrm>
            <a:off x="1439594" y="3558734"/>
            <a:ext cx="450106" cy="450106"/>
          </a:xfrm>
          <a:prstGeom prst="rect">
            <a:avLst/>
          </a:prstGeom>
        </p:spPr>
      </p:pic>
      <p:pic>
        <p:nvPicPr>
          <p:cNvPr id="56" name="Picture 15">
            <a:extLst>
              <a:ext uri="{FF2B5EF4-FFF2-40B4-BE49-F238E27FC236}">
                <a16:creationId xmlns:a16="http://schemas.microsoft.com/office/drawing/2014/main" id="{9144E073-4F42-459A-8823-1B67079DF84F}"/>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 y="2311652"/>
            <a:ext cx="768704" cy="46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図 56">
            <a:extLst>
              <a:ext uri="{FF2B5EF4-FFF2-40B4-BE49-F238E27FC236}">
                <a16:creationId xmlns:a16="http://schemas.microsoft.com/office/drawing/2014/main" id="{DAA1BD90-E18D-4F9B-891A-BF766CD0F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67" y="3283306"/>
            <a:ext cx="862687" cy="678166"/>
          </a:xfrm>
          <a:prstGeom prst="rect">
            <a:avLst/>
          </a:prstGeom>
        </p:spPr>
      </p:pic>
      <p:pic>
        <p:nvPicPr>
          <p:cNvPr id="59" name="図 58">
            <a:extLst>
              <a:ext uri="{FF2B5EF4-FFF2-40B4-BE49-F238E27FC236}">
                <a16:creationId xmlns:a16="http://schemas.microsoft.com/office/drawing/2014/main" id="{572C5174-00DD-4EA6-B93C-4C85744A5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51" y="2947809"/>
            <a:ext cx="853873" cy="610925"/>
          </a:xfrm>
          <a:prstGeom prst="rect">
            <a:avLst/>
          </a:prstGeom>
        </p:spPr>
      </p:pic>
      <p:pic>
        <p:nvPicPr>
          <p:cNvPr id="89" name="図 88">
            <a:extLst>
              <a:ext uri="{FF2B5EF4-FFF2-40B4-BE49-F238E27FC236}">
                <a16:creationId xmlns:a16="http://schemas.microsoft.com/office/drawing/2014/main" id="{435F9985-E750-49FF-B376-615F469A0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06" y="2859856"/>
            <a:ext cx="574955" cy="411366"/>
          </a:xfrm>
          <a:prstGeom prst="rect">
            <a:avLst/>
          </a:prstGeom>
        </p:spPr>
      </p:pic>
      <p:cxnSp>
        <p:nvCxnSpPr>
          <p:cNvPr id="90" name="直線コネクタ 89">
            <a:extLst>
              <a:ext uri="{FF2B5EF4-FFF2-40B4-BE49-F238E27FC236}">
                <a16:creationId xmlns:a16="http://schemas.microsoft.com/office/drawing/2014/main" id="{25BAA171-2E69-437E-A4EE-255C00B3A0A9}"/>
              </a:ext>
            </a:extLst>
          </p:cNvPr>
          <p:cNvCxnSpPr>
            <a:cxnSpLocks/>
          </p:cNvCxnSpPr>
          <p:nvPr/>
        </p:nvCxnSpPr>
        <p:spPr>
          <a:xfrm flipV="1">
            <a:off x="1889700" y="3664318"/>
            <a:ext cx="348771" cy="18232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2" name="四角形: 角を丸くする 61">
            <a:extLst>
              <a:ext uri="{FF2B5EF4-FFF2-40B4-BE49-F238E27FC236}">
                <a16:creationId xmlns:a16="http://schemas.microsoft.com/office/drawing/2014/main" id="{F55208CE-0955-44AB-A61D-110E1C816FC2}"/>
              </a:ext>
            </a:extLst>
          </p:cNvPr>
          <p:cNvSpPr/>
          <p:nvPr/>
        </p:nvSpPr>
        <p:spPr>
          <a:xfrm>
            <a:off x="9001103" y="1881169"/>
            <a:ext cx="2224394" cy="1709915"/>
          </a:xfrm>
          <a:prstGeom prst="roundRect">
            <a:avLst/>
          </a:prstGeom>
          <a:solidFill>
            <a:schemeClr val="accent2">
              <a:lumMod val="20000"/>
              <a:lumOff val="8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solidFill>
                  <a:schemeClr val="tx1"/>
                </a:solidFill>
              </a:rPr>
              <a:t>行政庁</a:t>
            </a:r>
          </a:p>
        </p:txBody>
      </p:sp>
      <p:sp>
        <p:nvSpPr>
          <p:cNvPr id="63" name="四角形: 角を丸くする 62">
            <a:extLst>
              <a:ext uri="{FF2B5EF4-FFF2-40B4-BE49-F238E27FC236}">
                <a16:creationId xmlns:a16="http://schemas.microsoft.com/office/drawing/2014/main" id="{A2EC6A2A-36A7-494E-A10A-8658D9DAFAC4}"/>
              </a:ext>
            </a:extLst>
          </p:cNvPr>
          <p:cNvSpPr/>
          <p:nvPr/>
        </p:nvSpPr>
        <p:spPr>
          <a:xfrm>
            <a:off x="9359769" y="2285030"/>
            <a:ext cx="1698088" cy="1235182"/>
          </a:xfrm>
          <a:prstGeom prst="roundRect">
            <a:avLst/>
          </a:prstGeom>
          <a:solidFill>
            <a:schemeClr val="accent6">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64" name="図 63">
            <a:extLst>
              <a:ext uri="{FF2B5EF4-FFF2-40B4-BE49-F238E27FC236}">
                <a16:creationId xmlns:a16="http://schemas.microsoft.com/office/drawing/2014/main" id="{DF1C5980-EDC6-4D7A-8420-79106C2A6C5D}"/>
              </a:ext>
            </a:extLst>
          </p:cNvPr>
          <p:cNvPicPr>
            <a:picLocks noChangeAspect="1"/>
          </p:cNvPicPr>
          <p:nvPr/>
        </p:nvPicPr>
        <p:blipFill>
          <a:blip r:embed="rId2"/>
          <a:stretch>
            <a:fillRect/>
          </a:stretch>
        </p:blipFill>
        <p:spPr>
          <a:xfrm>
            <a:off x="9192129" y="1901376"/>
            <a:ext cx="450106" cy="450106"/>
          </a:xfrm>
          <a:prstGeom prst="rect">
            <a:avLst/>
          </a:prstGeom>
        </p:spPr>
      </p:pic>
      <p:pic>
        <p:nvPicPr>
          <p:cNvPr id="65" name="図 64">
            <a:extLst>
              <a:ext uri="{FF2B5EF4-FFF2-40B4-BE49-F238E27FC236}">
                <a16:creationId xmlns:a16="http://schemas.microsoft.com/office/drawing/2014/main" id="{50B28652-7D7D-4E5D-ACE3-4F44859EE5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2450" y="2987847"/>
            <a:ext cx="597330" cy="474833"/>
          </a:xfrm>
          <a:prstGeom prst="rect">
            <a:avLst/>
          </a:prstGeom>
        </p:spPr>
      </p:pic>
      <p:pic>
        <p:nvPicPr>
          <p:cNvPr id="66" name="図 65">
            <a:extLst>
              <a:ext uri="{FF2B5EF4-FFF2-40B4-BE49-F238E27FC236}">
                <a16:creationId xmlns:a16="http://schemas.microsoft.com/office/drawing/2014/main" id="{26DE641A-4A5E-42E9-8AD4-608FD31932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5683" y="2851755"/>
            <a:ext cx="642856" cy="668457"/>
          </a:xfrm>
          <a:prstGeom prst="rect">
            <a:avLst/>
          </a:prstGeom>
        </p:spPr>
      </p:pic>
      <p:pic>
        <p:nvPicPr>
          <p:cNvPr id="67" name="図 66">
            <a:extLst>
              <a:ext uri="{FF2B5EF4-FFF2-40B4-BE49-F238E27FC236}">
                <a16:creationId xmlns:a16="http://schemas.microsoft.com/office/drawing/2014/main" id="{E7AB6BE2-29AB-4D06-A12B-08F2B40F65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04814" y="3397520"/>
            <a:ext cx="797330" cy="533597"/>
          </a:xfrm>
          <a:prstGeom prst="rect">
            <a:avLst/>
          </a:prstGeom>
        </p:spPr>
      </p:pic>
      <p:pic>
        <p:nvPicPr>
          <p:cNvPr id="68" name="図 67">
            <a:extLst>
              <a:ext uri="{FF2B5EF4-FFF2-40B4-BE49-F238E27FC236}">
                <a16:creationId xmlns:a16="http://schemas.microsoft.com/office/drawing/2014/main" id="{B6ACDF61-83F3-4A25-8F42-ABDDE8F02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6321" y="2302387"/>
            <a:ext cx="853873" cy="610925"/>
          </a:xfrm>
          <a:prstGeom prst="rect">
            <a:avLst/>
          </a:prstGeom>
        </p:spPr>
      </p:pic>
      <p:pic>
        <p:nvPicPr>
          <p:cNvPr id="69" name="図 68">
            <a:extLst>
              <a:ext uri="{FF2B5EF4-FFF2-40B4-BE49-F238E27FC236}">
                <a16:creationId xmlns:a16="http://schemas.microsoft.com/office/drawing/2014/main" id="{09467960-3852-4BA1-9B47-4599CB9A3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2287" y="2960125"/>
            <a:ext cx="520853" cy="372657"/>
          </a:xfrm>
          <a:prstGeom prst="rect">
            <a:avLst/>
          </a:prstGeom>
        </p:spPr>
      </p:pic>
      <p:pic>
        <p:nvPicPr>
          <p:cNvPr id="70" name="図 69">
            <a:extLst>
              <a:ext uri="{FF2B5EF4-FFF2-40B4-BE49-F238E27FC236}">
                <a16:creationId xmlns:a16="http://schemas.microsoft.com/office/drawing/2014/main" id="{4842441A-5F66-47E8-8A0E-833A783FB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7560" y="2724301"/>
            <a:ext cx="520853" cy="372657"/>
          </a:xfrm>
          <a:prstGeom prst="rect">
            <a:avLst/>
          </a:prstGeom>
        </p:spPr>
      </p:pic>
      <p:sp>
        <p:nvSpPr>
          <p:cNvPr id="72" name="四角形: 角を丸くする 71">
            <a:extLst>
              <a:ext uri="{FF2B5EF4-FFF2-40B4-BE49-F238E27FC236}">
                <a16:creationId xmlns:a16="http://schemas.microsoft.com/office/drawing/2014/main" id="{2B5DE167-EC87-4C74-A542-815C70BF9942}"/>
              </a:ext>
            </a:extLst>
          </p:cNvPr>
          <p:cNvSpPr/>
          <p:nvPr/>
        </p:nvSpPr>
        <p:spPr>
          <a:xfrm>
            <a:off x="7460305" y="2221179"/>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solidFill>
                  <a:schemeClr val="tx1"/>
                </a:solidFill>
              </a:rPr>
              <a:t>企業</a:t>
            </a:r>
          </a:p>
        </p:txBody>
      </p:sp>
      <p:sp>
        <p:nvSpPr>
          <p:cNvPr id="73" name="四角形: 角を丸くする 72">
            <a:extLst>
              <a:ext uri="{FF2B5EF4-FFF2-40B4-BE49-F238E27FC236}">
                <a16:creationId xmlns:a16="http://schemas.microsoft.com/office/drawing/2014/main" id="{6A0783ED-B587-41D3-81F1-AC3BEC60CC56}"/>
              </a:ext>
            </a:extLst>
          </p:cNvPr>
          <p:cNvSpPr/>
          <p:nvPr/>
        </p:nvSpPr>
        <p:spPr>
          <a:xfrm>
            <a:off x="7818971" y="2625040"/>
            <a:ext cx="1698088" cy="1235182"/>
          </a:xfrm>
          <a:prstGeom prst="roundRect">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74" name="図 73">
            <a:extLst>
              <a:ext uri="{FF2B5EF4-FFF2-40B4-BE49-F238E27FC236}">
                <a16:creationId xmlns:a16="http://schemas.microsoft.com/office/drawing/2014/main" id="{56A866A9-4FCE-4E2B-84DB-32D96BC32045}"/>
              </a:ext>
            </a:extLst>
          </p:cNvPr>
          <p:cNvPicPr>
            <a:picLocks noChangeAspect="1"/>
          </p:cNvPicPr>
          <p:nvPr/>
        </p:nvPicPr>
        <p:blipFill>
          <a:blip r:embed="rId2"/>
          <a:stretch>
            <a:fillRect/>
          </a:stretch>
        </p:blipFill>
        <p:spPr>
          <a:xfrm>
            <a:off x="7489724" y="3373182"/>
            <a:ext cx="450106" cy="450106"/>
          </a:xfrm>
          <a:prstGeom prst="rect">
            <a:avLst/>
          </a:prstGeom>
        </p:spPr>
      </p:pic>
      <p:pic>
        <p:nvPicPr>
          <p:cNvPr id="75" name="図 74">
            <a:extLst>
              <a:ext uri="{FF2B5EF4-FFF2-40B4-BE49-F238E27FC236}">
                <a16:creationId xmlns:a16="http://schemas.microsoft.com/office/drawing/2014/main" id="{AD71EA17-64FC-468D-91A8-F883FCFB28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7361" y="3095796"/>
            <a:ext cx="508158" cy="710772"/>
          </a:xfrm>
          <a:prstGeom prst="rect">
            <a:avLst/>
          </a:prstGeom>
        </p:spPr>
      </p:pic>
      <p:pic>
        <p:nvPicPr>
          <p:cNvPr id="76" name="図 75">
            <a:extLst>
              <a:ext uri="{FF2B5EF4-FFF2-40B4-BE49-F238E27FC236}">
                <a16:creationId xmlns:a16="http://schemas.microsoft.com/office/drawing/2014/main" id="{20C181A6-1354-4332-9330-480E71B701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2191" y="3165821"/>
            <a:ext cx="387004" cy="679329"/>
          </a:xfrm>
          <a:prstGeom prst="rect">
            <a:avLst/>
          </a:prstGeom>
        </p:spPr>
      </p:pic>
      <p:pic>
        <p:nvPicPr>
          <p:cNvPr id="77" name="図 76">
            <a:extLst>
              <a:ext uri="{FF2B5EF4-FFF2-40B4-BE49-F238E27FC236}">
                <a16:creationId xmlns:a16="http://schemas.microsoft.com/office/drawing/2014/main" id="{0F9D1162-2EEF-40D6-B386-E07FD8FC1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465" y="2770358"/>
            <a:ext cx="853873" cy="610925"/>
          </a:xfrm>
          <a:prstGeom prst="rect">
            <a:avLst/>
          </a:prstGeom>
        </p:spPr>
      </p:pic>
      <p:pic>
        <p:nvPicPr>
          <p:cNvPr id="78" name="図 77">
            <a:extLst>
              <a:ext uri="{FF2B5EF4-FFF2-40B4-BE49-F238E27FC236}">
                <a16:creationId xmlns:a16="http://schemas.microsoft.com/office/drawing/2014/main" id="{D93B05B8-3A3B-43BB-A70C-022AB9EB07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5807" y="2260107"/>
            <a:ext cx="1062554" cy="678815"/>
          </a:xfrm>
          <a:prstGeom prst="rect">
            <a:avLst/>
          </a:prstGeom>
        </p:spPr>
      </p:pic>
      <p:pic>
        <p:nvPicPr>
          <p:cNvPr id="79" name="図 78">
            <a:extLst>
              <a:ext uri="{FF2B5EF4-FFF2-40B4-BE49-F238E27FC236}">
                <a16:creationId xmlns:a16="http://schemas.microsoft.com/office/drawing/2014/main" id="{8B1AA914-5F51-446E-BDFE-58AF1EA07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5883" y="2740037"/>
            <a:ext cx="520853" cy="372657"/>
          </a:xfrm>
          <a:prstGeom prst="rect">
            <a:avLst/>
          </a:prstGeom>
        </p:spPr>
      </p:pic>
      <p:cxnSp>
        <p:nvCxnSpPr>
          <p:cNvPr id="92" name="直線コネクタ 91">
            <a:extLst>
              <a:ext uri="{FF2B5EF4-FFF2-40B4-BE49-F238E27FC236}">
                <a16:creationId xmlns:a16="http://schemas.microsoft.com/office/drawing/2014/main" id="{7980D42A-D957-49E2-BD83-49C492331363}"/>
              </a:ext>
            </a:extLst>
          </p:cNvPr>
          <p:cNvCxnSpPr>
            <a:cxnSpLocks/>
          </p:cNvCxnSpPr>
          <p:nvPr/>
        </p:nvCxnSpPr>
        <p:spPr>
          <a:xfrm flipH="1">
            <a:off x="7039009" y="3576019"/>
            <a:ext cx="491796" cy="22127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3474443D-3A73-4B5F-808B-BE421DE124EB}"/>
              </a:ext>
            </a:extLst>
          </p:cNvPr>
          <p:cNvCxnSpPr>
            <a:cxnSpLocks/>
          </p:cNvCxnSpPr>
          <p:nvPr/>
        </p:nvCxnSpPr>
        <p:spPr>
          <a:xfrm flipH="1">
            <a:off x="7003759" y="2034587"/>
            <a:ext cx="2219150" cy="40008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a:extLst>
              <a:ext uri="{FF2B5EF4-FFF2-40B4-BE49-F238E27FC236}">
                <a16:creationId xmlns:a16="http://schemas.microsoft.com/office/drawing/2014/main" id="{7BDB4733-4DE5-473C-80F9-752938E73BCF}"/>
              </a:ext>
            </a:extLst>
          </p:cNvPr>
          <p:cNvSpPr txBox="1"/>
          <p:nvPr/>
        </p:nvSpPr>
        <p:spPr>
          <a:xfrm>
            <a:off x="11184944" y="1944730"/>
            <a:ext cx="1122020" cy="1600438"/>
          </a:xfrm>
          <a:prstGeom prst="rect">
            <a:avLst/>
          </a:prstGeom>
          <a:noFill/>
        </p:spPr>
        <p:txBody>
          <a:bodyPr wrap="square" rtlCol="0">
            <a:spAutoFit/>
          </a:bodyPr>
          <a:lstStyle/>
          <a:p>
            <a:r>
              <a:rPr kumimoji="1" lang="ja-JP" altLang="en-US" sz="1400" b="1" dirty="0">
                <a:solidFill>
                  <a:srgbClr val="0000FF"/>
                </a:solidFill>
                <a:highlight>
                  <a:srgbClr val="FFFFCC"/>
                </a:highlight>
              </a:rPr>
              <a:t>イノベーション領域</a:t>
            </a:r>
            <a:endParaRPr kumimoji="1" lang="en-US" altLang="ja-JP" sz="1400" b="1" dirty="0">
              <a:solidFill>
                <a:srgbClr val="0000FF"/>
              </a:solidFill>
              <a:highlight>
                <a:srgbClr val="FFFFCC"/>
              </a:highlight>
            </a:endParaRPr>
          </a:p>
          <a:p>
            <a:r>
              <a:rPr lang="en-US" altLang="ja-JP" sz="1400" b="1" dirty="0">
                <a:solidFill>
                  <a:srgbClr val="0000FF"/>
                </a:solidFill>
                <a:highlight>
                  <a:srgbClr val="FFFFCC"/>
                </a:highlight>
              </a:rPr>
              <a:t>(</a:t>
            </a:r>
            <a:r>
              <a:rPr lang="ja-JP" altLang="en-US" sz="1400" b="1" dirty="0">
                <a:solidFill>
                  <a:srgbClr val="0000FF"/>
                </a:solidFill>
                <a:highlight>
                  <a:srgbClr val="FFFFCC"/>
                </a:highlight>
              </a:rPr>
              <a:t>人材育成・技術形成・産業形成による膨大な国富形成</a:t>
            </a:r>
            <a:r>
              <a:rPr lang="en-US" altLang="ja-JP" sz="1400" b="1" dirty="0">
                <a:solidFill>
                  <a:srgbClr val="0000FF"/>
                </a:solidFill>
                <a:highlight>
                  <a:srgbClr val="FFFFCC"/>
                </a:highlight>
              </a:rPr>
              <a:t>)</a:t>
            </a:r>
            <a:endParaRPr kumimoji="1" lang="ja-JP" altLang="en-US" sz="1400" b="1" dirty="0">
              <a:solidFill>
                <a:srgbClr val="0000FF"/>
              </a:solidFill>
              <a:highlight>
                <a:srgbClr val="FFFFCC"/>
              </a:highlight>
            </a:endParaRPr>
          </a:p>
        </p:txBody>
      </p:sp>
      <p:sp>
        <p:nvSpPr>
          <p:cNvPr id="3" name="矢印: 右 2">
            <a:extLst>
              <a:ext uri="{FF2B5EF4-FFF2-40B4-BE49-F238E27FC236}">
                <a16:creationId xmlns:a16="http://schemas.microsoft.com/office/drawing/2014/main" id="{11B57459-123C-4210-8D35-D49E5D36B88A}"/>
              </a:ext>
            </a:extLst>
          </p:cNvPr>
          <p:cNvSpPr/>
          <p:nvPr/>
        </p:nvSpPr>
        <p:spPr>
          <a:xfrm>
            <a:off x="1001107" y="5949557"/>
            <a:ext cx="401971"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941E4B7-00B3-4B88-8726-607A94D9B27F}"/>
              </a:ext>
            </a:extLst>
          </p:cNvPr>
          <p:cNvSpPr txBox="1"/>
          <p:nvPr/>
        </p:nvSpPr>
        <p:spPr>
          <a:xfrm>
            <a:off x="113475" y="4240659"/>
            <a:ext cx="1414295" cy="2554545"/>
          </a:xfrm>
          <a:prstGeom prst="rect">
            <a:avLst/>
          </a:prstGeom>
          <a:noFill/>
        </p:spPr>
        <p:txBody>
          <a:bodyPr wrap="square" rtlCol="0">
            <a:spAutoFit/>
          </a:bodyPr>
          <a:lstStyle/>
          <a:p>
            <a:r>
              <a:rPr kumimoji="1" lang="ja-JP" altLang="en-US" sz="2000" b="1" dirty="0">
                <a:solidFill>
                  <a:srgbClr val="C00000"/>
                </a:solidFill>
                <a:highlight>
                  <a:srgbClr val="FFFFCC"/>
                </a:highlight>
              </a:rPr>
              <a:t>すでに</a:t>
            </a:r>
            <a:endParaRPr kumimoji="1" lang="en-US" altLang="ja-JP" sz="2000" b="1" dirty="0">
              <a:solidFill>
                <a:srgbClr val="C00000"/>
              </a:solidFill>
              <a:highlight>
                <a:srgbClr val="FFFFCC"/>
              </a:highlight>
            </a:endParaRPr>
          </a:p>
          <a:p>
            <a:r>
              <a:rPr kumimoji="1" lang="ja-JP" altLang="en-US" sz="2000" b="1" dirty="0">
                <a:solidFill>
                  <a:srgbClr val="C00000"/>
                </a:solidFill>
                <a:highlight>
                  <a:srgbClr val="FFFFCC"/>
                </a:highlight>
              </a:rPr>
              <a:t>国民が</a:t>
            </a:r>
            <a:endParaRPr kumimoji="1" lang="en-US" altLang="ja-JP" sz="2000" b="1" dirty="0">
              <a:solidFill>
                <a:srgbClr val="C00000"/>
              </a:solidFill>
              <a:highlight>
                <a:srgbClr val="FFFFCC"/>
              </a:highlight>
            </a:endParaRPr>
          </a:p>
          <a:p>
            <a:r>
              <a:rPr kumimoji="1" lang="ja-JP" altLang="en-US" sz="2000" b="1" dirty="0">
                <a:solidFill>
                  <a:srgbClr val="C00000"/>
                </a:solidFill>
                <a:highlight>
                  <a:srgbClr val="FFFFCC"/>
                </a:highlight>
              </a:rPr>
              <a:t>長年に</a:t>
            </a:r>
          </a:p>
          <a:p>
            <a:r>
              <a:rPr kumimoji="1" lang="ja-JP" altLang="en-US" sz="2000" b="1" dirty="0">
                <a:solidFill>
                  <a:srgbClr val="C00000"/>
                </a:solidFill>
                <a:highlight>
                  <a:srgbClr val="FFFFCC"/>
                </a:highlight>
              </a:rPr>
              <a:t>渡って</a:t>
            </a:r>
            <a:endParaRPr kumimoji="1" lang="en-US" altLang="ja-JP" sz="2000" b="1" dirty="0">
              <a:solidFill>
                <a:srgbClr val="C00000"/>
              </a:solidFill>
              <a:highlight>
                <a:srgbClr val="FFFFCC"/>
              </a:highlight>
            </a:endParaRPr>
          </a:p>
          <a:p>
            <a:r>
              <a:rPr kumimoji="1" lang="ja-JP" altLang="en-US" sz="2000" b="1" dirty="0">
                <a:solidFill>
                  <a:srgbClr val="C00000"/>
                </a:solidFill>
                <a:highlight>
                  <a:srgbClr val="FFFFCC"/>
                </a:highlight>
              </a:rPr>
              <a:t>投資し</a:t>
            </a:r>
          </a:p>
          <a:p>
            <a:r>
              <a:rPr kumimoji="1" lang="ja-JP" altLang="en-US" sz="2000" b="1" dirty="0">
                <a:solidFill>
                  <a:srgbClr val="C00000"/>
                </a:solidFill>
                <a:highlight>
                  <a:srgbClr val="FFFFCC"/>
                </a:highlight>
              </a:rPr>
              <a:t>てきた</a:t>
            </a:r>
          </a:p>
          <a:p>
            <a:r>
              <a:rPr kumimoji="1" lang="ja-JP" altLang="en-US" sz="2000" b="1" dirty="0">
                <a:solidFill>
                  <a:srgbClr val="C00000"/>
                </a:solidFill>
                <a:highlight>
                  <a:srgbClr val="FFFFCC"/>
                </a:highlight>
              </a:rPr>
              <a:t>日本</a:t>
            </a:r>
            <a:endParaRPr kumimoji="1" lang="en-US" altLang="ja-JP" sz="2000" b="1" dirty="0">
              <a:solidFill>
                <a:srgbClr val="C00000"/>
              </a:solidFill>
              <a:highlight>
                <a:srgbClr val="FFFFCC"/>
              </a:highlight>
            </a:endParaRPr>
          </a:p>
          <a:p>
            <a:r>
              <a:rPr kumimoji="1" lang="ja-JP" altLang="en-US" sz="2000" b="1" dirty="0">
                <a:solidFill>
                  <a:srgbClr val="C00000"/>
                </a:solidFill>
                <a:highlight>
                  <a:srgbClr val="FFFFCC"/>
                </a:highlight>
              </a:rPr>
              <a:t>の宝</a:t>
            </a:r>
            <a:endParaRPr kumimoji="1" lang="en-US" altLang="ja-JP" sz="2000" b="1" dirty="0">
              <a:solidFill>
                <a:srgbClr val="C00000"/>
              </a:solidFill>
              <a:highlight>
                <a:srgbClr val="FFFFCC"/>
              </a:highlight>
            </a:endParaRPr>
          </a:p>
        </p:txBody>
      </p:sp>
      <p:sp>
        <p:nvSpPr>
          <p:cNvPr id="71" name="矢印: 右 70">
            <a:extLst>
              <a:ext uri="{FF2B5EF4-FFF2-40B4-BE49-F238E27FC236}">
                <a16:creationId xmlns:a16="http://schemas.microsoft.com/office/drawing/2014/main" id="{60F04F1C-73C2-4CE8-9E5D-1569257D344D}"/>
              </a:ext>
            </a:extLst>
          </p:cNvPr>
          <p:cNvSpPr/>
          <p:nvPr/>
        </p:nvSpPr>
        <p:spPr>
          <a:xfrm>
            <a:off x="4821541" y="6127103"/>
            <a:ext cx="401971"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6692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C310621-0E51-4833-9ED3-4CA6D3B58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97" y="721011"/>
            <a:ext cx="10683646" cy="5882802"/>
          </a:xfrm>
          <a:prstGeom prst="rect">
            <a:avLst/>
          </a:prstGeom>
        </p:spPr>
      </p:pic>
      <p:sp>
        <p:nvSpPr>
          <p:cNvPr id="9" name="四角形: 角を丸くする 8">
            <a:extLst>
              <a:ext uri="{FF2B5EF4-FFF2-40B4-BE49-F238E27FC236}">
                <a16:creationId xmlns:a16="http://schemas.microsoft.com/office/drawing/2014/main" id="{A2D4AA3A-579D-430B-9805-89CF3C4C9C55}"/>
              </a:ext>
            </a:extLst>
          </p:cNvPr>
          <p:cNvSpPr/>
          <p:nvPr/>
        </p:nvSpPr>
        <p:spPr>
          <a:xfrm>
            <a:off x="939060" y="1529919"/>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A </a:t>
            </a:r>
            <a:r>
              <a:rPr kumimoji="1" lang="ja-JP" altLang="en-US" sz="1600" b="1" dirty="0">
                <a:solidFill>
                  <a:schemeClr val="tx1"/>
                </a:solidFill>
              </a:rPr>
              <a:t>高専</a:t>
            </a:r>
          </a:p>
        </p:txBody>
      </p:sp>
      <p:sp>
        <p:nvSpPr>
          <p:cNvPr id="4" name="スライド番号プレースホルダー 3">
            <a:extLst>
              <a:ext uri="{FF2B5EF4-FFF2-40B4-BE49-F238E27FC236}">
                <a16:creationId xmlns:a16="http://schemas.microsoft.com/office/drawing/2014/main" id="{F2FE4238-00D3-41B4-AC88-791E8AB635ED}"/>
              </a:ext>
            </a:extLst>
          </p:cNvPr>
          <p:cNvSpPr>
            <a:spLocks noGrp="1"/>
          </p:cNvSpPr>
          <p:nvPr>
            <p:ph type="sldNum" sz="quarter" idx="12"/>
          </p:nvPr>
        </p:nvSpPr>
        <p:spPr/>
        <p:txBody>
          <a:bodyPr/>
          <a:lstStyle/>
          <a:p>
            <a:fld id="{63DCA85F-F225-44A4-AEA8-9083CAE61796}" type="slidenum">
              <a:rPr kumimoji="1" lang="ja-JP" altLang="en-US" smtClean="0"/>
              <a:t>82</a:t>
            </a:fld>
            <a:endParaRPr kumimoji="1" lang="ja-JP" altLang="en-US" dirty="0"/>
          </a:p>
        </p:txBody>
      </p:sp>
      <p:sp>
        <p:nvSpPr>
          <p:cNvPr id="7" name="四角形: 角を丸くする 6">
            <a:extLst>
              <a:ext uri="{FF2B5EF4-FFF2-40B4-BE49-F238E27FC236}">
                <a16:creationId xmlns:a16="http://schemas.microsoft.com/office/drawing/2014/main" id="{585C1292-4247-4219-B00A-4D2199508D03}"/>
              </a:ext>
            </a:extLst>
          </p:cNvPr>
          <p:cNvSpPr/>
          <p:nvPr/>
        </p:nvSpPr>
        <p:spPr>
          <a:xfrm>
            <a:off x="1297726" y="1933780"/>
            <a:ext cx="1698088" cy="1235182"/>
          </a:xfrm>
          <a:prstGeom prst="roundRect">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8" name="図 7">
            <a:extLst>
              <a:ext uri="{FF2B5EF4-FFF2-40B4-BE49-F238E27FC236}">
                <a16:creationId xmlns:a16="http://schemas.microsoft.com/office/drawing/2014/main" id="{5FC87512-E421-4DE0-AF1C-F52B20261B92}"/>
              </a:ext>
            </a:extLst>
          </p:cNvPr>
          <p:cNvPicPr>
            <a:picLocks noChangeAspect="1"/>
          </p:cNvPicPr>
          <p:nvPr/>
        </p:nvPicPr>
        <p:blipFill>
          <a:blip r:embed="rId4"/>
          <a:stretch>
            <a:fillRect/>
          </a:stretch>
        </p:blipFill>
        <p:spPr>
          <a:xfrm>
            <a:off x="2492368" y="2718856"/>
            <a:ext cx="450106" cy="450106"/>
          </a:xfrm>
          <a:prstGeom prst="rect">
            <a:avLst/>
          </a:prstGeom>
        </p:spPr>
      </p:pic>
      <p:sp>
        <p:nvSpPr>
          <p:cNvPr id="10" name="四角形: 角を丸くする 9">
            <a:extLst>
              <a:ext uri="{FF2B5EF4-FFF2-40B4-BE49-F238E27FC236}">
                <a16:creationId xmlns:a16="http://schemas.microsoft.com/office/drawing/2014/main" id="{2F2EEFCC-9991-48AE-A73F-2A5EEA2C6527}"/>
              </a:ext>
            </a:extLst>
          </p:cNvPr>
          <p:cNvSpPr/>
          <p:nvPr/>
        </p:nvSpPr>
        <p:spPr>
          <a:xfrm>
            <a:off x="8380948" y="701514"/>
            <a:ext cx="3041432"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C </a:t>
            </a:r>
            <a:r>
              <a:rPr kumimoji="1" lang="ja-JP" altLang="en-US" sz="1600" b="1" dirty="0">
                <a:solidFill>
                  <a:schemeClr val="tx1"/>
                </a:solidFill>
              </a:rPr>
              <a:t>大学</a:t>
            </a:r>
          </a:p>
        </p:txBody>
      </p:sp>
      <p:sp>
        <p:nvSpPr>
          <p:cNvPr id="11" name="四角形: 角を丸くする 10">
            <a:extLst>
              <a:ext uri="{FF2B5EF4-FFF2-40B4-BE49-F238E27FC236}">
                <a16:creationId xmlns:a16="http://schemas.microsoft.com/office/drawing/2014/main" id="{27ED7EFA-51D6-4F3F-98F4-A3A9CE13CEC7}"/>
              </a:ext>
            </a:extLst>
          </p:cNvPr>
          <p:cNvSpPr/>
          <p:nvPr/>
        </p:nvSpPr>
        <p:spPr>
          <a:xfrm>
            <a:off x="8530853" y="1105375"/>
            <a:ext cx="1238513" cy="1235182"/>
          </a:xfrm>
          <a:prstGeom prst="roundRect">
            <a:avLst/>
          </a:prstGeom>
          <a:solidFill>
            <a:srgbClr val="99FFCC"/>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 </a:t>
            </a:r>
            <a:r>
              <a:rPr kumimoji="1" lang="en-US" altLang="ja-JP" sz="1400" b="1" dirty="0">
                <a:solidFill>
                  <a:schemeClr val="tx1"/>
                </a:solidFill>
              </a:rPr>
              <a:t>1</a:t>
            </a:r>
            <a:endParaRPr kumimoji="1" lang="ja-JP" altLang="en-US" sz="1400" b="1" dirty="0">
              <a:solidFill>
                <a:schemeClr val="tx1"/>
              </a:solidFill>
            </a:endParaRPr>
          </a:p>
        </p:txBody>
      </p:sp>
      <p:pic>
        <p:nvPicPr>
          <p:cNvPr id="12" name="図 11">
            <a:extLst>
              <a:ext uri="{FF2B5EF4-FFF2-40B4-BE49-F238E27FC236}">
                <a16:creationId xmlns:a16="http://schemas.microsoft.com/office/drawing/2014/main" id="{8D125530-21B4-4C01-AF2E-2E3562A754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9391" y="1505192"/>
            <a:ext cx="749777" cy="1064033"/>
          </a:xfrm>
          <a:prstGeom prst="rect">
            <a:avLst/>
          </a:prstGeom>
        </p:spPr>
      </p:pic>
      <p:pic>
        <p:nvPicPr>
          <p:cNvPr id="13" name="図 12">
            <a:extLst>
              <a:ext uri="{FF2B5EF4-FFF2-40B4-BE49-F238E27FC236}">
                <a16:creationId xmlns:a16="http://schemas.microsoft.com/office/drawing/2014/main" id="{72D94AB8-D95B-4EEF-B32C-27562BCD7A17}"/>
              </a:ext>
            </a:extLst>
          </p:cNvPr>
          <p:cNvPicPr>
            <a:picLocks noChangeAspect="1"/>
          </p:cNvPicPr>
          <p:nvPr/>
        </p:nvPicPr>
        <p:blipFill>
          <a:blip r:embed="rId4"/>
          <a:stretch>
            <a:fillRect/>
          </a:stretch>
        </p:blipFill>
        <p:spPr>
          <a:xfrm>
            <a:off x="8593969" y="1890451"/>
            <a:ext cx="450106" cy="450106"/>
          </a:xfrm>
          <a:prstGeom prst="rect">
            <a:avLst/>
          </a:prstGeom>
        </p:spPr>
      </p:pic>
      <p:sp>
        <p:nvSpPr>
          <p:cNvPr id="14" name="四角形: 角を丸くする 13">
            <a:extLst>
              <a:ext uri="{FF2B5EF4-FFF2-40B4-BE49-F238E27FC236}">
                <a16:creationId xmlns:a16="http://schemas.microsoft.com/office/drawing/2014/main" id="{3BF239CB-DF0E-4ABC-AC2E-534069E9D161}"/>
              </a:ext>
            </a:extLst>
          </p:cNvPr>
          <p:cNvSpPr/>
          <p:nvPr/>
        </p:nvSpPr>
        <p:spPr>
          <a:xfrm>
            <a:off x="6156156" y="4717307"/>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E </a:t>
            </a:r>
            <a:r>
              <a:rPr kumimoji="1" lang="ja-JP" altLang="en-US" sz="1600" b="1" dirty="0">
                <a:solidFill>
                  <a:schemeClr val="tx1"/>
                </a:solidFill>
              </a:rPr>
              <a:t>企業</a:t>
            </a:r>
          </a:p>
        </p:txBody>
      </p:sp>
      <p:sp>
        <p:nvSpPr>
          <p:cNvPr id="15" name="四角形: 角を丸くする 14">
            <a:extLst>
              <a:ext uri="{FF2B5EF4-FFF2-40B4-BE49-F238E27FC236}">
                <a16:creationId xmlns:a16="http://schemas.microsoft.com/office/drawing/2014/main" id="{64472B2B-18CF-4F9D-BA8C-FDEE101B2895}"/>
              </a:ext>
            </a:extLst>
          </p:cNvPr>
          <p:cNvSpPr/>
          <p:nvPr/>
        </p:nvSpPr>
        <p:spPr>
          <a:xfrm>
            <a:off x="6514822" y="5121168"/>
            <a:ext cx="1698088" cy="1235182"/>
          </a:xfrm>
          <a:prstGeom prst="roundRect">
            <a:avLst/>
          </a:prstGeom>
          <a:solidFill>
            <a:schemeClr val="accent6">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17" name="図 16">
            <a:extLst>
              <a:ext uri="{FF2B5EF4-FFF2-40B4-BE49-F238E27FC236}">
                <a16:creationId xmlns:a16="http://schemas.microsoft.com/office/drawing/2014/main" id="{D97BDFF6-D247-4FC9-8683-E032058E0B10}"/>
              </a:ext>
            </a:extLst>
          </p:cNvPr>
          <p:cNvPicPr>
            <a:picLocks noChangeAspect="1"/>
          </p:cNvPicPr>
          <p:nvPr/>
        </p:nvPicPr>
        <p:blipFill>
          <a:blip r:embed="rId4"/>
          <a:stretch>
            <a:fillRect/>
          </a:stretch>
        </p:blipFill>
        <p:spPr>
          <a:xfrm>
            <a:off x="6372714" y="5023387"/>
            <a:ext cx="450106" cy="450106"/>
          </a:xfrm>
          <a:prstGeom prst="rect">
            <a:avLst/>
          </a:prstGeom>
        </p:spPr>
      </p:pic>
      <p:sp>
        <p:nvSpPr>
          <p:cNvPr id="18" name="四角形: 角を丸くする 17">
            <a:extLst>
              <a:ext uri="{FF2B5EF4-FFF2-40B4-BE49-F238E27FC236}">
                <a16:creationId xmlns:a16="http://schemas.microsoft.com/office/drawing/2014/main" id="{47675714-4EFC-45D3-9861-8DE67A7B055B}"/>
              </a:ext>
            </a:extLst>
          </p:cNvPr>
          <p:cNvSpPr/>
          <p:nvPr/>
        </p:nvSpPr>
        <p:spPr>
          <a:xfrm>
            <a:off x="9945490" y="1105850"/>
            <a:ext cx="1238513" cy="1235182"/>
          </a:xfrm>
          <a:prstGeom prst="roundRect">
            <a:avLst/>
          </a:prstGeom>
          <a:solidFill>
            <a:schemeClr val="accent4">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 </a:t>
            </a:r>
            <a:r>
              <a:rPr kumimoji="1" lang="en-US" altLang="ja-JP" sz="1400" b="1" dirty="0">
                <a:solidFill>
                  <a:schemeClr val="tx1"/>
                </a:solidFill>
              </a:rPr>
              <a:t>2</a:t>
            </a:r>
            <a:endParaRPr kumimoji="1" lang="ja-JP" altLang="en-US" sz="1400" b="1" dirty="0">
              <a:solidFill>
                <a:schemeClr val="tx1"/>
              </a:solidFill>
            </a:endParaRPr>
          </a:p>
        </p:txBody>
      </p:sp>
      <p:pic>
        <p:nvPicPr>
          <p:cNvPr id="19" name="図 18">
            <a:extLst>
              <a:ext uri="{FF2B5EF4-FFF2-40B4-BE49-F238E27FC236}">
                <a16:creationId xmlns:a16="http://schemas.microsoft.com/office/drawing/2014/main" id="{2FA52206-587C-4C33-9F4A-05282A1F27B8}"/>
              </a:ext>
            </a:extLst>
          </p:cNvPr>
          <p:cNvPicPr>
            <a:picLocks noChangeAspect="1"/>
          </p:cNvPicPr>
          <p:nvPr/>
        </p:nvPicPr>
        <p:blipFill>
          <a:blip r:embed="rId4"/>
          <a:stretch>
            <a:fillRect/>
          </a:stretch>
        </p:blipFill>
        <p:spPr>
          <a:xfrm>
            <a:off x="9989545" y="1890451"/>
            <a:ext cx="450106" cy="450106"/>
          </a:xfrm>
          <a:prstGeom prst="rect">
            <a:avLst/>
          </a:prstGeom>
        </p:spPr>
      </p:pic>
      <p:pic>
        <p:nvPicPr>
          <p:cNvPr id="20" name="図 19">
            <a:extLst>
              <a:ext uri="{FF2B5EF4-FFF2-40B4-BE49-F238E27FC236}">
                <a16:creationId xmlns:a16="http://schemas.microsoft.com/office/drawing/2014/main" id="{BAF4EB0A-8B94-42C9-B8F6-62B72CB688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7629" y="5572264"/>
            <a:ext cx="1149751" cy="824230"/>
          </a:xfrm>
          <a:prstGeom prst="rect">
            <a:avLst/>
          </a:prstGeom>
        </p:spPr>
      </p:pic>
      <p:pic>
        <p:nvPicPr>
          <p:cNvPr id="22" name="図 21">
            <a:extLst>
              <a:ext uri="{FF2B5EF4-FFF2-40B4-BE49-F238E27FC236}">
                <a16:creationId xmlns:a16="http://schemas.microsoft.com/office/drawing/2014/main" id="{32DF0DEF-2055-44D9-A860-016A2CA6B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66" y="2480265"/>
            <a:ext cx="1233117" cy="770698"/>
          </a:xfrm>
          <a:prstGeom prst="rect">
            <a:avLst/>
          </a:prstGeom>
        </p:spPr>
      </p:pic>
      <p:sp>
        <p:nvSpPr>
          <p:cNvPr id="23" name="四角形: 角を丸くする 22">
            <a:extLst>
              <a:ext uri="{FF2B5EF4-FFF2-40B4-BE49-F238E27FC236}">
                <a16:creationId xmlns:a16="http://schemas.microsoft.com/office/drawing/2014/main" id="{E69B6396-61ED-45B7-88EC-A38FDE8F4267}"/>
              </a:ext>
            </a:extLst>
          </p:cNvPr>
          <p:cNvSpPr/>
          <p:nvPr/>
        </p:nvSpPr>
        <p:spPr>
          <a:xfrm>
            <a:off x="814931" y="3748128"/>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F </a:t>
            </a:r>
            <a:r>
              <a:rPr kumimoji="1" lang="ja-JP" altLang="en-US" sz="1600" b="1" dirty="0">
                <a:solidFill>
                  <a:schemeClr val="tx1"/>
                </a:solidFill>
              </a:rPr>
              <a:t>大学</a:t>
            </a:r>
          </a:p>
        </p:txBody>
      </p:sp>
      <p:sp>
        <p:nvSpPr>
          <p:cNvPr id="24" name="四角形: 角を丸くする 23">
            <a:extLst>
              <a:ext uri="{FF2B5EF4-FFF2-40B4-BE49-F238E27FC236}">
                <a16:creationId xmlns:a16="http://schemas.microsoft.com/office/drawing/2014/main" id="{96EF9F8B-709E-41A6-91BA-10AF717E6877}"/>
              </a:ext>
            </a:extLst>
          </p:cNvPr>
          <p:cNvSpPr/>
          <p:nvPr/>
        </p:nvSpPr>
        <p:spPr>
          <a:xfrm>
            <a:off x="1173597" y="4151989"/>
            <a:ext cx="1698088" cy="1235182"/>
          </a:xfrm>
          <a:prstGeom prst="roundRect">
            <a:avLst/>
          </a:prstGeom>
          <a:solidFill>
            <a:schemeClr val="accent1">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25" name="図 24">
            <a:extLst>
              <a:ext uri="{FF2B5EF4-FFF2-40B4-BE49-F238E27FC236}">
                <a16:creationId xmlns:a16="http://schemas.microsoft.com/office/drawing/2014/main" id="{C943B379-0216-4DD6-9175-18CF3FAD2F9C}"/>
              </a:ext>
            </a:extLst>
          </p:cNvPr>
          <p:cNvPicPr>
            <a:picLocks noChangeAspect="1"/>
          </p:cNvPicPr>
          <p:nvPr/>
        </p:nvPicPr>
        <p:blipFill>
          <a:blip r:embed="rId4"/>
          <a:stretch>
            <a:fillRect/>
          </a:stretch>
        </p:blipFill>
        <p:spPr>
          <a:xfrm>
            <a:off x="2368239" y="4937065"/>
            <a:ext cx="450106" cy="450106"/>
          </a:xfrm>
          <a:prstGeom prst="rect">
            <a:avLst/>
          </a:prstGeom>
        </p:spPr>
      </p:pic>
      <p:pic>
        <p:nvPicPr>
          <p:cNvPr id="21" name="Picture 15">
            <a:extLst>
              <a:ext uri="{FF2B5EF4-FFF2-40B4-BE49-F238E27FC236}">
                <a16:creationId xmlns:a16="http://schemas.microsoft.com/office/drawing/2014/main" id="{EDE94B14-F6E8-4D67-85DF-395F5F3D49D3}"/>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91" y="5087230"/>
            <a:ext cx="1194642" cy="81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直線コネクタ 25">
            <a:extLst>
              <a:ext uri="{FF2B5EF4-FFF2-40B4-BE49-F238E27FC236}">
                <a16:creationId xmlns:a16="http://schemas.microsoft.com/office/drawing/2014/main" id="{1953AC0B-F38D-41EC-87F7-5A06976498A2}"/>
              </a:ext>
            </a:extLst>
          </p:cNvPr>
          <p:cNvCxnSpPr>
            <a:cxnSpLocks/>
            <a:stCxn id="8" idx="3"/>
          </p:cNvCxnSpPr>
          <p:nvPr/>
        </p:nvCxnSpPr>
        <p:spPr>
          <a:xfrm>
            <a:off x="2942474" y="2943909"/>
            <a:ext cx="476809" cy="26123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C046EC2-9CE8-4974-9F66-03992ACDB1AA}"/>
              </a:ext>
            </a:extLst>
          </p:cNvPr>
          <p:cNvCxnSpPr>
            <a:cxnSpLocks/>
          </p:cNvCxnSpPr>
          <p:nvPr/>
        </p:nvCxnSpPr>
        <p:spPr>
          <a:xfrm flipV="1">
            <a:off x="2783559" y="4407439"/>
            <a:ext cx="1296686" cy="889579"/>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0D0E07DD-B9D9-4715-964A-FB10DE56A5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7503" y="5823985"/>
            <a:ext cx="597330" cy="474833"/>
          </a:xfrm>
          <a:prstGeom prst="rect">
            <a:avLst/>
          </a:prstGeom>
        </p:spPr>
      </p:pic>
      <p:pic>
        <p:nvPicPr>
          <p:cNvPr id="33" name="図 32">
            <a:extLst>
              <a:ext uri="{FF2B5EF4-FFF2-40B4-BE49-F238E27FC236}">
                <a16:creationId xmlns:a16="http://schemas.microsoft.com/office/drawing/2014/main" id="{83ABC7C1-8FA7-4C12-A1F3-535D62B663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6116" y="2404536"/>
            <a:ext cx="508158" cy="710772"/>
          </a:xfrm>
          <a:prstGeom prst="rect">
            <a:avLst/>
          </a:prstGeom>
        </p:spPr>
      </p:pic>
      <p:pic>
        <p:nvPicPr>
          <p:cNvPr id="34" name="図 33">
            <a:extLst>
              <a:ext uri="{FF2B5EF4-FFF2-40B4-BE49-F238E27FC236}">
                <a16:creationId xmlns:a16="http://schemas.microsoft.com/office/drawing/2014/main" id="{408D5588-A12E-46FD-9804-027BC842DF5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0946" y="2474561"/>
            <a:ext cx="387004" cy="679329"/>
          </a:xfrm>
          <a:prstGeom prst="rect">
            <a:avLst/>
          </a:prstGeom>
        </p:spPr>
      </p:pic>
      <p:pic>
        <p:nvPicPr>
          <p:cNvPr id="35" name="図 34">
            <a:extLst>
              <a:ext uri="{FF2B5EF4-FFF2-40B4-BE49-F238E27FC236}">
                <a16:creationId xmlns:a16="http://schemas.microsoft.com/office/drawing/2014/main" id="{CF7C6811-3322-4570-A6D8-8E95101D9B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94259" y="1632182"/>
            <a:ext cx="508158" cy="710772"/>
          </a:xfrm>
          <a:prstGeom prst="rect">
            <a:avLst/>
          </a:prstGeom>
        </p:spPr>
      </p:pic>
      <p:pic>
        <p:nvPicPr>
          <p:cNvPr id="36" name="図 35">
            <a:extLst>
              <a:ext uri="{FF2B5EF4-FFF2-40B4-BE49-F238E27FC236}">
                <a16:creationId xmlns:a16="http://schemas.microsoft.com/office/drawing/2014/main" id="{035621D3-A058-4F1A-A604-C31E66B05A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48693" y="1605359"/>
            <a:ext cx="387004" cy="679329"/>
          </a:xfrm>
          <a:prstGeom prst="rect">
            <a:avLst/>
          </a:prstGeom>
        </p:spPr>
      </p:pic>
      <p:pic>
        <p:nvPicPr>
          <p:cNvPr id="37" name="図 36">
            <a:extLst>
              <a:ext uri="{FF2B5EF4-FFF2-40B4-BE49-F238E27FC236}">
                <a16:creationId xmlns:a16="http://schemas.microsoft.com/office/drawing/2014/main" id="{9C36DA7E-24D3-4712-A5AD-B193692E4E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0736" y="5687893"/>
            <a:ext cx="642856" cy="668457"/>
          </a:xfrm>
          <a:prstGeom prst="rect">
            <a:avLst/>
          </a:prstGeom>
        </p:spPr>
      </p:pic>
      <p:pic>
        <p:nvPicPr>
          <p:cNvPr id="38" name="図 37">
            <a:extLst>
              <a:ext uri="{FF2B5EF4-FFF2-40B4-BE49-F238E27FC236}">
                <a16:creationId xmlns:a16="http://schemas.microsoft.com/office/drawing/2014/main" id="{19109DD6-4148-4DE5-8275-562BD47E46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37912" y="4661637"/>
            <a:ext cx="862687" cy="678166"/>
          </a:xfrm>
          <a:prstGeom prst="rect">
            <a:avLst/>
          </a:prstGeom>
        </p:spPr>
      </p:pic>
      <p:pic>
        <p:nvPicPr>
          <p:cNvPr id="39" name="図 38">
            <a:extLst>
              <a:ext uri="{FF2B5EF4-FFF2-40B4-BE49-F238E27FC236}">
                <a16:creationId xmlns:a16="http://schemas.microsoft.com/office/drawing/2014/main" id="{F2345D81-119B-4D0C-B019-5C2501C0BA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95424" y="71926"/>
            <a:ext cx="1138136" cy="943583"/>
          </a:xfrm>
          <a:prstGeom prst="rect">
            <a:avLst/>
          </a:prstGeom>
        </p:spPr>
      </p:pic>
      <p:pic>
        <p:nvPicPr>
          <p:cNvPr id="40" name="図 39">
            <a:extLst>
              <a:ext uri="{FF2B5EF4-FFF2-40B4-BE49-F238E27FC236}">
                <a16:creationId xmlns:a16="http://schemas.microsoft.com/office/drawing/2014/main" id="{C7394944-3A27-46D4-B0E3-3274864636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850" y="3290700"/>
            <a:ext cx="1138136" cy="943583"/>
          </a:xfrm>
          <a:prstGeom prst="rect">
            <a:avLst/>
          </a:prstGeom>
        </p:spPr>
      </p:pic>
      <p:pic>
        <p:nvPicPr>
          <p:cNvPr id="42" name="図 41">
            <a:extLst>
              <a:ext uri="{FF2B5EF4-FFF2-40B4-BE49-F238E27FC236}">
                <a16:creationId xmlns:a16="http://schemas.microsoft.com/office/drawing/2014/main" id="{E62158AE-E4F6-487A-9A36-D3A2D5BA39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11309" y="5856436"/>
            <a:ext cx="797330" cy="533597"/>
          </a:xfrm>
          <a:prstGeom prst="rect">
            <a:avLst/>
          </a:prstGeom>
        </p:spPr>
      </p:pic>
      <p:pic>
        <p:nvPicPr>
          <p:cNvPr id="43" name="図 42">
            <a:extLst>
              <a:ext uri="{FF2B5EF4-FFF2-40B4-BE49-F238E27FC236}">
                <a16:creationId xmlns:a16="http://schemas.microsoft.com/office/drawing/2014/main" id="{E6306D53-4231-4720-B9B7-D1DAB036AB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36220" y="2079098"/>
            <a:ext cx="853873" cy="610925"/>
          </a:xfrm>
          <a:prstGeom prst="rect">
            <a:avLst/>
          </a:prstGeom>
        </p:spPr>
      </p:pic>
      <p:pic>
        <p:nvPicPr>
          <p:cNvPr id="44" name="図 43">
            <a:extLst>
              <a:ext uri="{FF2B5EF4-FFF2-40B4-BE49-F238E27FC236}">
                <a16:creationId xmlns:a16="http://schemas.microsoft.com/office/drawing/2014/main" id="{22DCFDF1-5507-471B-A942-4CD668D2BB6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7114" y="1608059"/>
            <a:ext cx="1062554" cy="678815"/>
          </a:xfrm>
          <a:prstGeom prst="rect">
            <a:avLst/>
          </a:prstGeom>
        </p:spPr>
      </p:pic>
      <p:pic>
        <p:nvPicPr>
          <p:cNvPr id="46" name="図 45">
            <a:extLst>
              <a:ext uri="{FF2B5EF4-FFF2-40B4-BE49-F238E27FC236}">
                <a16:creationId xmlns:a16="http://schemas.microsoft.com/office/drawing/2014/main" id="{78AD917F-9A54-4CCB-A057-2A366874150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14435" y="453441"/>
            <a:ext cx="663877" cy="722218"/>
          </a:xfrm>
          <a:prstGeom prst="rect">
            <a:avLst/>
          </a:prstGeom>
        </p:spPr>
      </p:pic>
      <p:pic>
        <p:nvPicPr>
          <p:cNvPr id="47" name="図 46">
            <a:extLst>
              <a:ext uri="{FF2B5EF4-FFF2-40B4-BE49-F238E27FC236}">
                <a16:creationId xmlns:a16="http://schemas.microsoft.com/office/drawing/2014/main" id="{407E92F5-5196-4712-9CB8-BE973A1954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49996" y="4326140"/>
            <a:ext cx="853873" cy="610925"/>
          </a:xfrm>
          <a:prstGeom prst="rect">
            <a:avLst/>
          </a:prstGeom>
        </p:spPr>
      </p:pic>
      <p:pic>
        <p:nvPicPr>
          <p:cNvPr id="48" name="図 47">
            <a:extLst>
              <a:ext uri="{FF2B5EF4-FFF2-40B4-BE49-F238E27FC236}">
                <a16:creationId xmlns:a16="http://schemas.microsoft.com/office/drawing/2014/main" id="{FB0EF62C-5DBF-4FC7-BA3C-B18257F4885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01374" y="5138525"/>
            <a:ext cx="853873" cy="610925"/>
          </a:xfrm>
          <a:prstGeom prst="rect">
            <a:avLst/>
          </a:prstGeom>
        </p:spPr>
      </p:pic>
      <p:pic>
        <p:nvPicPr>
          <p:cNvPr id="49" name="図 48">
            <a:extLst>
              <a:ext uri="{FF2B5EF4-FFF2-40B4-BE49-F238E27FC236}">
                <a16:creationId xmlns:a16="http://schemas.microsoft.com/office/drawing/2014/main" id="{94EF3EA3-0CDC-469E-A588-72879A76BF0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81912" y="1546418"/>
            <a:ext cx="611903" cy="437801"/>
          </a:xfrm>
          <a:prstGeom prst="rect">
            <a:avLst/>
          </a:prstGeom>
        </p:spPr>
      </p:pic>
      <p:pic>
        <p:nvPicPr>
          <p:cNvPr id="50" name="図 49">
            <a:extLst>
              <a:ext uri="{FF2B5EF4-FFF2-40B4-BE49-F238E27FC236}">
                <a16:creationId xmlns:a16="http://schemas.microsoft.com/office/drawing/2014/main" id="{F1FDD649-21C6-4C79-AC47-D01942F72FF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36790" y="1513754"/>
            <a:ext cx="611903" cy="437801"/>
          </a:xfrm>
          <a:prstGeom prst="rect">
            <a:avLst/>
          </a:prstGeom>
        </p:spPr>
      </p:pic>
      <p:pic>
        <p:nvPicPr>
          <p:cNvPr id="51" name="図 50">
            <a:extLst>
              <a:ext uri="{FF2B5EF4-FFF2-40B4-BE49-F238E27FC236}">
                <a16:creationId xmlns:a16="http://schemas.microsoft.com/office/drawing/2014/main" id="{C4CA1A5F-6971-477A-A16C-842FC660FDA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8548" y="4272888"/>
            <a:ext cx="520853" cy="372657"/>
          </a:xfrm>
          <a:prstGeom prst="rect">
            <a:avLst/>
          </a:prstGeom>
        </p:spPr>
      </p:pic>
      <p:pic>
        <p:nvPicPr>
          <p:cNvPr id="52" name="図 51">
            <a:extLst>
              <a:ext uri="{FF2B5EF4-FFF2-40B4-BE49-F238E27FC236}">
                <a16:creationId xmlns:a16="http://schemas.microsoft.com/office/drawing/2014/main" id="{09C471DC-F259-4EBE-9001-F149E2399B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94638" y="2048777"/>
            <a:ext cx="520853" cy="372657"/>
          </a:xfrm>
          <a:prstGeom prst="rect">
            <a:avLst/>
          </a:prstGeom>
        </p:spPr>
      </p:pic>
      <p:pic>
        <p:nvPicPr>
          <p:cNvPr id="53" name="図 52">
            <a:extLst>
              <a:ext uri="{FF2B5EF4-FFF2-40B4-BE49-F238E27FC236}">
                <a16:creationId xmlns:a16="http://schemas.microsoft.com/office/drawing/2014/main" id="{D4ADFADC-0739-4034-A51B-15316BB40D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13900" y="1318863"/>
            <a:ext cx="520853" cy="372657"/>
          </a:xfrm>
          <a:prstGeom prst="rect">
            <a:avLst/>
          </a:prstGeom>
        </p:spPr>
      </p:pic>
      <p:pic>
        <p:nvPicPr>
          <p:cNvPr id="54" name="図 53">
            <a:extLst>
              <a:ext uri="{FF2B5EF4-FFF2-40B4-BE49-F238E27FC236}">
                <a16:creationId xmlns:a16="http://schemas.microsoft.com/office/drawing/2014/main" id="{7132074F-D88A-469A-9C06-D1E5FC509F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58795" y="1318863"/>
            <a:ext cx="520853" cy="372657"/>
          </a:xfrm>
          <a:prstGeom prst="rect">
            <a:avLst/>
          </a:prstGeom>
        </p:spPr>
      </p:pic>
      <p:pic>
        <p:nvPicPr>
          <p:cNvPr id="55" name="図 54">
            <a:extLst>
              <a:ext uri="{FF2B5EF4-FFF2-40B4-BE49-F238E27FC236}">
                <a16:creationId xmlns:a16="http://schemas.microsoft.com/office/drawing/2014/main" id="{A131A15C-5E7B-4D1A-B6FB-2B9E8087F73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7340" y="5796263"/>
            <a:ext cx="520853" cy="372657"/>
          </a:xfrm>
          <a:prstGeom prst="rect">
            <a:avLst/>
          </a:prstGeom>
        </p:spPr>
      </p:pic>
      <p:pic>
        <p:nvPicPr>
          <p:cNvPr id="56" name="図 55">
            <a:extLst>
              <a:ext uri="{FF2B5EF4-FFF2-40B4-BE49-F238E27FC236}">
                <a16:creationId xmlns:a16="http://schemas.microsoft.com/office/drawing/2014/main" id="{E8246B43-4B97-46DB-A3AD-FD8D8E90E88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42613" y="5560439"/>
            <a:ext cx="520853" cy="372657"/>
          </a:xfrm>
          <a:prstGeom prst="rect">
            <a:avLst/>
          </a:prstGeom>
        </p:spPr>
      </p:pic>
      <p:cxnSp>
        <p:nvCxnSpPr>
          <p:cNvPr id="57" name="直線コネクタ 56">
            <a:extLst>
              <a:ext uri="{FF2B5EF4-FFF2-40B4-BE49-F238E27FC236}">
                <a16:creationId xmlns:a16="http://schemas.microsoft.com/office/drawing/2014/main" id="{8C380A2B-E8C6-4E2D-A0D9-FD99450CE4A4}"/>
              </a:ext>
            </a:extLst>
          </p:cNvPr>
          <p:cNvCxnSpPr>
            <a:cxnSpLocks/>
          </p:cNvCxnSpPr>
          <p:nvPr/>
        </p:nvCxnSpPr>
        <p:spPr>
          <a:xfrm flipH="1" flipV="1">
            <a:off x="6230775" y="4371903"/>
            <a:ext cx="344891" cy="64657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025A783A-0492-42AC-BD18-B59721D4FD6F}"/>
              </a:ext>
            </a:extLst>
          </p:cNvPr>
          <p:cNvCxnSpPr>
            <a:cxnSpLocks/>
          </p:cNvCxnSpPr>
          <p:nvPr/>
        </p:nvCxnSpPr>
        <p:spPr>
          <a:xfrm flipH="1">
            <a:off x="7080569" y="2146260"/>
            <a:ext cx="1537002" cy="97937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7592357E-D683-4F90-8105-B9BE5F7D7448}"/>
              </a:ext>
            </a:extLst>
          </p:cNvPr>
          <p:cNvCxnSpPr>
            <a:cxnSpLocks/>
          </p:cNvCxnSpPr>
          <p:nvPr/>
        </p:nvCxnSpPr>
        <p:spPr>
          <a:xfrm flipH="1">
            <a:off x="7221793" y="2357758"/>
            <a:ext cx="2975107" cy="92991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0" name="四角形: 角を丸くする 69">
            <a:extLst>
              <a:ext uri="{FF2B5EF4-FFF2-40B4-BE49-F238E27FC236}">
                <a16:creationId xmlns:a16="http://schemas.microsoft.com/office/drawing/2014/main" id="{CFECDC31-DFCD-4C6B-A7CD-5F6578AEE026}"/>
              </a:ext>
            </a:extLst>
          </p:cNvPr>
          <p:cNvSpPr/>
          <p:nvPr/>
        </p:nvSpPr>
        <p:spPr>
          <a:xfrm>
            <a:off x="3927054" y="220745"/>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B </a:t>
            </a:r>
            <a:r>
              <a:rPr kumimoji="1" lang="ja-JP" altLang="en-US" sz="1600" b="1" dirty="0">
                <a:solidFill>
                  <a:schemeClr val="tx1"/>
                </a:solidFill>
              </a:rPr>
              <a:t>企業</a:t>
            </a:r>
          </a:p>
        </p:txBody>
      </p:sp>
      <p:sp>
        <p:nvSpPr>
          <p:cNvPr id="71" name="四角形: 角を丸くする 70">
            <a:extLst>
              <a:ext uri="{FF2B5EF4-FFF2-40B4-BE49-F238E27FC236}">
                <a16:creationId xmlns:a16="http://schemas.microsoft.com/office/drawing/2014/main" id="{D7E5EDD2-4E4E-44C8-9E17-9D87013629A4}"/>
              </a:ext>
            </a:extLst>
          </p:cNvPr>
          <p:cNvSpPr/>
          <p:nvPr/>
        </p:nvSpPr>
        <p:spPr>
          <a:xfrm>
            <a:off x="4285720" y="624606"/>
            <a:ext cx="1698088" cy="1235182"/>
          </a:xfrm>
          <a:prstGeom prst="roundRect">
            <a:avLst/>
          </a:prstGeom>
          <a:solidFill>
            <a:schemeClr val="accent6">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73" name="図 72">
            <a:extLst>
              <a:ext uri="{FF2B5EF4-FFF2-40B4-BE49-F238E27FC236}">
                <a16:creationId xmlns:a16="http://schemas.microsoft.com/office/drawing/2014/main" id="{D399B410-895F-4135-B079-BC84C758B5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8527" y="1075702"/>
            <a:ext cx="1149751" cy="824230"/>
          </a:xfrm>
          <a:prstGeom prst="rect">
            <a:avLst/>
          </a:prstGeom>
        </p:spPr>
      </p:pic>
      <p:pic>
        <p:nvPicPr>
          <p:cNvPr id="74" name="図 73">
            <a:extLst>
              <a:ext uri="{FF2B5EF4-FFF2-40B4-BE49-F238E27FC236}">
                <a16:creationId xmlns:a16="http://schemas.microsoft.com/office/drawing/2014/main" id="{14561F24-1B6F-4E20-90C7-DF3D817F2D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8401" y="1327423"/>
            <a:ext cx="597330" cy="474833"/>
          </a:xfrm>
          <a:prstGeom prst="rect">
            <a:avLst/>
          </a:prstGeom>
        </p:spPr>
      </p:pic>
      <p:pic>
        <p:nvPicPr>
          <p:cNvPr id="75" name="図 74">
            <a:extLst>
              <a:ext uri="{FF2B5EF4-FFF2-40B4-BE49-F238E27FC236}">
                <a16:creationId xmlns:a16="http://schemas.microsoft.com/office/drawing/2014/main" id="{49DDB573-8DFC-4313-9790-6F003E8112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01634" y="1191331"/>
            <a:ext cx="642856" cy="668457"/>
          </a:xfrm>
          <a:prstGeom prst="rect">
            <a:avLst/>
          </a:prstGeom>
        </p:spPr>
      </p:pic>
      <p:pic>
        <p:nvPicPr>
          <p:cNvPr id="76" name="図 75">
            <a:extLst>
              <a:ext uri="{FF2B5EF4-FFF2-40B4-BE49-F238E27FC236}">
                <a16:creationId xmlns:a16="http://schemas.microsoft.com/office/drawing/2014/main" id="{8CDE667B-1853-4380-93BC-78450DD7140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82207" y="1359874"/>
            <a:ext cx="797330" cy="533597"/>
          </a:xfrm>
          <a:prstGeom prst="rect">
            <a:avLst/>
          </a:prstGeom>
        </p:spPr>
      </p:pic>
      <p:pic>
        <p:nvPicPr>
          <p:cNvPr id="77" name="図 76">
            <a:extLst>
              <a:ext uri="{FF2B5EF4-FFF2-40B4-BE49-F238E27FC236}">
                <a16:creationId xmlns:a16="http://schemas.microsoft.com/office/drawing/2014/main" id="{67AE2E81-B078-4695-B915-FE31987F21D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72272" y="641963"/>
            <a:ext cx="853873" cy="610925"/>
          </a:xfrm>
          <a:prstGeom prst="rect">
            <a:avLst/>
          </a:prstGeom>
        </p:spPr>
      </p:pic>
      <p:pic>
        <p:nvPicPr>
          <p:cNvPr id="78" name="図 77">
            <a:extLst>
              <a:ext uri="{FF2B5EF4-FFF2-40B4-BE49-F238E27FC236}">
                <a16:creationId xmlns:a16="http://schemas.microsoft.com/office/drawing/2014/main" id="{AC1CABCC-B699-4D3B-9D95-B78E0251E48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91269" y="826824"/>
            <a:ext cx="520853" cy="372657"/>
          </a:xfrm>
          <a:prstGeom prst="rect">
            <a:avLst/>
          </a:prstGeom>
        </p:spPr>
      </p:pic>
      <p:pic>
        <p:nvPicPr>
          <p:cNvPr id="79" name="図 78">
            <a:extLst>
              <a:ext uri="{FF2B5EF4-FFF2-40B4-BE49-F238E27FC236}">
                <a16:creationId xmlns:a16="http://schemas.microsoft.com/office/drawing/2014/main" id="{60A441A8-3FFA-4887-9273-ED43612E39D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13511" y="1063877"/>
            <a:ext cx="520853" cy="372657"/>
          </a:xfrm>
          <a:prstGeom prst="rect">
            <a:avLst/>
          </a:prstGeom>
        </p:spPr>
      </p:pic>
      <p:cxnSp>
        <p:nvCxnSpPr>
          <p:cNvPr id="80" name="直線コネクタ 79">
            <a:extLst>
              <a:ext uri="{FF2B5EF4-FFF2-40B4-BE49-F238E27FC236}">
                <a16:creationId xmlns:a16="http://schemas.microsoft.com/office/drawing/2014/main" id="{CCCC2DC2-11B8-48E4-93AF-7637762C115D}"/>
              </a:ext>
            </a:extLst>
          </p:cNvPr>
          <p:cNvCxnSpPr>
            <a:cxnSpLocks/>
          </p:cNvCxnSpPr>
          <p:nvPr/>
        </p:nvCxnSpPr>
        <p:spPr>
          <a:xfrm flipH="1" flipV="1">
            <a:off x="4555662" y="1819003"/>
            <a:ext cx="147997" cy="61947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72" name="図 71">
            <a:extLst>
              <a:ext uri="{FF2B5EF4-FFF2-40B4-BE49-F238E27FC236}">
                <a16:creationId xmlns:a16="http://schemas.microsoft.com/office/drawing/2014/main" id="{5A052C5E-C743-4CE9-95E5-945501B4A1B2}"/>
              </a:ext>
            </a:extLst>
          </p:cNvPr>
          <p:cNvPicPr>
            <a:picLocks noChangeAspect="1"/>
          </p:cNvPicPr>
          <p:nvPr/>
        </p:nvPicPr>
        <p:blipFill>
          <a:blip r:embed="rId4"/>
          <a:stretch>
            <a:fillRect/>
          </a:stretch>
        </p:blipFill>
        <p:spPr>
          <a:xfrm>
            <a:off x="4294227" y="1516354"/>
            <a:ext cx="450106" cy="450106"/>
          </a:xfrm>
          <a:prstGeom prst="rect">
            <a:avLst/>
          </a:prstGeom>
        </p:spPr>
      </p:pic>
      <p:sp>
        <p:nvSpPr>
          <p:cNvPr id="82" name="四角形: 角を丸くする 81">
            <a:extLst>
              <a:ext uri="{FF2B5EF4-FFF2-40B4-BE49-F238E27FC236}">
                <a16:creationId xmlns:a16="http://schemas.microsoft.com/office/drawing/2014/main" id="{6DBDC742-9B1D-48BD-B378-057882017C59}"/>
              </a:ext>
            </a:extLst>
          </p:cNvPr>
          <p:cNvSpPr/>
          <p:nvPr/>
        </p:nvSpPr>
        <p:spPr>
          <a:xfrm>
            <a:off x="9686048" y="3330433"/>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D </a:t>
            </a:r>
            <a:r>
              <a:rPr kumimoji="1" lang="ja-JP" altLang="en-US" sz="1600" b="1" dirty="0">
                <a:solidFill>
                  <a:schemeClr val="tx1"/>
                </a:solidFill>
              </a:rPr>
              <a:t>行政庁</a:t>
            </a:r>
          </a:p>
        </p:txBody>
      </p:sp>
      <p:sp>
        <p:nvSpPr>
          <p:cNvPr id="83" name="四角形: 角を丸くする 82">
            <a:extLst>
              <a:ext uri="{FF2B5EF4-FFF2-40B4-BE49-F238E27FC236}">
                <a16:creationId xmlns:a16="http://schemas.microsoft.com/office/drawing/2014/main" id="{412B249E-4EAB-4EAA-8539-9A9AB389AAA2}"/>
              </a:ext>
            </a:extLst>
          </p:cNvPr>
          <p:cNvSpPr/>
          <p:nvPr/>
        </p:nvSpPr>
        <p:spPr>
          <a:xfrm>
            <a:off x="10044714" y="3734294"/>
            <a:ext cx="1698088" cy="1235182"/>
          </a:xfrm>
          <a:prstGeom prst="roundRect">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84" name="図 83">
            <a:extLst>
              <a:ext uri="{FF2B5EF4-FFF2-40B4-BE49-F238E27FC236}">
                <a16:creationId xmlns:a16="http://schemas.microsoft.com/office/drawing/2014/main" id="{88EF3D1E-0589-46D2-8D56-90EBFE350452}"/>
              </a:ext>
            </a:extLst>
          </p:cNvPr>
          <p:cNvPicPr>
            <a:picLocks noChangeAspect="1"/>
          </p:cNvPicPr>
          <p:nvPr/>
        </p:nvPicPr>
        <p:blipFill>
          <a:blip r:embed="rId4"/>
          <a:stretch>
            <a:fillRect/>
          </a:stretch>
        </p:blipFill>
        <p:spPr>
          <a:xfrm>
            <a:off x="9715467" y="4482436"/>
            <a:ext cx="450106" cy="450106"/>
          </a:xfrm>
          <a:prstGeom prst="rect">
            <a:avLst/>
          </a:prstGeom>
        </p:spPr>
      </p:pic>
      <p:pic>
        <p:nvPicPr>
          <p:cNvPr id="86" name="図 85">
            <a:extLst>
              <a:ext uri="{FF2B5EF4-FFF2-40B4-BE49-F238E27FC236}">
                <a16:creationId xmlns:a16="http://schemas.microsoft.com/office/drawing/2014/main" id="{EB88A027-D844-40B5-93D3-AAA80FE76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3104" y="4205050"/>
            <a:ext cx="508158" cy="710772"/>
          </a:xfrm>
          <a:prstGeom prst="rect">
            <a:avLst/>
          </a:prstGeom>
        </p:spPr>
      </p:pic>
      <p:pic>
        <p:nvPicPr>
          <p:cNvPr id="87" name="図 86">
            <a:extLst>
              <a:ext uri="{FF2B5EF4-FFF2-40B4-BE49-F238E27FC236}">
                <a16:creationId xmlns:a16="http://schemas.microsoft.com/office/drawing/2014/main" id="{E9E1FD42-5C79-43C8-A2E0-B4BEFB5D3F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97934" y="4275075"/>
            <a:ext cx="387004" cy="679329"/>
          </a:xfrm>
          <a:prstGeom prst="rect">
            <a:avLst/>
          </a:prstGeom>
        </p:spPr>
      </p:pic>
      <p:pic>
        <p:nvPicPr>
          <p:cNvPr id="88" name="図 87">
            <a:extLst>
              <a:ext uri="{FF2B5EF4-FFF2-40B4-BE49-F238E27FC236}">
                <a16:creationId xmlns:a16="http://schemas.microsoft.com/office/drawing/2014/main" id="{EE5F7A80-B5AD-445B-8561-79CBA6AA451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83208" y="3879612"/>
            <a:ext cx="853873" cy="610925"/>
          </a:xfrm>
          <a:prstGeom prst="rect">
            <a:avLst/>
          </a:prstGeom>
        </p:spPr>
      </p:pic>
      <p:pic>
        <p:nvPicPr>
          <p:cNvPr id="89" name="図 88">
            <a:extLst>
              <a:ext uri="{FF2B5EF4-FFF2-40B4-BE49-F238E27FC236}">
                <a16:creationId xmlns:a16="http://schemas.microsoft.com/office/drawing/2014/main" id="{4B0D7A59-0588-45AA-85D0-EB14C5B828F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91550" y="3369361"/>
            <a:ext cx="1062554" cy="678815"/>
          </a:xfrm>
          <a:prstGeom prst="rect">
            <a:avLst/>
          </a:prstGeom>
        </p:spPr>
      </p:pic>
      <p:pic>
        <p:nvPicPr>
          <p:cNvPr id="90" name="図 89">
            <a:extLst>
              <a:ext uri="{FF2B5EF4-FFF2-40B4-BE49-F238E27FC236}">
                <a16:creationId xmlns:a16="http://schemas.microsoft.com/office/drawing/2014/main" id="{FA622FFB-B8C1-437D-A0CC-482BF5E9132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41626" y="3849291"/>
            <a:ext cx="520853" cy="372657"/>
          </a:xfrm>
          <a:prstGeom prst="rect">
            <a:avLst/>
          </a:prstGeom>
        </p:spPr>
      </p:pic>
      <p:cxnSp>
        <p:nvCxnSpPr>
          <p:cNvPr id="92" name="直線コネクタ 91">
            <a:extLst>
              <a:ext uri="{FF2B5EF4-FFF2-40B4-BE49-F238E27FC236}">
                <a16:creationId xmlns:a16="http://schemas.microsoft.com/office/drawing/2014/main" id="{D7D28F06-E186-4707-8AA9-0E2F6EE3D5ED}"/>
              </a:ext>
            </a:extLst>
          </p:cNvPr>
          <p:cNvCxnSpPr>
            <a:cxnSpLocks/>
          </p:cNvCxnSpPr>
          <p:nvPr/>
        </p:nvCxnSpPr>
        <p:spPr>
          <a:xfrm flipH="1" flipV="1">
            <a:off x="7146349" y="3886841"/>
            <a:ext cx="2562101" cy="69548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94" name="図 93">
            <a:extLst>
              <a:ext uri="{FF2B5EF4-FFF2-40B4-BE49-F238E27FC236}">
                <a16:creationId xmlns:a16="http://schemas.microsoft.com/office/drawing/2014/main" id="{0F8267FD-6C63-4828-89F0-B4C3F5934B9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491971" y="4582321"/>
            <a:ext cx="678442" cy="1114963"/>
          </a:xfrm>
          <a:prstGeom prst="rect">
            <a:avLst/>
          </a:prstGeom>
        </p:spPr>
      </p:pic>
      <p:sp>
        <p:nvSpPr>
          <p:cNvPr id="64" name="楕円 63">
            <a:extLst>
              <a:ext uri="{FF2B5EF4-FFF2-40B4-BE49-F238E27FC236}">
                <a16:creationId xmlns:a16="http://schemas.microsoft.com/office/drawing/2014/main" id="{D52A4122-0885-45B9-B699-EFA482799A47}"/>
              </a:ext>
            </a:extLst>
          </p:cNvPr>
          <p:cNvSpPr/>
          <p:nvPr/>
        </p:nvSpPr>
        <p:spPr>
          <a:xfrm>
            <a:off x="3205915" y="2266269"/>
            <a:ext cx="4727799" cy="2409535"/>
          </a:xfrm>
          <a:prstGeom prst="ellipse">
            <a:avLst/>
          </a:prstGeom>
          <a:solidFill>
            <a:schemeClr val="accent4">
              <a:lumMod val="20000"/>
              <a:lumOff val="80000"/>
            </a:schemeClr>
          </a:solidFill>
          <a:ln w="28575">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025A1628-8C0E-4F9C-85CD-5893564950CF}"/>
              </a:ext>
            </a:extLst>
          </p:cNvPr>
          <p:cNvSpPr txBox="1"/>
          <p:nvPr/>
        </p:nvSpPr>
        <p:spPr>
          <a:xfrm>
            <a:off x="3670199" y="2624280"/>
            <a:ext cx="4164901" cy="1754326"/>
          </a:xfrm>
          <a:prstGeom prst="rect">
            <a:avLst/>
          </a:prstGeom>
          <a:noFill/>
        </p:spPr>
        <p:txBody>
          <a:bodyPr wrap="square" rtlCol="0">
            <a:spAutoFit/>
          </a:bodyPr>
          <a:lstStyle/>
          <a:p>
            <a:r>
              <a:rPr kumimoji="1" lang="en-US" altLang="ja-JP" sz="2800" b="1" u="sng" dirty="0">
                <a:solidFill>
                  <a:schemeClr val="accent5">
                    <a:lumMod val="50000"/>
                  </a:schemeClr>
                </a:solidFill>
              </a:rPr>
              <a:t>NREN</a:t>
            </a:r>
            <a:r>
              <a:rPr kumimoji="1" lang="en-US" altLang="ja-JP" sz="2000" b="1" dirty="0">
                <a:solidFill>
                  <a:schemeClr val="accent5">
                    <a:lumMod val="50000"/>
                  </a:schemeClr>
                </a:solidFill>
              </a:rPr>
              <a:t> (National Research and Education Network) </a:t>
            </a:r>
            <a:r>
              <a:rPr kumimoji="1" lang="ja-JP" altLang="en-US" sz="2000" b="1" dirty="0">
                <a:solidFill>
                  <a:srgbClr val="C00000"/>
                </a:solidFill>
              </a:rPr>
              <a:t>の実現</a:t>
            </a:r>
            <a:endParaRPr kumimoji="1" lang="en-US" altLang="ja-JP" sz="2000" b="1" dirty="0">
              <a:solidFill>
                <a:srgbClr val="C00000"/>
              </a:solidFill>
            </a:endParaRPr>
          </a:p>
          <a:p>
            <a:r>
              <a:rPr kumimoji="1" lang="en-US" altLang="ja-JP" sz="2000" b="1" dirty="0"/>
              <a:t>(</a:t>
            </a:r>
            <a:r>
              <a:rPr kumimoji="1" lang="ja-JP" altLang="en-US" sz="2000" b="1" dirty="0"/>
              <a:t>ア</a:t>
            </a:r>
            <a:r>
              <a:rPr kumimoji="1" lang="en-US" altLang="ja-JP" sz="2000" b="1" dirty="0"/>
              <a:t>) </a:t>
            </a:r>
            <a:r>
              <a:rPr kumimoji="1" lang="ja-JP" altLang="en-US" sz="2000" b="1" dirty="0"/>
              <a:t>実用インフラ網と、</a:t>
            </a:r>
            <a:r>
              <a:rPr kumimoji="1" lang="en-US" altLang="ja-JP" sz="2000" b="1" dirty="0"/>
              <a:t>(</a:t>
            </a:r>
            <a:r>
              <a:rPr kumimoji="1" lang="ja-JP" altLang="en-US" sz="2000" b="1" dirty="0"/>
              <a:t>イ</a:t>
            </a:r>
            <a:r>
              <a:rPr kumimoji="1" lang="en-US" altLang="ja-JP" sz="2000" b="1" dirty="0"/>
              <a:t>) </a:t>
            </a:r>
            <a:r>
              <a:rPr kumimoji="1" lang="ja-JP" altLang="en-US" sz="2000" b="1" dirty="0"/>
              <a:t>試作コンピュータ・ネットワークシステムを実網投入可能な実験網の性質の両立</a:t>
            </a:r>
          </a:p>
        </p:txBody>
      </p:sp>
      <p:sp>
        <p:nvSpPr>
          <p:cNvPr id="96" name="テキスト ボックス 95">
            <a:extLst>
              <a:ext uri="{FF2B5EF4-FFF2-40B4-BE49-F238E27FC236}">
                <a16:creationId xmlns:a16="http://schemas.microsoft.com/office/drawing/2014/main" id="{E81320BE-708B-4D15-A8E9-59698086B821}"/>
              </a:ext>
            </a:extLst>
          </p:cNvPr>
          <p:cNvSpPr txBox="1"/>
          <p:nvPr/>
        </p:nvSpPr>
        <p:spPr>
          <a:xfrm>
            <a:off x="4031059" y="2471549"/>
            <a:ext cx="3156266" cy="338554"/>
          </a:xfrm>
          <a:prstGeom prst="rect">
            <a:avLst/>
          </a:prstGeom>
          <a:noFill/>
        </p:spPr>
        <p:txBody>
          <a:bodyPr wrap="square" rtlCol="0">
            <a:spAutoFit/>
          </a:bodyPr>
          <a:lstStyle/>
          <a:p>
            <a:r>
              <a:rPr kumimoji="1" lang="ja-JP" altLang="en-US" sz="1600" b="1" dirty="0">
                <a:solidFill>
                  <a:srgbClr val="C00000"/>
                </a:solidFill>
              </a:rPr>
              <a:t>日本の悲願</a:t>
            </a:r>
            <a:r>
              <a:rPr kumimoji="1" lang="en-US" altLang="ja-JP" sz="1600" b="1" dirty="0">
                <a:solidFill>
                  <a:srgbClr val="C00000"/>
                </a:solidFill>
              </a:rPr>
              <a:t>: </a:t>
            </a:r>
            <a:r>
              <a:rPr kumimoji="1" lang="ja-JP" altLang="en-US" sz="1600" b="1" dirty="0">
                <a:solidFill>
                  <a:srgbClr val="C00000"/>
                </a:solidFill>
              </a:rPr>
              <a:t>現在 </a:t>
            </a:r>
            <a:r>
              <a:rPr kumimoji="1" lang="en-US" altLang="ja-JP" sz="1600" b="1" dirty="0">
                <a:solidFill>
                  <a:srgbClr val="C00000"/>
                </a:solidFill>
              </a:rPr>
              <a:t>1 </a:t>
            </a:r>
            <a:r>
              <a:rPr kumimoji="1" lang="ja-JP" altLang="en-US" sz="1600" b="1" dirty="0">
                <a:solidFill>
                  <a:srgbClr val="C00000"/>
                </a:solidFill>
              </a:rPr>
              <a:t>つも存在しない</a:t>
            </a:r>
          </a:p>
        </p:txBody>
      </p:sp>
      <p:sp>
        <p:nvSpPr>
          <p:cNvPr id="97" name="テキスト ボックス 96">
            <a:extLst>
              <a:ext uri="{FF2B5EF4-FFF2-40B4-BE49-F238E27FC236}">
                <a16:creationId xmlns:a16="http://schemas.microsoft.com/office/drawing/2014/main" id="{3CE3676C-831E-410D-8379-99C1A8746F72}"/>
              </a:ext>
            </a:extLst>
          </p:cNvPr>
          <p:cNvSpPr txBox="1"/>
          <p:nvPr/>
        </p:nvSpPr>
        <p:spPr>
          <a:xfrm>
            <a:off x="796950" y="1343528"/>
            <a:ext cx="2963998" cy="307777"/>
          </a:xfrm>
          <a:prstGeom prst="rect">
            <a:avLst/>
          </a:prstGeom>
          <a:noFill/>
        </p:spPr>
        <p:txBody>
          <a:bodyPr wrap="square" rtlCol="0">
            <a:spAutoFit/>
          </a:bodyPr>
          <a:lstStyle/>
          <a:p>
            <a:r>
              <a:rPr kumimoji="1" lang="ja-JP" altLang="en-US" sz="1400" b="1" dirty="0">
                <a:highlight>
                  <a:srgbClr val="00FF00"/>
                </a:highlight>
              </a:rPr>
              <a:t>例</a:t>
            </a:r>
            <a:r>
              <a:rPr kumimoji="1" lang="en-US" altLang="ja-JP" sz="1400" b="1" dirty="0">
                <a:highlight>
                  <a:srgbClr val="00FF00"/>
                </a:highlight>
              </a:rPr>
              <a:t>: </a:t>
            </a:r>
            <a:r>
              <a:rPr kumimoji="1" lang="ja-JP" altLang="en-US" sz="1400" b="1" dirty="0">
                <a:highlight>
                  <a:srgbClr val="00FF00"/>
                </a:highlight>
              </a:rPr>
              <a:t>分散ストレージ技術開発</a:t>
            </a:r>
          </a:p>
        </p:txBody>
      </p:sp>
      <p:sp>
        <p:nvSpPr>
          <p:cNvPr id="98" name="テキスト ボックス 97">
            <a:extLst>
              <a:ext uri="{FF2B5EF4-FFF2-40B4-BE49-F238E27FC236}">
                <a16:creationId xmlns:a16="http://schemas.microsoft.com/office/drawing/2014/main" id="{8F759170-6710-4F40-9963-EE1508173DD3}"/>
              </a:ext>
            </a:extLst>
          </p:cNvPr>
          <p:cNvSpPr txBox="1"/>
          <p:nvPr/>
        </p:nvSpPr>
        <p:spPr>
          <a:xfrm>
            <a:off x="4335128" y="50823"/>
            <a:ext cx="3410693" cy="307777"/>
          </a:xfrm>
          <a:prstGeom prst="rect">
            <a:avLst/>
          </a:prstGeom>
          <a:noFill/>
        </p:spPr>
        <p:txBody>
          <a:bodyPr wrap="square" rtlCol="0">
            <a:spAutoFit/>
          </a:bodyPr>
          <a:lstStyle/>
          <a:p>
            <a:r>
              <a:rPr kumimoji="1" lang="ja-JP" altLang="en-US" sz="1400" b="1" dirty="0">
                <a:highlight>
                  <a:srgbClr val="FFFF00"/>
                </a:highlight>
              </a:rPr>
              <a:t>例</a:t>
            </a:r>
            <a:r>
              <a:rPr kumimoji="1" lang="en-US" altLang="ja-JP" sz="1400" b="1" dirty="0">
                <a:highlight>
                  <a:srgbClr val="FFFF00"/>
                </a:highlight>
              </a:rPr>
              <a:t>: </a:t>
            </a:r>
            <a:r>
              <a:rPr kumimoji="1" lang="ja-JP" altLang="en-US" sz="1400" b="1" dirty="0">
                <a:highlight>
                  <a:srgbClr val="FFFF00"/>
                </a:highlight>
              </a:rPr>
              <a:t>データベースシステム技術開発</a:t>
            </a:r>
          </a:p>
        </p:txBody>
      </p:sp>
      <p:sp>
        <p:nvSpPr>
          <p:cNvPr id="99" name="テキスト ボックス 98">
            <a:extLst>
              <a:ext uri="{FF2B5EF4-FFF2-40B4-BE49-F238E27FC236}">
                <a16:creationId xmlns:a16="http://schemas.microsoft.com/office/drawing/2014/main" id="{418D94D6-2F7F-46A0-BD4A-91B458076279}"/>
              </a:ext>
            </a:extLst>
          </p:cNvPr>
          <p:cNvSpPr txBox="1"/>
          <p:nvPr/>
        </p:nvSpPr>
        <p:spPr>
          <a:xfrm>
            <a:off x="7900222" y="812035"/>
            <a:ext cx="1869144" cy="307777"/>
          </a:xfrm>
          <a:prstGeom prst="rect">
            <a:avLst/>
          </a:prstGeom>
          <a:noFill/>
        </p:spPr>
        <p:txBody>
          <a:bodyPr wrap="square" rtlCol="0">
            <a:spAutoFit/>
          </a:bodyPr>
          <a:lstStyle/>
          <a:p>
            <a:r>
              <a:rPr kumimoji="1" lang="ja-JP" altLang="en-US" sz="1400" b="1" dirty="0">
                <a:highlight>
                  <a:srgbClr val="66FFFF"/>
                </a:highlight>
              </a:rPr>
              <a:t>例</a:t>
            </a:r>
            <a:r>
              <a:rPr kumimoji="1" lang="en-US" altLang="ja-JP" sz="1400" b="1" dirty="0">
                <a:highlight>
                  <a:srgbClr val="66FFFF"/>
                </a:highlight>
              </a:rPr>
              <a:t>: VM </a:t>
            </a:r>
            <a:r>
              <a:rPr kumimoji="1" lang="ja-JP" altLang="en-US" sz="1400" b="1" dirty="0">
                <a:highlight>
                  <a:srgbClr val="66FFFF"/>
                </a:highlight>
              </a:rPr>
              <a:t>技術開発</a:t>
            </a:r>
          </a:p>
        </p:txBody>
      </p:sp>
      <p:sp>
        <p:nvSpPr>
          <p:cNvPr id="100" name="テキスト ボックス 99">
            <a:extLst>
              <a:ext uri="{FF2B5EF4-FFF2-40B4-BE49-F238E27FC236}">
                <a16:creationId xmlns:a16="http://schemas.microsoft.com/office/drawing/2014/main" id="{464A671B-AAFE-4F2D-8CA2-A9847AEB4E59}"/>
              </a:ext>
            </a:extLst>
          </p:cNvPr>
          <p:cNvSpPr txBox="1"/>
          <p:nvPr/>
        </p:nvSpPr>
        <p:spPr>
          <a:xfrm>
            <a:off x="10007623" y="959003"/>
            <a:ext cx="1869144" cy="307777"/>
          </a:xfrm>
          <a:prstGeom prst="rect">
            <a:avLst/>
          </a:prstGeom>
          <a:noFill/>
        </p:spPr>
        <p:txBody>
          <a:bodyPr wrap="square" rtlCol="0">
            <a:spAutoFit/>
          </a:bodyPr>
          <a:lstStyle/>
          <a:p>
            <a:r>
              <a:rPr kumimoji="1" lang="ja-JP" altLang="en-US" sz="1400" b="1" dirty="0">
                <a:highlight>
                  <a:srgbClr val="00FF00"/>
                </a:highlight>
              </a:rPr>
              <a:t>例</a:t>
            </a:r>
            <a:r>
              <a:rPr kumimoji="1" lang="en-US" altLang="ja-JP" sz="1400" b="1" dirty="0">
                <a:highlight>
                  <a:srgbClr val="00FF00"/>
                </a:highlight>
              </a:rPr>
              <a:t>: </a:t>
            </a:r>
            <a:r>
              <a:rPr lang="en-US" altLang="ja-JP" sz="1400" b="1" dirty="0">
                <a:highlight>
                  <a:srgbClr val="00FF00"/>
                </a:highlight>
              </a:rPr>
              <a:t>FW</a:t>
            </a:r>
            <a:r>
              <a:rPr lang="ja-JP" altLang="en-US" sz="1400" b="1" dirty="0">
                <a:highlight>
                  <a:srgbClr val="00FF00"/>
                </a:highlight>
              </a:rPr>
              <a:t> 技術開発</a:t>
            </a:r>
            <a:endParaRPr kumimoji="1" lang="ja-JP" altLang="en-US" sz="1400" b="1" dirty="0">
              <a:highlight>
                <a:srgbClr val="00FF00"/>
              </a:highlight>
            </a:endParaRPr>
          </a:p>
        </p:txBody>
      </p:sp>
      <p:sp>
        <p:nvSpPr>
          <p:cNvPr id="101" name="テキスト ボックス 100">
            <a:extLst>
              <a:ext uri="{FF2B5EF4-FFF2-40B4-BE49-F238E27FC236}">
                <a16:creationId xmlns:a16="http://schemas.microsoft.com/office/drawing/2014/main" id="{8BCAA112-C352-489A-ACB7-F8BAD4E703CD}"/>
              </a:ext>
            </a:extLst>
          </p:cNvPr>
          <p:cNvSpPr txBox="1"/>
          <p:nvPr/>
        </p:nvSpPr>
        <p:spPr>
          <a:xfrm>
            <a:off x="5794581" y="6430790"/>
            <a:ext cx="2976039" cy="307777"/>
          </a:xfrm>
          <a:prstGeom prst="rect">
            <a:avLst/>
          </a:prstGeom>
          <a:noFill/>
        </p:spPr>
        <p:txBody>
          <a:bodyPr wrap="square" rtlCol="0">
            <a:spAutoFit/>
          </a:bodyPr>
          <a:lstStyle/>
          <a:p>
            <a:r>
              <a:rPr kumimoji="1" lang="ja-JP" altLang="en-US" sz="1400" b="1" dirty="0">
                <a:highlight>
                  <a:srgbClr val="00FFFF"/>
                </a:highlight>
              </a:rPr>
              <a:t>例</a:t>
            </a:r>
            <a:r>
              <a:rPr kumimoji="1" lang="en-US" altLang="ja-JP" sz="1400" b="1" dirty="0">
                <a:highlight>
                  <a:srgbClr val="00FFFF"/>
                </a:highlight>
              </a:rPr>
              <a:t>: </a:t>
            </a:r>
            <a:r>
              <a:rPr kumimoji="1" lang="ja-JP" altLang="en-US" sz="1400" b="1" dirty="0">
                <a:highlight>
                  <a:srgbClr val="00FFFF"/>
                </a:highlight>
              </a:rPr>
              <a:t>セキュリティ</a:t>
            </a:r>
            <a:r>
              <a:rPr lang="ja-JP" altLang="en-US" sz="1400" b="1" dirty="0">
                <a:highlight>
                  <a:srgbClr val="00FFFF"/>
                </a:highlight>
              </a:rPr>
              <a:t>基盤技術開発</a:t>
            </a:r>
            <a:endParaRPr kumimoji="1" lang="ja-JP" altLang="en-US" sz="1400" b="1" dirty="0">
              <a:highlight>
                <a:srgbClr val="00FFFF"/>
              </a:highlight>
            </a:endParaRPr>
          </a:p>
        </p:txBody>
      </p:sp>
      <p:sp>
        <p:nvSpPr>
          <p:cNvPr id="102" name="テキスト ボックス 101">
            <a:extLst>
              <a:ext uri="{FF2B5EF4-FFF2-40B4-BE49-F238E27FC236}">
                <a16:creationId xmlns:a16="http://schemas.microsoft.com/office/drawing/2014/main" id="{F7074023-5C09-46ED-AA6C-F11E11DD7119}"/>
              </a:ext>
            </a:extLst>
          </p:cNvPr>
          <p:cNvSpPr txBox="1"/>
          <p:nvPr/>
        </p:nvSpPr>
        <p:spPr>
          <a:xfrm>
            <a:off x="9448338" y="5029503"/>
            <a:ext cx="2133729" cy="307777"/>
          </a:xfrm>
          <a:prstGeom prst="rect">
            <a:avLst/>
          </a:prstGeom>
          <a:noFill/>
        </p:spPr>
        <p:txBody>
          <a:bodyPr wrap="square" rtlCol="0">
            <a:spAutoFit/>
          </a:bodyPr>
          <a:lstStyle/>
          <a:p>
            <a:r>
              <a:rPr kumimoji="1" lang="ja-JP" altLang="en-US" sz="1400" b="1" dirty="0">
                <a:highlight>
                  <a:srgbClr val="FFFF00"/>
                </a:highlight>
              </a:rPr>
              <a:t>例</a:t>
            </a:r>
            <a:r>
              <a:rPr kumimoji="1" lang="en-US" altLang="ja-JP" sz="1400" b="1" dirty="0">
                <a:highlight>
                  <a:srgbClr val="FFFF00"/>
                </a:highlight>
              </a:rPr>
              <a:t>: </a:t>
            </a:r>
            <a:r>
              <a:rPr kumimoji="1" lang="ja-JP" altLang="en-US" sz="1400" b="1" dirty="0">
                <a:highlight>
                  <a:srgbClr val="FFFF00"/>
                </a:highlight>
              </a:rPr>
              <a:t>認証基盤技術開発</a:t>
            </a:r>
          </a:p>
        </p:txBody>
      </p:sp>
      <p:sp>
        <p:nvSpPr>
          <p:cNvPr id="103" name="テキスト ボックス 102">
            <a:extLst>
              <a:ext uri="{FF2B5EF4-FFF2-40B4-BE49-F238E27FC236}">
                <a16:creationId xmlns:a16="http://schemas.microsoft.com/office/drawing/2014/main" id="{C55CB0E6-6E28-4186-B517-7326A4D3CAE4}"/>
              </a:ext>
            </a:extLst>
          </p:cNvPr>
          <p:cNvSpPr txBox="1"/>
          <p:nvPr/>
        </p:nvSpPr>
        <p:spPr>
          <a:xfrm>
            <a:off x="1193825" y="3487572"/>
            <a:ext cx="2133038" cy="307777"/>
          </a:xfrm>
          <a:prstGeom prst="rect">
            <a:avLst/>
          </a:prstGeom>
          <a:noFill/>
        </p:spPr>
        <p:txBody>
          <a:bodyPr wrap="square" rtlCol="0">
            <a:spAutoFit/>
          </a:bodyPr>
          <a:lstStyle/>
          <a:p>
            <a:r>
              <a:rPr kumimoji="1" lang="ja-JP" altLang="en-US" sz="1400" b="1" dirty="0">
                <a:highlight>
                  <a:srgbClr val="FFCCFF"/>
                </a:highlight>
              </a:rPr>
              <a:t>例</a:t>
            </a:r>
            <a:r>
              <a:rPr kumimoji="1" lang="en-US" altLang="ja-JP" sz="1400" b="1" dirty="0">
                <a:highlight>
                  <a:srgbClr val="FFCCFF"/>
                </a:highlight>
              </a:rPr>
              <a:t>: </a:t>
            </a:r>
            <a:r>
              <a:rPr lang="ja-JP" altLang="en-US" sz="1400" b="1" dirty="0">
                <a:highlight>
                  <a:srgbClr val="FFCCFF"/>
                </a:highlight>
              </a:rPr>
              <a:t>クラウド基盤技術開発</a:t>
            </a:r>
            <a:endParaRPr kumimoji="1" lang="ja-JP" altLang="en-US" sz="1400" b="1" dirty="0">
              <a:highlight>
                <a:srgbClr val="FFCCFF"/>
              </a:highlight>
            </a:endParaRPr>
          </a:p>
        </p:txBody>
      </p:sp>
      <p:sp>
        <p:nvSpPr>
          <p:cNvPr id="105" name="テキスト ボックス 104">
            <a:extLst>
              <a:ext uri="{FF2B5EF4-FFF2-40B4-BE49-F238E27FC236}">
                <a16:creationId xmlns:a16="http://schemas.microsoft.com/office/drawing/2014/main" id="{FD7481BC-4EA7-4D76-A4A4-C064DDAE1BC8}"/>
              </a:ext>
            </a:extLst>
          </p:cNvPr>
          <p:cNvSpPr txBox="1"/>
          <p:nvPr/>
        </p:nvSpPr>
        <p:spPr>
          <a:xfrm>
            <a:off x="13688" y="17402"/>
            <a:ext cx="4033775" cy="1200329"/>
          </a:xfrm>
          <a:prstGeom prst="rect">
            <a:avLst/>
          </a:prstGeom>
          <a:noFill/>
        </p:spPr>
        <p:txBody>
          <a:bodyPr wrap="square" rtlCol="0">
            <a:spAutoFit/>
          </a:bodyPr>
          <a:lstStyle/>
          <a:p>
            <a:r>
              <a:rPr kumimoji="1" lang="ja-JP" altLang="en-US" sz="2400" b="1" dirty="0">
                <a:highlight>
                  <a:srgbClr val="99FFCC"/>
                </a:highlight>
              </a:rPr>
              <a:t>全国での分散並行的デジタル人材育成・技術形成を可能とする日本版「</a:t>
            </a:r>
            <a:r>
              <a:rPr kumimoji="1" lang="en-US" altLang="ja-JP" sz="2400" b="1" dirty="0">
                <a:highlight>
                  <a:srgbClr val="99FFCC"/>
                </a:highlight>
              </a:rPr>
              <a:t>NREN</a:t>
            </a:r>
            <a:r>
              <a:rPr kumimoji="1" lang="ja-JP" altLang="en-US" sz="2400" b="1" dirty="0">
                <a:highlight>
                  <a:srgbClr val="99FFCC"/>
                </a:highlight>
              </a:rPr>
              <a:t>」の構築</a:t>
            </a:r>
          </a:p>
        </p:txBody>
      </p:sp>
      <p:pic>
        <p:nvPicPr>
          <p:cNvPr id="85" name="図 84">
            <a:extLst>
              <a:ext uri="{FF2B5EF4-FFF2-40B4-BE49-F238E27FC236}">
                <a16:creationId xmlns:a16="http://schemas.microsoft.com/office/drawing/2014/main" id="{5843C02B-4C32-476A-BC24-FBEE8E33212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86908" y="2574849"/>
            <a:ext cx="1490759" cy="627927"/>
          </a:xfrm>
          <a:prstGeom prst="rect">
            <a:avLst/>
          </a:prstGeom>
        </p:spPr>
      </p:pic>
      <p:pic>
        <p:nvPicPr>
          <p:cNvPr id="91" name="図 90">
            <a:extLst>
              <a:ext uri="{FF2B5EF4-FFF2-40B4-BE49-F238E27FC236}">
                <a16:creationId xmlns:a16="http://schemas.microsoft.com/office/drawing/2014/main" id="{8164D284-0D65-4C9F-93EE-B2C0EACCFA9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50665" y="5263153"/>
            <a:ext cx="825885" cy="1365899"/>
          </a:xfrm>
          <a:prstGeom prst="rect">
            <a:avLst/>
          </a:prstGeom>
        </p:spPr>
      </p:pic>
      <p:pic>
        <p:nvPicPr>
          <p:cNvPr id="93" name="図 92">
            <a:extLst>
              <a:ext uri="{FF2B5EF4-FFF2-40B4-BE49-F238E27FC236}">
                <a16:creationId xmlns:a16="http://schemas.microsoft.com/office/drawing/2014/main" id="{B7DA3425-D899-43F5-B280-78366675B28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02820" y="3033067"/>
            <a:ext cx="1249157" cy="922274"/>
          </a:xfrm>
          <a:prstGeom prst="rect">
            <a:avLst/>
          </a:prstGeom>
        </p:spPr>
      </p:pic>
    </p:spTree>
    <p:extLst>
      <p:ext uri="{BB962C8B-B14F-4D97-AF65-F5344CB8AC3E}">
        <p14:creationId xmlns:p14="http://schemas.microsoft.com/office/powerpoint/2010/main" val="32503196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AB915-F0B6-4161-B705-927F52097987}"/>
              </a:ext>
            </a:extLst>
          </p:cNvPr>
          <p:cNvSpPr>
            <a:spLocks noGrp="1"/>
          </p:cNvSpPr>
          <p:nvPr>
            <p:ph type="title"/>
          </p:nvPr>
        </p:nvSpPr>
        <p:spPr>
          <a:xfrm>
            <a:off x="258778" y="136525"/>
            <a:ext cx="5151422" cy="1049479"/>
          </a:xfrm>
        </p:spPr>
        <p:txBody>
          <a:bodyPr>
            <a:noAutofit/>
          </a:bodyPr>
          <a:lstStyle/>
          <a:p>
            <a:r>
              <a:rPr kumimoji="1" lang="ja-JP" altLang="en-US" sz="2400" dirty="0">
                <a:highlight>
                  <a:srgbClr val="FFFFCC"/>
                </a:highlight>
              </a:rPr>
              <a:t>われわれに必要なもの </a:t>
            </a:r>
            <a:r>
              <a:rPr kumimoji="1" lang="en-US" altLang="ja-JP" sz="2400" dirty="0">
                <a:highlight>
                  <a:srgbClr val="FFFFCC"/>
                </a:highlight>
              </a:rPr>
              <a:t>(</a:t>
            </a:r>
            <a:r>
              <a:rPr kumimoji="1" lang="ja-JP" altLang="en-US" sz="2400" dirty="0">
                <a:highlight>
                  <a:srgbClr val="FFFFCC"/>
                </a:highlight>
              </a:rPr>
              <a:t>要するに遊び場</a:t>
            </a:r>
            <a:r>
              <a:rPr kumimoji="1" lang="en-US" altLang="ja-JP" sz="2400" dirty="0">
                <a:highlight>
                  <a:srgbClr val="FFFFCC"/>
                </a:highlight>
              </a:rPr>
              <a:t>):</a:t>
            </a:r>
            <a:br>
              <a:rPr kumimoji="1" lang="en-US" altLang="ja-JP" sz="2400" dirty="0"/>
            </a:br>
            <a:r>
              <a:rPr kumimoji="1" lang="ja-JP" altLang="en-US" sz="2800" b="1" dirty="0">
                <a:highlight>
                  <a:srgbClr val="FFCCFF"/>
                </a:highlight>
              </a:rPr>
              <a:t>超正統派コンピューティング環境</a:t>
            </a:r>
            <a:endParaRPr kumimoji="1" lang="ja-JP" altLang="en-US" sz="2400" b="1" dirty="0">
              <a:highlight>
                <a:srgbClr val="FFCCFF"/>
              </a:highlight>
            </a:endParaRPr>
          </a:p>
        </p:txBody>
      </p:sp>
      <p:sp>
        <p:nvSpPr>
          <p:cNvPr id="3" name="コンテンツ プレースホルダー 2">
            <a:extLst>
              <a:ext uri="{FF2B5EF4-FFF2-40B4-BE49-F238E27FC236}">
                <a16:creationId xmlns:a16="http://schemas.microsoft.com/office/drawing/2014/main" id="{CB8ECBA2-4A45-40F8-A919-807742ED1C73}"/>
              </a:ext>
            </a:extLst>
          </p:cNvPr>
          <p:cNvSpPr>
            <a:spLocks noGrp="1"/>
          </p:cNvSpPr>
          <p:nvPr>
            <p:ph idx="1"/>
          </p:nvPr>
        </p:nvSpPr>
        <p:spPr>
          <a:xfrm>
            <a:off x="862155" y="1461942"/>
            <a:ext cx="10515600" cy="5426075"/>
          </a:xfrm>
        </p:spPr>
        <p:txBody>
          <a:bodyPr>
            <a:normAutofit fontScale="85000" lnSpcReduction="20000"/>
          </a:bodyPr>
          <a:lstStyle/>
          <a:p>
            <a:pPr>
              <a:lnSpc>
                <a:spcPct val="110000"/>
              </a:lnSpc>
            </a:pPr>
            <a:r>
              <a:rPr kumimoji="1" lang="en-US" altLang="ja-JP" sz="3200" dirty="0"/>
              <a:t>AI</a:t>
            </a:r>
            <a:r>
              <a:rPr kumimoji="1" lang="ja-JP" altLang="en-US" sz="3200" dirty="0"/>
              <a:t>・クラウドにおける技術研究と人材育成の成功のため、</a:t>
            </a:r>
            <a:br>
              <a:rPr kumimoji="1" lang="en-US" altLang="ja-JP" sz="3200" dirty="0"/>
            </a:br>
            <a:r>
              <a:rPr kumimoji="1" lang="ja-JP" altLang="en-US" sz="3200" b="1" u="sng" dirty="0">
                <a:highlight>
                  <a:srgbClr val="99FFCC"/>
                </a:highlight>
              </a:rPr>
              <a:t>①職員等の人材育成、特に内発的意欲形成</a:t>
            </a:r>
            <a:r>
              <a:rPr kumimoji="1" lang="ja-JP" altLang="en-US" sz="3200" dirty="0">
                <a:highlight>
                  <a:srgbClr val="99FFCC"/>
                </a:highlight>
              </a:rPr>
              <a:t>と、</a:t>
            </a:r>
            <a:br>
              <a:rPr kumimoji="1" lang="en-US" altLang="ja-JP" sz="3200" dirty="0">
                <a:highlight>
                  <a:srgbClr val="99FFCC"/>
                </a:highlight>
              </a:rPr>
            </a:br>
            <a:r>
              <a:rPr kumimoji="1" lang="ja-JP" altLang="en-US" sz="3200" b="1" u="sng" dirty="0">
                <a:highlight>
                  <a:srgbClr val="99FFCC"/>
                </a:highlight>
              </a:rPr>
              <a:t>②個人ないし少数グループ毎の同時並行的試行錯誤</a:t>
            </a:r>
            <a:r>
              <a:rPr kumimoji="1" lang="ja-JP" altLang="en-US" sz="3200" dirty="0">
                <a:highlight>
                  <a:srgbClr val="99FFCC"/>
                </a:highlight>
              </a:rPr>
              <a:t>、</a:t>
            </a:r>
            <a:br>
              <a:rPr kumimoji="1" lang="en-US" altLang="ja-JP" sz="3200" dirty="0">
                <a:highlight>
                  <a:srgbClr val="99FFCC"/>
                </a:highlight>
              </a:rPr>
            </a:br>
            <a:r>
              <a:rPr kumimoji="1" lang="ja-JP" altLang="en-US" sz="3200" dirty="0">
                <a:highlight>
                  <a:srgbClr val="99FFCC"/>
                </a:highlight>
              </a:rPr>
              <a:t>そのための</a:t>
            </a:r>
            <a:r>
              <a:rPr kumimoji="1" lang="ja-JP" altLang="en-US" sz="3200" b="1" u="sng" dirty="0">
                <a:highlight>
                  <a:srgbClr val="99FFCC"/>
                </a:highlight>
              </a:rPr>
              <a:t>③即時性を有する資源の手当</a:t>
            </a:r>
            <a:r>
              <a:rPr kumimoji="1" lang="ja-JP" altLang="en-US" sz="3200" dirty="0">
                <a:highlight>
                  <a:srgbClr val="99FFCC"/>
                </a:highlight>
              </a:rPr>
              <a:t>を実現する。</a:t>
            </a:r>
          </a:p>
          <a:p>
            <a:pPr marL="0" indent="0">
              <a:lnSpc>
                <a:spcPct val="110000"/>
              </a:lnSpc>
              <a:buNone/>
            </a:pPr>
            <a:r>
              <a:rPr kumimoji="1" lang="en-US" altLang="ja-JP" sz="3200" dirty="0">
                <a:highlight>
                  <a:srgbClr val="FFFFCC"/>
                </a:highlight>
              </a:rPr>
              <a:t>    (</a:t>
            </a:r>
            <a:r>
              <a:rPr kumimoji="1" lang="ja-JP" altLang="en-US" sz="3200" dirty="0">
                <a:highlight>
                  <a:srgbClr val="FFFFCC"/>
                </a:highlight>
              </a:rPr>
              <a:t>ア</a:t>
            </a:r>
            <a:r>
              <a:rPr kumimoji="1" lang="en-US" altLang="ja-JP" sz="3200" dirty="0">
                <a:highlight>
                  <a:srgbClr val="FFFFCC"/>
                </a:highlight>
              </a:rPr>
              <a:t>) </a:t>
            </a:r>
            <a:r>
              <a:rPr kumimoji="1" lang="ja-JP" altLang="en-US" sz="3200" dirty="0">
                <a:highlight>
                  <a:srgbClr val="FFFFCC"/>
                </a:highlight>
              </a:rPr>
              <a:t>基礎・基盤部分の自律的コンピュータ環境の自由度確保 </a:t>
            </a:r>
            <a:r>
              <a:rPr kumimoji="1" lang="en-US" altLang="ja-JP" sz="3200" dirty="0">
                <a:highlight>
                  <a:srgbClr val="FFFFCC"/>
                </a:highlight>
              </a:rPr>
              <a:t>(</a:t>
            </a:r>
            <a:r>
              <a:rPr kumimoji="1" lang="ja-JP" altLang="en-US" sz="3200" dirty="0">
                <a:highlight>
                  <a:srgbClr val="FFFFCC"/>
                </a:highlight>
              </a:rPr>
              <a:t>人材育成</a:t>
            </a:r>
            <a:r>
              <a:rPr kumimoji="1" lang="en-US" altLang="ja-JP" sz="3200" dirty="0">
                <a:highlight>
                  <a:srgbClr val="FFFFCC"/>
                </a:highlight>
              </a:rPr>
              <a:t>)</a:t>
            </a:r>
            <a:r>
              <a:rPr kumimoji="1" lang="ja-JP" altLang="en-US" sz="3200" dirty="0">
                <a:highlight>
                  <a:srgbClr val="FFFFCC"/>
                </a:highlight>
              </a:rPr>
              <a:t>。</a:t>
            </a:r>
          </a:p>
          <a:p>
            <a:pPr marL="0" indent="0">
              <a:lnSpc>
                <a:spcPct val="110000"/>
              </a:lnSpc>
              <a:buNone/>
            </a:pPr>
            <a:r>
              <a:rPr kumimoji="1" lang="ja-JP" altLang="en-US" sz="3200" dirty="0">
                <a:highlight>
                  <a:srgbClr val="FFFFCC"/>
                </a:highlight>
              </a:rPr>
              <a:t>    </a:t>
            </a:r>
            <a:r>
              <a:rPr kumimoji="1" lang="en-US" altLang="ja-JP" sz="3200" dirty="0">
                <a:highlight>
                  <a:srgbClr val="FFFFCC"/>
                </a:highlight>
              </a:rPr>
              <a:t>(</a:t>
            </a:r>
            <a:r>
              <a:rPr kumimoji="1" lang="ja-JP" altLang="en-US" sz="3200" dirty="0">
                <a:highlight>
                  <a:srgbClr val="FFFFCC"/>
                </a:highlight>
              </a:rPr>
              <a:t>イ</a:t>
            </a:r>
            <a:r>
              <a:rPr kumimoji="1" lang="en-US" altLang="ja-JP" sz="3200" dirty="0">
                <a:highlight>
                  <a:srgbClr val="FFFFCC"/>
                </a:highlight>
              </a:rPr>
              <a:t>) </a:t>
            </a:r>
            <a:r>
              <a:rPr kumimoji="1" lang="ja-JP" altLang="en-US" sz="3200" dirty="0">
                <a:highlight>
                  <a:srgbClr val="FFFFCC"/>
                </a:highlight>
              </a:rPr>
              <a:t>技術試行の独立性・多様性、小規模チーム </a:t>
            </a:r>
            <a:r>
              <a:rPr kumimoji="1" lang="en-US" altLang="ja-JP" sz="3200" dirty="0">
                <a:highlight>
                  <a:srgbClr val="FFFFCC"/>
                </a:highlight>
              </a:rPr>
              <a:t>× </a:t>
            </a:r>
            <a:r>
              <a:rPr kumimoji="1" lang="ja-JP" altLang="en-US" sz="3200" dirty="0">
                <a:highlight>
                  <a:srgbClr val="FFFFCC"/>
                </a:highlight>
              </a:rPr>
              <a:t>多数への分散投資。</a:t>
            </a:r>
          </a:p>
          <a:p>
            <a:pPr marL="0" indent="0">
              <a:lnSpc>
                <a:spcPct val="110000"/>
              </a:lnSpc>
              <a:buNone/>
            </a:pPr>
            <a:r>
              <a:rPr kumimoji="1" lang="ja-JP" altLang="en-US" sz="3200" dirty="0">
                <a:highlight>
                  <a:srgbClr val="FFFFCC"/>
                </a:highlight>
              </a:rPr>
              <a:t>    </a:t>
            </a:r>
            <a:r>
              <a:rPr kumimoji="1" lang="en-US" altLang="ja-JP" sz="3200" dirty="0">
                <a:highlight>
                  <a:srgbClr val="FFFFCC"/>
                </a:highlight>
              </a:rPr>
              <a:t>(</a:t>
            </a:r>
            <a:r>
              <a:rPr kumimoji="1" lang="ja-JP" altLang="en-US" sz="3200" dirty="0">
                <a:highlight>
                  <a:srgbClr val="FFFFCC"/>
                </a:highlight>
              </a:rPr>
              <a:t>ウ</a:t>
            </a:r>
            <a:r>
              <a:rPr kumimoji="1" lang="en-US" altLang="ja-JP" sz="3200" dirty="0">
                <a:highlight>
                  <a:srgbClr val="FFFFCC"/>
                </a:highlight>
              </a:rPr>
              <a:t>) </a:t>
            </a:r>
            <a:r>
              <a:rPr kumimoji="1" lang="ja-JP" altLang="en-US" sz="3200" dirty="0">
                <a:highlight>
                  <a:srgbClr val="FFFFCC"/>
                </a:highlight>
              </a:rPr>
              <a:t>安価かつ必須な共通的資源の入手の即時性。</a:t>
            </a:r>
          </a:p>
          <a:p>
            <a:pPr marL="0" indent="0">
              <a:lnSpc>
                <a:spcPct val="110000"/>
              </a:lnSpc>
              <a:buNone/>
            </a:pPr>
            <a:r>
              <a:rPr kumimoji="1" lang="en-US" altLang="ja-JP" sz="3200" dirty="0">
                <a:highlight>
                  <a:srgbClr val="FFFFCC"/>
                </a:highlight>
              </a:rPr>
              <a:t>    (</a:t>
            </a:r>
            <a:r>
              <a:rPr kumimoji="1" lang="ja-JP" altLang="en-US" sz="3200" dirty="0">
                <a:highlight>
                  <a:srgbClr val="FFFFCC"/>
                </a:highlight>
              </a:rPr>
              <a:t>エ</a:t>
            </a:r>
            <a:r>
              <a:rPr kumimoji="1" lang="en-US" altLang="ja-JP" sz="3200" dirty="0">
                <a:highlight>
                  <a:srgbClr val="FFFFCC"/>
                </a:highlight>
              </a:rPr>
              <a:t>) </a:t>
            </a:r>
            <a:r>
              <a:rPr kumimoji="1" lang="ja-JP" altLang="en-US" sz="3200" dirty="0">
                <a:highlight>
                  <a:srgbClr val="FFFFCC"/>
                </a:highlight>
              </a:rPr>
              <a:t>学生等の内発的動機を自然的に生じさせる仕組み </a:t>
            </a:r>
            <a:r>
              <a:rPr kumimoji="1" lang="en-US" altLang="ja-JP" sz="3200" dirty="0">
                <a:highlight>
                  <a:srgbClr val="FFFFCC"/>
                </a:highlight>
              </a:rPr>
              <a:t>(</a:t>
            </a:r>
            <a:r>
              <a:rPr kumimoji="1" lang="ja-JP" altLang="en-US" sz="3200" dirty="0">
                <a:highlight>
                  <a:srgbClr val="FFFFCC"/>
                </a:highlight>
              </a:rPr>
              <a:t>外発的要求によらないこと</a:t>
            </a:r>
            <a:r>
              <a:rPr kumimoji="1" lang="en-US" altLang="ja-JP" sz="3200" dirty="0">
                <a:highlight>
                  <a:srgbClr val="FFFFCC"/>
                </a:highlight>
              </a:rPr>
              <a:t>)</a:t>
            </a:r>
            <a:r>
              <a:rPr kumimoji="1" lang="ja-JP" altLang="en-US" sz="3200" dirty="0">
                <a:highlight>
                  <a:srgbClr val="FFFFCC"/>
                </a:highlight>
              </a:rPr>
              <a:t>。</a:t>
            </a:r>
            <a:endParaRPr kumimoji="1" lang="en-US" altLang="ja-JP" sz="3200" dirty="0">
              <a:highlight>
                <a:srgbClr val="FFFFCC"/>
              </a:highlight>
            </a:endParaRPr>
          </a:p>
          <a:p>
            <a:pPr>
              <a:lnSpc>
                <a:spcPct val="110000"/>
              </a:lnSpc>
            </a:pPr>
            <a:r>
              <a:rPr kumimoji="1" lang="ja-JP" altLang="en-US" sz="3200" dirty="0"/>
              <a:t>米国公的組織では、これらに成功した結果、極めて強力なデジタル産業が形成されているとみられるところ、日本型組織に適合した上記実現のための方法論を発見したい。</a:t>
            </a:r>
          </a:p>
        </p:txBody>
      </p:sp>
      <p:sp>
        <p:nvSpPr>
          <p:cNvPr id="4" name="スライド番号プレースホルダー 3">
            <a:extLst>
              <a:ext uri="{FF2B5EF4-FFF2-40B4-BE49-F238E27FC236}">
                <a16:creationId xmlns:a16="http://schemas.microsoft.com/office/drawing/2014/main" id="{BC37DA52-85BB-40F6-95C3-D75E5FC45163}"/>
              </a:ext>
            </a:extLst>
          </p:cNvPr>
          <p:cNvSpPr>
            <a:spLocks noGrp="1"/>
          </p:cNvSpPr>
          <p:nvPr>
            <p:ph type="sldNum" sz="quarter" idx="12"/>
          </p:nvPr>
        </p:nvSpPr>
        <p:spPr/>
        <p:txBody>
          <a:bodyPr/>
          <a:lstStyle/>
          <a:p>
            <a:fld id="{63DCA85F-F225-44A4-AEA8-9083CAE61796}" type="slidenum">
              <a:rPr kumimoji="1" lang="ja-JP" altLang="en-US" smtClean="0"/>
              <a:t>83</a:t>
            </a:fld>
            <a:endParaRPr kumimoji="1" lang="ja-JP" altLang="en-US" dirty="0"/>
          </a:p>
        </p:txBody>
      </p:sp>
      <p:sp>
        <p:nvSpPr>
          <p:cNvPr id="5" name="矢印: 右 4">
            <a:extLst>
              <a:ext uri="{FF2B5EF4-FFF2-40B4-BE49-F238E27FC236}">
                <a16:creationId xmlns:a16="http://schemas.microsoft.com/office/drawing/2014/main" id="{CB71B634-1DB4-48BC-BFCE-DA21C2FADE33}"/>
              </a:ext>
            </a:extLst>
          </p:cNvPr>
          <p:cNvSpPr/>
          <p:nvPr/>
        </p:nvSpPr>
        <p:spPr>
          <a:xfrm>
            <a:off x="5142368" y="602178"/>
            <a:ext cx="1204111" cy="6569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9A477BF4-3A37-4D38-8A2C-F2C951C89E10}"/>
              </a:ext>
            </a:extLst>
          </p:cNvPr>
          <p:cNvSpPr txBox="1">
            <a:spLocks/>
          </p:cNvSpPr>
          <p:nvPr/>
        </p:nvSpPr>
        <p:spPr>
          <a:xfrm>
            <a:off x="6279332" y="136524"/>
            <a:ext cx="5912668" cy="1239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highlight>
                  <a:srgbClr val="FFFFCC"/>
                </a:highlight>
              </a:rPr>
              <a:t>現代社会がまさに求めているもの</a:t>
            </a:r>
            <a:r>
              <a:rPr lang="en-US" altLang="ja-JP" sz="2400" b="1" dirty="0">
                <a:highlight>
                  <a:srgbClr val="FFFFCC"/>
                </a:highlight>
              </a:rPr>
              <a:t>:</a:t>
            </a:r>
            <a:br>
              <a:rPr lang="en-US" altLang="ja-JP" sz="2400" dirty="0"/>
            </a:br>
            <a:r>
              <a:rPr lang="ja-JP" altLang="en-US" sz="2800" b="1" dirty="0">
                <a:highlight>
                  <a:srgbClr val="99FFCC"/>
                </a:highlight>
              </a:rPr>
              <a:t>デジタル本流領域研究 </a:t>
            </a:r>
            <a:r>
              <a:rPr lang="en-US" altLang="ja-JP" sz="2400" b="1" dirty="0">
                <a:highlight>
                  <a:srgbClr val="99FFCC"/>
                </a:highlight>
              </a:rPr>
              <a:t>(AI</a:t>
            </a:r>
            <a:r>
              <a:rPr lang="ja-JP" altLang="en-US" sz="2400" b="1" dirty="0">
                <a:highlight>
                  <a:srgbClr val="99FFCC"/>
                </a:highlight>
              </a:rPr>
              <a:t>、クラウド、ネットワーク、セキュリティ、仮想化等の基盤技術</a:t>
            </a:r>
            <a:r>
              <a:rPr lang="en-US" altLang="ja-JP" sz="2400" b="1" dirty="0">
                <a:highlight>
                  <a:srgbClr val="99FFCC"/>
                </a:highlight>
              </a:rPr>
              <a:t>) </a:t>
            </a:r>
            <a:endParaRPr lang="ja-JP" altLang="en-US" sz="2400" b="1" dirty="0">
              <a:highlight>
                <a:srgbClr val="99FFCC"/>
              </a:highlight>
            </a:endParaRPr>
          </a:p>
        </p:txBody>
      </p:sp>
      <p:sp>
        <p:nvSpPr>
          <p:cNvPr id="7" name="テキスト ボックス 6">
            <a:extLst>
              <a:ext uri="{FF2B5EF4-FFF2-40B4-BE49-F238E27FC236}">
                <a16:creationId xmlns:a16="http://schemas.microsoft.com/office/drawing/2014/main" id="{29747E8B-F7A2-4D76-A396-178DAE3B67FF}"/>
              </a:ext>
            </a:extLst>
          </p:cNvPr>
          <p:cNvSpPr txBox="1"/>
          <p:nvPr/>
        </p:nvSpPr>
        <p:spPr>
          <a:xfrm>
            <a:off x="5098800" y="399389"/>
            <a:ext cx="1021155" cy="369332"/>
          </a:xfrm>
          <a:prstGeom prst="rect">
            <a:avLst/>
          </a:prstGeom>
          <a:noFill/>
        </p:spPr>
        <p:txBody>
          <a:bodyPr wrap="square" rtlCol="0">
            <a:spAutoFit/>
          </a:bodyPr>
          <a:lstStyle/>
          <a:p>
            <a:r>
              <a:rPr kumimoji="1" lang="ja-JP" altLang="en-US" b="1" dirty="0"/>
              <a:t>そのまま</a:t>
            </a:r>
          </a:p>
        </p:txBody>
      </p:sp>
      <p:sp>
        <p:nvSpPr>
          <p:cNvPr id="8" name="テキスト ボックス 7">
            <a:extLst>
              <a:ext uri="{FF2B5EF4-FFF2-40B4-BE49-F238E27FC236}">
                <a16:creationId xmlns:a16="http://schemas.microsoft.com/office/drawing/2014/main" id="{C47D3708-E5F3-4715-9C0A-F4B3F0743E1E}"/>
              </a:ext>
            </a:extLst>
          </p:cNvPr>
          <p:cNvSpPr txBox="1"/>
          <p:nvPr/>
        </p:nvSpPr>
        <p:spPr>
          <a:xfrm>
            <a:off x="5224605" y="756325"/>
            <a:ext cx="735973" cy="369332"/>
          </a:xfrm>
          <a:prstGeom prst="rect">
            <a:avLst/>
          </a:prstGeom>
          <a:noFill/>
        </p:spPr>
        <p:txBody>
          <a:bodyPr wrap="square" rtlCol="0">
            <a:spAutoFit/>
          </a:bodyPr>
          <a:lstStyle/>
          <a:p>
            <a:pPr algn="dist"/>
            <a:r>
              <a:rPr kumimoji="1" lang="ja-JP" altLang="en-US" b="1" dirty="0">
                <a:solidFill>
                  <a:schemeClr val="bg1"/>
                </a:solidFill>
              </a:rPr>
              <a:t>発展</a:t>
            </a:r>
          </a:p>
        </p:txBody>
      </p:sp>
    </p:spTree>
    <p:extLst>
      <p:ext uri="{BB962C8B-B14F-4D97-AF65-F5344CB8AC3E}">
        <p14:creationId xmlns:p14="http://schemas.microsoft.com/office/powerpoint/2010/main" val="2957218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B2A9E-4202-4E14-9C95-993F618E6742}"/>
              </a:ext>
            </a:extLst>
          </p:cNvPr>
          <p:cNvSpPr>
            <a:spLocks noGrp="1"/>
          </p:cNvSpPr>
          <p:nvPr>
            <p:ph type="title"/>
          </p:nvPr>
        </p:nvSpPr>
        <p:spPr/>
        <p:txBody>
          <a:bodyPr/>
          <a:lstStyle/>
          <a:p>
            <a:r>
              <a:rPr kumimoji="1" lang="en-US" altLang="ja-JP" dirty="0"/>
              <a:t>(</a:t>
            </a:r>
            <a:r>
              <a:rPr kumimoji="1" lang="ja-JP" altLang="en-US" dirty="0"/>
              <a:t>ア</a:t>
            </a:r>
            <a:r>
              <a:rPr kumimoji="1" lang="en-US" altLang="ja-JP" dirty="0"/>
              <a:t>) </a:t>
            </a:r>
            <a:r>
              <a:rPr kumimoji="1" lang="ja-JP" altLang="en-US" dirty="0"/>
              <a:t>基礎・基盤部分の自律的コンピュータ環境の自由度確保 </a:t>
            </a:r>
            <a:r>
              <a:rPr kumimoji="1" lang="en-US" altLang="ja-JP" dirty="0"/>
              <a:t>(</a:t>
            </a:r>
            <a:r>
              <a:rPr kumimoji="1" lang="ja-JP" altLang="en-US" dirty="0"/>
              <a:t>人材育成</a:t>
            </a:r>
            <a:r>
              <a:rPr kumimoji="1" lang="en-US" altLang="ja-JP" dirty="0"/>
              <a:t>)</a:t>
            </a:r>
            <a:r>
              <a:rPr kumimoji="1" lang="ja-JP" altLang="en-US" dirty="0"/>
              <a:t>。</a:t>
            </a:r>
          </a:p>
        </p:txBody>
      </p:sp>
      <p:sp>
        <p:nvSpPr>
          <p:cNvPr id="3" name="コンテンツ プレースホルダー 2">
            <a:extLst>
              <a:ext uri="{FF2B5EF4-FFF2-40B4-BE49-F238E27FC236}">
                <a16:creationId xmlns:a16="http://schemas.microsoft.com/office/drawing/2014/main" id="{65081C77-9F8E-4F0D-AAB9-ACA170EC065F}"/>
              </a:ext>
            </a:extLst>
          </p:cNvPr>
          <p:cNvSpPr>
            <a:spLocks noGrp="1"/>
          </p:cNvSpPr>
          <p:nvPr>
            <p:ph idx="1"/>
          </p:nvPr>
        </p:nvSpPr>
        <p:spPr>
          <a:xfrm>
            <a:off x="838200" y="1723289"/>
            <a:ext cx="10515600" cy="4096703"/>
          </a:xfrm>
        </p:spPr>
        <p:txBody>
          <a:bodyPr/>
          <a:lstStyle/>
          <a:p>
            <a:r>
              <a:rPr kumimoji="1" lang="en-US" altLang="ja-JP" dirty="0"/>
              <a:t>AI </a:t>
            </a:r>
            <a:r>
              <a:rPr kumimoji="1" lang="ja-JP" altLang="en-US" dirty="0"/>
              <a:t>やクラウドの人材育成と技術形成には、</a:t>
            </a:r>
            <a:r>
              <a:rPr kumimoji="1" lang="ja-JP" altLang="en-US" b="1" u="sng" dirty="0"/>
              <a:t>物理的な</a:t>
            </a:r>
            <a:br>
              <a:rPr kumimoji="1" lang="en-US" altLang="ja-JP" b="1" u="sng" dirty="0"/>
            </a:br>
            <a:r>
              <a:rPr kumimoji="1" lang="ja-JP" altLang="en-US" b="1" u="sng" dirty="0"/>
              <a:t>コンピュータやネットワーク環境</a:t>
            </a:r>
            <a:r>
              <a:rPr kumimoji="1" lang="ja-JP" altLang="en-US" dirty="0"/>
              <a:t>が必要不可欠。</a:t>
            </a:r>
            <a:endParaRPr kumimoji="1" lang="en-US" altLang="ja-JP" dirty="0"/>
          </a:p>
          <a:p>
            <a:r>
              <a:rPr kumimoji="1" lang="ja-JP" altLang="en-US" dirty="0"/>
              <a:t>特に、その環境そのものを技術研究者たちが自分のために試作し、その上で最適な環境で能率よく技術研究することが、極めて重要。</a:t>
            </a:r>
            <a:endParaRPr kumimoji="1" lang="en-US" altLang="ja-JP" dirty="0"/>
          </a:p>
          <a:p>
            <a:r>
              <a:rPr kumimoji="1" lang="ja-JP" altLang="en-US" dirty="0"/>
              <a:t>研究環境は、与えられるものではなく、自ら試作し、調整し、改造できるものである必要がある。</a:t>
            </a:r>
          </a:p>
        </p:txBody>
      </p:sp>
      <p:sp>
        <p:nvSpPr>
          <p:cNvPr id="4" name="スライド番号プレースホルダー 3">
            <a:extLst>
              <a:ext uri="{FF2B5EF4-FFF2-40B4-BE49-F238E27FC236}">
                <a16:creationId xmlns:a16="http://schemas.microsoft.com/office/drawing/2014/main" id="{DD511DCF-83E3-464B-9DCC-6953836C87C6}"/>
              </a:ext>
            </a:extLst>
          </p:cNvPr>
          <p:cNvSpPr>
            <a:spLocks noGrp="1"/>
          </p:cNvSpPr>
          <p:nvPr>
            <p:ph type="sldNum" sz="quarter" idx="12"/>
          </p:nvPr>
        </p:nvSpPr>
        <p:spPr/>
        <p:txBody>
          <a:bodyPr/>
          <a:lstStyle/>
          <a:p>
            <a:fld id="{63DCA85F-F225-44A4-AEA8-9083CAE61796}" type="slidenum">
              <a:rPr kumimoji="1" lang="ja-JP" altLang="en-US" smtClean="0"/>
              <a:t>84</a:t>
            </a:fld>
            <a:endParaRPr kumimoji="1" lang="ja-JP" altLang="en-US" dirty="0"/>
          </a:p>
        </p:txBody>
      </p:sp>
      <p:sp>
        <p:nvSpPr>
          <p:cNvPr id="5" name="テキスト ボックス 4">
            <a:extLst>
              <a:ext uri="{FF2B5EF4-FFF2-40B4-BE49-F238E27FC236}">
                <a16:creationId xmlns:a16="http://schemas.microsoft.com/office/drawing/2014/main" id="{3DC0E4BD-DCC5-4D0C-84D2-8D16DFEB7EF7}"/>
              </a:ext>
            </a:extLst>
          </p:cNvPr>
          <p:cNvSpPr txBox="1"/>
          <p:nvPr/>
        </p:nvSpPr>
        <p:spPr>
          <a:xfrm>
            <a:off x="1310640" y="4495800"/>
            <a:ext cx="10043160" cy="2308324"/>
          </a:xfrm>
          <a:prstGeom prst="rect">
            <a:avLst/>
          </a:prstGeom>
          <a:noFill/>
        </p:spPr>
        <p:txBody>
          <a:bodyPr wrap="square" rtlCol="0">
            <a:spAutoFit/>
          </a:bodyPr>
          <a:lstStyle/>
          <a:p>
            <a:pPr marL="342900" indent="-342900">
              <a:buFont typeface="+mj-lt"/>
              <a:buAutoNum type="arabicPeriod"/>
            </a:pPr>
            <a:r>
              <a:rPr kumimoji="1" lang="ja-JP" altLang="en-US" dirty="0"/>
              <a:t>クラウドや </a:t>
            </a:r>
            <a:r>
              <a:rPr kumimoji="1" lang="en-US" altLang="ja-JP" dirty="0"/>
              <a:t>AI </a:t>
            </a:r>
            <a:r>
              <a:rPr kumimoji="1" lang="ja-JP" altLang="en-US" dirty="0"/>
              <a:t>では、用いる </a:t>
            </a:r>
            <a:r>
              <a:rPr kumimoji="1" lang="en-US" altLang="ja-JP" dirty="0"/>
              <a:t>OS</a:t>
            </a:r>
            <a:r>
              <a:rPr kumimoji="1" lang="ja-JP" altLang="en-US" dirty="0"/>
              <a:t>、ツール、コンピュータシステム、</a:t>
            </a:r>
            <a:r>
              <a:rPr kumimoji="1" lang="en-US" altLang="ja-JP" dirty="0"/>
              <a:t>GPU </a:t>
            </a:r>
            <a:r>
              <a:rPr kumimoji="1" lang="ja-JP" altLang="en-US" dirty="0"/>
              <a:t>等のチップ、ネットワークトポロジ、ハードウェア等が技術研究者ごとに全然異なる。</a:t>
            </a:r>
          </a:p>
          <a:p>
            <a:pPr marL="342900" indent="-342900">
              <a:buFont typeface="+mj-lt"/>
              <a:buAutoNum type="arabicPeriod"/>
            </a:pPr>
            <a:r>
              <a:rPr kumimoji="1" lang="en-US" altLang="ja-JP" dirty="0"/>
              <a:t>1</a:t>
            </a:r>
            <a:r>
              <a:rPr kumimoji="1" lang="ja-JP" altLang="en-US" dirty="0"/>
              <a:t> を実現する製品は、存在しない。各研究者はそれらを迅速柔軟に自作または改造する必要がある。</a:t>
            </a:r>
          </a:p>
          <a:p>
            <a:pPr marL="342900" indent="-342900">
              <a:buFont typeface="+mj-lt"/>
              <a:buAutoNum type="arabicPeriod"/>
            </a:pPr>
            <a:r>
              <a:rPr kumimoji="1" lang="ja-JP" altLang="en-US" dirty="0"/>
              <a:t>実時間で有意な結果を出す</a:t>
            </a:r>
            <a:r>
              <a:rPr kumimoji="1" lang="en-US" altLang="ja-JP" dirty="0"/>
              <a:t>AI </a:t>
            </a:r>
            <a:r>
              <a:rPr kumimoji="1" lang="ja-JP" altLang="en-US" dirty="0"/>
              <a:t>を作るための性能追求のため、コンピュータシステムの内奥の基本・基礎の理解が必須である。</a:t>
            </a:r>
          </a:p>
          <a:p>
            <a:pPr marL="342900" indent="-342900">
              <a:buFont typeface="+mj-lt"/>
              <a:buAutoNum type="arabicPeriod"/>
            </a:pPr>
            <a:r>
              <a:rPr kumimoji="1" lang="ja-JP" altLang="en-US" dirty="0"/>
              <a:t>👉 自分が活動に使う環境を自作することは楽しいことであるので、多くの潜在的能力を有する若手人材が熱中し、人材育成が成されると同時に、最適な </a:t>
            </a:r>
            <a:r>
              <a:rPr kumimoji="1" lang="en-US" altLang="ja-JP" dirty="0"/>
              <a:t>AI</a:t>
            </a:r>
            <a:r>
              <a:rPr kumimoji="1" lang="ja-JP" altLang="en-US" dirty="0"/>
              <a:t>・クラウド研究環境が各人ごとに自然に整う。</a:t>
            </a:r>
          </a:p>
          <a:p>
            <a:pPr marL="342900" indent="-342900">
              <a:buFont typeface="+mj-lt"/>
              <a:buAutoNum type="arabicPeriod"/>
            </a:pPr>
            <a:endParaRPr kumimoji="1" lang="ja-JP" altLang="en-US" dirty="0"/>
          </a:p>
        </p:txBody>
      </p:sp>
      <p:pic>
        <p:nvPicPr>
          <p:cNvPr id="12" name="図 11">
            <a:extLst>
              <a:ext uri="{FF2B5EF4-FFF2-40B4-BE49-F238E27FC236}">
                <a16:creationId xmlns:a16="http://schemas.microsoft.com/office/drawing/2014/main" id="{B2782344-B1B9-4439-9127-FD0247B7FB62}"/>
              </a:ext>
            </a:extLst>
          </p:cNvPr>
          <p:cNvPicPr>
            <a:picLocks noChangeAspect="1"/>
          </p:cNvPicPr>
          <p:nvPr/>
        </p:nvPicPr>
        <p:blipFill>
          <a:blip r:embed="rId2"/>
          <a:stretch>
            <a:fillRect/>
          </a:stretch>
        </p:blipFill>
        <p:spPr>
          <a:xfrm>
            <a:off x="8439812" y="1079935"/>
            <a:ext cx="3058090" cy="1427317"/>
          </a:xfrm>
          <a:prstGeom prst="rect">
            <a:avLst/>
          </a:prstGeom>
        </p:spPr>
      </p:pic>
      <p:pic>
        <p:nvPicPr>
          <p:cNvPr id="7" name="図 6">
            <a:extLst>
              <a:ext uri="{FF2B5EF4-FFF2-40B4-BE49-F238E27FC236}">
                <a16:creationId xmlns:a16="http://schemas.microsoft.com/office/drawing/2014/main" id="{B06B40EF-5C8D-47F3-AFFC-038201E67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3545" y="201679"/>
            <a:ext cx="1627178" cy="1164205"/>
          </a:xfrm>
          <a:prstGeom prst="rect">
            <a:avLst/>
          </a:prstGeom>
        </p:spPr>
      </p:pic>
    </p:spTree>
    <p:extLst>
      <p:ext uri="{BB962C8B-B14F-4D97-AF65-F5344CB8AC3E}">
        <p14:creationId xmlns:p14="http://schemas.microsoft.com/office/powerpoint/2010/main" val="4179261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B2A9E-4202-4E14-9C95-993F618E6742}"/>
              </a:ext>
            </a:extLst>
          </p:cNvPr>
          <p:cNvSpPr>
            <a:spLocks noGrp="1"/>
          </p:cNvSpPr>
          <p:nvPr>
            <p:ph type="title"/>
          </p:nvPr>
        </p:nvSpPr>
        <p:spPr/>
        <p:txBody>
          <a:bodyPr/>
          <a:lstStyle/>
          <a:p>
            <a:r>
              <a:rPr kumimoji="1" lang="en-US" altLang="ja-JP" dirty="0"/>
              <a:t>(</a:t>
            </a:r>
            <a:r>
              <a:rPr kumimoji="1" lang="ja-JP" altLang="en-US" dirty="0"/>
              <a:t>イ</a:t>
            </a:r>
            <a:r>
              <a:rPr kumimoji="1" lang="en-US" altLang="ja-JP" dirty="0"/>
              <a:t>)</a:t>
            </a:r>
            <a:r>
              <a:rPr kumimoji="1" lang="ja-JP" altLang="en-US" dirty="0"/>
              <a:t>技術試行の独立性・多様性、小規模チーム </a:t>
            </a:r>
            <a:r>
              <a:rPr kumimoji="1" lang="en-US" altLang="ja-JP" dirty="0"/>
              <a:t>× </a:t>
            </a:r>
            <a:r>
              <a:rPr kumimoji="1" lang="ja-JP" altLang="en-US" dirty="0"/>
              <a:t>多数への分散投資。</a:t>
            </a:r>
          </a:p>
        </p:txBody>
      </p:sp>
      <p:sp>
        <p:nvSpPr>
          <p:cNvPr id="3" name="コンテンツ プレースホルダー 2">
            <a:extLst>
              <a:ext uri="{FF2B5EF4-FFF2-40B4-BE49-F238E27FC236}">
                <a16:creationId xmlns:a16="http://schemas.microsoft.com/office/drawing/2014/main" id="{65081C77-9F8E-4F0D-AAB9-ACA170EC065F}"/>
              </a:ext>
            </a:extLst>
          </p:cNvPr>
          <p:cNvSpPr>
            <a:spLocks noGrp="1"/>
          </p:cNvSpPr>
          <p:nvPr>
            <p:ph idx="1"/>
          </p:nvPr>
        </p:nvSpPr>
        <p:spPr>
          <a:xfrm>
            <a:off x="684291" y="2259647"/>
            <a:ext cx="10515600" cy="4461828"/>
          </a:xfrm>
        </p:spPr>
        <p:txBody>
          <a:bodyPr>
            <a:normAutofit/>
          </a:bodyPr>
          <a:lstStyle/>
          <a:p>
            <a:r>
              <a:rPr kumimoji="1" lang="en-US" altLang="ja-JP" dirty="0"/>
              <a:t>AI </a:t>
            </a:r>
            <a:r>
              <a:rPr kumimoji="1" lang="ja-JP" altLang="en-US" dirty="0"/>
              <a:t>やクラウドの技術形成には、小規模技術チームごと</a:t>
            </a:r>
            <a:br>
              <a:rPr kumimoji="1" lang="en-US" altLang="ja-JP" dirty="0"/>
            </a:br>
            <a:r>
              <a:rPr kumimoji="1" lang="ja-JP" altLang="en-US" dirty="0"/>
              <a:t>の独立した試行錯誤の多様性が必須。</a:t>
            </a:r>
            <a:endParaRPr kumimoji="1" lang="en-US" altLang="ja-JP" dirty="0"/>
          </a:p>
          <a:p>
            <a:pPr lvl="1"/>
            <a:r>
              <a:rPr kumimoji="1" lang="ja-JP" altLang="en-US" dirty="0"/>
              <a:t>👉 計画主義的に </a:t>
            </a:r>
            <a:r>
              <a:rPr kumimoji="1" lang="en-US" altLang="ja-JP" dirty="0"/>
              <a:t>1 </a:t>
            </a:r>
            <a:r>
              <a:rPr kumimoji="1" lang="ja-JP" altLang="en-US" dirty="0"/>
              <a:t>つの大金プロジェクトを形成して全員それに参加すると全員失敗。</a:t>
            </a:r>
            <a:r>
              <a:rPr kumimoji="1" lang="en-US" altLang="ja-JP" dirty="0"/>
              <a:t>(</a:t>
            </a:r>
            <a:r>
              <a:rPr kumimoji="1" lang="ja-JP" altLang="en-US" dirty="0"/>
              <a:t>具体的方法論が未知。石油化学コンビナートの建造とは異なる。</a:t>
            </a:r>
            <a:r>
              <a:rPr kumimoji="1" lang="en-US" altLang="ja-JP" dirty="0"/>
              <a:t>)</a:t>
            </a:r>
          </a:p>
          <a:p>
            <a:r>
              <a:rPr kumimoji="1" lang="ja-JP" altLang="en-US" dirty="0"/>
              <a:t>そこで、少額を多数の潜在的能力者に分割して独立試行する必要。</a:t>
            </a:r>
            <a:endParaRPr kumimoji="1" lang="en-US" altLang="ja-JP" dirty="0"/>
          </a:p>
          <a:p>
            <a:pPr lvl="1"/>
            <a:r>
              <a:rPr kumimoji="1" lang="ja-JP" altLang="en-US" dirty="0"/>
              <a:t>そうすれば、</a:t>
            </a:r>
            <a:r>
              <a:rPr kumimoji="1" lang="en-US" altLang="ja-JP" dirty="0"/>
              <a:t>1</a:t>
            </a:r>
            <a:r>
              <a:rPr kumimoji="1" lang="ja-JP" altLang="en-US" dirty="0"/>
              <a:t>、</a:t>
            </a:r>
            <a:r>
              <a:rPr kumimoji="1" lang="en-US" altLang="ja-JP" dirty="0"/>
              <a:t>2 </a:t>
            </a:r>
            <a:r>
              <a:rPr kumimoji="1" lang="ja-JP" altLang="en-US" dirty="0"/>
              <a:t>人から宝くじの当たり番号が出る。当たり番号が出た後に、その当たり番号を大人数でコピーして、それを発展させて組織的に大規模な体制を組むという方法が、発見されている唯一の成功方法。</a:t>
            </a:r>
          </a:p>
          <a:p>
            <a:pPr lvl="1"/>
            <a:r>
              <a:rPr kumimoji="1" lang="ja-JP" altLang="en-US" dirty="0"/>
              <a:t>現在の米国プラットフォーマーの </a:t>
            </a:r>
            <a:r>
              <a:rPr kumimoji="1" lang="en-US" altLang="ja-JP" dirty="0"/>
              <a:t>AI</a:t>
            </a:r>
            <a:r>
              <a:rPr kumimoji="1" lang="ja-JP" altLang="en-US" dirty="0"/>
              <a:t>・クラウド等も、ほとんど、この方法で実用化・産業化。</a:t>
            </a:r>
          </a:p>
        </p:txBody>
      </p:sp>
      <p:sp>
        <p:nvSpPr>
          <p:cNvPr id="4" name="スライド番号プレースホルダー 3">
            <a:extLst>
              <a:ext uri="{FF2B5EF4-FFF2-40B4-BE49-F238E27FC236}">
                <a16:creationId xmlns:a16="http://schemas.microsoft.com/office/drawing/2014/main" id="{DD511DCF-83E3-464B-9DCC-6953836C87C6}"/>
              </a:ext>
            </a:extLst>
          </p:cNvPr>
          <p:cNvSpPr>
            <a:spLocks noGrp="1"/>
          </p:cNvSpPr>
          <p:nvPr>
            <p:ph type="sldNum" sz="quarter" idx="12"/>
          </p:nvPr>
        </p:nvSpPr>
        <p:spPr/>
        <p:txBody>
          <a:bodyPr/>
          <a:lstStyle/>
          <a:p>
            <a:fld id="{63DCA85F-F225-44A4-AEA8-9083CAE61796}" type="slidenum">
              <a:rPr kumimoji="1" lang="ja-JP" altLang="en-US" smtClean="0"/>
              <a:t>85</a:t>
            </a:fld>
            <a:endParaRPr kumimoji="1" lang="ja-JP" altLang="en-US" dirty="0"/>
          </a:p>
        </p:txBody>
      </p:sp>
      <p:pic>
        <p:nvPicPr>
          <p:cNvPr id="27" name="図 26">
            <a:extLst>
              <a:ext uri="{FF2B5EF4-FFF2-40B4-BE49-F238E27FC236}">
                <a16:creationId xmlns:a16="http://schemas.microsoft.com/office/drawing/2014/main" id="{4F5A334C-C33A-4AB2-8423-AD45E5F4B567}"/>
              </a:ext>
            </a:extLst>
          </p:cNvPr>
          <p:cNvPicPr>
            <a:picLocks noChangeAspect="1"/>
          </p:cNvPicPr>
          <p:nvPr/>
        </p:nvPicPr>
        <p:blipFill>
          <a:blip r:embed="rId2"/>
          <a:stretch>
            <a:fillRect/>
          </a:stretch>
        </p:blipFill>
        <p:spPr>
          <a:xfrm>
            <a:off x="9022991" y="990263"/>
            <a:ext cx="3013499" cy="1969809"/>
          </a:xfrm>
          <a:prstGeom prst="rect">
            <a:avLst/>
          </a:prstGeom>
          <a:ln w="12700">
            <a:solidFill>
              <a:schemeClr val="tx1"/>
            </a:solidFill>
          </a:ln>
        </p:spPr>
      </p:pic>
    </p:spTree>
    <p:extLst>
      <p:ext uri="{BB962C8B-B14F-4D97-AF65-F5344CB8AC3E}">
        <p14:creationId xmlns:p14="http://schemas.microsoft.com/office/powerpoint/2010/main" val="1997117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矢印: 右 344">
            <a:extLst>
              <a:ext uri="{FF2B5EF4-FFF2-40B4-BE49-F238E27FC236}">
                <a16:creationId xmlns:a16="http://schemas.microsoft.com/office/drawing/2014/main" id="{3C95C973-01D2-4C6A-8162-23467F3D82DA}"/>
              </a:ext>
            </a:extLst>
          </p:cNvPr>
          <p:cNvSpPr/>
          <p:nvPr/>
        </p:nvSpPr>
        <p:spPr>
          <a:xfrm>
            <a:off x="4665356" y="1558792"/>
            <a:ext cx="189466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N_TB_Shinbun_Mincho_Std_L" panose="02000503000000000000" pitchFamily="2" charset="-128"/>
              <a:ea typeface="DN_TB_Shinbun_Mincho_Std_L" panose="02000503000000000000" pitchFamily="2" charset="-128"/>
            </a:endParaRPr>
          </a:p>
        </p:txBody>
      </p:sp>
      <p:sp>
        <p:nvSpPr>
          <p:cNvPr id="198" name="楕円 197">
            <a:extLst>
              <a:ext uri="{FF2B5EF4-FFF2-40B4-BE49-F238E27FC236}">
                <a16:creationId xmlns:a16="http://schemas.microsoft.com/office/drawing/2014/main" id="{1C54EAF2-2B79-4AA4-8686-503EBA3CB3B3}"/>
              </a:ext>
            </a:extLst>
          </p:cNvPr>
          <p:cNvSpPr/>
          <p:nvPr/>
        </p:nvSpPr>
        <p:spPr>
          <a:xfrm>
            <a:off x="643782" y="1808994"/>
            <a:ext cx="3788654" cy="1921758"/>
          </a:xfrm>
          <a:prstGeom prst="ellipse">
            <a:avLst/>
          </a:prstGeom>
          <a:solidFill>
            <a:schemeClr val="accent1">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 name="直線コネクタ 203">
            <a:extLst>
              <a:ext uri="{FF2B5EF4-FFF2-40B4-BE49-F238E27FC236}">
                <a16:creationId xmlns:a16="http://schemas.microsoft.com/office/drawing/2014/main" id="{7352D3B6-7A98-4722-A5A1-0F5F9E29442A}"/>
              </a:ext>
            </a:extLst>
          </p:cNvPr>
          <p:cNvCxnSpPr>
            <a:cxnSpLocks/>
          </p:cNvCxnSpPr>
          <p:nvPr/>
        </p:nvCxnSpPr>
        <p:spPr>
          <a:xfrm flipV="1">
            <a:off x="1727927" y="247109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 name="図 3" descr="[無料イラスト] オフィスビル - パブリックドメインQ：著作権 ...">
            <a:extLst>
              <a:ext uri="{FF2B5EF4-FFF2-40B4-BE49-F238E27FC236}">
                <a16:creationId xmlns:a16="http://schemas.microsoft.com/office/drawing/2014/main" id="{5530CFEA-FB45-4031-A0D3-E2884C9BA4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515" y="222914"/>
            <a:ext cx="635734" cy="871322"/>
          </a:xfrm>
          <a:prstGeom prst="rect">
            <a:avLst/>
          </a:prstGeom>
        </p:spPr>
      </p:pic>
      <p:pic>
        <p:nvPicPr>
          <p:cNvPr id="6" name="図 5">
            <a:extLst>
              <a:ext uri="{FF2B5EF4-FFF2-40B4-BE49-F238E27FC236}">
                <a16:creationId xmlns:a16="http://schemas.microsoft.com/office/drawing/2014/main" id="{1C03EC02-3B53-43A2-AB24-FA521FEE6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708" y="1489226"/>
            <a:ext cx="1281552" cy="857653"/>
          </a:xfrm>
          <a:prstGeom prst="rect">
            <a:avLst/>
          </a:prstGeom>
        </p:spPr>
      </p:pic>
      <p:pic>
        <p:nvPicPr>
          <p:cNvPr id="8" name="Picture 937">
            <a:extLst>
              <a:ext uri="{FF2B5EF4-FFF2-40B4-BE49-F238E27FC236}">
                <a16:creationId xmlns:a16="http://schemas.microsoft.com/office/drawing/2014/main" id="{50F4AB14-34E3-46D6-B8FB-8049A51FCDEA}"/>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128" y="1487233"/>
            <a:ext cx="2287096" cy="93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線コネクタ 10">
            <a:extLst>
              <a:ext uri="{FF2B5EF4-FFF2-40B4-BE49-F238E27FC236}">
                <a16:creationId xmlns:a16="http://schemas.microsoft.com/office/drawing/2014/main" id="{E2A70AD5-CAA0-45B6-89B5-DCBCD24A1935}"/>
              </a:ext>
            </a:extLst>
          </p:cNvPr>
          <p:cNvCxnSpPr>
            <a:cxnSpLocks/>
          </p:cNvCxnSpPr>
          <p:nvPr/>
        </p:nvCxnSpPr>
        <p:spPr>
          <a:xfrm flipH="1" flipV="1">
            <a:off x="5330872" y="1030378"/>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D4B3D1F-1E59-46DD-951B-1B4C01715B7A}"/>
              </a:ext>
            </a:extLst>
          </p:cNvPr>
          <p:cNvSpPr txBox="1"/>
          <p:nvPr/>
        </p:nvSpPr>
        <p:spPr>
          <a:xfrm>
            <a:off x="829680" y="597875"/>
            <a:ext cx="3612705" cy="830997"/>
          </a:xfrm>
          <a:prstGeom prst="rect">
            <a:avLst/>
          </a:prstGeom>
          <a:noFill/>
        </p:spPr>
        <p:txBody>
          <a:bodyPr wrap="square" rtlCol="0">
            <a:spAutoFit/>
          </a:bodyPr>
          <a:lstStyle/>
          <a:p>
            <a:pPr marL="342900" indent="-342900">
              <a:buAutoNum type="alphaUcParenBoth"/>
            </a:pPr>
            <a:r>
              <a:rPr kumimoji="1" lang="ja-JP" altLang="en-US" b="1" dirty="0">
                <a:latin typeface="DN_TB_Shinbun_Gothic_Std_M" panose="02000503000000000000" pitchFamily="2" charset="-128"/>
                <a:ea typeface="DN_TB_Shinbun_Gothic_Std_M" panose="02000503000000000000" pitchFamily="2" charset="-128"/>
              </a:rPr>
              <a:t>技術研究的な性質</a:t>
            </a:r>
            <a:endParaRPr kumimoji="1" lang="en-US" altLang="ja-JP" b="1" dirty="0">
              <a:latin typeface="DN_TB_Shinbun_Gothic_Std_M" panose="02000503000000000000" pitchFamily="2" charset="-128"/>
              <a:ea typeface="DN_TB_Shinbun_Gothic_Std_M" panose="02000503000000000000" pitchFamily="2" charset="-128"/>
            </a:endParaRPr>
          </a:p>
          <a:p>
            <a:r>
              <a:rPr kumimoji="1" lang="ja-JP" altLang="en-US" sz="1200" dirty="0">
                <a:latin typeface="DN_TB_Shinbun_Gothic_Std_M" panose="02000503000000000000" pitchFamily="2" charset="-128"/>
                <a:ea typeface="DN_TB_Shinbun_Gothic_Std_M" panose="02000503000000000000" pitchFamily="2" charset="-128"/>
              </a:rPr>
              <a:t>    </a:t>
            </a:r>
            <a:r>
              <a:rPr kumimoji="1" lang="ja-JP" altLang="en-US" sz="1200" dirty="0">
                <a:highlight>
                  <a:srgbClr val="99FFCC"/>
                </a:highlight>
                <a:latin typeface="DN_TB_Shinbun_Gothic_Std_M" panose="02000503000000000000" pitchFamily="2" charset="-128"/>
                <a:ea typeface="DN_TB_Shinbun_Gothic_Std_M" panose="02000503000000000000" pitchFamily="2" charset="-128"/>
              </a:rPr>
              <a:t>自分の責任で頭脳をはたらかせることができる。</a:t>
            </a:r>
            <a:endParaRPr kumimoji="1" lang="en-US" altLang="ja-JP" sz="1200" dirty="0">
              <a:highlight>
                <a:srgbClr val="99FFCC"/>
              </a:highlight>
              <a:latin typeface="DN_TB_Shinbun_Gothic_Std_M" panose="02000503000000000000" pitchFamily="2" charset="-128"/>
              <a:ea typeface="DN_TB_Shinbun_Gothic_Std_M" panose="02000503000000000000" pitchFamily="2" charset="-128"/>
            </a:endParaRPr>
          </a:p>
          <a:p>
            <a:r>
              <a:rPr kumimoji="1" lang="ja-JP" altLang="en-US" b="1" dirty="0">
                <a:latin typeface="DN_TB_Shinbun_Mincho_Std_L" panose="02000503000000000000" pitchFamily="2" charset="-128"/>
                <a:ea typeface="DN_TB_Shinbun_Mincho_Std_L" panose="02000503000000000000" pitchFamily="2" charset="-128"/>
              </a:rPr>
              <a:t>試行錯誤・業務革新を担う</a:t>
            </a:r>
          </a:p>
        </p:txBody>
      </p:sp>
      <p:sp>
        <p:nvSpPr>
          <p:cNvPr id="13" name="テキスト ボックス 12">
            <a:extLst>
              <a:ext uri="{FF2B5EF4-FFF2-40B4-BE49-F238E27FC236}">
                <a16:creationId xmlns:a16="http://schemas.microsoft.com/office/drawing/2014/main" id="{73CA3A3B-AEAA-40D9-A8C3-07ED1C0A085D}"/>
              </a:ext>
            </a:extLst>
          </p:cNvPr>
          <p:cNvSpPr txBox="1"/>
          <p:nvPr/>
        </p:nvSpPr>
        <p:spPr>
          <a:xfrm>
            <a:off x="6481871" y="701357"/>
            <a:ext cx="5035313" cy="861774"/>
          </a:xfrm>
          <a:prstGeom prst="rect">
            <a:avLst/>
          </a:prstGeom>
          <a:noFill/>
        </p:spPr>
        <p:txBody>
          <a:bodyPr wrap="square" rtlCol="0">
            <a:spAutoFit/>
          </a:bodyPr>
          <a:lstStyle/>
          <a:p>
            <a:r>
              <a:rPr kumimoji="1" lang="en-US" altLang="ja-JP" b="1" dirty="0">
                <a:latin typeface="DN_TB_Shinbun_Gothic_Std_M" panose="02000503000000000000" pitchFamily="2" charset="-128"/>
                <a:ea typeface="DN_TB_Shinbun_Gothic_Std_M" panose="02000503000000000000" pitchFamily="2" charset="-128"/>
              </a:rPr>
              <a:t>(B) </a:t>
            </a:r>
            <a:r>
              <a:rPr kumimoji="1" lang="ja-JP" altLang="en-US" b="1" dirty="0">
                <a:latin typeface="DN_TB_Shinbun_Gothic_Std_M" panose="02000503000000000000" pitchFamily="2" charset="-128"/>
                <a:ea typeface="DN_TB_Shinbun_Gothic_Std_M" panose="02000503000000000000" pitchFamily="2" charset="-128"/>
              </a:rPr>
              <a:t>経営事務的な性質</a:t>
            </a:r>
            <a:endParaRPr kumimoji="1" lang="en-US" altLang="ja-JP" b="1" dirty="0">
              <a:latin typeface="DN_TB_Shinbun_Gothic_Std_M" panose="02000503000000000000" pitchFamily="2" charset="-128"/>
              <a:ea typeface="DN_TB_Shinbun_Gothic_Std_M" panose="02000503000000000000" pitchFamily="2" charset="-128"/>
            </a:endParaRPr>
          </a:p>
          <a:p>
            <a:r>
              <a:rPr lang="en-US" altLang="ja-JP" sz="1200" dirty="0">
                <a:latin typeface="DN_TB_Shinbun_Gothic_Std_M" panose="02000503000000000000" pitchFamily="2" charset="-128"/>
                <a:ea typeface="DN_TB_Shinbun_Gothic_Std_M" panose="02000503000000000000" pitchFamily="2" charset="-128"/>
              </a:rPr>
              <a:t>        </a:t>
            </a:r>
            <a:r>
              <a:rPr lang="ja-JP" altLang="en-US" sz="1200" dirty="0">
                <a:highlight>
                  <a:srgbClr val="FFFF00"/>
                </a:highlight>
                <a:latin typeface="DN_TB_Shinbun_Gothic_Std_M" panose="02000503000000000000" pitchFamily="2" charset="-128"/>
                <a:ea typeface="DN_TB_Shinbun_Gothic_Std_M" panose="02000503000000000000" pitchFamily="2" charset="-128"/>
              </a:rPr>
              <a:t>組織的な集団思考と決定に頼って仕事をする。</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b="1" dirty="0">
                <a:latin typeface="DN_TB_Shinbun_Mincho_Std_L" panose="02000503000000000000" pitchFamily="2" charset="-128"/>
                <a:ea typeface="DN_TB_Shinbun_Mincho_Std_L" panose="02000503000000000000" pitchFamily="2" charset="-128"/>
              </a:rPr>
              <a:t>大規模化・組織化・運用を担う</a:t>
            </a:r>
          </a:p>
        </p:txBody>
      </p:sp>
      <p:cxnSp>
        <p:nvCxnSpPr>
          <p:cNvPr id="14" name="直線コネクタ 13">
            <a:extLst>
              <a:ext uri="{FF2B5EF4-FFF2-40B4-BE49-F238E27FC236}">
                <a16:creationId xmlns:a16="http://schemas.microsoft.com/office/drawing/2014/main" id="{72726BF7-2A11-4563-9A75-E749AD2DC5DE}"/>
              </a:ext>
            </a:extLst>
          </p:cNvPr>
          <p:cNvCxnSpPr>
            <a:cxnSpLocks/>
          </p:cNvCxnSpPr>
          <p:nvPr/>
        </p:nvCxnSpPr>
        <p:spPr>
          <a:xfrm flipV="1">
            <a:off x="7966585" y="2434195"/>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4E57302-50B3-4F38-8A15-3693AD4D261D}"/>
              </a:ext>
            </a:extLst>
          </p:cNvPr>
          <p:cNvCxnSpPr>
            <a:cxnSpLocks/>
          </p:cNvCxnSpPr>
          <p:nvPr/>
        </p:nvCxnSpPr>
        <p:spPr>
          <a:xfrm flipH="1">
            <a:off x="6480048" y="2834636"/>
            <a:ext cx="31305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5B8BCE0-2746-4EFC-8BCB-57B850082EEB}"/>
              </a:ext>
            </a:extLst>
          </p:cNvPr>
          <p:cNvCxnSpPr>
            <a:cxnSpLocks/>
          </p:cNvCxnSpPr>
          <p:nvPr/>
        </p:nvCxnSpPr>
        <p:spPr>
          <a:xfrm flipV="1">
            <a:off x="9610598"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901A1DE-37EE-426A-873B-B1E16EB6CFF6}"/>
              </a:ext>
            </a:extLst>
          </p:cNvPr>
          <p:cNvCxnSpPr>
            <a:cxnSpLocks/>
          </p:cNvCxnSpPr>
          <p:nvPr/>
        </p:nvCxnSpPr>
        <p:spPr>
          <a:xfrm flipV="1">
            <a:off x="7966585" y="2834638"/>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9297221-FD66-4BDF-9550-F9AC89C19171}"/>
              </a:ext>
            </a:extLst>
          </p:cNvPr>
          <p:cNvCxnSpPr>
            <a:cxnSpLocks/>
          </p:cNvCxnSpPr>
          <p:nvPr/>
        </p:nvCxnSpPr>
        <p:spPr>
          <a:xfrm flipV="1">
            <a:off x="6480047"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B81F413-343E-4C0E-A5AA-EE78BC5C45F6}"/>
              </a:ext>
            </a:extLst>
          </p:cNvPr>
          <p:cNvCxnSpPr>
            <a:cxnSpLocks/>
          </p:cNvCxnSpPr>
          <p:nvPr/>
        </p:nvCxnSpPr>
        <p:spPr>
          <a:xfrm>
            <a:off x="577237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9A0DFCB8-9CF5-4BB8-9C39-75A3243683BC}"/>
              </a:ext>
            </a:extLst>
          </p:cNvPr>
          <p:cNvCxnSpPr>
            <a:cxnSpLocks/>
          </p:cNvCxnSpPr>
          <p:nvPr/>
        </p:nvCxnSpPr>
        <p:spPr>
          <a:xfrm flipV="1">
            <a:off x="5910130"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96160939-9DF2-4A81-93A8-9A2F656A83A4}"/>
              </a:ext>
            </a:extLst>
          </p:cNvPr>
          <p:cNvCxnSpPr>
            <a:cxnSpLocks/>
          </p:cNvCxnSpPr>
          <p:nvPr/>
        </p:nvCxnSpPr>
        <p:spPr>
          <a:xfrm flipV="1">
            <a:off x="6729280"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3B35CCA5-14F6-4317-8AC0-B3E6F7C0358B}"/>
              </a:ext>
            </a:extLst>
          </p:cNvPr>
          <p:cNvCxnSpPr>
            <a:cxnSpLocks/>
          </p:cNvCxnSpPr>
          <p:nvPr/>
        </p:nvCxnSpPr>
        <p:spPr>
          <a:xfrm flipH="1">
            <a:off x="5910130"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2684A56B-3E9D-414D-888D-B415BC1DC9FD}"/>
              </a:ext>
            </a:extLst>
          </p:cNvPr>
          <p:cNvCxnSpPr>
            <a:cxnSpLocks/>
          </p:cNvCxnSpPr>
          <p:nvPr/>
        </p:nvCxnSpPr>
        <p:spPr>
          <a:xfrm flipV="1">
            <a:off x="6341136"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A237DA30-5643-46E3-B848-5AE3857F4207}"/>
              </a:ext>
            </a:extLst>
          </p:cNvPr>
          <p:cNvCxnSpPr>
            <a:cxnSpLocks/>
          </p:cNvCxnSpPr>
          <p:nvPr/>
        </p:nvCxnSpPr>
        <p:spPr>
          <a:xfrm flipH="1">
            <a:off x="565251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97F138C-5231-404C-87B4-59922570EB3C}"/>
              </a:ext>
            </a:extLst>
          </p:cNvPr>
          <p:cNvCxnSpPr>
            <a:cxnSpLocks/>
          </p:cNvCxnSpPr>
          <p:nvPr/>
        </p:nvCxnSpPr>
        <p:spPr>
          <a:xfrm flipV="1">
            <a:off x="591013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C56118E7-B5E0-4A0B-BF31-C950B81D095A}"/>
              </a:ext>
            </a:extLst>
          </p:cNvPr>
          <p:cNvCxnSpPr>
            <a:cxnSpLocks/>
          </p:cNvCxnSpPr>
          <p:nvPr/>
        </p:nvCxnSpPr>
        <p:spPr>
          <a:xfrm flipV="1">
            <a:off x="565251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D9E3C828-378F-4AE8-9587-DEEC82354062}"/>
              </a:ext>
            </a:extLst>
          </p:cNvPr>
          <p:cNvCxnSpPr>
            <a:cxnSpLocks/>
          </p:cNvCxnSpPr>
          <p:nvPr/>
        </p:nvCxnSpPr>
        <p:spPr>
          <a:xfrm flipV="1">
            <a:off x="583681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8F6EADCF-D2BB-4056-A3B8-1465F3A634CB}"/>
              </a:ext>
            </a:extLst>
          </p:cNvPr>
          <p:cNvCxnSpPr>
            <a:cxnSpLocks/>
          </p:cNvCxnSpPr>
          <p:nvPr/>
        </p:nvCxnSpPr>
        <p:spPr>
          <a:xfrm flipV="1">
            <a:off x="600826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46C947F9-E6EE-4A55-964C-3BFE235FD4AD}"/>
              </a:ext>
            </a:extLst>
          </p:cNvPr>
          <p:cNvCxnSpPr>
            <a:cxnSpLocks/>
          </p:cNvCxnSpPr>
          <p:nvPr/>
        </p:nvCxnSpPr>
        <p:spPr>
          <a:xfrm flipV="1">
            <a:off x="617841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937">
            <a:extLst>
              <a:ext uri="{FF2B5EF4-FFF2-40B4-BE49-F238E27FC236}">
                <a16:creationId xmlns:a16="http://schemas.microsoft.com/office/drawing/2014/main" id="{5CC9D49C-ECFE-4D88-84E4-0DB09941364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4230"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937">
            <a:extLst>
              <a:ext uri="{FF2B5EF4-FFF2-40B4-BE49-F238E27FC236}">
                <a16:creationId xmlns:a16="http://schemas.microsoft.com/office/drawing/2014/main" id="{2674C901-6011-4C49-9898-7012C9C664E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613"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23">
            <a:extLst>
              <a:ext uri="{FF2B5EF4-FFF2-40B4-BE49-F238E27FC236}">
                <a16:creationId xmlns:a16="http://schemas.microsoft.com/office/drawing/2014/main" id="{0F432A1C-5ECA-4D8D-8448-6D19FEDD70A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932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4">
            <a:extLst>
              <a:ext uri="{FF2B5EF4-FFF2-40B4-BE49-F238E27FC236}">
                <a16:creationId xmlns:a16="http://schemas.microsoft.com/office/drawing/2014/main" id="{0904C1F8-B6D3-44B4-B310-37BD0603AA4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64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3">
            <a:extLst>
              <a:ext uri="{FF2B5EF4-FFF2-40B4-BE49-F238E27FC236}">
                <a16:creationId xmlns:a16="http://schemas.microsoft.com/office/drawing/2014/main" id="{FCD14508-31CA-460F-9006-3DF921E5DC49}"/>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3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4">
            <a:extLst>
              <a:ext uri="{FF2B5EF4-FFF2-40B4-BE49-F238E27FC236}">
                <a16:creationId xmlns:a16="http://schemas.microsoft.com/office/drawing/2014/main" id="{9D13DF49-06BA-462E-843C-DA8F2C19CAF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594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直線コネクタ 90">
            <a:extLst>
              <a:ext uri="{FF2B5EF4-FFF2-40B4-BE49-F238E27FC236}">
                <a16:creationId xmlns:a16="http://schemas.microsoft.com/office/drawing/2014/main" id="{91EBFA36-CEA2-425F-90A8-C3BC66F05B69}"/>
              </a:ext>
            </a:extLst>
          </p:cNvPr>
          <p:cNvCxnSpPr>
            <a:cxnSpLocks/>
          </p:cNvCxnSpPr>
          <p:nvPr/>
        </p:nvCxnSpPr>
        <p:spPr>
          <a:xfrm>
            <a:off x="659152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7FFA284-492A-40BF-B8BF-5C0239D704B7}"/>
              </a:ext>
            </a:extLst>
          </p:cNvPr>
          <p:cNvCxnSpPr>
            <a:cxnSpLocks/>
          </p:cNvCxnSpPr>
          <p:nvPr/>
        </p:nvCxnSpPr>
        <p:spPr>
          <a:xfrm flipH="1">
            <a:off x="647166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C6BAA8CF-D284-4599-9EA5-43AE2989223F}"/>
              </a:ext>
            </a:extLst>
          </p:cNvPr>
          <p:cNvCxnSpPr>
            <a:cxnSpLocks/>
          </p:cNvCxnSpPr>
          <p:nvPr/>
        </p:nvCxnSpPr>
        <p:spPr>
          <a:xfrm flipV="1">
            <a:off x="672928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795E15F4-2A71-4F6B-9B45-6D2EB7D6EA30}"/>
              </a:ext>
            </a:extLst>
          </p:cNvPr>
          <p:cNvCxnSpPr>
            <a:cxnSpLocks/>
          </p:cNvCxnSpPr>
          <p:nvPr/>
        </p:nvCxnSpPr>
        <p:spPr>
          <a:xfrm flipV="1">
            <a:off x="647166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6C46358C-B2E9-44A4-B197-549A4AF44E6F}"/>
              </a:ext>
            </a:extLst>
          </p:cNvPr>
          <p:cNvCxnSpPr>
            <a:cxnSpLocks/>
          </p:cNvCxnSpPr>
          <p:nvPr/>
        </p:nvCxnSpPr>
        <p:spPr>
          <a:xfrm flipV="1">
            <a:off x="665596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9E0EB9BD-3311-4199-89DE-2D2D9556C287}"/>
              </a:ext>
            </a:extLst>
          </p:cNvPr>
          <p:cNvCxnSpPr>
            <a:cxnSpLocks/>
          </p:cNvCxnSpPr>
          <p:nvPr/>
        </p:nvCxnSpPr>
        <p:spPr>
          <a:xfrm flipV="1">
            <a:off x="682741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3851F59-CF6E-4BD8-997E-AD1562DD8076}"/>
              </a:ext>
            </a:extLst>
          </p:cNvPr>
          <p:cNvCxnSpPr>
            <a:cxnSpLocks/>
          </p:cNvCxnSpPr>
          <p:nvPr/>
        </p:nvCxnSpPr>
        <p:spPr>
          <a:xfrm flipV="1">
            <a:off x="699756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8" name="Picture 23">
            <a:extLst>
              <a:ext uri="{FF2B5EF4-FFF2-40B4-BE49-F238E27FC236}">
                <a16:creationId xmlns:a16="http://schemas.microsoft.com/office/drawing/2014/main" id="{E41D3672-B619-4283-97A5-18B58F06BA1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847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4">
            <a:extLst>
              <a:ext uri="{FF2B5EF4-FFF2-40B4-BE49-F238E27FC236}">
                <a16:creationId xmlns:a16="http://schemas.microsoft.com/office/drawing/2014/main" id="{DA062B18-B053-49BB-9034-1514B9088561}"/>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079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3">
            <a:extLst>
              <a:ext uri="{FF2B5EF4-FFF2-40B4-BE49-F238E27FC236}">
                <a16:creationId xmlns:a16="http://schemas.microsoft.com/office/drawing/2014/main" id="{41D4EA8D-0060-416A-AEE1-34BBCEA9CE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78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4">
            <a:extLst>
              <a:ext uri="{FF2B5EF4-FFF2-40B4-BE49-F238E27FC236}">
                <a16:creationId xmlns:a16="http://schemas.microsoft.com/office/drawing/2014/main" id="{CB27AC3A-E89D-4FD4-8D8D-25C2E8000EF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509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2" name="直線コネクタ 131">
            <a:extLst>
              <a:ext uri="{FF2B5EF4-FFF2-40B4-BE49-F238E27FC236}">
                <a16:creationId xmlns:a16="http://schemas.microsoft.com/office/drawing/2014/main" id="{DC9556C0-0A88-4236-8935-C081DF77BC37}"/>
              </a:ext>
            </a:extLst>
          </p:cNvPr>
          <p:cNvCxnSpPr>
            <a:cxnSpLocks/>
          </p:cNvCxnSpPr>
          <p:nvPr/>
        </p:nvCxnSpPr>
        <p:spPr>
          <a:xfrm>
            <a:off x="737443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4CAF623-CFFC-4C1F-BD4A-B4ED9CE5026D}"/>
              </a:ext>
            </a:extLst>
          </p:cNvPr>
          <p:cNvCxnSpPr>
            <a:cxnSpLocks/>
          </p:cNvCxnSpPr>
          <p:nvPr/>
        </p:nvCxnSpPr>
        <p:spPr>
          <a:xfrm flipV="1">
            <a:off x="7512196"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90CB824C-FA8F-440C-B16B-D1655D3AFF29}"/>
              </a:ext>
            </a:extLst>
          </p:cNvPr>
          <p:cNvCxnSpPr>
            <a:cxnSpLocks/>
          </p:cNvCxnSpPr>
          <p:nvPr/>
        </p:nvCxnSpPr>
        <p:spPr>
          <a:xfrm flipV="1">
            <a:off x="8331346"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54933E3B-E7BB-459F-AF3F-CD5686E8D7F5}"/>
              </a:ext>
            </a:extLst>
          </p:cNvPr>
          <p:cNvCxnSpPr>
            <a:cxnSpLocks/>
          </p:cNvCxnSpPr>
          <p:nvPr/>
        </p:nvCxnSpPr>
        <p:spPr>
          <a:xfrm flipH="1">
            <a:off x="7512196"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D61983C1-BCA7-4723-B32F-3911B275CF64}"/>
              </a:ext>
            </a:extLst>
          </p:cNvPr>
          <p:cNvCxnSpPr>
            <a:cxnSpLocks/>
          </p:cNvCxnSpPr>
          <p:nvPr/>
        </p:nvCxnSpPr>
        <p:spPr>
          <a:xfrm flipV="1">
            <a:off x="7943202"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C44FE33A-B444-49C2-8DF3-8E07231E2708}"/>
              </a:ext>
            </a:extLst>
          </p:cNvPr>
          <p:cNvCxnSpPr>
            <a:cxnSpLocks/>
          </p:cNvCxnSpPr>
          <p:nvPr/>
        </p:nvCxnSpPr>
        <p:spPr>
          <a:xfrm flipH="1">
            <a:off x="725458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C2B66057-F6A0-4FF5-9654-EC50A3BD6D5E}"/>
              </a:ext>
            </a:extLst>
          </p:cNvPr>
          <p:cNvCxnSpPr>
            <a:cxnSpLocks/>
          </p:cNvCxnSpPr>
          <p:nvPr/>
        </p:nvCxnSpPr>
        <p:spPr>
          <a:xfrm flipV="1">
            <a:off x="751219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A8D105F1-B9E3-45EB-A0B8-58B725E19ED3}"/>
              </a:ext>
            </a:extLst>
          </p:cNvPr>
          <p:cNvCxnSpPr>
            <a:cxnSpLocks/>
          </p:cNvCxnSpPr>
          <p:nvPr/>
        </p:nvCxnSpPr>
        <p:spPr>
          <a:xfrm flipV="1">
            <a:off x="725458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591C7565-AEEF-4854-9341-43F3B05830BA}"/>
              </a:ext>
            </a:extLst>
          </p:cNvPr>
          <p:cNvCxnSpPr>
            <a:cxnSpLocks/>
          </p:cNvCxnSpPr>
          <p:nvPr/>
        </p:nvCxnSpPr>
        <p:spPr>
          <a:xfrm flipV="1">
            <a:off x="743887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EAD9D0F1-B74C-45F9-9387-5FC235899232}"/>
              </a:ext>
            </a:extLst>
          </p:cNvPr>
          <p:cNvCxnSpPr>
            <a:cxnSpLocks/>
          </p:cNvCxnSpPr>
          <p:nvPr/>
        </p:nvCxnSpPr>
        <p:spPr>
          <a:xfrm flipV="1">
            <a:off x="761032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C2398534-46AB-4E9C-B06B-343A86A40A83}"/>
              </a:ext>
            </a:extLst>
          </p:cNvPr>
          <p:cNvCxnSpPr>
            <a:cxnSpLocks/>
          </p:cNvCxnSpPr>
          <p:nvPr/>
        </p:nvCxnSpPr>
        <p:spPr>
          <a:xfrm flipV="1">
            <a:off x="778048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 name="Picture 937">
            <a:extLst>
              <a:ext uri="{FF2B5EF4-FFF2-40B4-BE49-F238E27FC236}">
                <a16:creationId xmlns:a16="http://schemas.microsoft.com/office/drawing/2014/main" id="{3DDCEB7C-57DF-40DB-B5A6-A0079A58341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296"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937">
            <a:extLst>
              <a:ext uri="{FF2B5EF4-FFF2-40B4-BE49-F238E27FC236}">
                <a16:creationId xmlns:a16="http://schemas.microsoft.com/office/drawing/2014/main" id="{8E595922-BF03-484E-A6EF-710AB0C3EC7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679"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23">
            <a:extLst>
              <a:ext uri="{FF2B5EF4-FFF2-40B4-BE49-F238E27FC236}">
                <a16:creationId xmlns:a16="http://schemas.microsoft.com/office/drawing/2014/main" id="{574E37DF-0BED-4175-A325-C3D4B2E79E3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39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24">
            <a:extLst>
              <a:ext uri="{FF2B5EF4-FFF2-40B4-BE49-F238E27FC236}">
                <a16:creationId xmlns:a16="http://schemas.microsoft.com/office/drawing/2014/main" id="{A0C4B045-D70D-45FC-913E-C99A2450AFE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370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23">
            <a:extLst>
              <a:ext uri="{FF2B5EF4-FFF2-40B4-BE49-F238E27FC236}">
                <a16:creationId xmlns:a16="http://schemas.microsoft.com/office/drawing/2014/main" id="{3FD4FD40-D8AE-49AB-A4A5-F35641D1030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570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24">
            <a:extLst>
              <a:ext uri="{FF2B5EF4-FFF2-40B4-BE49-F238E27FC236}">
                <a16:creationId xmlns:a16="http://schemas.microsoft.com/office/drawing/2014/main" id="{BB453C46-2714-4D65-A4E2-7D53D6C743B8}"/>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801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9" name="直線コネクタ 148">
            <a:extLst>
              <a:ext uri="{FF2B5EF4-FFF2-40B4-BE49-F238E27FC236}">
                <a16:creationId xmlns:a16="http://schemas.microsoft.com/office/drawing/2014/main" id="{FEAB50AF-1EB2-4711-B7C9-1E64ABFC4B78}"/>
              </a:ext>
            </a:extLst>
          </p:cNvPr>
          <p:cNvCxnSpPr>
            <a:cxnSpLocks/>
          </p:cNvCxnSpPr>
          <p:nvPr/>
        </p:nvCxnSpPr>
        <p:spPr>
          <a:xfrm>
            <a:off x="819358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442D1E9A-7345-45C0-85BE-C826025767F2}"/>
              </a:ext>
            </a:extLst>
          </p:cNvPr>
          <p:cNvCxnSpPr>
            <a:cxnSpLocks/>
          </p:cNvCxnSpPr>
          <p:nvPr/>
        </p:nvCxnSpPr>
        <p:spPr>
          <a:xfrm flipH="1">
            <a:off x="807373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714A0228-E335-41EC-A206-6111DB707178}"/>
              </a:ext>
            </a:extLst>
          </p:cNvPr>
          <p:cNvCxnSpPr>
            <a:cxnSpLocks/>
          </p:cNvCxnSpPr>
          <p:nvPr/>
        </p:nvCxnSpPr>
        <p:spPr>
          <a:xfrm flipV="1">
            <a:off x="833134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53CAE915-E82E-4B83-80FD-196D91F5D5D8}"/>
              </a:ext>
            </a:extLst>
          </p:cNvPr>
          <p:cNvCxnSpPr>
            <a:cxnSpLocks/>
          </p:cNvCxnSpPr>
          <p:nvPr/>
        </p:nvCxnSpPr>
        <p:spPr>
          <a:xfrm flipV="1">
            <a:off x="807373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38485B78-C4A9-4BE5-8451-B0A7150A1C1A}"/>
              </a:ext>
            </a:extLst>
          </p:cNvPr>
          <p:cNvCxnSpPr>
            <a:cxnSpLocks/>
          </p:cNvCxnSpPr>
          <p:nvPr/>
        </p:nvCxnSpPr>
        <p:spPr>
          <a:xfrm flipV="1">
            <a:off x="825802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942F5B28-8A8D-4AA5-86B2-E42EAEF77DE5}"/>
              </a:ext>
            </a:extLst>
          </p:cNvPr>
          <p:cNvCxnSpPr>
            <a:cxnSpLocks/>
          </p:cNvCxnSpPr>
          <p:nvPr/>
        </p:nvCxnSpPr>
        <p:spPr>
          <a:xfrm flipV="1">
            <a:off x="842947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BB453E73-3FBA-45B4-911F-23E8B5A28A20}"/>
              </a:ext>
            </a:extLst>
          </p:cNvPr>
          <p:cNvCxnSpPr>
            <a:cxnSpLocks/>
          </p:cNvCxnSpPr>
          <p:nvPr/>
        </p:nvCxnSpPr>
        <p:spPr>
          <a:xfrm flipV="1">
            <a:off x="859963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6" name="Picture 23">
            <a:extLst>
              <a:ext uri="{FF2B5EF4-FFF2-40B4-BE49-F238E27FC236}">
                <a16:creationId xmlns:a16="http://schemas.microsoft.com/office/drawing/2014/main" id="{38C938C7-CE3D-4D46-9758-A9C4B6CAEBE5}"/>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054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24">
            <a:extLst>
              <a:ext uri="{FF2B5EF4-FFF2-40B4-BE49-F238E27FC236}">
                <a16:creationId xmlns:a16="http://schemas.microsoft.com/office/drawing/2014/main" id="{7178EABD-E784-4527-9627-2B0716247ED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285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23">
            <a:extLst>
              <a:ext uri="{FF2B5EF4-FFF2-40B4-BE49-F238E27FC236}">
                <a16:creationId xmlns:a16="http://schemas.microsoft.com/office/drawing/2014/main" id="{128883DD-CD04-4CDE-B033-A0F4A78772F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85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24">
            <a:extLst>
              <a:ext uri="{FF2B5EF4-FFF2-40B4-BE49-F238E27FC236}">
                <a16:creationId xmlns:a16="http://schemas.microsoft.com/office/drawing/2014/main" id="{DC2871A6-C08D-44AD-BED8-761C9491CBDA}"/>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716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0" name="直線コネクタ 159">
            <a:extLst>
              <a:ext uri="{FF2B5EF4-FFF2-40B4-BE49-F238E27FC236}">
                <a16:creationId xmlns:a16="http://schemas.microsoft.com/office/drawing/2014/main" id="{E46BFB6C-E937-465B-A43E-72E8A7D2D5D5}"/>
              </a:ext>
            </a:extLst>
          </p:cNvPr>
          <p:cNvCxnSpPr>
            <a:cxnSpLocks/>
          </p:cNvCxnSpPr>
          <p:nvPr/>
        </p:nvCxnSpPr>
        <p:spPr>
          <a:xfrm>
            <a:off x="902290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7528E8D3-F809-4836-8193-9997BCA6B31D}"/>
              </a:ext>
            </a:extLst>
          </p:cNvPr>
          <p:cNvCxnSpPr>
            <a:cxnSpLocks/>
          </p:cNvCxnSpPr>
          <p:nvPr/>
        </p:nvCxnSpPr>
        <p:spPr>
          <a:xfrm flipV="1">
            <a:off x="9160658" y="4157174"/>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643B6167-D6AC-49A5-8C69-9B89B75396CB}"/>
              </a:ext>
            </a:extLst>
          </p:cNvPr>
          <p:cNvCxnSpPr>
            <a:cxnSpLocks/>
          </p:cNvCxnSpPr>
          <p:nvPr/>
        </p:nvCxnSpPr>
        <p:spPr>
          <a:xfrm flipV="1">
            <a:off x="9979808" y="4157174"/>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EEEF3EC-B3DB-4FC3-B729-2F39F859AE18}"/>
              </a:ext>
            </a:extLst>
          </p:cNvPr>
          <p:cNvCxnSpPr>
            <a:cxnSpLocks/>
          </p:cNvCxnSpPr>
          <p:nvPr/>
        </p:nvCxnSpPr>
        <p:spPr>
          <a:xfrm flipH="1">
            <a:off x="9160658" y="4157174"/>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34DF0806-08A1-46A6-964B-53E70147F3C8}"/>
              </a:ext>
            </a:extLst>
          </p:cNvPr>
          <p:cNvCxnSpPr>
            <a:cxnSpLocks/>
          </p:cNvCxnSpPr>
          <p:nvPr/>
        </p:nvCxnSpPr>
        <p:spPr>
          <a:xfrm flipV="1">
            <a:off x="9591664" y="3954980"/>
            <a:ext cx="0" cy="2021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2EA78AC-9EF1-4C2E-A26D-4CA7829E66B4}"/>
              </a:ext>
            </a:extLst>
          </p:cNvPr>
          <p:cNvCxnSpPr>
            <a:cxnSpLocks/>
          </p:cNvCxnSpPr>
          <p:nvPr/>
        </p:nvCxnSpPr>
        <p:spPr>
          <a:xfrm flipH="1">
            <a:off x="890304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C2EC09D8-9D12-4D6D-8870-0194880A90BB}"/>
              </a:ext>
            </a:extLst>
          </p:cNvPr>
          <p:cNvCxnSpPr>
            <a:cxnSpLocks/>
          </p:cNvCxnSpPr>
          <p:nvPr/>
        </p:nvCxnSpPr>
        <p:spPr>
          <a:xfrm flipV="1">
            <a:off x="916065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30AC9D82-B1F2-49DD-807D-444F249B6A9B}"/>
              </a:ext>
            </a:extLst>
          </p:cNvPr>
          <p:cNvCxnSpPr>
            <a:cxnSpLocks/>
          </p:cNvCxnSpPr>
          <p:nvPr/>
        </p:nvCxnSpPr>
        <p:spPr>
          <a:xfrm flipV="1">
            <a:off x="890304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7230844F-FAAE-4EB1-B8FC-3B4F06977713}"/>
              </a:ext>
            </a:extLst>
          </p:cNvPr>
          <p:cNvCxnSpPr>
            <a:cxnSpLocks/>
          </p:cNvCxnSpPr>
          <p:nvPr/>
        </p:nvCxnSpPr>
        <p:spPr>
          <a:xfrm flipV="1">
            <a:off x="908734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E5ABDA15-B208-4C7D-8384-FD1F1DC86C07}"/>
              </a:ext>
            </a:extLst>
          </p:cNvPr>
          <p:cNvCxnSpPr>
            <a:cxnSpLocks/>
          </p:cNvCxnSpPr>
          <p:nvPr/>
        </p:nvCxnSpPr>
        <p:spPr>
          <a:xfrm flipV="1">
            <a:off x="925879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210D9EC7-3591-4E05-846C-91E7DA81DDA3}"/>
              </a:ext>
            </a:extLst>
          </p:cNvPr>
          <p:cNvCxnSpPr>
            <a:cxnSpLocks/>
          </p:cNvCxnSpPr>
          <p:nvPr/>
        </p:nvCxnSpPr>
        <p:spPr>
          <a:xfrm flipV="1">
            <a:off x="942894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1" name="Picture 937">
            <a:extLst>
              <a:ext uri="{FF2B5EF4-FFF2-40B4-BE49-F238E27FC236}">
                <a16:creationId xmlns:a16="http://schemas.microsoft.com/office/drawing/2014/main" id="{1E382326-051D-40E3-A5F8-4A51F565220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4758"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937">
            <a:extLst>
              <a:ext uri="{FF2B5EF4-FFF2-40B4-BE49-F238E27FC236}">
                <a16:creationId xmlns:a16="http://schemas.microsoft.com/office/drawing/2014/main" id="{E8C178C5-5530-4431-93CF-65E5A8198D71}"/>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3141"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23">
            <a:extLst>
              <a:ext uri="{FF2B5EF4-FFF2-40B4-BE49-F238E27FC236}">
                <a16:creationId xmlns:a16="http://schemas.microsoft.com/office/drawing/2014/main" id="{AEA5E5DF-2D81-4F4E-9D71-5F083E352540}"/>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985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24">
            <a:extLst>
              <a:ext uri="{FF2B5EF4-FFF2-40B4-BE49-F238E27FC236}">
                <a16:creationId xmlns:a16="http://schemas.microsoft.com/office/drawing/2014/main" id="{F0742CBC-B245-4ACF-B994-4F597D86FE3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216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23">
            <a:extLst>
              <a:ext uri="{FF2B5EF4-FFF2-40B4-BE49-F238E27FC236}">
                <a16:creationId xmlns:a16="http://schemas.microsoft.com/office/drawing/2014/main" id="{90D560B7-2763-434C-9AD6-2180B12337B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416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24">
            <a:extLst>
              <a:ext uri="{FF2B5EF4-FFF2-40B4-BE49-F238E27FC236}">
                <a16:creationId xmlns:a16="http://schemas.microsoft.com/office/drawing/2014/main" id="{364E6702-AF8C-433E-9D6F-CD5DD1ACA77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647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7" name="直線コネクタ 176">
            <a:extLst>
              <a:ext uri="{FF2B5EF4-FFF2-40B4-BE49-F238E27FC236}">
                <a16:creationId xmlns:a16="http://schemas.microsoft.com/office/drawing/2014/main" id="{BD9DE198-2936-45D8-B5B5-454C42B50668}"/>
              </a:ext>
            </a:extLst>
          </p:cNvPr>
          <p:cNvCxnSpPr>
            <a:cxnSpLocks/>
          </p:cNvCxnSpPr>
          <p:nvPr/>
        </p:nvCxnSpPr>
        <p:spPr>
          <a:xfrm>
            <a:off x="984205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262D72C8-B1A7-49F3-9408-C2E2131791FC}"/>
              </a:ext>
            </a:extLst>
          </p:cNvPr>
          <p:cNvCxnSpPr>
            <a:cxnSpLocks/>
          </p:cNvCxnSpPr>
          <p:nvPr/>
        </p:nvCxnSpPr>
        <p:spPr>
          <a:xfrm flipH="1">
            <a:off x="972219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EBBE2040-68D2-41D7-8DB2-C3CFDD6DE8FE}"/>
              </a:ext>
            </a:extLst>
          </p:cNvPr>
          <p:cNvCxnSpPr>
            <a:cxnSpLocks/>
          </p:cNvCxnSpPr>
          <p:nvPr/>
        </p:nvCxnSpPr>
        <p:spPr>
          <a:xfrm flipV="1">
            <a:off x="997980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100CE7F2-E5D9-4FC4-955C-939D46380E2C}"/>
              </a:ext>
            </a:extLst>
          </p:cNvPr>
          <p:cNvCxnSpPr>
            <a:cxnSpLocks/>
          </p:cNvCxnSpPr>
          <p:nvPr/>
        </p:nvCxnSpPr>
        <p:spPr>
          <a:xfrm flipV="1">
            <a:off x="972219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4AA344A2-AF81-44D9-B4EB-008EAE8BD677}"/>
              </a:ext>
            </a:extLst>
          </p:cNvPr>
          <p:cNvCxnSpPr>
            <a:cxnSpLocks/>
          </p:cNvCxnSpPr>
          <p:nvPr/>
        </p:nvCxnSpPr>
        <p:spPr>
          <a:xfrm flipV="1">
            <a:off x="990649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A55D471B-2B2E-403A-BA76-FAD593EC42F9}"/>
              </a:ext>
            </a:extLst>
          </p:cNvPr>
          <p:cNvCxnSpPr>
            <a:cxnSpLocks/>
          </p:cNvCxnSpPr>
          <p:nvPr/>
        </p:nvCxnSpPr>
        <p:spPr>
          <a:xfrm flipV="1">
            <a:off x="1007794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A03E8BB2-E716-448B-AAE3-1A1B03750BAB}"/>
              </a:ext>
            </a:extLst>
          </p:cNvPr>
          <p:cNvCxnSpPr>
            <a:cxnSpLocks/>
          </p:cNvCxnSpPr>
          <p:nvPr/>
        </p:nvCxnSpPr>
        <p:spPr>
          <a:xfrm flipV="1">
            <a:off x="1024809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4" name="Picture 23">
            <a:extLst>
              <a:ext uri="{FF2B5EF4-FFF2-40B4-BE49-F238E27FC236}">
                <a16:creationId xmlns:a16="http://schemas.microsoft.com/office/drawing/2014/main" id="{8DD1CEB3-92AD-4D46-8A21-8C9D990E815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900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24">
            <a:extLst>
              <a:ext uri="{FF2B5EF4-FFF2-40B4-BE49-F238E27FC236}">
                <a16:creationId xmlns:a16="http://schemas.microsoft.com/office/drawing/2014/main" id="{6F3B807E-5388-4984-9CC3-DDE2D5C10540}"/>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131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 name="Picture 23">
            <a:extLst>
              <a:ext uri="{FF2B5EF4-FFF2-40B4-BE49-F238E27FC236}">
                <a16:creationId xmlns:a16="http://schemas.microsoft.com/office/drawing/2014/main" id="{44D394C7-0AA9-4B9A-9555-4EC78AE4C9F2}"/>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331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24">
            <a:extLst>
              <a:ext uri="{FF2B5EF4-FFF2-40B4-BE49-F238E27FC236}">
                <a16:creationId xmlns:a16="http://schemas.microsoft.com/office/drawing/2014/main" id="{189C3479-BCB1-4192-90CA-0E51F6F0501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562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37">
            <a:extLst>
              <a:ext uri="{FF2B5EF4-FFF2-40B4-BE49-F238E27FC236}">
                <a16:creationId xmlns:a16="http://schemas.microsoft.com/office/drawing/2014/main" id="{6977C92A-E3C0-4F46-AB67-D4D15D4C99B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023"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37">
            <a:extLst>
              <a:ext uri="{FF2B5EF4-FFF2-40B4-BE49-F238E27FC236}">
                <a16:creationId xmlns:a16="http://schemas.microsoft.com/office/drawing/2014/main" id="{ADED2F86-23B2-49E3-AD13-83A9262379D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561"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37">
            <a:extLst>
              <a:ext uri="{FF2B5EF4-FFF2-40B4-BE49-F238E27FC236}">
                <a16:creationId xmlns:a16="http://schemas.microsoft.com/office/drawing/2014/main" id="{DB13FEED-3057-48F1-B2EF-B6415F034EC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3574" y="3206222"/>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図 188">
            <a:extLst>
              <a:ext uri="{FF2B5EF4-FFF2-40B4-BE49-F238E27FC236}">
                <a16:creationId xmlns:a16="http://schemas.microsoft.com/office/drawing/2014/main" id="{8817D924-1479-4021-869C-64D5F0573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156" y="2691188"/>
            <a:ext cx="1336654" cy="1372536"/>
          </a:xfrm>
          <a:prstGeom prst="rect">
            <a:avLst/>
          </a:prstGeom>
        </p:spPr>
      </p:pic>
      <p:pic>
        <p:nvPicPr>
          <p:cNvPr id="191" name="図 190">
            <a:extLst>
              <a:ext uri="{FF2B5EF4-FFF2-40B4-BE49-F238E27FC236}">
                <a16:creationId xmlns:a16="http://schemas.microsoft.com/office/drawing/2014/main" id="{15846144-908F-4B07-A05B-E78B94F8E8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851" y="2702187"/>
            <a:ext cx="1336654" cy="1372536"/>
          </a:xfrm>
          <a:prstGeom prst="rect">
            <a:avLst/>
          </a:prstGeom>
        </p:spPr>
      </p:pic>
      <p:pic>
        <p:nvPicPr>
          <p:cNvPr id="192" name="図 191">
            <a:extLst>
              <a:ext uri="{FF2B5EF4-FFF2-40B4-BE49-F238E27FC236}">
                <a16:creationId xmlns:a16="http://schemas.microsoft.com/office/drawing/2014/main" id="{CF09C5F5-F3E4-46FB-8585-687BBED99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8912" y="2691188"/>
            <a:ext cx="1336654" cy="1372536"/>
          </a:xfrm>
          <a:prstGeom prst="rect">
            <a:avLst/>
          </a:prstGeom>
        </p:spPr>
      </p:pic>
      <p:pic>
        <p:nvPicPr>
          <p:cNvPr id="193" name="図 192">
            <a:extLst>
              <a:ext uri="{FF2B5EF4-FFF2-40B4-BE49-F238E27FC236}">
                <a16:creationId xmlns:a16="http://schemas.microsoft.com/office/drawing/2014/main" id="{21CD213A-A3E8-4942-91F3-4E39CC2F10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436" y="2455943"/>
            <a:ext cx="709382" cy="1140378"/>
          </a:xfrm>
          <a:prstGeom prst="rect">
            <a:avLst/>
          </a:prstGeom>
        </p:spPr>
      </p:pic>
      <p:pic>
        <p:nvPicPr>
          <p:cNvPr id="194" name="図 193">
            <a:extLst>
              <a:ext uri="{FF2B5EF4-FFF2-40B4-BE49-F238E27FC236}">
                <a16:creationId xmlns:a16="http://schemas.microsoft.com/office/drawing/2014/main" id="{2CFA172B-AF30-4376-B84D-EDEE090C57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7916" y="2568398"/>
            <a:ext cx="709382" cy="1140378"/>
          </a:xfrm>
          <a:prstGeom prst="rect">
            <a:avLst/>
          </a:prstGeom>
        </p:spPr>
      </p:pic>
      <p:pic>
        <p:nvPicPr>
          <p:cNvPr id="195" name="図 194">
            <a:extLst>
              <a:ext uri="{FF2B5EF4-FFF2-40B4-BE49-F238E27FC236}">
                <a16:creationId xmlns:a16="http://schemas.microsoft.com/office/drawing/2014/main" id="{BFF92877-2739-4420-BC40-D3B359EB09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1887" y="2534488"/>
            <a:ext cx="709382" cy="1140378"/>
          </a:xfrm>
          <a:prstGeom prst="rect">
            <a:avLst/>
          </a:prstGeom>
        </p:spPr>
      </p:pic>
      <p:cxnSp>
        <p:nvCxnSpPr>
          <p:cNvPr id="206" name="直線コネクタ 205">
            <a:extLst>
              <a:ext uri="{FF2B5EF4-FFF2-40B4-BE49-F238E27FC236}">
                <a16:creationId xmlns:a16="http://schemas.microsoft.com/office/drawing/2014/main" id="{7CBF2C82-58F8-40D5-B965-8D257C03534D}"/>
              </a:ext>
            </a:extLst>
          </p:cNvPr>
          <p:cNvCxnSpPr>
            <a:cxnSpLocks/>
          </p:cNvCxnSpPr>
          <p:nvPr/>
        </p:nvCxnSpPr>
        <p:spPr>
          <a:xfrm flipV="1">
            <a:off x="3235735" y="245594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F03EF9D2-3340-474E-9798-C5F02B03A05A}"/>
              </a:ext>
            </a:extLst>
          </p:cNvPr>
          <p:cNvCxnSpPr>
            <a:cxnSpLocks/>
          </p:cNvCxnSpPr>
          <p:nvPr/>
        </p:nvCxnSpPr>
        <p:spPr>
          <a:xfrm flipV="1">
            <a:off x="3218325" y="997959"/>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矢印: 上カーブ 210">
            <a:extLst>
              <a:ext uri="{FF2B5EF4-FFF2-40B4-BE49-F238E27FC236}">
                <a16:creationId xmlns:a16="http://schemas.microsoft.com/office/drawing/2014/main" id="{FF82DA6D-FA07-45CC-94CD-97D495474B27}"/>
              </a:ext>
            </a:extLst>
          </p:cNvPr>
          <p:cNvSpPr/>
          <p:nvPr/>
        </p:nvSpPr>
        <p:spPr>
          <a:xfrm flipH="1">
            <a:off x="4243018" y="2428652"/>
            <a:ext cx="2446802" cy="478981"/>
          </a:xfrm>
          <a:prstGeom prst="curvedUp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sp>
        <p:nvSpPr>
          <p:cNvPr id="212" name="テキスト ボックス 211">
            <a:extLst>
              <a:ext uri="{FF2B5EF4-FFF2-40B4-BE49-F238E27FC236}">
                <a16:creationId xmlns:a16="http://schemas.microsoft.com/office/drawing/2014/main" id="{6DC67EEE-ED5D-4EC5-8781-558D74A694B4}"/>
              </a:ext>
            </a:extLst>
          </p:cNvPr>
          <p:cNvSpPr txBox="1"/>
          <p:nvPr/>
        </p:nvSpPr>
        <p:spPr>
          <a:xfrm>
            <a:off x="4554544" y="2007444"/>
            <a:ext cx="1983140" cy="646331"/>
          </a:xfrm>
          <a:prstGeom prst="rect">
            <a:avLst/>
          </a:prstGeom>
          <a:noFill/>
        </p:spPr>
        <p:txBody>
          <a:bodyPr wrap="square" rtlCol="0">
            <a:spAutoFit/>
          </a:bodyPr>
          <a:lstStyle/>
          <a:p>
            <a:pPr algn="ctr"/>
            <a:r>
              <a:rPr kumimoji="1" lang="ja-JP" altLang="en-US" dirty="0">
                <a:latin typeface="DN_TB_Shinbun_Gothic_Std_M" panose="02000503000000000000" pitchFamily="2" charset="-128"/>
                <a:ea typeface="DN_TB_Shinbun_Gothic_Std_M" panose="02000503000000000000" pitchFamily="2" charset="-128"/>
              </a:rPr>
              <a:t>業務革新技術</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の提供</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13" name="テキスト ボックス 212">
            <a:extLst>
              <a:ext uri="{FF2B5EF4-FFF2-40B4-BE49-F238E27FC236}">
                <a16:creationId xmlns:a16="http://schemas.microsoft.com/office/drawing/2014/main" id="{9034D879-81E3-4313-ACCF-9134A7139D80}"/>
              </a:ext>
            </a:extLst>
          </p:cNvPr>
          <p:cNvSpPr txBox="1"/>
          <p:nvPr/>
        </p:nvSpPr>
        <p:spPr>
          <a:xfrm>
            <a:off x="4797859" y="2909330"/>
            <a:ext cx="1924258" cy="523220"/>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共同試験運用、</a:t>
            </a:r>
            <a:endParaRPr kumimoji="1" lang="en-US" altLang="ja-JP" sz="1400" dirty="0">
              <a:latin typeface="DN_TB_Shinbun_Gothic_Std_M" panose="02000503000000000000" pitchFamily="2" charset="-128"/>
              <a:ea typeface="DN_TB_Shinbun_Gothic_Std_M" panose="02000503000000000000" pitchFamily="2" charset="-128"/>
            </a:endParaRPr>
          </a:p>
          <a:p>
            <a:r>
              <a:rPr kumimoji="1" lang="ja-JP" altLang="en-US" sz="1400" dirty="0">
                <a:latin typeface="DN_TB_Shinbun_Gothic_Std_M" panose="02000503000000000000" pitchFamily="2" charset="-128"/>
                <a:ea typeface="DN_TB_Shinbun_Gothic_Std_M" panose="02000503000000000000" pitchFamily="2" charset="-128"/>
              </a:rPr>
              <a:t>フィードバック</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14" name="矢印: 上カーブ 213">
            <a:extLst>
              <a:ext uri="{FF2B5EF4-FFF2-40B4-BE49-F238E27FC236}">
                <a16:creationId xmlns:a16="http://schemas.microsoft.com/office/drawing/2014/main" id="{044A1342-24D8-488A-BAD4-0537CF5C2357}"/>
              </a:ext>
            </a:extLst>
          </p:cNvPr>
          <p:cNvSpPr/>
          <p:nvPr/>
        </p:nvSpPr>
        <p:spPr>
          <a:xfrm rot="10800000" flipH="1">
            <a:off x="4286186" y="1609004"/>
            <a:ext cx="2446802" cy="704681"/>
          </a:xfrm>
          <a:prstGeom prst="curved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pic>
        <p:nvPicPr>
          <p:cNvPr id="215" name="図 214">
            <a:extLst>
              <a:ext uri="{FF2B5EF4-FFF2-40B4-BE49-F238E27FC236}">
                <a16:creationId xmlns:a16="http://schemas.microsoft.com/office/drawing/2014/main" id="{95358D95-67CB-4764-8BBF-5C77BD9C4F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4986" y="1587113"/>
            <a:ext cx="476655" cy="466928"/>
          </a:xfrm>
          <a:prstGeom prst="rect">
            <a:avLst/>
          </a:prstGeom>
        </p:spPr>
      </p:pic>
      <p:pic>
        <p:nvPicPr>
          <p:cNvPr id="217" name="図 216">
            <a:extLst>
              <a:ext uri="{FF2B5EF4-FFF2-40B4-BE49-F238E27FC236}">
                <a16:creationId xmlns:a16="http://schemas.microsoft.com/office/drawing/2014/main" id="{E03EC02A-B65A-4ECB-8EEF-290874C1D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823" y="3771674"/>
            <a:ext cx="476655" cy="466928"/>
          </a:xfrm>
          <a:prstGeom prst="rect">
            <a:avLst/>
          </a:prstGeom>
        </p:spPr>
      </p:pic>
      <p:pic>
        <p:nvPicPr>
          <p:cNvPr id="218" name="図 217">
            <a:extLst>
              <a:ext uri="{FF2B5EF4-FFF2-40B4-BE49-F238E27FC236}">
                <a16:creationId xmlns:a16="http://schemas.microsoft.com/office/drawing/2014/main" id="{2FE30EEF-D607-4AC0-AC10-8F4585BEC9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1470" y="3798728"/>
            <a:ext cx="476655" cy="466928"/>
          </a:xfrm>
          <a:prstGeom prst="rect">
            <a:avLst/>
          </a:prstGeom>
        </p:spPr>
      </p:pic>
      <p:pic>
        <p:nvPicPr>
          <p:cNvPr id="219" name="図 218">
            <a:extLst>
              <a:ext uri="{FF2B5EF4-FFF2-40B4-BE49-F238E27FC236}">
                <a16:creationId xmlns:a16="http://schemas.microsoft.com/office/drawing/2014/main" id="{54519469-D8A1-4A23-AD77-A6D346C08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4169" y="3780596"/>
            <a:ext cx="476655" cy="466928"/>
          </a:xfrm>
          <a:prstGeom prst="rect">
            <a:avLst/>
          </a:prstGeom>
        </p:spPr>
      </p:pic>
      <p:sp>
        <p:nvSpPr>
          <p:cNvPr id="220" name="矢印: 左右 219">
            <a:extLst>
              <a:ext uri="{FF2B5EF4-FFF2-40B4-BE49-F238E27FC236}">
                <a16:creationId xmlns:a16="http://schemas.microsoft.com/office/drawing/2014/main" id="{B5CB32F5-1A3C-470A-8273-3DEC9374614E}"/>
              </a:ext>
            </a:extLst>
          </p:cNvPr>
          <p:cNvSpPr/>
          <p:nvPr/>
        </p:nvSpPr>
        <p:spPr>
          <a:xfrm>
            <a:off x="1430747" y="3035843"/>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a:extLst>
              <a:ext uri="{FF2B5EF4-FFF2-40B4-BE49-F238E27FC236}">
                <a16:creationId xmlns:a16="http://schemas.microsoft.com/office/drawing/2014/main" id="{461943C2-3669-4855-AD44-A32A7B7C4944}"/>
              </a:ext>
            </a:extLst>
          </p:cNvPr>
          <p:cNvSpPr txBox="1"/>
          <p:nvPr/>
        </p:nvSpPr>
        <p:spPr>
          <a:xfrm>
            <a:off x="1458292" y="3069679"/>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22" name="矢印: 左右 221">
            <a:extLst>
              <a:ext uri="{FF2B5EF4-FFF2-40B4-BE49-F238E27FC236}">
                <a16:creationId xmlns:a16="http://schemas.microsoft.com/office/drawing/2014/main" id="{B7DB9DB1-00F7-427E-BA16-A3823B822B34}"/>
              </a:ext>
            </a:extLst>
          </p:cNvPr>
          <p:cNvSpPr/>
          <p:nvPr/>
        </p:nvSpPr>
        <p:spPr>
          <a:xfrm>
            <a:off x="2960744" y="3018497"/>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a:extLst>
              <a:ext uri="{FF2B5EF4-FFF2-40B4-BE49-F238E27FC236}">
                <a16:creationId xmlns:a16="http://schemas.microsoft.com/office/drawing/2014/main" id="{D20B1907-DDF5-4CDE-8D59-818E43E3C93A}"/>
              </a:ext>
            </a:extLst>
          </p:cNvPr>
          <p:cNvSpPr txBox="1"/>
          <p:nvPr/>
        </p:nvSpPr>
        <p:spPr>
          <a:xfrm>
            <a:off x="2988289" y="3052333"/>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cxnSp>
        <p:nvCxnSpPr>
          <p:cNvPr id="254" name="直線コネクタ 253">
            <a:extLst>
              <a:ext uri="{FF2B5EF4-FFF2-40B4-BE49-F238E27FC236}">
                <a16:creationId xmlns:a16="http://schemas.microsoft.com/office/drawing/2014/main" id="{F917F6FF-C372-4859-832F-BEC47737E344}"/>
              </a:ext>
            </a:extLst>
          </p:cNvPr>
          <p:cNvCxnSpPr>
            <a:cxnSpLocks/>
          </p:cNvCxnSpPr>
          <p:nvPr/>
        </p:nvCxnSpPr>
        <p:spPr>
          <a:xfrm>
            <a:off x="5415576" y="5540906"/>
            <a:ext cx="867399" cy="775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7" name="直線コネクタ 256">
            <a:extLst>
              <a:ext uri="{FF2B5EF4-FFF2-40B4-BE49-F238E27FC236}">
                <a16:creationId xmlns:a16="http://schemas.microsoft.com/office/drawing/2014/main" id="{F24C1026-081E-4E18-B8A4-57E3C74D9499}"/>
              </a:ext>
            </a:extLst>
          </p:cNvPr>
          <p:cNvCxnSpPr>
            <a:cxnSpLocks/>
          </p:cNvCxnSpPr>
          <p:nvPr/>
        </p:nvCxnSpPr>
        <p:spPr>
          <a:xfrm>
            <a:off x="5415576" y="4772320"/>
            <a:ext cx="20972" cy="7685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9" name="四角形: 角を丸くする 258">
            <a:extLst>
              <a:ext uri="{FF2B5EF4-FFF2-40B4-BE49-F238E27FC236}">
                <a16:creationId xmlns:a16="http://schemas.microsoft.com/office/drawing/2014/main" id="{C5FB58DE-BB91-49E7-B926-F725AA8B5F59}"/>
              </a:ext>
            </a:extLst>
          </p:cNvPr>
          <p:cNvSpPr/>
          <p:nvPr/>
        </p:nvSpPr>
        <p:spPr>
          <a:xfrm>
            <a:off x="9386476" y="1535655"/>
            <a:ext cx="1226907" cy="11208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DN_TB_Shinbun_Gothic_Std_M" panose="02000503000000000000" pitchFamily="2" charset="-128"/>
                <a:ea typeface="DN_TB_Shinbun_Gothic_Std_M" panose="02000503000000000000" pitchFamily="2" charset="-128"/>
              </a:rPr>
              <a:t>官僚制</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指揮命令</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上意下達</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計画主義</a:t>
            </a:r>
          </a:p>
        </p:txBody>
      </p:sp>
      <p:sp>
        <p:nvSpPr>
          <p:cNvPr id="260" name="四角形: 角を丸くする 259">
            <a:extLst>
              <a:ext uri="{FF2B5EF4-FFF2-40B4-BE49-F238E27FC236}">
                <a16:creationId xmlns:a16="http://schemas.microsoft.com/office/drawing/2014/main" id="{F8095447-0B86-4632-8775-695C59240C86}"/>
              </a:ext>
            </a:extLst>
          </p:cNvPr>
          <p:cNvSpPr/>
          <p:nvPr/>
        </p:nvSpPr>
        <p:spPr>
          <a:xfrm>
            <a:off x="131031" y="1694086"/>
            <a:ext cx="1805742" cy="79090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DN_TB_Shinbun_Gothic_Std_M" panose="02000503000000000000" pitchFamily="2" charset="-128"/>
                <a:ea typeface="DN_TB_Shinbun_Gothic_Std_M" panose="02000503000000000000" pitchFamily="2" charset="-128"/>
              </a:rPr>
              <a:t>創造主義</a:t>
            </a:r>
            <a:endParaRPr kumimoji="1" lang="en-US" altLang="ja-JP" sz="1600" dirty="0">
              <a:latin typeface="DN_TB_Shinbun_Gothic_Std_M" panose="02000503000000000000" pitchFamily="2" charset="-128"/>
              <a:ea typeface="DN_TB_Shinbun_Gothic_Std_M" panose="02000503000000000000" pitchFamily="2" charset="-128"/>
            </a:endParaRPr>
          </a:p>
          <a:p>
            <a:pPr algn="ctr"/>
            <a:r>
              <a:rPr kumimoji="1" lang="ja-JP" altLang="en-US" sz="1600" dirty="0">
                <a:latin typeface="DN_TB_Shinbun_Gothic_Std_M" panose="02000503000000000000" pitchFamily="2" charset="-128"/>
                <a:ea typeface="DN_TB_Shinbun_Gothic_Std_M" panose="02000503000000000000" pitchFamily="2" charset="-128"/>
              </a:rPr>
              <a:t>専門性重視</a:t>
            </a:r>
            <a:endParaRPr kumimoji="1" lang="en-US" altLang="ja-JP" sz="1600" dirty="0">
              <a:latin typeface="DN_TB_Shinbun_Gothic_Std_M" panose="02000503000000000000" pitchFamily="2" charset="-128"/>
              <a:ea typeface="DN_TB_Shinbun_Gothic_Std_M" panose="02000503000000000000" pitchFamily="2" charset="-128"/>
            </a:endParaRPr>
          </a:p>
          <a:p>
            <a:pPr algn="ctr"/>
            <a:r>
              <a:rPr kumimoji="1" lang="ja-JP" altLang="en-US" sz="1600" dirty="0">
                <a:latin typeface="DN_TB_Shinbun_Gothic_Std_M" panose="02000503000000000000" pitchFamily="2" charset="-128"/>
                <a:ea typeface="DN_TB_Shinbun_Gothic_Std_M" panose="02000503000000000000" pitchFamily="2" charset="-128"/>
              </a:rPr>
              <a:t>試行錯誤主義</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261" name="テキスト ボックス 260">
            <a:extLst>
              <a:ext uri="{FF2B5EF4-FFF2-40B4-BE49-F238E27FC236}">
                <a16:creationId xmlns:a16="http://schemas.microsoft.com/office/drawing/2014/main" id="{DC9F7940-A351-4F44-B1AF-89A25B8D03DC}"/>
              </a:ext>
            </a:extLst>
          </p:cNvPr>
          <p:cNvSpPr txBox="1"/>
          <p:nvPr/>
        </p:nvSpPr>
        <p:spPr>
          <a:xfrm>
            <a:off x="8421035" y="2373541"/>
            <a:ext cx="847307"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局</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2" name="テキスト ボックス 261">
            <a:extLst>
              <a:ext uri="{FF2B5EF4-FFF2-40B4-BE49-F238E27FC236}">
                <a16:creationId xmlns:a16="http://schemas.microsoft.com/office/drawing/2014/main" id="{A751A7B0-1547-4122-BC2B-3842BFB12987}"/>
              </a:ext>
            </a:extLst>
          </p:cNvPr>
          <p:cNvSpPr txBox="1"/>
          <p:nvPr/>
        </p:nvSpPr>
        <p:spPr>
          <a:xfrm>
            <a:off x="10086500" y="3559651"/>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部</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3" name="テキスト ボックス 262">
            <a:extLst>
              <a:ext uri="{FF2B5EF4-FFF2-40B4-BE49-F238E27FC236}">
                <a16:creationId xmlns:a16="http://schemas.microsoft.com/office/drawing/2014/main" id="{B5A133FE-DEE4-4235-98C7-ABEA83E6F392}"/>
              </a:ext>
            </a:extLst>
          </p:cNvPr>
          <p:cNvSpPr txBox="1"/>
          <p:nvPr/>
        </p:nvSpPr>
        <p:spPr>
          <a:xfrm>
            <a:off x="10295005" y="4265656"/>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課</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4" name="テキスト ボックス 263">
            <a:extLst>
              <a:ext uri="{FF2B5EF4-FFF2-40B4-BE49-F238E27FC236}">
                <a16:creationId xmlns:a16="http://schemas.microsoft.com/office/drawing/2014/main" id="{BD6F5A6D-AC14-4C26-A1FB-6230F496C235}"/>
              </a:ext>
            </a:extLst>
          </p:cNvPr>
          <p:cNvSpPr txBox="1"/>
          <p:nvPr/>
        </p:nvSpPr>
        <p:spPr>
          <a:xfrm>
            <a:off x="10387420" y="4907513"/>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係</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7" name="矢印: 右 266">
            <a:extLst>
              <a:ext uri="{FF2B5EF4-FFF2-40B4-BE49-F238E27FC236}">
                <a16:creationId xmlns:a16="http://schemas.microsoft.com/office/drawing/2014/main" id="{6C5642D0-AA48-4497-A5D8-0B7F641C86B1}"/>
              </a:ext>
            </a:extLst>
          </p:cNvPr>
          <p:cNvSpPr/>
          <p:nvPr/>
        </p:nvSpPr>
        <p:spPr>
          <a:xfrm>
            <a:off x="10162358" y="2327555"/>
            <a:ext cx="140738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N_TB_Shinbun_Mincho_Std_L" panose="02000503000000000000" pitchFamily="2" charset="-128"/>
              <a:ea typeface="DN_TB_Shinbun_Mincho_Std_L" panose="02000503000000000000" pitchFamily="2" charset="-128"/>
            </a:endParaRPr>
          </a:p>
        </p:txBody>
      </p:sp>
      <p:sp>
        <p:nvSpPr>
          <p:cNvPr id="268" name="テキスト ボックス 267">
            <a:extLst>
              <a:ext uri="{FF2B5EF4-FFF2-40B4-BE49-F238E27FC236}">
                <a16:creationId xmlns:a16="http://schemas.microsoft.com/office/drawing/2014/main" id="{70568F1F-76C7-4B52-9656-32B639B914F8}"/>
              </a:ext>
            </a:extLst>
          </p:cNvPr>
          <p:cNvSpPr txBox="1"/>
          <p:nvPr/>
        </p:nvSpPr>
        <p:spPr>
          <a:xfrm>
            <a:off x="11070177" y="3443030"/>
            <a:ext cx="848131" cy="738664"/>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日常的大規模</a:t>
            </a:r>
            <a:endParaRPr kumimoji="1" lang="en-US" altLang="ja-JP" sz="1400" dirty="0">
              <a:latin typeface="DN_TB_Shinbun_Gothic_Std_M" panose="02000503000000000000" pitchFamily="2" charset="-128"/>
              <a:ea typeface="DN_TB_Shinbun_Gothic_Std_M" panose="02000503000000000000" pitchFamily="2" charset="-128"/>
            </a:endParaRPr>
          </a:p>
          <a:p>
            <a:r>
              <a:rPr kumimoji="1" lang="ja-JP" altLang="en-US" sz="1400" dirty="0">
                <a:latin typeface="DN_TB_Shinbun_Gothic_Std_M" panose="02000503000000000000" pitchFamily="2" charset="-128"/>
                <a:ea typeface="DN_TB_Shinbun_Gothic_Std_M" panose="02000503000000000000" pitchFamily="2" charset="-128"/>
              </a:rPr>
              <a:t>運用</a:t>
            </a:r>
            <a:endParaRPr kumimoji="1" lang="en-US" altLang="ja-JP" sz="1400" dirty="0">
              <a:latin typeface="DN_TB_Shinbun_Gothic_Std_M" panose="02000503000000000000" pitchFamily="2" charset="-128"/>
              <a:ea typeface="DN_TB_Shinbun_Gothic_Std_M" panose="02000503000000000000" pitchFamily="2" charset="-128"/>
            </a:endParaRPr>
          </a:p>
        </p:txBody>
      </p:sp>
      <p:pic>
        <p:nvPicPr>
          <p:cNvPr id="271" name="図 270">
            <a:extLst>
              <a:ext uri="{FF2B5EF4-FFF2-40B4-BE49-F238E27FC236}">
                <a16:creationId xmlns:a16="http://schemas.microsoft.com/office/drawing/2014/main" id="{85FA9071-2D35-46D8-94D8-275BB2F05A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2584" y="2641657"/>
            <a:ext cx="305902" cy="299660"/>
          </a:xfrm>
          <a:prstGeom prst="rect">
            <a:avLst/>
          </a:prstGeom>
        </p:spPr>
      </p:pic>
      <p:grpSp>
        <p:nvGrpSpPr>
          <p:cNvPr id="368" name="Group 152">
            <a:extLst>
              <a:ext uri="{FF2B5EF4-FFF2-40B4-BE49-F238E27FC236}">
                <a16:creationId xmlns:a16="http://schemas.microsoft.com/office/drawing/2014/main" id="{81E948E4-93D5-4F44-9A2D-CB0B66B1DB73}"/>
              </a:ext>
            </a:extLst>
          </p:cNvPr>
          <p:cNvGrpSpPr>
            <a:grpSpLocks noChangeAspect="1"/>
          </p:cNvGrpSpPr>
          <p:nvPr/>
        </p:nvGrpSpPr>
        <p:grpSpPr bwMode="auto">
          <a:xfrm>
            <a:off x="8576551" y="2941692"/>
            <a:ext cx="544343" cy="729479"/>
            <a:chOff x="4482" y="782"/>
            <a:chExt cx="738" cy="989"/>
          </a:xfrm>
        </p:grpSpPr>
        <p:sp>
          <p:nvSpPr>
            <p:cNvPr id="369" name="AutoShape 151">
              <a:extLst>
                <a:ext uri="{FF2B5EF4-FFF2-40B4-BE49-F238E27FC236}">
                  <a16:creationId xmlns:a16="http://schemas.microsoft.com/office/drawing/2014/main" id="{FA93302F-B2EE-4659-8CE6-40E966EFD5B0}"/>
                </a:ext>
              </a:extLst>
            </p:cNvPr>
            <p:cNvSpPr>
              <a:spLocks noChangeAspect="1" noChangeArrowheads="1" noTextEdit="1"/>
            </p:cNvSpPr>
            <p:nvPr/>
          </p:nvSpPr>
          <p:spPr bwMode="auto">
            <a:xfrm>
              <a:off x="4482" y="782"/>
              <a:ext cx="738"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70" name="Rectangle 153">
              <a:extLst>
                <a:ext uri="{FF2B5EF4-FFF2-40B4-BE49-F238E27FC236}">
                  <a16:creationId xmlns:a16="http://schemas.microsoft.com/office/drawing/2014/main" id="{618D8CBD-95CB-4FD5-9CB0-A56E2791E03A}"/>
                </a:ext>
              </a:extLst>
            </p:cNvPr>
            <p:cNvSpPr>
              <a:spLocks noChangeArrowheads="1"/>
            </p:cNvSpPr>
            <p:nvPr/>
          </p:nvSpPr>
          <p:spPr bwMode="auto">
            <a:xfrm>
              <a:off x="4552" y="849"/>
              <a:ext cx="645"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371" name="Rectangle 154">
              <a:extLst>
                <a:ext uri="{FF2B5EF4-FFF2-40B4-BE49-F238E27FC236}">
                  <a16:creationId xmlns:a16="http://schemas.microsoft.com/office/drawing/2014/main" id="{1613AFF6-EA8E-4648-BB01-37BFA90F75BA}"/>
                </a:ext>
              </a:extLst>
            </p:cNvPr>
            <p:cNvSpPr>
              <a:spLocks noChangeArrowheads="1"/>
            </p:cNvSpPr>
            <p:nvPr/>
          </p:nvSpPr>
          <p:spPr bwMode="auto">
            <a:xfrm>
              <a:off x="4529" y="825"/>
              <a:ext cx="644"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372" name="Freeform 155">
              <a:extLst>
                <a:ext uri="{FF2B5EF4-FFF2-40B4-BE49-F238E27FC236}">
                  <a16:creationId xmlns:a16="http://schemas.microsoft.com/office/drawing/2014/main" id="{59ABBB49-9FEB-4711-BD21-FF67C827AA4F}"/>
                </a:ext>
              </a:extLst>
            </p:cNvPr>
            <p:cNvSpPr>
              <a:spLocks/>
            </p:cNvSpPr>
            <p:nvPr/>
          </p:nvSpPr>
          <p:spPr bwMode="auto">
            <a:xfrm>
              <a:off x="4505" y="800"/>
              <a:ext cx="644" cy="904"/>
            </a:xfrm>
            <a:custGeom>
              <a:avLst/>
              <a:gdLst>
                <a:gd name="T0" fmla="*/ 589 w 10958"/>
                <a:gd name="T1" fmla="*/ 903 h 15369"/>
                <a:gd name="T2" fmla="*/ 593 w 10958"/>
                <a:gd name="T3" fmla="*/ 894 h 15369"/>
                <a:gd name="T4" fmla="*/ 601 w 10958"/>
                <a:gd name="T5" fmla="*/ 875 h 15369"/>
                <a:gd name="T6" fmla="*/ 611 w 10958"/>
                <a:gd name="T7" fmla="*/ 847 h 15369"/>
                <a:gd name="T8" fmla="*/ 621 w 10958"/>
                <a:gd name="T9" fmla="*/ 810 h 15369"/>
                <a:gd name="T10" fmla="*/ 631 w 10958"/>
                <a:gd name="T11" fmla="*/ 761 h 15369"/>
                <a:gd name="T12" fmla="*/ 639 w 10958"/>
                <a:gd name="T13" fmla="*/ 703 h 15369"/>
                <a:gd name="T14" fmla="*/ 643 w 10958"/>
                <a:gd name="T15" fmla="*/ 633 h 15369"/>
                <a:gd name="T16" fmla="*/ 644 w 10958"/>
                <a:gd name="T17" fmla="*/ 552 h 15369"/>
                <a:gd name="T18" fmla="*/ 644 w 10958"/>
                <a:gd name="T19" fmla="*/ 459 h 15369"/>
                <a:gd name="T20" fmla="*/ 644 w 10958"/>
                <a:gd name="T21" fmla="*/ 361 h 15369"/>
                <a:gd name="T22" fmla="*/ 644 w 10958"/>
                <a:gd name="T23" fmla="*/ 263 h 15369"/>
                <a:gd name="T24" fmla="*/ 644 w 10958"/>
                <a:gd name="T25" fmla="*/ 172 h 15369"/>
                <a:gd name="T26" fmla="*/ 644 w 10958"/>
                <a:gd name="T27" fmla="*/ 94 h 15369"/>
                <a:gd name="T28" fmla="*/ 644 w 10958"/>
                <a:gd name="T29" fmla="*/ 36 h 15369"/>
                <a:gd name="T30" fmla="*/ 644 w 10958"/>
                <a:gd name="T31" fmla="*/ 4 h 15369"/>
                <a:gd name="T32" fmla="*/ 0 w 10958"/>
                <a:gd name="T33" fmla="*/ 0 h 15369"/>
                <a:gd name="T34" fmla="*/ 0 w 10958"/>
                <a:gd name="T35" fmla="*/ 10 h 15369"/>
                <a:gd name="T36" fmla="*/ 0 w 10958"/>
                <a:gd name="T37" fmla="*/ 38 h 15369"/>
                <a:gd name="T38" fmla="*/ 0 w 10958"/>
                <a:gd name="T39" fmla="*/ 80 h 15369"/>
                <a:gd name="T40" fmla="*/ 0 w 10958"/>
                <a:gd name="T41" fmla="*/ 133 h 15369"/>
                <a:gd name="T42" fmla="*/ 0 w 10958"/>
                <a:gd name="T43" fmla="*/ 194 h 15369"/>
                <a:gd name="T44" fmla="*/ 0 w 10958"/>
                <a:gd name="T45" fmla="*/ 260 h 15369"/>
                <a:gd name="T46" fmla="*/ 0 w 10958"/>
                <a:gd name="T47" fmla="*/ 328 h 15369"/>
                <a:gd name="T48" fmla="*/ 0 w 10958"/>
                <a:gd name="T49" fmla="*/ 393 h 15369"/>
                <a:gd name="T50" fmla="*/ 0 w 10958"/>
                <a:gd name="T51" fmla="*/ 463 h 15369"/>
                <a:gd name="T52" fmla="*/ 0 w 10958"/>
                <a:gd name="T53" fmla="*/ 544 h 15369"/>
                <a:gd name="T54" fmla="*/ 0 w 10958"/>
                <a:gd name="T55" fmla="*/ 629 h 15369"/>
                <a:gd name="T56" fmla="*/ 0 w 10958"/>
                <a:gd name="T57" fmla="*/ 712 h 15369"/>
                <a:gd name="T58" fmla="*/ 0 w 10958"/>
                <a:gd name="T59" fmla="*/ 787 h 15369"/>
                <a:gd name="T60" fmla="*/ 0 w 10958"/>
                <a:gd name="T61" fmla="*/ 848 h 15369"/>
                <a:gd name="T62" fmla="*/ 0 w 10958"/>
                <a:gd name="T63" fmla="*/ 889 h 15369"/>
                <a:gd name="T64" fmla="*/ 0 w 10958"/>
                <a:gd name="T65" fmla="*/ 904 h 15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958" h="15369">
                  <a:moveTo>
                    <a:pt x="10008" y="15369"/>
                  </a:moveTo>
                  <a:lnTo>
                    <a:pt x="10018" y="15350"/>
                  </a:lnTo>
                  <a:lnTo>
                    <a:pt x="10049" y="15293"/>
                  </a:lnTo>
                  <a:lnTo>
                    <a:pt x="10095" y="15197"/>
                  </a:lnTo>
                  <a:lnTo>
                    <a:pt x="10156" y="15061"/>
                  </a:lnTo>
                  <a:lnTo>
                    <a:pt x="10227" y="14884"/>
                  </a:lnTo>
                  <a:lnTo>
                    <a:pt x="10308" y="14667"/>
                  </a:lnTo>
                  <a:lnTo>
                    <a:pt x="10394" y="14408"/>
                  </a:lnTo>
                  <a:lnTo>
                    <a:pt x="10483" y="14107"/>
                  </a:lnTo>
                  <a:lnTo>
                    <a:pt x="10571" y="13763"/>
                  </a:lnTo>
                  <a:lnTo>
                    <a:pt x="10657" y="13376"/>
                  </a:lnTo>
                  <a:lnTo>
                    <a:pt x="10738" y="12943"/>
                  </a:lnTo>
                  <a:lnTo>
                    <a:pt x="10809" y="12467"/>
                  </a:lnTo>
                  <a:lnTo>
                    <a:pt x="10871" y="11946"/>
                  </a:lnTo>
                  <a:lnTo>
                    <a:pt x="10916" y="11377"/>
                  </a:lnTo>
                  <a:lnTo>
                    <a:pt x="10947" y="10762"/>
                  </a:lnTo>
                  <a:lnTo>
                    <a:pt x="10958" y="10100"/>
                  </a:lnTo>
                  <a:lnTo>
                    <a:pt x="10958" y="9384"/>
                  </a:lnTo>
                  <a:lnTo>
                    <a:pt x="10958" y="8615"/>
                  </a:lnTo>
                  <a:lnTo>
                    <a:pt x="10958" y="7808"/>
                  </a:lnTo>
                  <a:lnTo>
                    <a:pt x="10958" y="6977"/>
                  </a:lnTo>
                  <a:lnTo>
                    <a:pt x="10958" y="6136"/>
                  </a:lnTo>
                  <a:lnTo>
                    <a:pt x="10958" y="5295"/>
                  </a:lnTo>
                  <a:lnTo>
                    <a:pt x="10958" y="4471"/>
                  </a:lnTo>
                  <a:lnTo>
                    <a:pt x="10958" y="3677"/>
                  </a:lnTo>
                  <a:lnTo>
                    <a:pt x="10958" y="2926"/>
                  </a:lnTo>
                  <a:lnTo>
                    <a:pt x="10958" y="2231"/>
                  </a:lnTo>
                  <a:lnTo>
                    <a:pt x="10958" y="1605"/>
                  </a:lnTo>
                  <a:lnTo>
                    <a:pt x="10958" y="1063"/>
                  </a:lnTo>
                  <a:lnTo>
                    <a:pt x="10958" y="617"/>
                  </a:lnTo>
                  <a:lnTo>
                    <a:pt x="10958" y="283"/>
                  </a:lnTo>
                  <a:lnTo>
                    <a:pt x="10958" y="72"/>
                  </a:lnTo>
                  <a:lnTo>
                    <a:pt x="10958" y="0"/>
                  </a:lnTo>
                  <a:lnTo>
                    <a:pt x="0" y="0"/>
                  </a:ln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lnTo>
                    <a:pt x="0" y="7253"/>
                  </a:lnTo>
                  <a:lnTo>
                    <a:pt x="0" y="7880"/>
                  </a:lnTo>
                  <a:lnTo>
                    <a:pt x="0" y="8550"/>
                  </a:lnTo>
                  <a:lnTo>
                    <a:pt x="0" y="9252"/>
                  </a:lnTo>
                  <a:lnTo>
                    <a:pt x="0" y="9970"/>
                  </a:lnTo>
                  <a:lnTo>
                    <a:pt x="0" y="10694"/>
                  </a:lnTo>
                  <a:lnTo>
                    <a:pt x="0" y="11409"/>
                  </a:lnTo>
                  <a:lnTo>
                    <a:pt x="0" y="12103"/>
                  </a:lnTo>
                  <a:lnTo>
                    <a:pt x="0" y="12764"/>
                  </a:lnTo>
                  <a:lnTo>
                    <a:pt x="0" y="13378"/>
                  </a:lnTo>
                  <a:lnTo>
                    <a:pt x="0" y="13933"/>
                  </a:lnTo>
                  <a:lnTo>
                    <a:pt x="0" y="14415"/>
                  </a:lnTo>
                  <a:lnTo>
                    <a:pt x="0" y="14813"/>
                  </a:lnTo>
                  <a:lnTo>
                    <a:pt x="0" y="15114"/>
                  </a:lnTo>
                  <a:lnTo>
                    <a:pt x="0" y="15303"/>
                  </a:lnTo>
                  <a:lnTo>
                    <a:pt x="0" y="15369"/>
                  </a:lnTo>
                  <a:lnTo>
                    <a:pt x="10008" y="15369"/>
                  </a:lnTo>
                  <a:close/>
                </a:path>
              </a:pathLst>
            </a:custGeom>
            <a:solidFill>
              <a:srgbClr val="FFFFFF"/>
            </a:solidFill>
            <a:ln w="7938">
              <a:solidFill>
                <a:srgbClr val="000000"/>
              </a:solidFill>
              <a:prstDash val="solid"/>
              <a:round/>
              <a:headEnd/>
              <a:tailEnd/>
            </a:ln>
          </p:spPr>
          <p:txBody>
            <a:bodyPr/>
            <a:lstStyle/>
            <a:p>
              <a:endParaRPr lang="ja-JP" altLang="en-US"/>
            </a:p>
          </p:txBody>
        </p:sp>
        <p:sp>
          <p:nvSpPr>
            <p:cNvPr id="373" name="Freeform 156">
              <a:extLst>
                <a:ext uri="{FF2B5EF4-FFF2-40B4-BE49-F238E27FC236}">
                  <a16:creationId xmlns:a16="http://schemas.microsoft.com/office/drawing/2014/main" id="{D7E5DEA5-F034-4A21-9C71-5B691AB0BC71}"/>
                </a:ext>
              </a:extLst>
            </p:cNvPr>
            <p:cNvSpPr>
              <a:spLocks noEditPoints="1"/>
            </p:cNvSpPr>
            <p:nvPr/>
          </p:nvSpPr>
          <p:spPr bwMode="auto">
            <a:xfrm>
              <a:off x="4659" y="850"/>
              <a:ext cx="99" cy="96"/>
            </a:xfrm>
            <a:custGeom>
              <a:avLst/>
              <a:gdLst>
                <a:gd name="T0" fmla="*/ 64 w 1683"/>
                <a:gd name="T1" fmla="*/ 2 h 1634"/>
                <a:gd name="T2" fmla="*/ 64 w 1683"/>
                <a:gd name="T3" fmla="*/ 3 h 1634"/>
                <a:gd name="T4" fmla="*/ 62 w 1683"/>
                <a:gd name="T5" fmla="*/ 5 h 1634"/>
                <a:gd name="T6" fmla="*/ 80 w 1683"/>
                <a:gd name="T7" fmla="*/ 16 h 1634"/>
                <a:gd name="T8" fmla="*/ 81 w 1683"/>
                <a:gd name="T9" fmla="*/ 16 h 1634"/>
                <a:gd name="T10" fmla="*/ 82 w 1683"/>
                <a:gd name="T11" fmla="*/ 16 h 1634"/>
                <a:gd name="T12" fmla="*/ 89 w 1683"/>
                <a:gd name="T13" fmla="*/ 22 h 1634"/>
                <a:gd name="T14" fmla="*/ 89 w 1683"/>
                <a:gd name="T15" fmla="*/ 23 h 1634"/>
                <a:gd name="T16" fmla="*/ 89 w 1683"/>
                <a:gd name="T17" fmla="*/ 24 h 1634"/>
                <a:gd name="T18" fmla="*/ 86 w 1683"/>
                <a:gd name="T19" fmla="*/ 26 h 1634"/>
                <a:gd name="T20" fmla="*/ 90 w 1683"/>
                <a:gd name="T21" fmla="*/ 43 h 1634"/>
                <a:gd name="T22" fmla="*/ 91 w 1683"/>
                <a:gd name="T23" fmla="*/ 43 h 1634"/>
                <a:gd name="T24" fmla="*/ 92 w 1683"/>
                <a:gd name="T25" fmla="*/ 43 h 1634"/>
                <a:gd name="T26" fmla="*/ 98 w 1683"/>
                <a:gd name="T27" fmla="*/ 49 h 1634"/>
                <a:gd name="T28" fmla="*/ 99 w 1683"/>
                <a:gd name="T29" fmla="*/ 50 h 1634"/>
                <a:gd name="T30" fmla="*/ 98 w 1683"/>
                <a:gd name="T31" fmla="*/ 52 h 1634"/>
                <a:gd name="T32" fmla="*/ 60 w 1683"/>
                <a:gd name="T33" fmla="*/ 52 h 1634"/>
                <a:gd name="T34" fmla="*/ 59 w 1683"/>
                <a:gd name="T35" fmla="*/ 53 h 1634"/>
                <a:gd name="T36" fmla="*/ 68 w 1683"/>
                <a:gd name="T37" fmla="*/ 69 h 1634"/>
                <a:gd name="T38" fmla="*/ 94 w 1683"/>
                <a:gd name="T39" fmla="*/ 89 h 1634"/>
                <a:gd name="T40" fmla="*/ 93 w 1683"/>
                <a:gd name="T41" fmla="*/ 92 h 1634"/>
                <a:gd name="T42" fmla="*/ 82 w 1683"/>
                <a:gd name="T43" fmla="*/ 93 h 1634"/>
                <a:gd name="T44" fmla="*/ 63 w 1683"/>
                <a:gd name="T45" fmla="*/ 68 h 1634"/>
                <a:gd name="T46" fmla="*/ 53 w 1683"/>
                <a:gd name="T47" fmla="*/ 70 h 1634"/>
                <a:gd name="T48" fmla="*/ 24 w 1683"/>
                <a:gd name="T49" fmla="*/ 94 h 1634"/>
                <a:gd name="T50" fmla="*/ 40 w 1683"/>
                <a:gd name="T51" fmla="*/ 78 h 1634"/>
                <a:gd name="T52" fmla="*/ 25 w 1683"/>
                <a:gd name="T53" fmla="*/ 50 h 1634"/>
                <a:gd name="T54" fmla="*/ 51 w 1683"/>
                <a:gd name="T55" fmla="*/ 41 h 1634"/>
                <a:gd name="T56" fmla="*/ 34 w 1683"/>
                <a:gd name="T57" fmla="*/ 20 h 1634"/>
                <a:gd name="T58" fmla="*/ 60 w 1683"/>
                <a:gd name="T59" fmla="*/ 44 h 1634"/>
                <a:gd name="T60" fmla="*/ 60 w 1683"/>
                <a:gd name="T61" fmla="*/ 49 h 1634"/>
                <a:gd name="T62" fmla="*/ 17 w 1683"/>
                <a:gd name="T63" fmla="*/ 4 h 1634"/>
                <a:gd name="T64" fmla="*/ 27 w 1683"/>
                <a:gd name="T65" fmla="*/ 14 h 1634"/>
                <a:gd name="T66" fmla="*/ 26 w 1683"/>
                <a:gd name="T67" fmla="*/ 18 h 1634"/>
                <a:gd name="T68" fmla="*/ 21 w 1683"/>
                <a:gd name="T69" fmla="*/ 18 h 1634"/>
                <a:gd name="T70" fmla="*/ 14 w 1683"/>
                <a:gd name="T71" fmla="*/ 7 h 1634"/>
                <a:gd name="T72" fmla="*/ 8 w 1683"/>
                <a:gd name="T73" fmla="*/ 68 h 1634"/>
                <a:gd name="T74" fmla="*/ 18 w 1683"/>
                <a:gd name="T75" fmla="*/ 55 h 1634"/>
                <a:gd name="T76" fmla="*/ 26 w 1683"/>
                <a:gd name="T77" fmla="*/ 34 h 1634"/>
                <a:gd name="T78" fmla="*/ 31 w 1683"/>
                <a:gd name="T79" fmla="*/ 22 h 1634"/>
                <a:gd name="T80" fmla="*/ 22 w 1683"/>
                <a:gd name="T81" fmla="*/ 55 h 1634"/>
                <a:gd name="T82" fmla="*/ 17 w 1683"/>
                <a:gd name="T83" fmla="*/ 69 h 1634"/>
                <a:gd name="T84" fmla="*/ 16 w 1683"/>
                <a:gd name="T85" fmla="*/ 73 h 1634"/>
                <a:gd name="T86" fmla="*/ 17 w 1683"/>
                <a:gd name="T87" fmla="*/ 77 h 1634"/>
                <a:gd name="T88" fmla="*/ 19 w 1683"/>
                <a:gd name="T89" fmla="*/ 81 h 1634"/>
                <a:gd name="T90" fmla="*/ 20 w 1683"/>
                <a:gd name="T91" fmla="*/ 86 h 1634"/>
                <a:gd name="T92" fmla="*/ 18 w 1683"/>
                <a:gd name="T93" fmla="*/ 93 h 1634"/>
                <a:gd name="T94" fmla="*/ 13 w 1683"/>
                <a:gd name="T95" fmla="*/ 94 h 1634"/>
                <a:gd name="T96" fmla="*/ 10 w 1683"/>
                <a:gd name="T97" fmla="*/ 91 h 1634"/>
                <a:gd name="T98" fmla="*/ 10 w 1683"/>
                <a:gd name="T99" fmla="*/ 85 h 1634"/>
                <a:gd name="T100" fmla="*/ 10 w 1683"/>
                <a:gd name="T101" fmla="*/ 79 h 1634"/>
                <a:gd name="T102" fmla="*/ 7 w 1683"/>
                <a:gd name="T103" fmla="*/ 72 h 1634"/>
                <a:gd name="T104" fmla="*/ 3 w 1683"/>
                <a:gd name="T105" fmla="*/ 27 h 1634"/>
                <a:gd name="T106" fmla="*/ 16 w 1683"/>
                <a:gd name="T107" fmla="*/ 35 h 1634"/>
                <a:gd name="T108" fmla="*/ 17 w 1683"/>
                <a:gd name="T109" fmla="*/ 43 h 1634"/>
                <a:gd name="T110" fmla="*/ 14 w 1683"/>
                <a:gd name="T111" fmla="*/ 45 h 1634"/>
                <a:gd name="T112" fmla="*/ 8 w 1683"/>
                <a:gd name="T113" fmla="*/ 37 h 16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83" h="1634">
                  <a:moveTo>
                    <a:pt x="1063" y="20"/>
                  </a:moveTo>
                  <a:lnTo>
                    <a:pt x="1066" y="20"/>
                  </a:lnTo>
                  <a:lnTo>
                    <a:pt x="1069" y="20"/>
                  </a:lnTo>
                  <a:lnTo>
                    <a:pt x="1072" y="21"/>
                  </a:lnTo>
                  <a:lnTo>
                    <a:pt x="1075" y="22"/>
                  </a:lnTo>
                  <a:lnTo>
                    <a:pt x="1078" y="23"/>
                  </a:lnTo>
                  <a:lnTo>
                    <a:pt x="1081" y="24"/>
                  </a:lnTo>
                  <a:lnTo>
                    <a:pt x="1084" y="25"/>
                  </a:lnTo>
                  <a:lnTo>
                    <a:pt x="1086" y="27"/>
                  </a:lnTo>
                  <a:lnTo>
                    <a:pt x="1088" y="28"/>
                  </a:lnTo>
                  <a:lnTo>
                    <a:pt x="1090" y="30"/>
                  </a:lnTo>
                  <a:lnTo>
                    <a:pt x="1092" y="31"/>
                  </a:lnTo>
                  <a:lnTo>
                    <a:pt x="1094" y="33"/>
                  </a:lnTo>
                  <a:lnTo>
                    <a:pt x="1095" y="35"/>
                  </a:lnTo>
                  <a:lnTo>
                    <a:pt x="1096" y="38"/>
                  </a:lnTo>
                  <a:lnTo>
                    <a:pt x="1096" y="40"/>
                  </a:lnTo>
                  <a:lnTo>
                    <a:pt x="1097" y="43"/>
                  </a:lnTo>
                  <a:lnTo>
                    <a:pt x="1096" y="45"/>
                  </a:lnTo>
                  <a:lnTo>
                    <a:pt x="1096" y="47"/>
                  </a:lnTo>
                  <a:lnTo>
                    <a:pt x="1096" y="50"/>
                  </a:lnTo>
                  <a:lnTo>
                    <a:pt x="1095" y="53"/>
                  </a:lnTo>
                  <a:lnTo>
                    <a:pt x="1093" y="55"/>
                  </a:lnTo>
                  <a:lnTo>
                    <a:pt x="1091" y="58"/>
                  </a:lnTo>
                  <a:lnTo>
                    <a:pt x="1089" y="61"/>
                  </a:lnTo>
                  <a:lnTo>
                    <a:pt x="1086" y="65"/>
                  </a:lnTo>
                  <a:lnTo>
                    <a:pt x="1081" y="68"/>
                  </a:lnTo>
                  <a:lnTo>
                    <a:pt x="1076" y="71"/>
                  </a:lnTo>
                  <a:lnTo>
                    <a:pt x="1071" y="75"/>
                  </a:lnTo>
                  <a:lnTo>
                    <a:pt x="1064" y="79"/>
                  </a:lnTo>
                  <a:lnTo>
                    <a:pt x="1054" y="83"/>
                  </a:lnTo>
                  <a:lnTo>
                    <a:pt x="1045" y="87"/>
                  </a:lnTo>
                  <a:lnTo>
                    <a:pt x="1035" y="91"/>
                  </a:lnTo>
                  <a:lnTo>
                    <a:pt x="1023" y="96"/>
                  </a:lnTo>
                  <a:lnTo>
                    <a:pt x="1023" y="345"/>
                  </a:lnTo>
                  <a:lnTo>
                    <a:pt x="1299" y="345"/>
                  </a:lnTo>
                  <a:lnTo>
                    <a:pt x="1352" y="282"/>
                  </a:lnTo>
                  <a:lnTo>
                    <a:pt x="1354" y="279"/>
                  </a:lnTo>
                  <a:lnTo>
                    <a:pt x="1356" y="277"/>
                  </a:lnTo>
                  <a:lnTo>
                    <a:pt x="1358" y="275"/>
                  </a:lnTo>
                  <a:lnTo>
                    <a:pt x="1359" y="274"/>
                  </a:lnTo>
                  <a:lnTo>
                    <a:pt x="1361" y="272"/>
                  </a:lnTo>
                  <a:lnTo>
                    <a:pt x="1363" y="271"/>
                  </a:lnTo>
                  <a:lnTo>
                    <a:pt x="1365" y="269"/>
                  </a:lnTo>
                  <a:lnTo>
                    <a:pt x="1367" y="268"/>
                  </a:lnTo>
                  <a:lnTo>
                    <a:pt x="1369" y="267"/>
                  </a:lnTo>
                  <a:lnTo>
                    <a:pt x="1371" y="266"/>
                  </a:lnTo>
                  <a:lnTo>
                    <a:pt x="1373" y="265"/>
                  </a:lnTo>
                  <a:lnTo>
                    <a:pt x="1375" y="265"/>
                  </a:lnTo>
                  <a:lnTo>
                    <a:pt x="1377" y="264"/>
                  </a:lnTo>
                  <a:lnTo>
                    <a:pt x="1379" y="264"/>
                  </a:lnTo>
                  <a:lnTo>
                    <a:pt x="1381" y="264"/>
                  </a:lnTo>
                  <a:lnTo>
                    <a:pt x="1384" y="264"/>
                  </a:lnTo>
                  <a:lnTo>
                    <a:pt x="1386" y="264"/>
                  </a:lnTo>
                  <a:lnTo>
                    <a:pt x="1388" y="264"/>
                  </a:lnTo>
                  <a:lnTo>
                    <a:pt x="1390" y="264"/>
                  </a:lnTo>
                  <a:lnTo>
                    <a:pt x="1392" y="264"/>
                  </a:lnTo>
                  <a:lnTo>
                    <a:pt x="1394" y="265"/>
                  </a:lnTo>
                  <a:lnTo>
                    <a:pt x="1396" y="265"/>
                  </a:lnTo>
                  <a:lnTo>
                    <a:pt x="1398" y="266"/>
                  </a:lnTo>
                  <a:lnTo>
                    <a:pt x="1401" y="267"/>
                  </a:lnTo>
                  <a:lnTo>
                    <a:pt x="1403" y="268"/>
                  </a:lnTo>
                  <a:lnTo>
                    <a:pt x="1405" y="269"/>
                  </a:lnTo>
                  <a:lnTo>
                    <a:pt x="1407" y="271"/>
                  </a:lnTo>
                  <a:lnTo>
                    <a:pt x="1409" y="272"/>
                  </a:lnTo>
                  <a:lnTo>
                    <a:pt x="1411" y="274"/>
                  </a:lnTo>
                  <a:lnTo>
                    <a:pt x="1413" y="276"/>
                  </a:lnTo>
                  <a:lnTo>
                    <a:pt x="1415" y="278"/>
                  </a:lnTo>
                  <a:lnTo>
                    <a:pt x="1418" y="281"/>
                  </a:lnTo>
                  <a:lnTo>
                    <a:pt x="1507" y="377"/>
                  </a:lnTo>
                  <a:lnTo>
                    <a:pt x="1508" y="379"/>
                  </a:lnTo>
                  <a:lnTo>
                    <a:pt x="1510" y="380"/>
                  </a:lnTo>
                  <a:lnTo>
                    <a:pt x="1512" y="382"/>
                  </a:lnTo>
                  <a:lnTo>
                    <a:pt x="1513" y="385"/>
                  </a:lnTo>
                  <a:lnTo>
                    <a:pt x="1514" y="387"/>
                  </a:lnTo>
                  <a:lnTo>
                    <a:pt x="1515" y="388"/>
                  </a:lnTo>
                  <a:lnTo>
                    <a:pt x="1516" y="390"/>
                  </a:lnTo>
                  <a:lnTo>
                    <a:pt x="1516" y="391"/>
                  </a:lnTo>
                  <a:lnTo>
                    <a:pt x="1517" y="393"/>
                  </a:lnTo>
                  <a:lnTo>
                    <a:pt x="1517" y="394"/>
                  </a:lnTo>
                  <a:lnTo>
                    <a:pt x="1517" y="395"/>
                  </a:lnTo>
                  <a:lnTo>
                    <a:pt x="1517" y="396"/>
                  </a:lnTo>
                  <a:lnTo>
                    <a:pt x="1517" y="397"/>
                  </a:lnTo>
                  <a:lnTo>
                    <a:pt x="1517" y="399"/>
                  </a:lnTo>
                  <a:lnTo>
                    <a:pt x="1517" y="400"/>
                  </a:lnTo>
                  <a:lnTo>
                    <a:pt x="1518" y="401"/>
                  </a:lnTo>
                  <a:lnTo>
                    <a:pt x="1517" y="404"/>
                  </a:lnTo>
                  <a:lnTo>
                    <a:pt x="1517" y="406"/>
                  </a:lnTo>
                  <a:lnTo>
                    <a:pt x="1517" y="409"/>
                  </a:lnTo>
                  <a:lnTo>
                    <a:pt x="1517" y="411"/>
                  </a:lnTo>
                  <a:lnTo>
                    <a:pt x="1516" y="413"/>
                  </a:lnTo>
                  <a:lnTo>
                    <a:pt x="1514" y="416"/>
                  </a:lnTo>
                  <a:lnTo>
                    <a:pt x="1512" y="418"/>
                  </a:lnTo>
                  <a:lnTo>
                    <a:pt x="1510" y="420"/>
                  </a:lnTo>
                  <a:lnTo>
                    <a:pt x="1506" y="422"/>
                  </a:lnTo>
                  <a:lnTo>
                    <a:pt x="1502" y="424"/>
                  </a:lnTo>
                  <a:lnTo>
                    <a:pt x="1497" y="427"/>
                  </a:lnTo>
                  <a:lnTo>
                    <a:pt x="1490" y="431"/>
                  </a:lnTo>
                  <a:lnTo>
                    <a:pt x="1483" y="434"/>
                  </a:lnTo>
                  <a:lnTo>
                    <a:pt x="1474" y="438"/>
                  </a:lnTo>
                  <a:lnTo>
                    <a:pt x="1465" y="442"/>
                  </a:lnTo>
                  <a:lnTo>
                    <a:pt x="1454" y="447"/>
                  </a:lnTo>
                  <a:lnTo>
                    <a:pt x="1432" y="840"/>
                  </a:lnTo>
                  <a:lnTo>
                    <a:pt x="1454" y="840"/>
                  </a:lnTo>
                  <a:lnTo>
                    <a:pt x="1516" y="743"/>
                  </a:lnTo>
                  <a:lnTo>
                    <a:pt x="1518" y="739"/>
                  </a:lnTo>
                  <a:lnTo>
                    <a:pt x="1520" y="737"/>
                  </a:lnTo>
                  <a:lnTo>
                    <a:pt x="1522" y="734"/>
                  </a:lnTo>
                  <a:lnTo>
                    <a:pt x="1525" y="732"/>
                  </a:lnTo>
                  <a:lnTo>
                    <a:pt x="1527" y="730"/>
                  </a:lnTo>
                  <a:lnTo>
                    <a:pt x="1530" y="729"/>
                  </a:lnTo>
                  <a:lnTo>
                    <a:pt x="1532" y="727"/>
                  </a:lnTo>
                  <a:lnTo>
                    <a:pt x="1534" y="726"/>
                  </a:lnTo>
                  <a:lnTo>
                    <a:pt x="1536" y="725"/>
                  </a:lnTo>
                  <a:lnTo>
                    <a:pt x="1538" y="725"/>
                  </a:lnTo>
                  <a:lnTo>
                    <a:pt x="1540" y="724"/>
                  </a:lnTo>
                  <a:lnTo>
                    <a:pt x="1542" y="724"/>
                  </a:lnTo>
                  <a:lnTo>
                    <a:pt x="1544" y="724"/>
                  </a:lnTo>
                  <a:lnTo>
                    <a:pt x="1546" y="724"/>
                  </a:lnTo>
                  <a:lnTo>
                    <a:pt x="1547" y="724"/>
                  </a:lnTo>
                  <a:lnTo>
                    <a:pt x="1549" y="724"/>
                  </a:lnTo>
                  <a:lnTo>
                    <a:pt x="1551" y="724"/>
                  </a:lnTo>
                  <a:lnTo>
                    <a:pt x="1553" y="724"/>
                  </a:lnTo>
                  <a:lnTo>
                    <a:pt x="1555" y="724"/>
                  </a:lnTo>
                  <a:lnTo>
                    <a:pt x="1558" y="725"/>
                  </a:lnTo>
                  <a:lnTo>
                    <a:pt x="1560" y="726"/>
                  </a:lnTo>
                  <a:lnTo>
                    <a:pt x="1562" y="727"/>
                  </a:lnTo>
                  <a:lnTo>
                    <a:pt x="1564" y="728"/>
                  </a:lnTo>
                  <a:lnTo>
                    <a:pt x="1566" y="729"/>
                  </a:lnTo>
                  <a:lnTo>
                    <a:pt x="1568" y="731"/>
                  </a:lnTo>
                  <a:lnTo>
                    <a:pt x="1569" y="732"/>
                  </a:lnTo>
                  <a:lnTo>
                    <a:pt x="1571" y="734"/>
                  </a:lnTo>
                  <a:lnTo>
                    <a:pt x="1573" y="735"/>
                  </a:lnTo>
                  <a:lnTo>
                    <a:pt x="1575" y="737"/>
                  </a:lnTo>
                  <a:lnTo>
                    <a:pt x="1577" y="739"/>
                  </a:lnTo>
                  <a:lnTo>
                    <a:pt x="1579" y="741"/>
                  </a:lnTo>
                  <a:lnTo>
                    <a:pt x="1581" y="743"/>
                  </a:lnTo>
                  <a:lnTo>
                    <a:pt x="1662" y="826"/>
                  </a:lnTo>
                  <a:lnTo>
                    <a:pt x="1664" y="828"/>
                  </a:lnTo>
                  <a:lnTo>
                    <a:pt x="1666" y="830"/>
                  </a:lnTo>
                  <a:lnTo>
                    <a:pt x="1668" y="832"/>
                  </a:lnTo>
                  <a:lnTo>
                    <a:pt x="1669" y="834"/>
                  </a:lnTo>
                  <a:lnTo>
                    <a:pt x="1671" y="837"/>
                  </a:lnTo>
                  <a:lnTo>
                    <a:pt x="1673" y="839"/>
                  </a:lnTo>
                  <a:lnTo>
                    <a:pt x="1675" y="842"/>
                  </a:lnTo>
                  <a:lnTo>
                    <a:pt x="1676" y="845"/>
                  </a:lnTo>
                  <a:lnTo>
                    <a:pt x="1678" y="847"/>
                  </a:lnTo>
                  <a:lnTo>
                    <a:pt x="1679" y="849"/>
                  </a:lnTo>
                  <a:lnTo>
                    <a:pt x="1680" y="852"/>
                  </a:lnTo>
                  <a:lnTo>
                    <a:pt x="1681" y="854"/>
                  </a:lnTo>
                  <a:lnTo>
                    <a:pt x="1682" y="857"/>
                  </a:lnTo>
                  <a:lnTo>
                    <a:pt x="1682" y="860"/>
                  </a:lnTo>
                  <a:lnTo>
                    <a:pt x="1682" y="863"/>
                  </a:lnTo>
                  <a:lnTo>
                    <a:pt x="1683" y="866"/>
                  </a:lnTo>
                  <a:lnTo>
                    <a:pt x="1682" y="869"/>
                  </a:lnTo>
                  <a:lnTo>
                    <a:pt x="1682" y="872"/>
                  </a:lnTo>
                  <a:lnTo>
                    <a:pt x="1681" y="875"/>
                  </a:lnTo>
                  <a:lnTo>
                    <a:pt x="1680" y="877"/>
                  </a:lnTo>
                  <a:lnTo>
                    <a:pt x="1678" y="879"/>
                  </a:lnTo>
                  <a:lnTo>
                    <a:pt x="1676" y="881"/>
                  </a:lnTo>
                  <a:lnTo>
                    <a:pt x="1674" y="882"/>
                  </a:lnTo>
                  <a:lnTo>
                    <a:pt x="1672" y="883"/>
                  </a:lnTo>
                  <a:lnTo>
                    <a:pt x="1670" y="884"/>
                  </a:lnTo>
                  <a:lnTo>
                    <a:pt x="1667" y="884"/>
                  </a:lnTo>
                  <a:lnTo>
                    <a:pt x="1664" y="885"/>
                  </a:lnTo>
                  <a:lnTo>
                    <a:pt x="1661" y="885"/>
                  </a:lnTo>
                  <a:lnTo>
                    <a:pt x="1658" y="885"/>
                  </a:lnTo>
                  <a:lnTo>
                    <a:pt x="1655" y="885"/>
                  </a:lnTo>
                  <a:lnTo>
                    <a:pt x="1652" y="885"/>
                  </a:lnTo>
                  <a:lnTo>
                    <a:pt x="1649" y="886"/>
                  </a:lnTo>
                  <a:lnTo>
                    <a:pt x="1014" y="886"/>
                  </a:lnTo>
                  <a:lnTo>
                    <a:pt x="1013" y="890"/>
                  </a:lnTo>
                  <a:lnTo>
                    <a:pt x="1013" y="893"/>
                  </a:lnTo>
                  <a:lnTo>
                    <a:pt x="1013" y="895"/>
                  </a:lnTo>
                  <a:lnTo>
                    <a:pt x="1012" y="898"/>
                  </a:lnTo>
                  <a:lnTo>
                    <a:pt x="1012" y="900"/>
                  </a:lnTo>
                  <a:lnTo>
                    <a:pt x="1012" y="901"/>
                  </a:lnTo>
                  <a:lnTo>
                    <a:pt x="1012" y="903"/>
                  </a:lnTo>
                  <a:lnTo>
                    <a:pt x="1012" y="904"/>
                  </a:lnTo>
                  <a:lnTo>
                    <a:pt x="1011" y="905"/>
                  </a:lnTo>
                  <a:lnTo>
                    <a:pt x="1011" y="906"/>
                  </a:lnTo>
                  <a:lnTo>
                    <a:pt x="1011" y="907"/>
                  </a:lnTo>
                  <a:lnTo>
                    <a:pt x="1011" y="908"/>
                  </a:lnTo>
                  <a:lnTo>
                    <a:pt x="1009" y="909"/>
                  </a:lnTo>
                  <a:lnTo>
                    <a:pt x="1009" y="910"/>
                  </a:lnTo>
                  <a:lnTo>
                    <a:pt x="1009" y="912"/>
                  </a:lnTo>
                  <a:lnTo>
                    <a:pt x="1037" y="968"/>
                  </a:lnTo>
                  <a:lnTo>
                    <a:pt x="1067" y="1021"/>
                  </a:lnTo>
                  <a:lnTo>
                    <a:pt x="1096" y="1073"/>
                  </a:lnTo>
                  <a:lnTo>
                    <a:pt x="1128" y="1121"/>
                  </a:lnTo>
                  <a:lnTo>
                    <a:pt x="1162" y="1167"/>
                  </a:lnTo>
                  <a:lnTo>
                    <a:pt x="1196" y="1210"/>
                  </a:lnTo>
                  <a:lnTo>
                    <a:pt x="1232" y="1250"/>
                  </a:lnTo>
                  <a:lnTo>
                    <a:pt x="1271" y="1288"/>
                  </a:lnTo>
                  <a:lnTo>
                    <a:pt x="1311" y="1325"/>
                  </a:lnTo>
                  <a:lnTo>
                    <a:pt x="1354" y="1360"/>
                  </a:lnTo>
                  <a:lnTo>
                    <a:pt x="1397" y="1393"/>
                  </a:lnTo>
                  <a:lnTo>
                    <a:pt x="1445" y="1423"/>
                  </a:lnTo>
                  <a:lnTo>
                    <a:pt x="1494" y="1453"/>
                  </a:lnTo>
                  <a:lnTo>
                    <a:pt x="1548" y="1481"/>
                  </a:lnTo>
                  <a:lnTo>
                    <a:pt x="1603" y="1509"/>
                  </a:lnTo>
                  <a:lnTo>
                    <a:pt x="1662" y="1536"/>
                  </a:lnTo>
                  <a:lnTo>
                    <a:pt x="1662" y="1557"/>
                  </a:lnTo>
                  <a:lnTo>
                    <a:pt x="1648" y="1557"/>
                  </a:lnTo>
                  <a:lnTo>
                    <a:pt x="1634" y="1557"/>
                  </a:lnTo>
                  <a:lnTo>
                    <a:pt x="1623" y="1558"/>
                  </a:lnTo>
                  <a:lnTo>
                    <a:pt x="1612" y="1559"/>
                  </a:lnTo>
                  <a:lnTo>
                    <a:pt x="1602" y="1561"/>
                  </a:lnTo>
                  <a:lnTo>
                    <a:pt x="1592" y="1563"/>
                  </a:lnTo>
                  <a:lnTo>
                    <a:pt x="1583" y="1565"/>
                  </a:lnTo>
                  <a:lnTo>
                    <a:pt x="1574" y="1569"/>
                  </a:lnTo>
                  <a:lnTo>
                    <a:pt x="1565" y="1573"/>
                  </a:lnTo>
                  <a:lnTo>
                    <a:pt x="1556" y="1579"/>
                  </a:lnTo>
                  <a:lnTo>
                    <a:pt x="1547" y="1584"/>
                  </a:lnTo>
                  <a:lnTo>
                    <a:pt x="1536" y="1592"/>
                  </a:lnTo>
                  <a:lnTo>
                    <a:pt x="1525" y="1600"/>
                  </a:lnTo>
                  <a:lnTo>
                    <a:pt x="1513" y="1609"/>
                  </a:lnTo>
                  <a:lnTo>
                    <a:pt x="1501" y="1621"/>
                  </a:lnTo>
                  <a:lnTo>
                    <a:pt x="1486" y="1634"/>
                  </a:lnTo>
                  <a:lnTo>
                    <a:pt x="1440" y="1607"/>
                  </a:lnTo>
                  <a:lnTo>
                    <a:pt x="1396" y="1578"/>
                  </a:lnTo>
                  <a:lnTo>
                    <a:pt x="1356" y="1545"/>
                  </a:lnTo>
                  <a:lnTo>
                    <a:pt x="1316" y="1509"/>
                  </a:lnTo>
                  <a:lnTo>
                    <a:pt x="1278" y="1471"/>
                  </a:lnTo>
                  <a:lnTo>
                    <a:pt x="1243" y="1431"/>
                  </a:lnTo>
                  <a:lnTo>
                    <a:pt x="1210" y="1388"/>
                  </a:lnTo>
                  <a:lnTo>
                    <a:pt x="1178" y="1346"/>
                  </a:lnTo>
                  <a:lnTo>
                    <a:pt x="1148" y="1301"/>
                  </a:lnTo>
                  <a:lnTo>
                    <a:pt x="1121" y="1256"/>
                  </a:lnTo>
                  <a:lnTo>
                    <a:pt x="1095" y="1210"/>
                  </a:lnTo>
                  <a:lnTo>
                    <a:pt x="1072" y="1165"/>
                  </a:lnTo>
                  <a:lnTo>
                    <a:pt x="1050" y="1119"/>
                  </a:lnTo>
                  <a:lnTo>
                    <a:pt x="1031" y="1075"/>
                  </a:lnTo>
                  <a:lnTo>
                    <a:pt x="1013" y="1031"/>
                  </a:lnTo>
                  <a:lnTo>
                    <a:pt x="997" y="990"/>
                  </a:lnTo>
                  <a:lnTo>
                    <a:pt x="993" y="990"/>
                  </a:lnTo>
                  <a:lnTo>
                    <a:pt x="983" y="1019"/>
                  </a:lnTo>
                  <a:lnTo>
                    <a:pt x="970" y="1055"/>
                  </a:lnTo>
                  <a:lnTo>
                    <a:pt x="952" y="1095"/>
                  </a:lnTo>
                  <a:lnTo>
                    <a:pt x="930" y="1138"/>
                  </a:lnTo>
                  <a:lnTo>
                    <a:pt x="903" y="1184"/>
                  </a:lnTo>
                  <a:lnTo>
                    <a:pt x="873" y="1231"/>
                  </a:lnTo>
                  <a:lnTo>
                    <a:pt x="838" y="1280"/>
                  </a:lnTo>
                  <a:lnTo>
                    <a:pt x="798" y="1328"/>
                  </a:lnTo>
                  <a:lnTo>
                    <a:pt x="755" y="1376"/>
                  </a:lnTo>
                  <a:lnTo>
                    <a:pt x="707" y="1423"/>
                  </a:lnTo>
                  <a:lnTo>
                    <a:pt x="655" y="1467"/>
                  </a:lnTo>
                  <a:lnTo>
                    <a:pt x="598" y="1508"/>
                  </a:lnTo>
                  <a:lnTo>
                    <a:pt x="538" y="1545"/>
                  </a:lnTo>
                  <a:lnTo>
                    <a:pt x="472" y="1578"/>
                  </a:lnTo>
                  <a:lnTo>
                    <a:pt x="403" y="1604"/>
                  </a:lnTo>
                  <a:lnTo>
                    <a:pt x="331" y="1625"/>
                  </a:lnTo>
                  <a:lnTo>
                    <a:pt x="321" y="1608"/>
                  </a:lnTo>
                  <a:lnTo>
                    <a:pt x="373" y="1585"/>
                  </a:lnTo>
                  <a:lnTo>
                    <a:pt x="423" y="1558"/>
                  </a:lnTo>
                  <a:lnTo>
                    <a:pt x="472" y="1527"/>
                  </a:lnTo>
                  <a:lnTo>
                    <a:pt x="518" y="1493"/>
                  </a:lnTo>
                  <a:lnTo>
                    <a:pt x="563" y="1455"/>
                  </a:lnTo>
                  <a:lnTo>
                    <a:pt x="605" y="1413"/>
                  </a:lnTo>
                  <a:lnTo>
                    <a:pt x="644" y="1369"/>
                  </a:lnTo>
                  <a:lnTo>
                    <a:pt x="681" y="1322"/>
                  </a:lnTo>
                  <a:lnTo>
                    <a:pt x="715" y="1273"/>
                  </a:lnTo>
                  <a:lnTo>
                    <a:pt x="746" y="1222"/>
                  </a:lnTo>
                  <a:lnTo>
                    <a:pt x="774" y="1169"/>
                  </a:lnTo>
                  <a:lnTo>
                    <a:pt x="799" y="1114"/>
                  </a:lnTo>
                  <a:lnTo>
                    <a:pt x="820" y="1058"/>
                  </a:lnTo>
                  <a:lnTo>
                    <a:pt x="838" y="1002"/>
                  </a:lnTo>
                  <a:lnTo>
                    <a:pt x="852" y="944"/>
                  </a:lnTo>
                  <a:lnTo>
                    <a:pt x="862" y="886"/>
                  </a:lnTo>
                  <a:lnTo>
                    <a:pt x="458" y="886"/>
                  </a:lnTo>
                  <a:lnTo>
                    <a:pt x="423" y="843"/>
                  </a:lnTo>
                  <a:lnTo>
                    <a:pt x="866" y="843"/>
                  </a:lnTo>
                  <a:lnTo>
                    <a:pt x="867" y="825"/>
                  </a:lnTo>
                  <a:lnTo>
                    <a:pt x="868" y="810"/>
                  </a:lnTo>
                  <a:lnTo>
                    <a:pt x="869" y="793"/>
                  </a:lnTo>
                  <a:lnTo>
                    <a:pt x="870" y="778"/>
                  </a:lnTo>
                  <a:lnTo>
                    <a:pt x="870" y="764"/>
                  </a:lnTo>
                  <a:lnTo>
                    <a:pt x="871" y="748"/>
                  </a:lnTo>
                  <a:lnTo>
                    <a:pt x="871" y="734"/>
                  </a:lnTo>
                  <a:lnTo>
                    <a:pt x="872" y="720"/>
                  </a:lnTo>
                  <a:lnTo>
                    <a:pt x="872" y="706"/>
                  </a:lnTo>
                  <a:lnTo>
                    <a:pt x="872" y="690"/>
                  </a:lnTo>
                  <a:lnTo>
                    <a:pt x="872" y="676"/>
                  </a:lnTo>
                  <a:lnTo>
                    <a:pt x="872" y="662"/>
                  </a:lnTo>
                  <a:lnTo>
                    <a:pt x="872" y="646"/>
                  </a:lnTo>
                  <a:lnTo>
                    <a:pt x="872" y="631"/>
                  </a:lnTo>
                  <a:lnTo>
                    <a:pt x="872" y="615"/>
                  </a:lnTo>
                  <a:lnTo>
                    <a:pt x="873" y="599"/>
                  </a:lnTo>
                  <a:lnTo>
                    <a:pt x="873" y="389"/>
                  </a:lnTo>
                  <a:lnTo>
                    <a:pt x="606" y="389"/>
                  </a:lnTo>
                  <a:lnTo>
                    <a:pt x="573" y="345"/>
                  </a:lnTo>
                  <a:lnTo>
                    <a:pt x="873" y="345"/>
                  </a:lnTo>
                  <a:lnTo>
                    <a:pt x="873" y="0"/>
                  </a:lnTo>
                  <a:lnTo>
                    <a:pt x="1063" y="20"/>
                  </a:lnTo>
                  <a:close/>
                  <a:moveTo>
                    <a:pt x="1023" y="389"/>
                  </a:moveTo>
                  <a:lnTo>
                    <a:pt x="1023" y="685"/>
                  </a:lnTo>
                  <a:lnTo>
                    <a:pt x="1022" y="697"/>
                  </a:lnTo>
                  <a:lnTo>
                    <a:pt x="1022" y="710"/>
                  </a:lnTo>
                  <a:lnTo>
                    <a:pt x="1022" y="722"/>
                  </a:lnTo>
                  <a:lnTo>
                    <a:pt x="1022" y="732"/>
                  </a:lnTo>
                  <a:lnTo>
                    <a:pt x="1022" y="742"/>
                  </a:lnTo>
                  <a:lnTo>
                    <a:pt x="1022" y="752"/>
                  </a:lnTo>
                  <a:lnTo>
                    <a:pt x="1022" y="761"/>
                  </a:lnTo>
                  <a:lnTo>
                    <a:pt x="1022" y="769"/>
                  </a:lnTo>
                  <a:lnTo>
                    <a:pt x="1021" y="777"/>
                  </a:lnTo>
                  <a:lnTo>
                    <a:pt x="1021" y="786"/>
                  </a:lnTo>
                  <a:lnTo>
                    <a:pt x="1021" y="794"/>
                  </a:lnTo>
                  <a:lnTo>
                    <a:pt x="1020" y="804"/>
                  </a:lnTo>
                  <a:lnTo>
                    <a:pt x="1019" y="812"/>
                  </a:lnTo>
                  <a:lnTo>
                    <a:pt x="1018" y="821"/>
                  </a:lnTo>
                  <a:lnTo>
                    <a:pt x="1018" y="831"/>
                  </a:lnTo>
                  <a:lnTo>
                    <a:pt x="1017" y="843"/>
                  </a:lnTo>
                  <a:lnTo>
                    <a:pt x="1299" y="843"/>
                  </a:lnTo>
                  <a:lnTo>
                    <a:pt x="1315" y="389"/>
                  </a:lnTo>
                  <a:lnTo>
                    <a:pt x="1023" y="389"/>
                  </a:lnTo>
                  <a:close/>
                  <a:moveTo>
                    <a:pt x="140" y="18"/>
                  </a:moveTo>
                  <a:lnTo>
                    <a:pt x="169" y="25"/>
                  </a:lnTo>
                  <a:lnTo>
                    <a:pt x="199" y="33"/>
                  </a:lnTo>
                  <a:lnTo>
                    <a:pt x="228" y="43"/>
                  </a:lnTo>
                  <a:lnTo>
                    <a:pt x="257" y="54"/>
                  </a:lnTo>
                  <a:lnTo>
                    <a:pt x="286" y="67"/>
                  </a:lnTo>
                  <a:lnTo>
                    <a:pt x="312" y="80"/>
                  </a:lnTo>
                  <a:lnTo>
                    <a:pt x="338" y="95"/>
                  </a:lnTo>
                  <a:lnTo>
                    <a:pt x="361" y="111"/>
                  </a:lnTo>
                  <a:lnTo>
                    <a:pt x="383" y="126"/>
                  </a:lnTo>
                  <a:lnTo>
                    <a:pt x="403" y="143"/>
                  </a:lnTo>
                  <a:lnTo>
                    <a:pt x="420" y="161"/>
                  </a:lnTo>
                  <a:lnTo>
                    <a:pt x="435" y="178"/>
                  </a:lnTo>
                  <a:lnTo>
                    <a:pt x="447" y="196"/>
                  </a:lnTo>
                  <a:lnTo>
                    <a:pt x="455" y="216"/>
                  </a:lnTo>
                  <a:lnTo>
                    <a:pt x="461" y="234"/>
                  </a:lnTo>
                  <a:lnTo>
                    <a:pt x="463" y="254"/>
                  </a:lnTo>
                  <a:lnTo>
                    <a:pt x="462" y="261"/>
                  </a:lnTo>
                  <a:lnTo>
                    <a:pt x="461" y="268"/>
                  </a:lnTo>
                  <a:lnTo>
                    <a:pt x="460" y="274"/>
                  </a:lnTo>
                  <a:lnTo>
                    <a:pt x="458" y="281"/>
                  </a:lnTo>
                  <a:lnTo>
                    <a:pt x="455" y="287"/>
                  </a:lnTo>
                  <a:lnTo>
                    <a:pt x="452" y="293"/>
                  </a:lnTo>
                  <a:lnTo>
                    <a:pt x="449" y="298"/>
                  </a:lnTo>
                  <a:lnTo>
                    <a:pt x="445" y="303"/>
                  </a:lnTo>
                  <a:lnTo>
                    <a:pt x="440" y="307"/>
                  </a:lnTo>
                  <a:lnTo>
                    <a:pt x="435" y="311"/>
                  </a:lnTo>
                  <a:lnTo>
                    <a:pt x="430" y="315"/>
                  </a:lnTo>
                  <a:lnTo>
                    <a:pt x="424" y="317"/>
                  </a:lnTo>
                  <a:lnTo>
                    <a:pt x="418" y="320"/>
                  </a:lnTo>
                  <a:lnTo>
                    <a:pt x="411" y="321"/>
                  </a:lnTo>
                  <a:lnTo>
                    <a:pt x="404" y="322"/>
                  </a:lnTo>
                  <a:lnTo>
                    <a:pt x="398" y="323"/>
                  </a:lnTo>
                  <a:lnTo>
                    <a:pt x="381" y="321"/>
                  </a:lnTo>
                  <a:lnTo>
                    <a:pt x="367" y="316"/>
                  </a:lnTo>
                  <a:lnTo>
                    <a:pt x="356" y="308"/>
                  </a:lnTo>
                  <a:lnTo>
                    <a:pt x="348" y="297"/>
                  </a:lnTo>
                  <a:lnTo>
                    <a:pt x="341" y="283"/>
                  </a:lnTo>
                  <a:lnTo>
                    <a:pt x="334" y="267"/>
                  </a:lnTo>
                  <a:lnTo>
                    <a:pt x="326" y="250"/>
                  </a:lnTo>
                  <a:lnTo>
                    <a:pt x="319" y="230"/>
                  </a:lnTo>
                  <a:lnTo>
                    <a:pt x="309" y="209"/>
                  </a:lnTo>
                  <a:lnTo>
                    <a:pt x="298" y="185"/>
                  </a:lnTo>
                  <a:lnTo>
                    <a:pt x="283" y="162"/>
                  </a:lnTo>
                  <a:lnTo>
                    <a:pt x="264" y="137"/>
                  </a:lnTo>
                  <a:lnTo>
                    <a:pt x="241" y="112"/>
                  </a:lnTo>
                  <a:lnTo>
                    <a:pt x="212" y="86"/>
                  </a:lnTo>
                  <a:lnTo>
                    <a:pt x="177" y="60"/>
                  </a:lnTo>
                  <a:lnTo>
                    <a:pt x="137" y="36"/>
                  </a:lnTo>
                  <a:lnTo>
                    <a:pt x="140" y="18"/>
                  </a:lnTo>
                  <a:close/>
                  <a:moveTo>
                    <a:pt x="35" y="1167"/>
                  </a:moveTo>
                  <a:lnTo>
                    <a:pt x="60" y="1166"/>
                  </a:lnTo>
                  <a:lnTo>
                    <a:pt x="82" y="1166"/>
                  </a:lnTo>
                  <a:lnTo>
                    <a:pt x="104" y="1165"/>
                  </a:lnTo>
                  <a:lnTo>
                    <a:pt x="123" y="1161"/>
                  </a:lnTo>
                  <a:lnTo>
                    <a:pt x="142" y="1157"/>
                  </a:lnTo>
                  <a:lnTo>
                    <a:pt x="159" y="1152"/>
                  </a:lnTo>
                  <a:lnTo>
                    <a:pt x="175" y="1143"/>
                  </a:lnTo>
                  <a:lnTo>
                    <a:pt x="192" y="1132"/>
                  </a:lnTo>
                  <a:lnTo>
                    <a:pt x="207" y="1118"/>
                  </a:lnTo>
                  <a:lnTo>
                    <a:pt x="222" y="1100"/>
                  </a:lnTo>
                  <a:lnTo>
                    <a:pt x="238" y="1078"/>
                  </a:lnTo>
                  <a:lnTo>
                    <a:pt x="253" y="1052"/>
                  </a:lnTo>
                  <a:lnTo>
                    <a:pt x="269" y="1020"/>
                  </a:lnTo>
                  <a:lnTo>
                    <a:pt x="286" y="985"/>
                  </a:lnTo>
                  <a:lnTo>
                    <a:pt x="304" y="943"/>
                  </a:lnTo>
                  <a:lnTo>
                    <a:pt x="323" y="896"/>
                  </a:lnTo>
                  <a:lnTo>
                    <a:pt x="336" y="861"/>
                  </a:lnTo>
                  <a:lnTo>
                    <a:pt x="349" y="826"/>
                  </a:lnTo>
                  <a:lnTo>
                    <a:pt x="362" y="791"/>
                  </a:lnTo>
                  <a:lnTo>
                    <a:pt x="375" y="756"/>
                  </a:lnTo>
                  <a:lnTo>
                    <a:pt x="389" y="720"/>
                  </a:lnTo>
                  <a:lnTo>
                    <a:pt x="402" y="683"/>
                  </a:lnTo>
                  <a:lnTo>
                    <a:pt x="415" y="646"/>
                  </a:lnTo>
                  <a:lnTo>
                    <a:pt x="429" y="609"/>
                  </a:lnTo>
                  <a:lnTo>
                    <a:pt x="441" y="572"/>
                  </a:lnTo>
                  <a:lnTo>
                    <a:pt x="454" y="533"/>
                  </a:lnTo>
                  <a:lnTo>
                    <a:pt x="466" y="495"/>
                  </a:lnTo>
                  <a:lnTo>
                    <a:pt x="478" y="456"/>
                  </a:lnTo>
                  <a:lnTo>
                    <a:pt x="489" y="417"/>
                  </a:lnTo>
                  <a:lnTo>
                    <a:pt x="500" y="377"/>
                  </a:lnTo>
                  <a:lnTo>
                    <a:pt x="511" y="339"/>
                  </a:lnTo>
                  <a:lnTo>
                    <a:pt x="521" y="299"/>
                  </a:lnTo>
                  <a:lnTo>
                    <a:pt x="551" y="306"/>
                  </a:lnTo>
                  <a:lnTo>
                    <a:pt x="543" y="336"/>
                  </a:lnTo>
                  <a:lnTo>
                    <a:pt x="534" y="375"/>
                  </a:lnTo>
                  <a:lnTo>
                    <a:pt x="521" y="421"/>
                  </a:lnTo>
                  <a:lnTo>
                    <a:pt x="508" y="471"/>
                  </a:lnTo>
                  <a:lnTo>
                    <a:pt x="493" y="527"/>
                  </a:lnTo>
                  <a:lnTo>
                    <a:pt x="478" y="585"/>
                  </a:lnTo>
                  <a:lnTo>
                    <a:pt x="460" y="646"/>
                  </a:lnTo>
                  <a:lnTo>
                    <a:pt x="443" y="708"/>
                  </a:lnTo>
                  <a:lnTo>
                    <a:pt x="424" y="769"/>
                  </a:lnTo>
                  <a:lnTo>
                    <a:pt x="407" y="830"/>
                  </a:lnTo>
                  <a:lnTo>
                    <a:pt x="390" y="889"/>
                  </a:lnTo>
                  <a:lnTo>
                    <a:pt x="372" y="944"/>
                  </a:lnTo>
                  <a:lnTo>
                    <a:pt x="356" y="995"/>
                  </a:lnTo>
                  <a:lnTo>
                    <a:pt x="341" y="1041"/>
                  </a:lnTo>
                  <a:lnTo>
                    <a:pt x="327" y="1080"/>
                  </a:lnTo>
                  <a:lnTo>
                    <a:pt x="316" y="1112"/>
                  </a:lnTo>
                  <a:lnTo>
                    <a:pt x="311" y="1124"/>
                  </a:lnTo>
                  <a:lnTo>
                    <a:pt x="307" y="1134"/>
                  </a:lnTo>
                  <a:lnTo>
                    <a:pt x="302" y="1144"/>
                  </a:lnTo>
                  <a:lnTo>
                    <a:pt x="299" y="1154"/>
                  </a:lnTo>
                  <a:lnTo>
                    <a:pt x="295" y="1164"/>
                  </a:lnTo>
                  <a:lnTo>
                    <a:pt x="292" y="1173"/>
                  </a:lnTo>
                  <a:lnTo>
                    <a:pt x="288" y="1181"/>
                  </a:lnTo>
                  <a:lnTo>
                    <a:pt x="286" y="1189"/>
                  </a:lnTo>
                  <a:lnTo>
                    <a:pt x="283" y="1197"/>
                  </a:lnTo>
                  <a:lnTo>
                    <a:pt x="281" y="1204"/>
                  </a:lnTo>
                  <a:lnTo>
                    <a:pt x="278" y="1212"/>
                  </a:lnTo>
                  <a:lnTo>
                    <a:pt x="276" y="1218"/>
                  </a:lnTo>
                  <a:lnTo>
                    <a:pt x="275" y="1224"/>
                  </a:lnTo>
                  <a:lnTo>
                    <a:pt x="274" y="1229"/>
                  </a:lnTo>
                  <a:lnTo>
                    <a:pt x="274" y="1234"/>
                  </a:lnTo>
                  <a:lnTo>
                    <a:pt x="274" y="1239"/>
                  </a:lnTo>
                  <a:lnTo>
                    <a:pt x="274" y="1246"/>
                  </a:lnTo>
                  <a:lnTo>
                    <a:pt x="274" y="1254"/>
                  </a:lnTo>
                  <a:lnTo>
                    <a:pt x="275" y="1261"/>
                  </a:lnTo>
                  <a:lnTo>
                    <a:pt x="276" y="1267"/>
                  </a:lnTo>
                  <a:lnTo>
                    <a:pt x="278" y="1274"/>
                  </a:lnTo>
                  <a:lnTo>
                    <a:pt x="279" y="1281"/>
                  </a:lnTo>
                  <a:lnTo>
                    <a:pt x="282" y="1288"/>
                  </a:lnTo>
                  <a:lnTo>
                    <a:pt x="285" y="1295"/>
                  </a:lnTo>
                  <a:lnTo>
                    <a:pt x="287" y="1302"/>
                  </a:lnTo>
                  <a:lnTo>
                    <a:pt x="290" y="1309"/>
                  </a:lnTo>
                  <a:lnTo>
                    <a:pt x="292" y="1316"/>
                  </a:lnTo>
                  <a:lnTo>
                    <a:pt x="295" y="1323"/>
                  </a:lnTo>
                  <a:lnTo>
                    <a:pt x="298" y="1330"/>
                  </a:lnTo>
                  <a:lnTo>
                    <a:pt x="301" y="1337"/>
                  </a:lnTo>
                  <a:lnTo>
                    <a:pt x="304" y="1344"/>
                  </a:lnTo>
                  <a:lnTo>
                    <a:pt x="308" y="1353"/>
                  </a:lnTo>
                  <a:lnTo>
                    <a:pt x="311" y="1359"/>
                  </a:lnTo>
                  <a:lnTo>
                    <a:pt x="314" y="1367"/>
                  </a:lnTo>
                  <a:lnTo>
                    <a:pt x="317" y="1374"/>
                  </a:lnTo>
                  <a:lnTo>
                    <a:pt x="320" y="1381"/>
                  </a:lnTo>
                  <a:lnTo>
                    <a:pt x="323" y="1389"/>
                  </a:lnTo>
                  <a:lnTo>
                    <a:pt x="325" y="1398"/>
                  </a:lnTo>
                  <a:lnTo>
                    <a:pt x="328" y="1406"/>
                  </a:lnTo>
                  <a:lnTo>
                    <a:pt x="331" y="1414"/>
                  </a:lnTo>
                  <a:lnTo>
                    <a:pt x="334" y="1422"/>
                  </a:lnTo>
                  <a:lnTo>
                    <a:pt x="336" y="1431"/>
                  </a:lnTo>
                  <a:lnTo>
                    <a:pt x="337" y="1441"/>
                  </a:lnTo>
                  <a:lnTo>
                    <a:pt x="339" y="1450"/>
                  </a:lnTo>
                  <a:lnTo>
                    <a:pt x="340" y="1459"/>
                  </a:lnTo>
                  <a:lnTo>
                    <a:pt x="341" y="1468"/>
                  </a:lnTo>
                  <a:lnTo>
                    <a:pt x="341" y="1478"/>
                  </a:lnTo>
                  <a:lnTo>
                    <a:pt x="342" y="1490"/>
                  </a:lnTo>
                  <a:lnTo>
                    <a:pt x="341" y="1506"/>
                  </a:lnTo>
                  <a:lnTo>
                    <a:pt x="338" y="1522"/>
                  </a:lnTo>
                  <a:lnTo>
                    <a:pt x="335" y="1536"/>
                  </a:lnTo>
                  <a:lnTo>
                    <a:pt x="330" y="1548"/>
                  </a:lnTo>
                  <a:lnTo>
                    <a:pt x="324" y="1559"/>
                  </a:lnTo>
                  <a:lnTo>
                    <a:pt x="317" y="1568"/>
                  </a:lnTo>
                  <a:lnTo>
                    <a:pt x="310" y="1577"/>
                  </a:lnTo>
                  <a:lnTo>
                    <a:pt x="302" y="1583"/>
                  </a:lnTo>
                  <a:lnTo>
                    <a:pt x="294" y="1589"/>
                  </a:lnTo>
                  <a:lnTo>
                    <a:pt x="286" y="1593"/>
                  </a:lnTo>
                  <a:lnTo>
                    <a:pt x="276" y="1597"/>
                  </a:lnTo>
                  <a:lnTo>
                    <a:pt x="268" y="1599"/>
                  </a:lnTo>
                  <a:lnTo>
                    <a:pt x="260" y="1601"/>
                  </a:lnTo>
                  <a:lnTo>
                    <a:pt x="252" y="1603"/>
                  </a:lnTo>
                  <a:lnTo>
                    <a:pt x="245" y="1603"/>
                  </a:lnTo>
                  <a:lnTo>
                    <a:pt x="239" y="1604"/>
                  </a:lnTo>
                  <a:lnTo>
                    <a:pt x="228" y="1603"/>
                  </a:lnTo>
                  <a:lnTo>
                    <a:pt x="219" y="1602"/>
                  </a:lnTo>
                  <a:lnTo>
                    <a:pt x="211" y="1600"/>
                  </a:lnTo>
                  <a:lnTo>
                    <a:pt x="204" y="1597"/>
                  </a:lnTo>
                  <a:lnTo>
                    <a:pt x="197" y="1593"/>
                  </a:lnTo>
                  <a:lnTo>
                    <a:pt x="190" y="1588"/>
                  </a:lnTo>
                  <a:lnTo>
                    <a:pt x="185" y="1583"/>
                  </a:lnTo>
                  <a:lnTo>
                    <a:pt x="179" y="1577"/>
                  </a:lnTo>
                  <a:lnTo>
                    <a:pt x="174" y="1569"/>
                  </a:lnTo>
                  <a:lnTo>
                    <a:pt x="170" y="1562"/>
                  </a:lnTo>
                  <a:lnTo>
                    <a:pt x="167" y="1554"/>
                  </a:lnTo>
                  <a:lnTo>
                    <a:pt x="164" y="1546"/>
                  </a:lnTo>
                  <a:lnTo>
                    <a:pt x="162" y="1537"/>
                  </a:lnTo>
                  <a:lnTo>
                    <a:pt x="161" y="1526"/>
                  </a:lnTo>
                  <a:lnTo>
                    <a:pt x="160" y="1516"/>
                  </a:lnTo>
                  <a:lnTo>
                    <a:pt x="160" y="1506"/>
                  </a:lnTo>
                  <a:lnTo>
                    <a:pt x="160" y="1499"/>
                  </a:lnTo>
                  <a:lnTo>
                    <a:pt x="160" y="1491"/>
                  </a:lnTo>
                  <a:lnTo>
                    <a:pt x="161" y="1483"/>
                  </a:lnTo>
                  <a:lnTo>
                    <a:pt x="162" y="1473"/>
                  </a:lnTo>
                  <a:lnTo>
                    <a:pt x="164" y="1463"/>
                  </a:lnTo>
                  <a:lnTo>
                    <a:pt x="165" y="1453"/>
                  </a:lnTo>
                  <a:lnTo>
                    <a:pt x="167" y="1442"/>
                  </a:lnTo>
                  <a:lnTo>
                    <a:pt x="169" y="1430"/>
                  </a:lnTo>
                  <a:lnTo>
                    <a:pt x="170" y="1418"/>
                  </a:lnTo>
                  <a:lnTo>
                    <a:pt x="172" y="1407"/>
                  </a:lnTo>
                  <a:lnTo>
                    <a:pt x="173" y="1395"/>
                  </a:lnTo>
                  <a:lnTo>
                    <a:pt x="175" y="1383"/>
                  </a:lnTo>
                  <a:lnTo>
                    <a:pt x="176" y="1372"/>
                  </a:lnTo>
                  <a:lnTo>
                    <a:pt x="177" y="1361"/>
                  </a:lnTo>
                  <a:lnTo>
                    <a:pt x="177" y="1350"/>
                  </a:lnTo>
                  <a:lnTo>
                    <a:pt x="178" y="1340"/>
                  </a:lnTo>
                  <a:lnTo>
                    <a:pt x="177" y="1323"/>
                  </a:lnTo>
                  <a:lnTo>
                    <a:pt x="175" y="1308"/>
                  </a:lnTo>
                  <a:lnTo>
                    <a:pt x="173" y="1294"/>
                  </a:lnTo>
                  <a:lnTo>
                    <a:pt x="169" y="1282"/>
                  </a:lnTo>
                  <a:lnTo>
                    <a:pt x="164" y="1271"/>
                  </a:lnTo>
                  <a:lnTo>
                    <a:pt x="158" y="1261"/>
                  </a:lnTo>
                  <a:lnTo>
                    <a:pt x="151" y="1252"/>
                  </a:lnTo>
                  <a:lnTo>
                    <a:pt x="143" y="1244"/>
                  </a:lnTo>
                  <a:lnTo>
                    <a:pt x="133" y="1236"/>
                  </a:lnTo>
                  <a:lnTo>
                    <a:pt x="123" y="1230"/>
                  </a:lnTo>
                  <a:lnTo>
                    <a:pt x="111" y="1223"/>
                  </a:lnTo>
                  <a:lnTo>
                    <a:pt x="98" y="1217"/>
                  </a:lnTo>
                  <a:lnTo>
                    <a:pt x="84" y="1211"/>
                  </a:lnTo>
                  <a:lnTo>
                    <a:pt x="69" y="1204"/>
                  </a:lnTo>
                  <a:lnTo>
                    <a:pt x="53" y="1198"/>
                  </a:lnTo>
                  <a:lnTo>
                    <a:pt x="35" y="1192"/>
                  </a:lnTo>
                  <a:lnTo>
                    <a:pt x="35" y="1167"/>
                  </a:lnTo>
                  <a:close/>
                  <a:moveTo>
                    <a:pt x="5" y="449"/>
                  </a:moveTo>
                  <a:lnTo>
                    <a:pt x="30" y="454"/>
                  </a:lnTo>
                  <a:lnTo>
                    <a:pt x="58" y="461"/>
                  </a:lnTo>
                  <a:lnTo>
                    <a:pt x="83" y="470"/>
                  </a:lnTo>
                  <a:lnTo>
                    <a:pt x="110" y="480"/>
                  </a:lnTo>
                  <a:lnTo>
                    <a:pt x="136" y="491"/>
                  </a:lnTo>
                  <a:lnTo>
                    <a:pt x="160" y="503"/>
                  </a:lnTo>
                  <a:lnTo>
                    <a:pt x="182" y="517"/>
                  </a:lnTo>
                  <a:lnTo>
                    <a:pt x="205" y="532"/>
                  </a:lnTo>
                  <a:lnTo>
                    <a:pt x="225" y="547"/>
                  </a:lnTo>
                  <a:lnTo>
                    <a:pt x="243" y="563"/>
                  </a:lnTo>
                  <a:lnTo>
                    <a:pt x="259" y="582"/>
                  </a:lnTo>
                  <a:lnTo>
                    <a:pt x="273" y="600"/>
                  </a:lnTo>
                  <a:lnTo>
                    <a:pt x="285" y="619"/>
                  </a:lnTo>
                  <a:lnTo>
                    <a:pt x="293" y="639"/>
                  </a:lnTo>
                  <a:lnTo>
                    <a:pt x="298" y="660"/>
                  </a:lnTo>
                  <a:lnTo>
                    <a:pt x="300" y="682"/>
                  </a:lnTo>
                  <a:lnTo>
                    <a:pt x="299" y="691"/>
                  </a:lnTo>
                  <a:lnTo>
                    <a:pt x="298" y="700"/>
                  </a:lnTo>
                  <a:lnTo>
                    <a:pt x="296" y="709"/>
                  </a:lnTo>
                  <a:lnTo>
                    <a:pt x="293" y="717"/>
                  </a:lnTo>
                  <a:lnTo>
                    <a:pt x="290" y="724"/>
                  </a:lnTo>
                  <a:lnTo>
                    <a:pt x="286" y="730"/>
                  </a:lnTo>
                  <a:lnTo>
                    <a:pt x="282" y="735"/>
                  </a:lnTo>
                  <a:lnTo>
                    <a:pt x="276" y="740"/>
                  </a:lnTo>
                  <a:lnTo>
                    <a:pt x="271" y="745"/>
                  </a:lnTo>
                  <a:lnTo>
                    <a:pt x="266" y="748"/>
                  </a:lnTo>
                  <a:lnTo>
                    <a:pt x="260" y="753"/>
                  </a:lnTo>
                  <a:lnTo>
                    <a:pt x="255" y="755"/>
                  </a:lnTo>
                  <a:lnTo>
                    <a:pt x="249" y="757"/>
                  </a:lnTo>
                  <a:lnTo>
                    <a:pt x="243" y="758"/>
                  </a:lnTo>
                  <a:lnTo>
                    <a:pt x="237" y="759"/>
                  </a:lnTo>
                  <a:lnTo>
                    <a:pt x="231" y="760"/>
                  </a:lnTo>
                  <a:lnTo>
                    <a:pt x="211" y="758"/>
                  </a:lnTo>
                  <a:lnTo>
                    <a:pt x="197" y="754"/>
                  </a:lnTo>
                  <a:lnTo>
                    <a:pt x="186" y="746"/>
                  </a:lnTo>
                  <a:lnTo>
                    <a:pt x="177" y="736"/>
                  </a:lnTo>
                  <a:lnTo>
                    <a:pt x="171" y="724"/>
                  </a:lnTo>
                  <a:lnTo>
                    <a:pt x="166" y="710"/>
                  </a:lnTo>
                  <a:lnTo>
                    <a:pt x="162" y="693"/>
                  </a:lnTo>
                  <a:lnTo>
                    <a:pt x="157" y="674"/>
                  </a:lnTo>
                  <a:lnTo>
                    <a:pt x="151" y="652"/>
                  </a:lnTo>
                  <a:lnTo>
                    <a:pt x="143" y="630"/>
                  </a:lnTo>
                  <a:lnTo>
                    <a:pt x="131" y="605"/>
                  </a:lnTo>
                  <a:lnTo>
                    <a:pt x="116" y="579"/>
                  </a:lnTo>
                  <a:lnTo>
                    <a:pt x="96" y="551"/>
                  </a:lnTo>
                  <a:lnTo>
                    <a:pt x="70" y="522"/>
                  </a:lnTo>
                  <a:lnTo>
                    <a:pt x="39" y="491"/>
                  </a:lnTo>
                  <a:lnTo>
                    <a:pt x="0" y="460"/>
                  </a:lnTo>
                  <a:lnTo>
                    <a:pt x="5" y="4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4" name="Freeform 157">
              <a:extLst>
                <a:ext uri="{FF2B5EF4-FFF2-40B4-BE49-F238E27FC236}">
                  <a16:creationId xmlns:a16="http://schemas.microsoft.com/office/drawing/2014/main" id="{EF321973-1930-4D90-B62C-C1DBF5C1FECD}"/>
                </a:ext>
              </a:extLst>
            </p:cNvPr>
            <p:cNvSpPr>
              <a:spLocks noEditPoints="1"/>
            </p:cNvSpPr>
            <p:nvPr/>
          </p:nvSpPr>
          <p:spPr bwMode="auto">
            <a:xfrm>
              <a:off x="4773" y="849"/>
              <a:ext cx="101" cy="100"/>
            </a:xfrm>
            <a:custGeom>
              <a:avLst/>
              <a:gdLst>
                <a:gd name="T0" fmla="*/ 40 w 1709"/>
                <a:gd name="T1" fmla="*/ 1 h 1692"/>
                <a:gd name="T2" fmla="*/ 40 w 1709"/>
                <a:gd name="T3" fmla="*/ 3 h 1692"/>
                <a:gd name="T4" fmla="*/ 49 w 1709"/>
                <a:gd name="T5" fmla="*/ 10 h 1692"/>
                <a:gd name="T6" fmla="*/ 51 w 1709"/>
                <a:gd name="T7" fmla="*/ 10 h 1692"/>
                <a:gd name="T8" fmla="*/ 57 w 1709"/>
                <a:gd name="T9" fmla="*/ 14 h 1692"/>
                <a:gd name="T10" fmla="*/ 58 w 1709"/>
                <a:gd name="T11" fmla="*/ 16 h 1692"/>
                <a:gd name="T12" fmla="*/ 56 w 1709"/>
                <a:gd name="T13" fmla="*/ 17 h 1692"/>
                <a:gd name="T14" fmla="*/ 60 w 1709"/>
                <a:gd name="T15" fmla="*/ 7 h 1692"/>
                <a:gd name="T16" fmla="*/ 72 w 1709"/>
                <a:gd name="T17" fmla="*/ 1 h 1692"/>
                <a:gd name="T18" fmla="*/ 71 w 1709"/>
                <a:gd name="T19" fmla="*/ 3 h 1692"/>
                <a:gd name="T20" fmla="*/ 68 w 1709"/>
                <a:gd name="T21" fmla="*/ 16 h 1692"/>
                <a:gd name="T22" fmla="*/ 91 w 1709"/>
                <a:gd name="T23" fmla="*/ 24 h 1692"/>
                <a:gd name="T24" fmla="*/ 93 w 1709"/>
                <a:gd name="T25" fmla="*/ 24 h 1692"/>
                <a:gd name="T26" fmla="*/ 99 w 1709"/>
                <a:gd name="T27" fmla="*/ 29 h 1692"/>
                <a:gd name="T28" fmla="*/ 100 w 1709"/>
                <a:gd name="T29" fmla="*/ 30 h 1692"/>
                <a:gd name="T30" fmla="*/ 99 w 1709"/>
                <a:gd name="T31" fmla="*/ 32 h 1692"/>
                <a:gd name="T32" fmla="*/ 73 w 1709"/>
                <a:gd name="T33" fmla="*/ 61 h 1692"/>
                <a:gd name="T34" fmla="*/ 83 w 1709"/>
                <a:gd name="T35" fmla="*/ 45 h 1692"/>
                <a:gd name="T36" fmla="*/ 95 w 1709"/>
                <a:gd name="T37" fmla="*/ 46 h 1692"/>
                <a:gd name="T38" fmla="*/ 94 w 1709"/>
                <a:gd name="T39" fmla="*/ 48 h 1692"/>
                <a:gd name="T40" fmla="*/ 86 w 1709"/>
                <a:gd name="T41" fmla="*/ 59 h 1692"/>
                <a:gd name="T42" fmla="*/ 83 w 1709"/>
                <a:gd name="T43" fmla="*/ 78 h 1692"/>
                <a:gd name="T44" fmla="*/ 92 w 1709"/>
                <a:gd name="T45" fmla="*/ 83 h 1692"/>
                <a:gd name="T46" fmla="*/ 96 w 1709"/>
                <a:gd name="T47" fmla="*/ 73 h 1692"/>
                <a:gd name="T48" fmla="*/ 98 w 1709"/>
                <a:gd name="T49" fmla="*/ 72 h 1692"/>
                <a:gd name="T50" fmla="*/ 97 w 1709"/>
                <a:gd name="T51" fmla="*/ 88 h 1692"/>
                <a:gd name="T52" fmla="*/ 101 w 1709"/>
                <a:gd name="T53" fmla="*/ 95 h 1692"/>
                <a:gd name="T54" fmla="*/ 98 w 1709"/>
                <a:gd name="T55" fmla="*/ 97 h 1692"/>
                <a:gd name="T56" fmla="*/ 74 w 1709"/>
                <a:gd name="T57" fmla="*/ 79 h 1692"/>
                <a:gd name="T58" fmla="*/ 43 w 1709"/>
                <a:gd name="T59" fmla="*/ 97 h 1692"/>
                <a:gd name="T60" fmla="*/ 60 w 1709"/>
                <a:gd name="T61" fmla="*/ 82 h 1692"/>
                <a:gd name="T62" fmla="*/ 63 w 1709"/>
                <a:gd name="T63" fmla="*/ 45 h 1692"/>
                <a:gd name="T64" fmla="*/ 39 w 1709"/>
                <a:gd name="T65" fmla="*/ 35 h 1692"/>
                <a:gd name="T66" fmla="*/ 40 w 1709"/>
                <a:gd name="T67" fmla="*/ 37 h 1692"/>
                <a:gd name="T68" fmla="*/ 49 w 1709"/>
                <a:gd name="T69" fmla="*/ 47 h 1692"/>
                <a:gd name="T70" fmla="*/ 53 w 1709"/>
                <a:gd name="T71" fmla="*/ 42 h 1692"/>
                <a:gd name="T72" fmla="*/ 55 w 1709"/>
                <a:gd name="T73" fmla="*/ 43 h 1692"/>
                <a:gd name="T74" fmla="*/ 60 w 1709"/>
                <a:gd name="T75" fmla="*/ 48 h 1692"/>
                <a:gd name="T76" fmla="*/ 60 w 1709"/>
                <a:gd name="T77" fmla="*/ 50 h 1692"/>
                <a:gd name="T78" fmla="*/ 33 w 1709"/>
                <a:gd name="T79" fmla="*/ 53 h 1692"/>
                <a:gd name="T80" fmla="*/ 35 w 1709"/>
                <a:gd name="T81" fmla="*/ 79 h 1692"/>
                <a:gd name="T82" fmla="*/ 43 w 1709"/>
                <a:gd name="T83" fmla="*/ 73 h 1692"/>
                <a:gd name="T84" fmla="*/ 35 w 1709"/>
                <a:gd name="T85" fmla="*/ 63 h 1692"/>
                <a:gd name="T86" fmla="*/ 43 w 1709"/>
                <a:gd name="T87" fmla="*/ 66 h 1692"/>
                <a:gd name="T88" fmla="*/ 59 w 1709"/>
                <a:gd name="T89" fmla="*/ 59 h 1692"/>
                <a:gd name="T90" fmla="*/ 60 w 1709"/>
                <a:gd name="T91" fmla="*/ 60 h 1692"/>
                <a:gd name="T92" fmla="*/ 56 w 1709"/>
                <a:gd name="T93" fmla="*/ 61 h 1692"/>
                <a:gd name="T94" fmla="*/ 45 w 1709"/>
                <a:gd name="T95" fmla="*/ 66 h 1692"/>
                <a:gd name="T96" fmla="*/ 53 w 1709"/>
                <a:gd name="T97" fmla="*/ 78 h 1692"/>
                <a:gd name="T98" fmla="*/ 52 w 1709"/>
                <a:gd name="T99" fmla="*/ 84 h 1692"/>
                <a:gd name="T100" fmla="*/ 49 w 1709"/>
                <a:gd name="T101" fmla="*/ 84 h 1692"/>
                <a:gd name="T102" fmla="*/ 46 w 1709"/>
                <a:gd name="T103" fmla="*/ 79 h 1692"/>
                <a:gd name="T104" fmla="*/ 14 w 1709"/>
                <a:gd name="T105" fmla="*/ 95 h 1692"/>
                <a:gd name="T106" fmla="*/ 12 w 1709"/>
                <a:gd name="T107" fmla="*/ 95 h 1692"/>
                <a:gd name="T108" fmla="*/ 9 w 1709"/>
                <a:gd name="T109" fmla="*/ 85 h 1692"/>
                <a:gd name="T110" fmla="*/ 20 w 1709"/>
                <a:gd name="T111" fmla="*/ 66 h 1692"/>
                <a:gd name="T112" fmla="*/ 1 w 1709"/>
                <a:gd name="T113" fmla="*/ 80 h 1692"/>
                <a:gd name="T114" fmla="*/ 23 w 1709"/>
                <a:gd name="T115" fmla="*/ 55 h 1692"/>
                <a:gd name="T116" fmla="*/ 89 w 1709"/>
                <a:gd name="T117" fmla="*/ 14 h 1692"/>
                <a:gd name="T118" fmla="*/ 89 w 1709"/>
                <a:gd name="T119" fmla="*/ 21 h 1692"/>
                <a:gd name="T120" fmla="*/ 84 w 1709"/>
                <a:gd name="T121" fmla="*/ 20 h 1692"/>
                <a:gd name="T122" fmla="*/ 81 w 1709"/>
                <a:gd name="T123" fmla="*/ 10 h 16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09" h="1692">
                  <a:moveTo>
                    <a:pt x="36" y="496"/>
                  </a:moveTo>
                  <a:lnTo>
                    <a:pt x="491" y="496"/>
                  </a:lnTo>
                  <a:lnTo>
                    <a:pt x="491" y="287"/>
                  </a:lnTo>
                  <a:lnTo>
                    <a:pt x="142" y="287"/>
                  </a:lnTo>
                  <a:lnTo>
                    <a:pt x="118" y="243"/>
                  </a:lnTo>
                  <a:lnTo>
                    <a:pt x="491" y="243"/>
                  </a:lnTo>
                  <a:lnTo>
                    <a:pt x="491" y="0"/>
                  </a:lnTo>
                  <a:lnTo>
                    <a:pt x="639" y="10"/>
                  </a:lnTo>
                  <a:lnTo>
                    <a:pt x="643" y="10"/>
                  </a:lnTo>
                  <a:lnTo>
                    <a:pt x="648" y="11"/>
                  </a:lnTo>
                  <a:lnTo>
                    <a:pt x="653" y="12"/>
                  </a:lnTo>
                  <a:lnTo>
                    <a:pt x="657" y="12"/>
                  </a:lnTo>
                  <a:lnTo>
                    <a:pt x="662" y="13"/>
                  </a:lnTo>
                  <a:lnTo>
                    <a:pt x="666" y="14"/>
                  </a:lnTo>
                  <a:lnTo>
                    <a:pt x="670" y="15"/>
                  </a:lnTo>
                  <a:lnTo>
                    <a:pt x="674" y="16"/>
                  </a:lnTo>
                  <a:lnTo>
                    <a:pt x="677" y="17"/>
                  </a:lnTo>
                  <a:lnTo>
                    <a:pt x="679" y="19"/>
                  </a:lnTo>
                  <a:lnTo>
                    <a:pt x="682" y="20"/>
                  </a:lnTo>
                  <a:lnTo>
                    <a:pt x="684" y="22"/>
                  </a:lnTo>
                  <a:lnTo>
                    <a:pt x="685" y="24"/>
                  </a:lnTo>
                  <a:lnTo>
                    <a:pt x="687" y="27"/>
                  </a:lnTo>
                  <a:lnTo>
                    <a:pt x="687" y="30"/>
                  </a:lnTo>
                  <a:lnTo>
                    <a:pt x="688" y="34"/>
                  </a:lnTo>
                  <a:lnTo>
                    <a:pt x="687" y="36"/>
                  </a:lnTo>
                  <a:lnTo>
                    <a:pt x="687" y="38"/>
                  </a:lnTo>
                  <a:lnTo>
                    <a:pt x="686" y="40"/>
                  </a:lnTo>
                  <a:lnTo>
                    <a:pt x="685" y="42"/>
                  </a:lnTo>
                  <a:lnTo>
                    <a:pt x="683" y="44"/>
                  </a:lnTo>
                  <a:lnTo>
                    <a:pt x="681" y="46"/>
                  </a:lnTo>
                  <a:lnTo>
                    <a:pt x="678" y="48"/>
                  </a:lnTo>
                  <a:lnTo>
                    <a:pt x="675" y="50"/>
                  </a:lnTo>
                  <a:lnTo>
                    <a:pt x="671" y="52"/>
                  </a:lnTo>
                  <a:lnTo>
                    <a:pt x="666" y="55"/>
                  </a:lnTo>
                  <a:lnTo>
                    <a:pt x="661" y="57"/>
                  </a:lnTo>
                  <a:lnTo>
                    <a:pt x="655" y="60"/>
                  </a:lnTo>
                  <a:lnTo>
                    <a:pt x="649" y="63"/>
                  </a:lnTo>
                  <a:lnTo>
                    <a:pt x="642" y="67"/>
                  </a:lnTo>
                  <a:lnTo>
                    <a:pt x="634" y="70"/>
                  </a:lnTo>
                  <a:lnTo>
                    <a:pt x="626" y="76"/>
                  </a:lnTo>
                  <a:lnTo>
                    <a:pt x="626" y="243"/>
                  </a:lnTo>
                  <a:lnTo>
                    <a:pt x="783" y="243"/>
                  </a:lnTo>
                  <a:lnTo>
                    <a:pt x="832" y="173"/>
                  </a:lnTo>
                  <a:lnTo>
                    <a:pt x="832" y="171"/>
                  </a:lnTo>
                  <a:lnTo>
                    <a:pt x="834" y="170"/>
                  </a:lnTo>
                  <a:lnTo>
                    <a:pt x="835" y="169"/>
                  </a:lnTo>
                  <a:lnTo>
                    <a:pt x="836" y="167"/>
                  </a:lnTo>
                  <a:lnTo>
                    <a:pt x="837" y="165"/>
                  </a:lnTo>
                  <a:lnTo>
                    <a:pt x="839" y="165"/>
                  </a:lnTo>
                  <a:lnTo>
                    <a:pt x="840" y="164"/>
                  </a:lnTo>
                  <a:lnTo>
                    <a:pt x="842" y="163"/>
                  </a:lnTo>
                  <a:lnTo>
                    <a:pt x="844" y="162"/>
                  </a:lnTo>
                  <a:lnTo>
                    <a:pt x="846" y="162"/>
                  </a:lnTo>
                  <a:lnTo>
                    <a:pt x="847" y="161"/>
                  </a:lnTo>
                  <a:lnTo>
                    <a:pt x="850" y="161"/>
                  </a:lnTo>
                  <a:lnTo>
                    <a:pt x="852" y="161"/>
                  </a:lnTo>
                  <a:lnTo>
                    <a:pt x="854" y="161"/>
                  </a:lnTo>
                  <a:lnTo>
                    <a:pt x="856" y="161"/>
                  </a:lnTo>
                  <a:lnTo>
                    <a:pt x="859" y="161"/>
                  </a:lnTo>
                  <a:lnTo>
                    <a:pt x="862" y="161"/>
                  </a:lnTo>
                  <a:lnTo>
                    <a:pt x="863" y="161"/>
                  </a:lnTo>
                  <a:lnTo>
                    <a:pt x="864" y="161"/>
                  </a:lnTo>
                  <a:lnTo>
                    <a:pt x="865" y="162"/>
                  </a:lnTo>
                  <a:lnTo>
                    <a:pt x="866" y="162"/>
                  </a:lnTo>
                  <a:lnTo>
                    <a:pt x="868" y="163"/>
                  </a:lnTo>
                  <a:lnTo>
                    <a:pt x="869" y="164"/>
                  </a:lnTo>
                  <a:lnTo>
                    <a:pt x="871" y="165"/>
                  </a:lnTo>
                  <a:lnTo>
                    <a:pt x="872" y="165"/>
                  </a:lnTo>
                  <a:lnTo>
                    <a:pt x="874" y="167"/>
                  </a:lnTo>
                  <a:lnTo>
                    <a:pt x="875" y="168"/>
                  </a:lnTo>
                  <a:lnTo>
                    <a:pt x="876" y="169"/>
                  </a:lnTo>
                  <a:lnTo>
                    <a:pt x="878" y="170"/>
                  </a:lnTo>
                  <a:lnTo>
                    <a:pt x="879" y="171"/>
                  </a:lnTo>
                  <a:lnTo>
                    <a:pt x="881" y="173"/>
                  </a:lnTo>
                  <a:lnTo>
                    <a:pt x="965" y="241"/>
                  </a:lnTo>
                  <a:lnTo>
                    <a:pt x="966" y="242"/>
                  </a:lnTo>
                  <a:lnTo>
                    <a:pt x="967" y="243"/>
                  </a:lnTo>
                  <a:lnTo>
                    <a:pt x="968" y="244"/>
                  </a:lnTo>
                  <a:lnTo>
                    <a:pt x="969" y="245"/>
                  </a:lnTo>
                  <a:lnTo>
                    <a:pt x="970" y="246"/>
                  </a:lnTo>
                  <a:lnTo>
                    <a:pt x="971" y="248"/>
                  </a:lnTo>
                  <a:lnTo>
                    <a:pt x="972" y="249"/>
                  </a:lnTo>
                  <a:lnTo>
                    <a:pt x="973" y="250"/>
                  </a:lnTo>
                  <a:lnTo>
                    <a:pt x="974" y="252"/>
                  </a:lnTo>
                  <a:lnTo>
                    <a:pt x="975" y="253"/>
                  </a:lnTo>
                  <a:lnTo>
                    <a:pt x="975" y="255"/>
                  </a:lnTo>
                  <a:lnTo>
                    <a:pt x="976" y="258"/>
                  </a:lnTo>
                  <a:lnTo>
                    <a:pt x="976" y="260"/>
                  </a:lnTo>
                  <a:lnTo>
                    <a:pt x="976" y="261"/>
                  </a:lnTo>
                  <a:lnTo>
                    <a:pt x="977" y="264"/>
                  </a:lnTo>
                  <a:lnTo>
                    <a:pt x="976" y="266"/>
                  </a:lnTo>
                  <a:lnTo>
                    <a:pt x="976" y="269"/>
                  </a:lnTo>
                  <a:lnTo>
                    <a:pt x="975" y="271"/>
                  </a:lnTo>
                  <a:lnTo>
                    <a:pt x="974" y="273"/>
                  </a:lnTo>
                  <a:lnTo>
                    <a:pt x="973" y="275"/>
                  </a:lnTo>
                  <a:lnTo>
                    <a:pt x="971" y="277"/>
                  </a:lnTo>
                  <a:lnTo>
                    <a:pt x="970" y="279"/>
                  </a:lnTo>
                  <a:lnTo>
                    <a:pt x="968" y="280"/>
                  </a:lnTo>
                  <a:lnTo>
                    <a:pt x="966" y="282"/>
                  </a:lnTo>
                  <a:lnTo>
                    <a:pt x="964" y="283"/>
                  </a:lnTo>
                  <a:lnTo>
                    <a:pt x="961" y="284"/>
                  </a:lnTo>
                  <a:lnTo>
                    <a:pt x="959" y="285"/>
                  </a:lnTo>
                  <a:lnTo>
                    <a:pt x="955" y="286"/>
                  </a:lnTo>
                  <a:lnTo>
                    <a:pt x="953" y="286"/>
                  </a:lnTo>
                  <a:lnTo>
                    <a:pt x="950" y="286"/>
                  </a:lnTo>
                  <a:lnTo>
                    <a:pt x="948" y="287"/>
                  </a:lnTo>
                  <a:lnTo>
                    <a:pt x="626" y="287"/>
                  </a:lnTo>
                  <a:lnTo>
                    <a:pt x="626" y="496"/>
                  </a:lnTo>
                  <a:lnTo>
                    <a:pt x="1037" y="496"/>
                  </a:lnTo>
                  <a:lnTo>
                    <a:pt x="1036" y="476"/>
                  </a:lnTo>
                  <a:lnTo>
                    <a:pt x="1035" y="453"/>
                  </a:lnTo>
                  <a:lnTo>
                    <a:pt x="1034" y="423"/>
                  </a:lnTo>
                  <a:lnTo>
                    <a:pt x="1032" y="389"/>
                  </a:lnTo>
                  <a:lnTo>
                    <a:pt x="1031" y="353"/>
                  </a:lnTo>
                  <a:lnTo>
                    <a:pt x="1029" y="314"/>
                  </a:lnTo>
                  <a:lnTo>
                    <a:pt x="1028" y="274"/>
                  </a:lnTo>
                  <a:lnTo>
                    <a:pt x="1026" y="233"/>
                  </a:lnTo>
                  <a:lnTo>
                    <a:pt x="1024" y="193"/>
                  </a:lnTo>
                  <a:lnTo>
                    <a:pt x="1022" y="154"/>
                  </a:lnTo>
                  <a:lnTo>
                    <a:pt x="1020" y="117"/>
                  </a:lnTo>
                  <a:lnTo>
                    <a:pt x="1019" y="84"/>
                  </a:lnTo>
                  <a:lnTo>
                    <a:pt x="1017" y="54"/>
                  </a:lnTo>
                  <a:lnTo>
                    <a:pt x="1016" y="30"/>
                  </a:lnTo>
                  <a:lnTo>
                    <a:pt x="1015" y="11"/>
                  </a:lnTo>
                  <a:lnTo>
                    <a:pt x="1014" y="0"/>
                  </a:lnTo>
                  <a:lnTo>
                    <a:pt x="1167" y="10"/>
                  </a:lnTo>
                  <a:lnTo>
                    <a:pt x="1173" y="10"/>
                  </a:lnTo>
                  <a:lnTo>
                    <a:pt x="1179" y="11"/>
                  </a:lnTo>
                  <a:lnTo>
                    <a:pt x="1184" y="12"/>
                  </a:lnTo>
                  <a:lnTo>
                    <a:pt x="1189" y="13"/>
                  </a:lnTo>
                  <a:lnTo>
                    <a:pt x="1194" y="14"/>
                  </a:lnTo>
                  <a:lnTo>
                    <a:pt x="1198" y="15"/>
                  </a:lnTo>
                  <a:lnTo>
                    <a:pt x="1203" y="16"/>
                  </a:lnTo>
                  <a:lnTo>
                    <a:pt x="1207" y="17"/>
                  </a:lnTo>
                  <a:lnTo>
                    <a:pt x="1210" y="18"/>
                  </a:lnTo>
                  <a:lnTo>
                    <a:pt x="1213" y="20"/>
                  </a:lnTo>
                  <a:lnTo>
                    <a:pt x="1215" y="21"/>
                  </a:lnTo>
                  <a:lnTo>
                    <a:pt x="1217" y="23"/>
                  </a:lnTo>
                  <a:lnTo>
                    <a:pt x="1219" y="25"/>
                  </a:lnTo>
                  <a:lnTo>
                    <a:pt x="1220" y="27"/>
                  </a:lnTo>
                  <a:lnTo>
                    <a:pt x="1220" y="31"/>
                  </a:lnTo>
                  <a:lnTo>
                    <a:pt x="1221" y="34"/>
                  </a:lnTo>
                  <a:lnTo>
                    <a:pt x="1220" y="36"/>
                  </a:lnTo>
                  <a:lnTo>
                    <a:pt x="1219" y="38"/>
                  </a:lnTo>
                  <a:lnTo>
                    <a:pt x="1218" y="41"/>
                  </a:lnTo>
                  <a:lnTo>
                    <a:pt x="1216" y="43"/>
                  </a:lnTo>
                  <a:lnTo>
                    <a:pt x="1214" y="46"/>
                  </a:lnTo>
                  <a:lnTo>
                    <a:pt x="1211" y="49"/>
                  </a:lnTo>
                  <a:lnTo>
                    <a:pt x="1208" y="52"/>
                  </a:lnTo>
                  <a:lnTo>
                    <a:pt x="1204" y="54"/>
                  </a:lnTo>
                  <a:lnTo>
                    <a:pt x="1199" y="57"/>
                  </a:lnTo>
                  <a:lnTo>
                    <a:pt x="1195" y="60"/>
                  </a:lnTo>
                  <a:lnTo>
                    <a:pt x="1190" y="63"/>
                  </a:lnTo>
                  <a:lnTo>
                    <a:pt x="1185" y="65"/>
                  </a:lnTo>
                  <a:lnTo>
                    <a:pt x="1180" y="68"/>
                  </a:lnTo>
                  <a:lnTo>
                    <a:pt x="1174" y="70"/>
                  </a:lnTo>
                  <a:lnTo>
                    <a:pt x="1168" y="72"/>
                  </a:lnTo>
                  <a:lnTo>
                    <a:pt x="1163" y="76"/>
                  </a:lnTo>
                  <a:lnTo>
                    <a:pt x="1162" y="111"/>
                  </a:lnTo>
                  <a:lnTo>
                    <a:pt x="1161" y="144"/>
                  </a:lnTo>
                  <a:lnTo>
                    <a:pt x="1160" y="175"/>
                  </a:lnTo>
                  <a:lnTo>
                    <a:pt x="1159" y="203"/>
                  </a:lnTo>
                  <a:lnTo>
                    <a:pt x="1159" y="230"/>
                  </a:lnTo>
                  <a:lnTo>
                    <a:pt x="1158" y="255"/>
                  </a:lnTo>
                  <a:lnTo>
                    <a:pt x="1158" y="279"/>
                  </a:lnTo>
                  <a:lnTo>
                    <a:pt x="1157" y="302"/>
                  </a:lnTo>
                  <a:lnTo>
                    <a:pt x="1157" y="325"/>
                  </a:lnTo>
                  <a:lnTo>
                    <a:pt x="1157" y="347"/>
                  </a:lnTo>
                  <a:lnTo>
                    <a:pt x="1157" y="370"/>
                  </a:lnTo>
                  <a:lnTo>
                    <a:pt x="1157" y="392"/>
                  </a:lnTo>
                  <a:lnTo>
                    <a:pt x="1157" y="417"/>
                  </a:lnTo>
                  <a:lnTo>
                    <a:pt x="1157" y="442"/>
                  </a:lnTo>
                  <a:lnTo>
                    <a:pt x="1157" y="467"/>
                  </a:lnTo>
                  <a:lnTo>
                    <a:pt x="1158" y="496"/>
                  </a:lnTo>
                  <a:lnTo>
                    <a:pt x="1485" y="496"/>
                  </a:lnTo>
                  <a:lnTo>
                    <a:pt x="1539" y="420"/>
                  </a:lnTo>
                  <a:lnTo>
                    <a:pt x="1540" y="417"/>
                  </a:lnTo>
                  <a:lnTo>
                    <a:pt x="1543" y="415"/>
                  </a:lnTo>
                  <a:lnTo>
                    <a:pt x="1545" y="413"/>
                  </a:lnTo>
                  <a:lnTo>
                    <a:pt x="1546" y="412"/>
                  </a:lnTo>
                  <a:lnTo>
                    <a:pt x="1548" y="410"/>
                  </a:lnTo>
                  <a:lnTo>
                    <a:pt x="1550" y="409"/>
                  </a:lnTo>
                  <a:lnTo>
                    <a:pt x="1551" y="408"/>
                  </a:lnTo>
                  <a:lnTo>
                    <a:pt x="1553" y="407"/>
                  </a:lnTo>
                  <a:lnTo>
                    <a:pt x="1555" y="406"/>
                  </a:lnTo>
                  <a:lnTo>
                    <a:pt x="1557" y="405"/>
                  </a:lnTo>
                  <a:lnTo>
                    <a:pt x="1559" y="404"/>
                  </a:lnTo>
                  <a:lnTo>
                    <a:pt x="1561" y="403"/>
                  </a:lnTo>
                  <a:lnTo>
                    <a:pt x="1563" y="403"/>
                  </a:lnTo>
                  <a:lnTo>
                    <a:pt x="1564" y="403"/>
                  </a:lnTo>
                  <a:lnTo>
                    <a:pt x="1566" y="403"/>
                  </a:lnTo>
                  <a:lnTo>
                    <a:pt x="1569" y="403"/>
                  </a:lnTo>
                  <a:lnTo>
                    <a:pt x="1570" y="403"/>
                  </a:lnTo>
                  <a:lnTo>
                    <a:pt x="1572" y="403"/>
                  </a:lnTo>
                  <a:lnTo>
                    <a:pt x="1574" y="403"/>
                  </a:lnTo>
                  <a:lnTo>
                    <a:pt x="1575" y="403"/>
                  </a:lnTo>
                  <a:lnTo>
                    <a:pt x="1577" y="404"/>
                  </a:lnTo>
                  <a:lnTo>
                    <a:pt x="1579" y="405"/>
                  </a:lnTo>
                  <a:lnTo>
                    <a:pt x="1581" y="405"/>
                  </a:lnTo>
                  <a:lnTo>
                    <a:pt x="1583" y="406"/>
                  </a:lnTo>
                  <a:lnTo>
                    <a:pt x="1585" y="407"/>
                  </a:lnTo>
                  <a:lnTo>
                    <a:pt x="1587" y="409"/>
                  </a:lnTo>
                  <a:lnTo>
                    <a:pt x="1589" y="410"/>
                  </a:lnTo>
                  <a:lnTo>
                    <a:pt x="1592" y="411"/>
                  </a:lnTo>
                  <a:lnTo>
                    <a:pt x="1594" y="413"/>
                  </a:lnTo>
                  <a:lnTo>
                    <a:pt x="1597" y="415"/>
                  </a:lnTo>
                  <a:lnTo>
                    <a:pt x="1599" y="417"/>
                  </a:lnTo>
                  <a:lnTo>
                    <a:pt x="1602" y="419"/>
                  </a:lnTo>
                  <a:lnTo>
                    <a:pt x="1682" y="490"/>
                  </a:lnTo>
                  <a:lnTo>
                    <a:pt x="1683" y="491"/>
                  </a:lnTo>
                  <a:lnTo>
                    <a:pt x="1684" y="493"/>
                  </a:lnTo>
                  <a:lnTo>
                    <a:pt x="1686" y="494"/>
                  </a:lnTo>
                  <a:lnTo>
                    <a:pt x="1687" y="496"/>
                  </a:lnTo>
                  <a:lnTo>
                    <a:pt x="1689" y="497"/>
                  </a:lnTo>
                  <a:lnTo>
                    <a:pt x="1690" y="499"/>
                  </a:lnTo>
                  <a:lnTo>
                    <a:pt x="1692" y="500"/>
                  </a:lnTo>
                  <a:lnTo>
                    <a:pt x="1693" y="502"/>
                  </a:lnTo>
                  <a:lnTo>
                    <a:pt x="1693" y="504"/>
                  </a:lnTo>
                  <a:lnTo>
                    <a:pt x="1694" y="505"/>
                  </a:lnTo>
                  <a:lnTo>
                    <a:pt x="1695" y="507"/>
                  </a:lnTo>
                  <a:lnTo>
                    <a:pt x="1695" y="508"/>
                  </a:lnTo>
                  <a:lnTo>
                    <a:pt x="1696" y="510"/>
                  </a:lnTo>
                  <a:lnTo>
                    <a:pt x="1696" y="511"/>
                  </a:lnTo>
                  <a:lnTo>
                    <a:pt x="1696" y="513"/>
                  </a:lnTo>
                  <a:lnTo>
                    <a:pt x="1697" y="515"/>
                  </a:lnTo>
                  <a:lnTo>
                    <a:pt x="1696" y="517"/>
                  </a:lnTo>
                  <a:lnTo>
                    <a:pt x="1696" y="519"/>
                  </a:lnTo>
                  <a:lnTo>
                    <a:pt x="1696" y="521"/>
                  </a:lnTo>
                  <a:lnTo>
                    <a:pt x="1695" y="523"/>
                  </a:lnTo>
                  <a:lnTo>
                    <a:pt x="1694" y="525"/>
                  </a:lnTo>
                  <a:lnTo>
                    <a:pt x="1693" y="527"/>
                  </a:lnTo>
                  <a:lnTo>
                    <a:pt x="1692" y="529"/>
                  </a:lnTo>
                  <a:lnTo>
                    <a:pt x="1691" y="531"/>
                  </a:lnTo>
                  <a:lnTo>
                    <a:pt x="1690" y="533"/>
                  </a:lnTo>
                  <a:lnTo>
                    <a:pt x="1687" y="535"/>
                  </a:lnTo>
                  <a:lnTo>
                    <a:pt x="1685" y="536"/>
                  </a:lnTo>
                  <a:lnTo>
                    <a:pt x="1683" y="537"/>
                  </a:lnTo>
                  <a:lnTo>
                    <a:pt x="1681" y="538"/>
                  </a:lnTo>
                  <a:lnTo>
                    <a:pt x="1679" y="539"/>
                  </a:lnTo>
                  <a:lnTo>
                    <a:pt x="1676" y="539"/>
                  </a:lnTo>
                  <a:lnTo>
                    <a:pt x="1674" y="540"/>
                  </a:lnTo>
                  <a:lnTo>
                    <a:pt x="1160" y="540"/>
                  </a:lnTo>
                  <a:lnTo>
                    <a:pt x="1164" y="601"/>
                  </a:lnTo>
                  <a:lnTo>
                    <a:pt x="1168" y="658"/>
                  </a:lnTo>
                  <a:lnTo>
                    <a:pt x="1173" y="709"/>
                  </a:lnTo>
                  <a:lnTo>
                    <a:pt x="1178" y="756"/>
                  </a:lnTo>
                  <a:lnTo>
                    <a:pt x="1183" y="798"/>
                  </a:lnTo>
                  <a:lnTo>
                    <a:pt x="1188" y="837"/>
                  </a:lnTo>
                  <a:lnTo>
                    <a:pt x="1194" y="872"/>
                  </a:lnTo>
                  <a:lnTo>
                    <a:pt x="1200" y="904"/>
                  </a:lnTo>
                  <a:lnTo>
                    <a:pt x="1207" y="932"/>
                  </a:lnTo>
                  <a:lnTo>
                    <a:pt x="1214" y="958"/>
                  </a:lnTo>
                  <a:lnTo>
                    <a:pt x="1220" y="982"/>
                  </a:lnTo>
                  <a:lnTo>
                    <a:pt x="1227" y="1005"/>
                  </a:lnTo>
                  <a:lnTo>
                    <a:pt x="1234" y="1026"/>
                  </a:lnTo>
                  <a:lnTo>
                    <a:pt x="1241" y="1047"/>
                  </a:lnTo>
                  <a:lnTo>
                    <a:pt x="1249" y="1067"/>
                  </a:lnTo>
                  <a:lnTo>
                    <a:pt x="1258" y="1088"/>
                  </a:lnTo>
                  <a:lnTo>
                    <a:pt x="1276" y="1059"/>
                  </a:lnTo>
                  <a:lnTo>
                    <a:pt x="1293" y="1029"/>
                  </a:lnTo>
                  <a:lnTo>
                    <a:pt x="1309" y="1001"/>
                  </a:lnTo>
                  <a:lnTo>
                    <a:pt x="1324" y="972"/>
                  </a:lnTo>
                  <a:lnTo>
                    <a:pt x="1338" y="942"/>
                  </a:lnTo>
                  <a:lnTo>
                    <a:pt x="1351" y="915"/>
                  </a:lnTo>
                  <a:lnTo>
                    <a:pt x="1362" y="887"/>
                  </a:lnTo>
                  <a:lnTo>
                    <a:pt x="1373" y="861"/>
                  </a:lnTo>
                  <a:lnTo>
                    <a:pt x="1382" y="835"/>
                  </a:lnTo>
                  <a:lnTo>
                    <a:pt x="1390" y="812"/>
                  </a:lnTo>
                  <a:lnTo>
                    <a:pt x="1399" y="789"/>
                  </a:lnTo>
                  <a:lnTo>
                    <a:pt x="1405" y="768"/>
                  </a:lnTo>
                  <a:lnTo>
                    <a:pt x="1411" y="749"/>
                  </a:lnTo>
                  <a:lnTo>
                    <a:pt x="1416" y="732"/>
                  </a:lnTo>
                  <a:lnTo>
                    <a:pt x="1419" y="718"/>
                  </a:lnTo>
                  <a:lnTo>
                    <a:pt x="1423" y="706"/>
                  </a:lnTo>
                  <a:lnTo>
                    <a:pt x="1593" y="772"/>
                  </a:lnTo>
                  <a:lnTo>
                    <a:pt x="1595" y="773"/>
                  </a:lnTo>
                  <a:lnTo>
                    <a:pt x="1597" y="774"/>
                  </a:lnTo>
                  <a:lnTo>
                    <a:pt x="1599" y="775"/>
                  </a:lnTo>
                  <a:lnTo>
                    <a:pt x="1601" y="776"/>
                  </a:lnTo>
                  <a:lnTo>
                    <a:pt x="1602" y="778"/>
                  </a:lnTo>
                  <a:lnTo>
                    <a:pt x="1604" y="779"/>
                  </a:lnTo>
                  <a:lnTo>
                    <a:pt x="1606" y="781"/>
                  </a:lnTo>
                  <a:lnTo>
                    <a:pt x="1607" y="782"/>
                  </a:lnTo>
                  <a:lnTo>
                    <a:pt x="1608" y="784"/>
                  </a:lnTo>
                  <a:lnTo>
                    <a:pt x="1609" y="786"/>
                  </a:lnTo>
                  <a:lnTo>
                    <a:pt x="1610" y="788"/>
                  </a:lnTo>
                  <a:lnTo>
                    <a:pt x="1611" y="790"/>
                  </a:lnTo>
                  <a:lnTo>
                    <a:pt x="1612" y="792"/>
                  </a:lnTo>
                  <a:lnTo>
                    <a:pt x="1612" y="795"/>
                  </a:lnTo>
                  <a:lnTo>
                    <a:pt x="1612" y="798"/>
                  </a:lnTo>
                  <a:lnTo>
                    <a:pt x="1613" y="801"/>
                  </a:lnTo>
                  <a:lnTo>
                    <a:pt x="1612" y="803"/>
                  </a:lnTo>
                  <a:lnTo>
                    <a:pt x="1611" y="805"/>
                  </a:lnTo>
                  <a:lnTo>
                    <a:pt x="1609" y="806"/>
                  </a:lnTo>
                  <a:lnTo>
                    <a:pt x="1606" y="809"/>
                  </a:lnTo>
                  <a:lnTo>
                    <a:pt x="1603" y="811"/>
                  </a:lnTo>
                  <a:lnTo>
                    <a:pt x="1599" y="812"/>
                  </a:lnTo>
                  <a:lnTo>
                    <a:pt x="1595" y="813"/>
                  </a:lnTo>
                  <a:lnTo>
                    <a:pt x="1589" y="814"/>
                  </a:lnTo>
                  <a:lnTo>
                    <a:pt x="1584" y="815"/>
                  </a:lnTo>
                  <a:lnTo>
                    <a:pt x="1578" y="816"/>
                  </a:lnTo>
                  <a:lnTo>
                    <a:pt x="1572" y="817"/>
                  </a:lnTo>
                  <a:lnTo>
                    <a:pt x="1566" y="818"/>
                  </a:lnTo>
                  <a:lnTo>
                    <a:pt x="1560" y="818"/>
                  </a:lnTo>
                  <a:lnTo>
                    <a:pt x="1553" y="819"/>
                  </a:lnTo>
                  <a:lnTo>
                    <a:pt x="1546" y="819"/>
                  </a:lnTo>
                  <a:lnTo>
                    <a:pt x="1539" y="820"/>
                  </a:lnTo>
                  <a:lnTo>
                    <a:pt x="1530" y="838"/>
                  </a:lnTo>
                  <a:lnTo>
                    <a:pt x="1521" y="858"/>
                  </a:lnTo>
                  <a:lnTo>
                    <a:pt x="1512" y="878"/>
                  </a:lnTo>
                  <a:lnTo>
                    <a:pt x="1502" y="900"/>
                  </a:lnTo>
                  <a:lnTo>
                    <a:pt x="1490" y="922"/>
                  </a:lnTo>
                  <a:lnTo>
                    <a:pt x="1478" y="945"/>
                  </a:lnTo>
                  <a:lnTo>
                    <a:pt x="1466" y="968"/>
                  </a:lnTo>
                  <a:lnTo>
                    <a:pt x="1453" y="993"/>
                  </a:lnTo>
                  <a:lnTo>
                    <a:pt x="1437" y="1017"/>
                  </a:lnTo>
                  <a:lnTo>
                    <a:pt x="1423" y="1043"/>
                  </a:lnTo>
                  <a:lnTo>
                    <a:pt x="1407" y="1068"/>
                  </a:lnTo>
                  <a:lnTo>
                    <a:pt x="1389" y="1093"/>
                  </a:lnTo>
                  <a:lnTo>
                    <a:pt x="1371" y="1118"/>
                  </a:lnTo>
                  <a:lnTo>
                    <a:pt x="1352" y="1144"/>
                  </a:lnTo>
                  <a:lnTo>
                    <a:pt x="1331" y="1169"/>
                  </a:lnTo>
                  <a:lnTo>
                    <a:pt x="1311" y="1195"/>
                  </a:lnTo>
                  <a:lnTo>
                    <a:pt x="1321" y="1211"/>
                  </a:lnTo>
                  <a:lnTo>
                    <a:pt x="1332" y="1230"/>
                  </a:lnTo>
                  <a:lnTo>
                    <a:pt x="1344" y="1248"/>
                  </a:lnTo>
                  <a:lnTo>
                    <a:pt x="1359" y="1267"/>
                  </a:lnTo>
                  <a:lnTo>
                    <a:pt x="1372" y="1286"/>
                  </a:lnTo>
                  <a:lnTo>
                    <a:pt x="1386" y="1304"/>
                  </a:lnTo>
                  <a:lnTo>
                    <a:pt x="1402" y="1323"/>
                  </a:lnTo>
                  <a:lnTo>
                    <a:pt x="1417" y="1340"/>
                  </a:lnTo>
                  <a:lnTo>
                    <a:pt x="1432" y="1356"/>
                  </a:lnTo>
                  <a:lnTo>
                    <a:pt x="1447" y="1372"/>
                  </a:lnTo>
                  <a:lnTo>
                    <a:pt x="1462" y="1386"/>
                  </a:lnTo>
                  <a:lnTo>
                    <a:pt x="1476" y="1397"/>
                  </a:lnTo>
                  <a:lnTo>
                    <a:pt x="1490" y="1407"/>
                  </a:lnTo>
                  <a:lnTo>
                    <a:pt x="1504" y="1415"/>
                  </a:lnTo>
                  <a:lnTo>
                    <a:pt x="1516" y="1419"/>
                  </a:lnTo>
                  <a:lnTo>
                    <a:pt x="1528" y="1421"/>
                  </a:lnTo>
                  <a:lnTo>
                    <a:pt x="1535" y="1420"/>
                  </a:lnTo>
                  <a:lnTo>
                    <a:pt x="1541" y="1419"/>
                  </a:lnTo>
                  <a:lnTo>
                    <a:pt x="1548" y="1418"/>
                  </a:lnTo>
                  <a:lnTo>
                    <a:pt x="1553" y="1415"/>
                  </a:lnTo>
                  <a:lnTo>
                    <a:pt x="1558" y="1412"/>
                  </a:lnTo>
                  <a:lnTo>
                    <a:pt x="1563" y="1409"/>
                  </a:lnTo>
                  <a:lnTo>
                    <a:pt x="1567" y="1404"/>
                  </a:lnTo>
                  <a:lnTo>
                    <a:pt x="1572" y="1398"/>
                  </a:lnTo>
                  <a:lnTo>
                    <a:pt x="1575" y="1391"/>
                  </a:lnTo>
                  <a:lnTo>
                    <a:pt x="1579" y="1384"/>
                  </a:lnTo>
                  <a:lnTo>
                    <a:pt x="1583" y="1376"/>
                  </a:lnTo>
                  <a:lnTo>
                    <a:pt x="1587" y="1367"/>
                  </a:lnTo>
                  <a:lnTo>
                    <a:pt x="1592" y="1356"/>
                  </a:lnTo>
                  <a:lnTo>
                    <a:pt x="1597" y="1344"/>
                  </a:lnTo>
                  <a:lnTo>
                    <a:pt x="1601" y="1332"/>
                  </a:lnTo>
                  <a:lnTo>
                    <a:pt x="1607" y="1319"/>
                  </a:lnTo>
                  <a:lnTo>
                    <a:pt x="1613" y="1301"/>
                  </a:lnTo>
                  <a:lnTo>
                    <a:pt x="1618" y="1285"/>
                  </a:lnTo>
                  <a:lnTo>
                    <a:pt x="1623" y="1270"/>
                  </a:lnTo>
                  <a:lnTo>
                    <a:pt x="1628" y="1254"/>
                  </a:lnTo>
                  <a:lnTo>
                    <a:pt x="1632" y="1240"/>
                  </a:lnTo>
                  <a:lnTo>
                    <a:pt x="1636" y="1227"/>
                  </a:lnTo>
                  <a:lnTo>
                    <a:pt x="1641" y="1213"/>
                  </a:lnTo>
                  <a:lnTo>
                    <a:pt x="1644" y="1200"/>
                  </a:lnTo>
                  <a:lnTo>
                    <a:pt x="1646" y="1189"/>
                  </a:lnTo>
                  <a:lnTo>
                    <a:pt x="1649" y="1177"/>
                  </a:lnTo>
                  <a:lnTo>
                    <a:pt x="1651" y="1165"/>
                  </a:lnTo>
                  <a:lnTo>
                    <a:pt x="1653" y="1155"/>
                  </a:lnTo>
                  <a:lnTo>
                    <a:pt x="1655" y="1145"/>
                  </a:lnTo>
                  <a:lnTo>
                    <a:pt x="1657" y="1136"/>
                  </a:lnTo>
                  <a:lnTo>
                    <a:pt x="1658" y="1127"/>
                  </a:lnTo>
                  <a:lnTo>
                    <a:pt x="1660" y="1119"/>
                  </a:lnTo>
                  <a:lnTo>
                    <a:pt x="1676" y="1119"/>
                  </a:lnTo>
                  <a:lnTo>
                    <a:pt x="1672" y="1156"/>
                  </a:lnTo>
                  <a:lnTo>
                    <a:pt x="1669" y="1192"/>
                  </a:lnTo>
                  <a:lnTo>
                    <a:pt x="1666" y="1225"/>
                  </a:lnTo>
                  <a:lnTo>
                    <a:pt x="1662" y="1255"/>
                  </a:lnTo>
                  <a:lnTo>
                    <a:pt x="1658" y="1285"/>
                  </a:lnTo>
                  <a:lnTo>
                    <a:pt x="1655" y="1312"/>
                  </a:lnTo>
                  <a:lnTo>
                    <a:pt x="1651" y="1336"/>
                  </a:lnTo>
                  <a:lnTo>
                    <a:pt x="1648" y="1359"/>
                  </a:lnTo>
                  <a:lnTo>
                    <a:pt x="1645" y="1380"/>
                  </a:lnTo>
                  <a:lnTo>
                    <a:pt x="1642" y="1398"/>
                  </a:lnTo>
                  <a:lnTo>
                    <a:pt x="1638" y="1415"/>
                  </a:lnTo>
                  <a:lnTo>
                    <a:pt x="1636" y="1430"/>
                  </a:lnTo>
                  <a:lnTo>
                    <a:pt x="1634" y="1443"/>
                  </a:lnTo>
                  <a:lnTo>
                    <a:pt x="1633" y="1455"/>
                  </a:lnTo>
                  <a:lnTo>
                    <a:pt x="1632" y="1464"/>
                  </a:lnTo>
                  <a:lnTo>
                    <a:pt x="1632" y="1472"/>
                  </a:lnTo>
                  <a:lnTo>
                    <a:pt x="1632" y="1483"/>
                  </a:lnTo>
                  <a:lnTo>
                    <a:pt x="1635" y="1495"/>
                  </a:lnTo>
                  <a:lnTo>
                    <a:pt x="1638" y="1504"/>
                  </a:lnTo>
                  <a:lnTo>
                    <a:pt x="1644" y="1511"/>
                  </a:lnTo>
                  <a:lnTo>
                    <a:pt x="1650" y="1518"/>
                  </a:lnTo>
                  <a:lnTo>
                    <a:pt x="1656" y="1524"/>
                  </a:lnTo>
                  <a:lnTo>
                    <a:pt x="1663" y="1530"/>
                  </a:lnTo>
                  <a:lnTo>
                    <a:pt x="1670" y="1535"/>
                  </a:lnTo>
                  <a:lnTo>
                    <a:pt x="1677" y="1541"/>
                  </a:lnTo>
                  <a:lnTo>
                    <a:pt x="1684" y="1547"/>
                  </a:lnTo>
                  <a:lnTo>
                    <a:pt x="1691" y="1552"/>
                  </a:lnTo>
                  <a:lnTo>
                    <a:pt x="1697" y="1559"/>
                  </a:lnTo>
                  <a:lnTo>
                    <a:pt x="1702" y="1566"/>
                  </a:lnTo>
                  <a:lnTo>
                    <a:pt x="1705" y="1574"/>
                  </a:lnTo>
                  <a:lnTo>
                    <a:pt x="1708" y="1583"/>
                  </a:lnTo>
                  <a:lnTo>
                    <a:pt x="1709" y="1595"/>
                  </a:lnTo>
                  <a:lnTo>
                    <a:pt x="1708" y="1602"/>
                  </a:lnTo>
                  <a:lnTo>
                    <a:pt x="1707" y="1609"/>
                  </a:lnTo>
                  <a:lnTo>
                    <a:pt x="1705" y="1615"/>
                  </a:lnTo>
                  <a:lnTo>
                    <a:pt x="1702" y="1620"/>
                  </a:lnTo>
                  <a:lnTo>
                    <a:pt x="1699" y="1625"/>
                  </a:lnTo>
                  <a:lnTo>
                    <a:pt x="1695" y="1629"/>
                  </a:lnTo>
                  <a:lnTo>
                    <a:pt x="1691" y="1633"/>
                  </a:lnTo>
                  <a:lnTo>
                    <a:pt x="1686" y="1636"/>
                  </a:lnTo>
                  <a:lnTo>
                    <a:pt x="1682" y="1638"/>
                  </a:lnTo>
                  <a:lnTo>
                    <a:pt x="1677" y="1640"/>
                  </a:lnTo>
                  <a:lnTo>
                    <a:pt x="1672" y="1641"/>
                  </a:lnTo>
                  <a:lnTo>
                    <a:pt x="1668" y="1642"/>
                  </a:lnTo>
                  <a:lnTo>
                    <a:pt x="1664" y="1643"/>
                  </a:lnTo>
                  <a:lnTo>
                    <a:pt x="1659" y="1643"/>
                  </a:lnTo>
                  <a:lnTo>
                    <a:pt x="1656" y="1643"/>
                  </a:lnTo>
                  <a:lnTo>
                    <a:pt x="1653" y="1644"/>
                  </a:lnTo>
                  <a:lnTo>
                    <a:pt x="1637" y="1642"/>
                  </a:lnTo>
                  <a:lnTo>
                    <a:pt x="1620" y="1639"/>
                  </a:lnTo>
                  <a:lnTo>
                    <a:pt x="1601" y="1631"/>
                  </a:lnTo>
                  <a:lnTo>
                    <a:pt x="1579" y="1623"/>
                  </a:lnTo>
                  <a:lnTo>
                    <a:pt x="1555" y="1611"/>
                  </a:lnTo>
                  <a:lnTo>
                    <a:pt x="1530" y="1597"/>
                  </a:lnTo>
                  <a:lnTo>
                    <a:pt x="1503" y="1579"/>
                  </a:lnTo>
                  <a:lnTo>
                    <a:pt x="1475" y="1559"/>
                  </a:lnTo>
                  <a:lnTo>
                    <a:pt x="1446" y="1535"/>
                  </a:lnTo>
                  <a:lnTo>
                    <a:pt x="1416" y="1509"/>
                  </a:lnTo>
                  <a:lnTo>
                    <a:pt x="1385" y="1479"/>
                  </a:lnTo>
                  <a:lnTo>
                    <a:pt x="1354" y="1447"/>
                  </a:lnTo>
                  <a:lnTo>
                    <a:pt x="1322" y="1411"/>
                  </a:lnTo>
                  <a:lnTo>
                    <a:pt x="1290" y="1372"/>
                  </a:lnTo>
                  <a:lnTo>
                    <a:pt x="1260" y="1329"/>
                  </a:lnTo>
                  <a:lnTo>
                    <a:pt x="1229" y="1284"/>
                  </a:lnTo>
                  <a:lnTo>
                    <a:pt x="1220" y="1292"/>
                  </a:lnTo>
                  <a:lnTo>
                    <a:pt x="1206" y="1305"/>
                  </a:lnTo>
                  <a:lnTo>
                    <a:pt x="1187" y="1323"/>
                  </a:lnTo>
                  <a:lnTo>
                    <a:pt x="1164" y="1344"/>
                  </a:lnTo>
                  <a:lnTo>
                    <a:pt x="1136" y="1368"/>
                  </a:lnTo>
                  <a:lnTo>
                    <a:pt x="1105" y="1394"/>
                  </a:lnTo>
                  <a:lnTo>
                    <a:pt x="1069" y="1423"/>
                  </a:lnTo>
                  <a:lnTo>
                    <a:pt x="1029" y="1454"/>
                  </a:lnTo>
                  <a:lnTo>
                    <a:pt x="986" y="1484"/>
                  </a:lnTo>
                  <a:lnTo>
                    <a:pt x="939" y="1516"/>
                  </a:lnTo>
                  <a:lnTo>
                    <a:pt x="889" y="1549"/>
                  </a:lnTo>
                  <a:lnTo>
                    <a:pt x="837" y="1579"/>
                  </a:lnTo>
                  <a:lnTo>
                    <a:pt x="782" y="1610"/>
                  </a:lnTo>
                  <a:lnTo>
                    <a:pt x="724" y="1640"/>
                  </a:lnTo>
                  <a:lnTo>
                    <a:pt x="663" y="1666"/>
                  </a:lnTo>
                  <a:lnTo>
                    <a:pt x="602" y="1692"/>
                  </a:lnTo>
                  <a:lnTo>
                    <a:pt x="588" y="1681"/>
                  </a:lnTo>
                  <a:lnTo>
                    <a:pt x="612" y="1666"/>
                  </a:lnTo>
                  <a:lnTo>
                    <a:pt x="640" y="1651"/>
                  </a:lnTo>
                  <a:lnTo>
                    <a:pt x="670" y="1634"/>
                  </a:lnTo>
                  <a:lnTo>
                    <a:pt x="701" y="1615"/>
                  </a:lnTo>
                  <a:lnTo>
                    <a:pt x="736" y="1594"/>
                  </a:lnTo>
                  <a:lnTo>
                    <a:pt x="772" y="1570"/>
                  </a:lnTo>
                  <a:lnTo>
                    <a:pt x="808" y="1546"/>
                  </a:lnTo>
                  <a:lnTo>
                    <a:pt x="847" y="1518"/>
                  </a:lnTo>
                  <a:lnTo>
                    <a:pt x="887" y="1487"/>
                  </a:lnTo>
                  <a:lnTo>
                    <a:pt x="927" y="1455"/>
                  </a:lnTo>
                  <a:lnTo>
                    <a:pt x="969" y="1419"/>
                  </a:lnTo>
                  <a:lnTo>
                    <a:pt x="1011" y="1381"/>
                  </a:lnTo>
                  <a:lnTo>
                    <a:pt x="1052" y="1339"/>
                  </a:lnTo>
                  <a:lnTo>
                    <a:pt x="1094" y="1295"/>
                  </a:lnTo>
                  <a:lnTo>
                    <a:pt x="1137" y="1247"/>
                  </a:lnTo>
                  <a:lnTo>
                    <a:pt x="1179" y="1197"/>
                  </a:lnTo>
                  <a:lnTo>
                    <a:pt x="1163" y="1162"/>
                  </a:lnTo>
                  <a:lnTo>
                    <a:pt x="1148" y="1127"/>
                  </a:lnTo>
                  <a:lnTo>
                    <a:pt x="1134" y="1091"/>
                  </a:lnTo>
                  <a:lnTo>
                    <a:pt x="1122" y="1052"/>
                  </a:lnTo>
                  <a:lnTo>
                    <a:pt x="1111" y="1013"/>
                  </a:lnTo>
                  <a:lnTo>
                    <a:pt x="1099" y="972"/>
                  </a:lnTo>
                  <a:lnTo>
                    <a:pt x="1090" y="931"/>
                  </a:lnTo>
                  <a:lnTo>
                    <a:pt x="1081" y="889"/>
                  </a:lnTo>
                  <a:lnTo>
                    <a:pt x="1074" y="846"/>
                  </a:lnTo>
                  <a:lnTo>
                    <a:pt x="1067" y="803"/>
                  </a:lnTo>
                  <a:lnTo>
                    <a:pt x="1060" y="759"/>
                  </a:lnTo>
                  <a:lnTo>
                    <a:pt x="1054" y="716"/>
                  </a:lnTo>
                  <a:lnTo>
                    <a:pt x="1049" y="672"/>
                  </a:lnTo>
                  <a:lnTo>
                    <a:pt x="1045" y="628"/>
                  </a:lnTo>
                  <a:lnTo>
                    <a:pt x="1041" y="584"/>
                  </a:lnTo>
                  <a:lnTo>
                    <a:pt x="1039" y="540"/>
                  </a:lnTo>
                  <a:lnTo>
                    <a:pt x="60" y="540"/>
                  </a:lnTo>
                  <a:lnTo>
                    <a:pt x="36" y="496"/>
                  </a:lnTo>
                  <a:close/>
                  <a:moveTo>
                    <a:pt x="72" y="801"/>
                  </a:moveTo>
                  <a:lnTo>
                    <a:pt x="491" y="801"/>
                  </a:lnTo>
                  <a:lnTo>
                    <a:pt x="491" y="586"/>
                  </a:lnTo>
                  <a:lnTo>
                    <a:pt x="637" y="597"/>
                  </a:lnTo>
                  <a:lnTo>
                    <a:pt x="642" y="597"/>
                  </a:lnTo>
                  <a:lnTo>
                    <a:pt x="648" y="598"/>
                  </a:lnTo>
                  <a:lnTo>
                    <a:pt x="653" y="599"/>
                  </a:lnTo>
                  <a:lnTo>
                    <a:pt x="658" y="600"/>
                  </a:lnTo>
                  <a:lnTo>
                    <a:pt x="662" y="600"/>
                  </a:lnTo>
                  <a:lnTo>
                    <a:pt x="666" y="601"/>
                  </a:lnTo>
                  <a:lnTo>
                    <a:pt x="670" y="603"/>
                  </a:lnTo>
                  <a:lnTo>
                    <a:pt x="674" y="604"/>
                  </a:lnTo>
                  <a:lnTo>
                    <a:pt x="676" y="605"/>
                  </a:lnTo>
                  <a:lnTo>
                    <a:pt x="679" y="607"/>
                  </a:lnTo>
                  <a:lnTo>
                    <a:pt x="681" y="609"/>
                  </a:lnTo>
                  <a:lnTo>
                    <a:pt x="683" y="611"/>
                  </a:lnTo>
                  <a:lnTo>
                    <a:pt x="684" y="613"/>
                  </a:lnTo>
                  <a:lnTo>
                    <a:pt x="685" y="615"/>
                  </a:lnTo>
                  <a:lnTo>
                    <a:pt x="685" y="618"/>
                  </a:lnTo>
                  <a:lnTo>
                    <a:pt x="686" y="622"/>
                  </a:lnTo>
                  <a:lnTo>
                    <a:pt x="685" y="625"/>
                  </a:lnTo>
                  <a:lnTo>
                    <a:pt x="684" y="628"/>
                  </a:lnTo>
                  <a:lnTo>
                    <a:pt x="683" y="630"/>
                  </a:lnTo>
                  <a:lnTo>
                    <a:pt x="681" y="632"/>
                  </a:lnTo>
                  <a:lnTo>
                    <a:pt x="678" y="635"/>
                  </a:lnTo>
                  <a:lnTo>
                    <a:pt x="675" y="637"/>
                  </a:lnTo>
                  <a:lnTo>
                    <a:pt x="672" y="639"/>
                  </a:lnTo>
                  <a:lnTo>
                    <a:pt x="668" y="641"/>
                  </a:lnTo>
                  <a:lnTo>
                    <a:pt x="663" y="643"/>
                  </a:lnTo>
                  <a:lnTo>
                    <a:pt x="658" y="645"/>
                  </a:lnTo>
                  <a:lnTo>
                    <a:pt x="653" y="646"/>
                  </a:lnTo>
                  <a:lnTo>
                    <a:pt x="648" y="648"/>
                  </a:lnTo>
                  <a:lnTo>
                    <a:pt x="643" y="649"/>
                  </a:lnTo>
                  <a:lnTo>
                    <a:pt x="637" y="650"/>
                  </a:lnTo>
                  <a:lnTo>
                    <a:pt x="631" y="651"/>
                  </a:lnTo>
                  <a:lnTo>
                    <a:pt x="626" y="653"/>
                  </a:lnTo>
                  <a:lnTo>
                    <a:pt x="626" y="801"/>
                  </a:lnTo>
                  <a:lnTo>
                    <a:pt x="821" y="801"/>
                  </a:lnTo>
                  <a:lnTo>
                    <a:pt x="871" y="730"/>
                  </a:lnTo>
                  <a:lnTo>
                    <a:pt x="872" y="728"/>
                  </a:lnTo>
                  <a:lnTo>
                    <a:pt x="873" y="726"/>
                  </a:lnTo>
                  <a:lnTo>
                    <a:pt x="875" y="725"/>
                  </a:lnTo>
                  <a:lnTo>
                    <a:pt x="876" y="724"/>
                  </a:lnTo>
                  <a:lnTo>
                    <a:pt x="878" y="722"/>
                  </a:lnTo>
                  <a:lnTo>
                    <a:pt x="879" y="721"/>
                  </a:lnTo>
                  <a:lnTo>
                    <a:pt x="881" y="720"/>
                  </a:lnTo>
                  <a:lnTo>
                    <a:pt x="883" y="719"/>
                  </a:lnTo>
                  <a:lnTo>
                    <a:pt x="884" y="718"/>
                  </a:lnTo>
                  <a:lnTo>
                    <a:pt x="886" y="718"/>
                  </a:lnTo>
                  <a:lnTo>
                    <a:pt x="888" y="717"/>
                  </a:lnTo>
                  <a:lnTo>
                    <a:pt x="890" y="716"/>
                  </a:lnTo>
                  <a:lnTo>
                    <a:pt x="892" y="716"/>
                  </a:lnTo>
                  <a:lnTo>
                    <a:pt x="893" y="716"/>
                  </a:lnTo>
                  <a:lnTo>
                    <a:pt x="895" y="716"/>
                  </a:lnTo>
                  <a:lnTo>
                    <a:pt x="898" y="716"/>
                  </a:lnTo>
                  <a:lnTo>
                    <a:pt x="900" y="716"/>
                  </a:lnTo>
                  <a:lnTo>
                    <a:pt x="902" y="716"/>
                  </a:lnTo>
                  <a:lnTo>
                    <a:pt x="904" y="716"/>
                  </a:lnTo>
                  <a:lnTo>
                    <a:pt x="906" y="716"/>
                  </a:lnTo>
                  <a:lnTo>
                    <a:pt x="908" y="717"/>
                  </a:lnTo>
                  <a:lnTo>
                    <a:pt x="911" y="718"/>
                  </a:lnTo>
                  <a:lnTo>
                    <a:pt x="913" y="718"/>
                  </a:lnTo>
                  <a:lnTo>
                    <a:pt x="915" y="719"/>
                  </a:lnTo>
                  <a:lnTo>
                    <a:pt x="917" y="720"/>
                  </a:lnTo>
                  <a:lnTo>
                    <a:pt x="918" y="721"/>
                  </a:lnTo>
                  <a:lnTo>
                    <a:pt x="920" y="722"/>
                  </a:lnTo>
                  <a:lnTo>
                    <a:pt x="922" y="724"/>
                  </a:lnTo>
                  <a:lnTo>
                    <a:pt x="924" y="725"/>
                  </a:lnTo>
                  <a:lnTo>
                    <a:pt x="926" y="726"/>
                  </a:lnTo>
                  <a:lnTo>
                    <a:pt x="927" y="728"/>
                  </a:lnTo>
                  <a:lnTo>
                    <a:pt x="930" y="730"/>
                  </a:lnTo>
                  <a:lnTo>
                    <a:pt x="1008" y="794"/>
                  </a:lnTo>
                  <a:lnTo>
                    <a:pt x="1010" y="795"/>
                  </a:lnTo>
                  <a:lnTo>
                    <a:pt x="1011" y="797"/>
                  </a:lnTo>
                  <a:lnTo>
                    <a:pt x="1013" y="799"/>
                  </a:lnTo>
                  <a:lnTo>
                    <a:pt x="1015" y="800"/>
                  </a:lnTo>
                  <a:lnTo>
                    <a:pt x="1016" y="802"/>
                  </a:lnTo>
                  <a:lnTo>
                    <a:pt x="1018" y="804"/>
                  </a:lnTo>
                  <a:lnTo>
                    <a:pt x="1019" y="805"/>
                  </a:lnTo>
                  <a:lnTo>
                    <a:pt x="1020" y="808"/>
                  </a:lnTo>
                  <a:lnTo>
                    <a:pt x="1021" y="810"/>
                  </a:lnTo>
                  <a:lnTo>
                    <a:pt x="1022" y="811"/>
                  </a:lnTo>
                  <a:lnTo>
                    <a:pt x="1023" y="813"/>
                  </a:lnTo>
                  <a:lnTo>
                    <a:pt x="1023" y="815"/>
                  </a:lnTo>
                  <a:lnTo>
                    <a:pt x="1024" y="816"/>
                  </a:lnTo>
                  <a:lnTo>
                    <a:pt x="1024" y="818"/>
                  </a:lnTo>
                  <a:lnTo>
                    <a:pt x="1024" y="820"/>
                  </a:lnTo>
                  <a:lnTo>
                    <a:pt x="1025" y="822"/>
                  </a:lnTo>
                  <a:lnTo>
                    <a:pt x="1024" y="824"/>
                  </a:lnTo>
                  <a:lnTo>
                    <a:pt x="1024" y="826"/>
                  </a:lnTo>
                  <a:lnTo>
                    <a:pt x="1023" y="828"/>
                  </a:lnTo>
                  <a:lnTo>
                    <a:pt x="1022" y="830"/>
                  </a:lnTo>
                  <a:lnTo>
                    <a:pt x="1020" y="832"/>
                  </a:lnTo>
                  <a:lnTo>
                    <a:pt x="1018" y="834"/>
                  </a:lnTo>
                  <a:lnTo>
                    <a:pt x="1017" y="836"/>
                  </a:lnTo>
                  <a:lnTo>
                    <a:pt x="1015" y="838"/>
                  </a:lnTo>
                  <a:lnTo>
                    <a:pt x="1012" y="839"/>
                  </a:lnTo>
                  <a:lnTo>
                    <a:pt x="1010" y="840"/>
                  </a:lnTo>
                  <a:lnTo>
                    <a:pt x="1008" y="842"/>
                  </a:lnTo>
                  <a:lnTo>
                    <a:pt x="1004" y="843"/>
                  </a:lnTo>
                  <a:lnTo>
                    <a:pt x="1002" y="843"/>
                  </a:lnTo>
                  <a:lnTo>
                    <a:pt x="999" y="844"/>
                  </a:lnTo>
                  <a:lnTo>
                    <a:pt x="997" y="844"/>
                  </a:lnTo>
                  <a:lnTo>
                    <a:pt x="995" y="845"/>
                  </a:lnTo>
                  <a:lnTo>
                    <a:pt x="599" y="845"/>
                  </a:lnTo>
                  <a:lnTo>
                    <a:pt x="594" y="851"/>
                  </a:lnTo>
                  <a:lnTo>
                    <a:pt x="590" y="859"/>
                  </a:lnTo>
                  <a:lnTo>
                    <a:pt x="585" y="866"/>
                  </a:lnTo>
                  <a:lnTo>
                    <a:pt x="581" y="873"/>
                  </a:lnTo>
                  <a:lnTo>
                    <a:pt x="576" y="879"/>
                  </a:lnTo>
                  <a:lnTo>
                    <a:pt x="571" y="886"/>
                  </a:lnTo>
                  <a:lnTo>
                    <a:pt x="565" y="894"/>
                  </a:lnTo>
                  <a:lnTo>
                    <a:pt x="560" y="902"/>
                  </a:lnTo>
                  <a:lnTo>
                    <a:pt x="553" y="910"/>
                  </a:lnTo>
                  <a:lnTo>
                    <a:pt x="547" y="918"/>
                  </a:lnTo>
                  <a:lnTo>
                    <a:pt x="540" y="927"/>
                  </a:lnTo>
                  <a:lnTo>
                    <a:pt x="532" y="937"/>
                  </a:lnTo>
                  <a:lnTo>
                    <a:pt x="523" y="948"/>
                  </a:lnTo>
                  <a:lnTo>
                    <a:pt x="512" y="959"/>
                  </a:lnTo>
                  <a:lnTo>
                    <a:pt x="502" y="971"/>
                  </a:lnTo>
                  <a:lnTo>
                    <a:pt x="491" y="984"/>
                  </a:lnTo>
                  <a:lnTo>
                    <a:pt x="491" y="1358"/>
                  </a:lnTo>
                  <a:lnTo>
                    <a:pt x="505" y="1353"/>
                  </a:lnTo>
                  <a:lnTo>
                    <a:pt x="520" y="1348"/>
                  </a:lnTo>
                  <a:lnTo>
                    <a:pt x="537" y="1344"/>
                  </a:lnTo>
                  <a:lnTo>
                    <a:pt x="554" y="1340"/>
                  </a:lnTo>
                  <a:lnTo>
                    <a:pt x="573" y="1335"/>
                  </a:lnTo>
                  <a:lnTo>
                    <a:pt x="590" y="1330"/>
                  </a:lnTo>
                  <a:lnTo>
                    <a:pt x="609" y="1325"/>
                  </a:lnTo>
                  <a:lnTo>
                    <a:pt x="628" y="1320"/>
                  </a:lnTo>
                  <a:lnTo>
                    <a:pt x="646" y="1314"/>
                  </a:lnTo>
                  <a:lnTo>
                    <a:pt x="664" y="1308"/>
                  </a:lnTo>
                  <a:lnTo>
                    <a:pt x="682" y="1302"/>
                  </a:lnTo>
                  <a:lnTo>
                    <a:pt x="699" y="1297"/>
                  </a:lnTo>
                  <a:lnTo>
                    <a:pt x="717" y="1292"/>
                  </a:lnTo>
                  <a:lnTo>
                    <a:pt x="732" y="1286"/>
                  </a:lnTo>
                  <a:lnTo>
                    <a:pt x="746" y="1281"/>
                  </a:lnTo>
                  <a:lnTo>
                    <a:pt x="760" y="1276"/>
                  </a:lnTo>
                  <a:lnTo>
                    <a:pt x="755" y="1268"/>
                  </a:lnTo>
                  <a:lnTo>
                    <a:pt x="750" y="1258"/>
                  </a:lnTo>
                  <a:lnTo>
                    <a:pt x="744" y="1248"/>
                  </a:lnTo>
                  <a:lnTo>
                    <a:pt x="738" y="1238"/>
                  </a:lnTo>
                  <a:lnTo>
                    <a:pt x="730" y="1227"/>
                  </a:lnTo>
                  <a:lnTo>
                    <a:pt x="722" y="1214"/>
                  </a:lnTo>
                  <a:lnTo>
                    <a:pt x="711" y="1202"/>
                  </a:lnTo>
                  <a:lnTo>
                    <a:pt x="701" y="1189"/>
                  </a:lnTo>
                  <a:lnTo>
                    <a:pt x="689" y="1175"/>
                  </a:lnTo>
                  <a:lnTo>
                    <a:pt x="676" y="1161"/>
                  </a:lnTo>
                  <a:lnTo>
                    <a:pt x="661" y="1146"/>
                  </a:lnTo>
                  <a:lnTo>
                    <a:pt x="646" y="1131"/>
                  </a:lnTo>
                  <a:lnTo>
                    <a:pt x="629" y="1115"/>
                  </a:lnTo>
                  <a:lnTo>
                    <a:pt x="610" y="1100"/>
                  </a:lnTo>
                  <a:lnTo>
                    <a:pt x="590" y="1084"/>
                  </a:lnTo>
                  <a:lnTo>
                    <a:pt x="570" y="1068"/>
                  </a:lnTo>
                  <a:lnTo>
                    <a:pt x="577" y="1062"/>
                  </a:lnTo>
                  <a:lnTo>
                    <a:pt x="584" y="1064"/>
                  </a:lnTo>
                  <a:lnTo>
                    <a:pt x="591" y="1067"/>
                  </a:lnTo>
                  <a:lnTo>
                    <a:pt x="598" y="1070"/>
                  </a:lnTo>
                  <a:lnTo>
                    <a:pt x="606" y="1073"/>
                  </a:lnTo>
                  <a:lnTo>
                    <a:pt x="614" y="1076"/>
                  </a:lnTo>
                  <a:lnTo>
                    <a:pt x="622" y="1079"/>
                  </a:lnTo>
                  <a:lnTo>
                    <a:pt x="631" y="1084"/>
                  </a:lnTo>
                  <a:lnTo>
                    <a:pt x="639" y="1087"/>
                  </a:lnTo>
                  <a:lnTo>
                    <a:pt x="647" y="1091"/>
                  </a:lnTo>
                  <a:lnTo>
                    <a:pt x="656" y="1095"/>
                  </a:lnTo>
                  <a:lnTo>
                    <a:pt x="665" y="1099"/>
                  </a:lnTo>
                  <a:lnTo>
                    <a:pt x="675" y="1103"/>
                  </a:lnTo>
                  <a:lnTo>
                    <a:pt x="684" y="1108"/>
                  </a:lnTo>
                  <a:lnTo>
                    <a:pt x="694" y="1113"/>
                  </a:lnTo>
                  <a:lnTo>
                    <a:pt x="704" y="1118"/>
                  </a:lnTo>
                  <a:lnTo>
                    <a:pt x="716" y="1124"/>
                  </a:lnTo>
                  <a:lnTo>
                    <a:pt x="724" y="1117"/>
                  </a:lnTo>
                  <a:lnTo>
                    <a:pt x="732" y="1110"/>
                  </a:lnTo>
                  <a:lnTo>
                    <a:pt x="741" y="1101"/>
                  </a:lnTo>
                  <a:lnTo>
                    <a:pt x="751" y="1092"/>
                  </a:lnTo>
                  <a:lnTo>
                    <a:pt x="761" y="1081"/>
                  </a:lnTo>
                  <a:lnTo>
                    <a:pt x="772" y="1071"/>
                  </a:lnTo>
                  <a:lnTo>
                    <a:pt x="783" y="1059"/>
                  </a:lnTo>
                  <a:lnTo>
                    <a:pt x="793" y="1046"/>
                  </a:lnTo>
                  <a:lnTo>
                    <a:pt x="803" y="1032"/>
                  </a:lnTo>
                  <a:lnTo>
                    <a:pt x="815" y="1018"/>
                  </a:lnTo>
                  <a:lnTo>
                    <a:pt x="825" y="1003"/>
                  </a:lnTo>
                  <a:lnTo>
                    <a:pt x="835" y="986"/>
                  </a:lnTo>
                  <a:lnTo>
                    <a:pt x="845" y="970"/>
                  </a:lnTo>
                  <a:lnTo>
                    <a:pt x="854" y="953"/>
                  </a:lnTo>
                  <a:lnTo>
                    <a:pt x="863" y="934"/>
                  </a:lnTo>
                  <a:lnTo>
                    <a:pt x="872" y="916"/>
                  </a:lnTo>
                  <a:lnTo>
                    <a:pt x="995" y="999"/>
                  </a:lnTo>
                  <a:lnTo>
                    <a:pt x="996" y="999"/>
                  </a:lnTo>
                  <a:lnTo>
                    <a:pt x="998" y="1001"/>
                  </a:lnTo>
                  <a:lnTo>
                    <a:pt x="1000" y="1002"/>
                  </a:lnTo>
                  <a:lnTo>
                    <a:pt x="1001" y="1003"/>
                  </a:lnTo>
                  <a:lnTo>
                    <a:pt x="1003" y="1004"/>
                  </a:lnTo>
                  <a:lnTo>
                    <a:pt x="1005" y="1006"/>
                  </a:lnTo>
                  <a:lnTo>
                    <a:pt x="1006" y="1007"/>
                  </a:lnTo>
                  <a:lnTo>
                    <a:pt x="1009" y="1009"/>
                  </a:lnTo>
                  <a:lnTo>
                    <a:pt x="1010" y="1010"/>
                  </a:lnTo>
                  <a:lnTo>
                    <a:pt x="1012" y="1012"/>
                  </a:lnTo>
                  <a:lnTo>
                    <a:pt x="1013" y="1014"/>
                  </a:lnTo>
                  <a:lnTo>
                    <a:pt x="1014" y="1016"/>
                  </a:lnTo>
                  <a:lnTo>
                    <a:pt x="1014" y="1018"/>
                  </a:lnTo>
                  <a:lnTo>
                    <a:pt x="1015" y="1019"/>
                  </a:lnTo>
                  <a:lnTo>
                    <a:pt x="1015" y="1021"/>
                  </a:lnTo>
                  <a:lnTo>
                    <a:pt x="1016" y="1024"/>
                  </a:lnTo>
                  <a:lnTo>
                    <a:pt x="1015" y="1027"/>
                  </a:lnTo>
                  <a:lnTo>
                    <a:pt x="1014" y="1030"/>
                  </a:lnTo>
                  <a:lnTo>
                    <a:pt x="1012" y="1032"/>
                  </a:lnTo>
                  <a:lnTo>
                    <a:pt x="1009" y="1034"/>
                  </a:lnTo>
                  <a:lnTo>
                    <a:pt x="1005" y="1037"/>
                  </a:lnTo>
                  <a:lnTo>
                    <a:pt x="1000" y="1038"/>
                  </a:lnTo>
                  <a:lnTo>
                    <a:pt x="996" y="1039"/>
                  </a:lnTo>
                  <a:lnTo>
                    <a:pt x="990" y="1039"/>
                  </a:lnTo>
                  <a:lnTo>
                    <a:pt x="984" y="1039"/>
                  </a:lnTo>
                  <a:lnTo>
                    <a:pt x="977" y="1039"/>
                  </a:lnTo>
                  <a:lnTo>
                    <a:pt x="970" y="1038"/>
                  </a:lnTo>
                  <a:lnTo>
                    <a:pt x="962" y="1037"/>
                  </a:lnTo>
                  <a:lnTo>
                    <a:pt x="953" y="1035"/>
                  </a:lnTo>
                  <a:lnTo>
                    <a:pt x="944" y="1033"/>
                  </a:lnTo>
                  <a:lnTo>
                    <a:pt x="935" y="1031"/>
                  </a:lnTo>
                  <a:lnTo>
                    <a:pt x="926" y="1029"/>
                  </a:lnTo>
                  <a:lnTo>
                    <a:pt x="919" y="1032"/>
                  </a:lnTo>
                  <a:lnTo>
                    <a:pt x="911" y="1038"/>
                  </a:lnTo>
                  <a:lnTo>
                    <a:pt x="899" y="1044"/>
                  </a:lnTo>
                  <a:lnTo>
                    <a:pt x="887" y="1051"/>
                  </a:lnTo>
                  <a:lnTo>
                    <a:pt x="874" y="1058"/>
                  </a:lnTo>
                  <a:lnTo>
                    <a:pt x="859" y="1065"/>
                  </a:lnTo>
                  <a:lnTo>
                    <a:pt x="844" y="1073"/>
                  </a:lnTo>
                  <a:lnTo>
                    <a:pt x="828" y="1081"/>
                  </a:lnTo>
                  <a:lnTo>
                    <a:pt x="813" y="1089"/>
                  </a:lnTo>
                  <a:lnTo>
                    <a:pt x="796" y="1097"/>
                  </a:lnTo>
                  <a:lnTo>
                    <a:pt x="781" y="1104"/>
                  </a:lnTo>
                  <a:lnTo>
                    <a:pt x="767" y="1110"/>
                  </a:lnTo>
                  <a:lnTo>
                    <a:pt x="753" y="1116"/>
                  </a:lnTo>
                  <a:lnTo>
                    <a:pt x="741" y="1121"/>
                  </a:lnTo>
                  <a:lnTo>
                    <a:pt x="731" y="1125"/>
                  </a:lnTo>
                  <a:lnTo>
                    <a:pt x="723" y="1129"/>
                  </a:lnTo>
                  <a:lnTo>
                    <a:pt x="749" y="1145"/>
                  </a:lnTo>
                  <a:lnTo>
                    <a:pt x="773" y="1161"/>
                  </a:lnTo>
                  <a:lnTo>
                    <a:pt x="794" y="1178"/>
                  </a:lnTo>
                  <a:lnTo>
                    <a:pt x="814" y="1194"/>
                  </a:lnTo>
                  <a:lnTo>
                    <a:pt x="831" y="1210"/>
                  </a:lnTo>
                  <a:lnTo>
                    <a:pt x="846" y="1227"/>
                  </a:lnTo>
                  <a:lnTo>
                    <a:pt x="859" y="1242"/>
                  </a:lnTo>
                  <a:lnTo>
                    <a:pt x="871" y="1257"/>
                  </a:lnTo>
                  <a:lnTo>
                    <a:pt x="880" y="1273"/>
                  </a:lnTo>
                  <a:lnTo>
                    <a:pt x="888" y="1287"/>
                  </a:lnTo>
                  <a:lnTo>
                    <a:pt x="894" y="1300"/>
                  </a:lnTo>
                  <a:lnTo>
                    <a:pt x="899" y="1314"/>
                  </a:lnTo>
                  <a:lnTo>
                    <a:pt x="902" y="1325"/>
                  </a:lnTo>
                  <a:lnTo>
                    <a:pt x="905" y="1336"/>
                  </a:lnTo>
                  <a:lnTo>
                    <a:pt x="906" y="1346"/>
                  </a:lnTo>
                  <a:lnTo>
                    <a:pt x="907" y="1355"/>
                  </a:lnTo>
                  <a:lnTo>
                    <a:pt x="906" y="1361"/>
                  </a:lnTo>
                  <a:lnTo>
                    <a:pt x="906" y="1367"/>
                  </a:lnTo>
                  <a:lnTo>
                    <a:pt x="905" y="1373"/>
                  </a:lnTo>
                  <a:lnTo>
                    <a:pt x="904" y="1379"/>
                  </a:lnTo>
                  <a:lnTo>
                    <a:pt x="902" y="1385"/>
                  </a:lnTo>
                  <a:lnTo>
                    <a:pt x="901" y="1391"/>
                  </a:lnTo>
                  <a:lnTo>
                    <a:pt x="898" y="1397"/>
                  </a:lnTo>
                  <a:lnTo>
                    <a:pt x="896" y="1402"/>
                  </a:lnTo>
                  <a:lnTo>
                    <a:pt x="893" y="1409"/>
                  </a:lnTo>
                  <a:lnTo>
                    <a:pt x="889" y="1413"/>
                  </a:lnTo>
                  <a:lnTo>
                    <a:pt x="885" y="1418"/>
                  </a:lnTo>
                  <a:lnTo>
                    <a:pt x="881" y="1421"/>
                  </a:lnTo>
                  <a:lnTo>
                    <a:pt x="876" y="1424"/>
                  </a:lnTo>
                  <a:lnTo>
                    <a:pt x="871" y="1427"/>
                  </a:lnTo>
                  <a:lnTo>
                    <a:pt x="866" y="1428"/>
                  </a:lnTo>
                  <a:lnTo>
                    <a:pt x="859" y="1429"/>
                  </a:lnTo>
                  <a:lnTo>
                    <a:pt x="856" y="1428"/>
                  </a:lnTo>
                  <a:lnTo>
                    <a:pt x="853" y="1428"/>
                  </a:lnTo>
                  <a:lnTo>
                    <a:pt x="849" y="1428"/>
                  </a:lnTo>
                  <a:lnTo>
                    <a:pt x="846" y="1427"/>
                  </a:lnTo>
                  <a:lnTo>
                    <a:pt x="842" y="1426"/>
                  </a:lnTo>
                  <a:lnTo>
                    <a:pt x="838" y="1424"/>
                  </a:lnTo>
                  <a:lnTo>
                    <a:pt x="834" y="1423"/>
                  </a:lnTo>
                  <a:lnTo>
                    <a:pt x="830" y="1421"/>
                  </a:lnTo>
                  <a:lnTo>
                    <a:pt x="826" y="1419"/>
                  </a:lnTo>
                  <a:lnTo>
                    <a:pt x="822" y="1416"/>
                  </a:lnTo>
                  <a:lnTo>
                    <a:pt x="818" y="1413"/>
                  </a:lnTo>
                  <a:lnTo>
                    <a:pt x="815" y="1410"/>
                  </a:lnTo>
                  <a:lnTo>
                    <a:pt x="810" y="1407"/>
                  </a:lnTo>
                  <a:lnTo>
                    <a:pt x="807" y="1402"/>
                  </a:lnTo>
                  <a:lnTo>
                    <a:pt x="804" y="1398"/>
                  </a:lnTo>
                  <a:lnTo>
                    <a:pt x="802" y="1394"/>
                  </a:lnTo>
                  <a:lnTo>
                    <a:pt x="800" y="1389"/>
                  </a:lnTo>
                  <a:lnTo>
                    <a:pt x="798" y="1384"/>
                  </a:lnTo>
                  <a:lnTo>
                    <a:pt x="796" y="1378"/>
                  </a:lnTo>
                  <a:lnTo>
                    <a:pt x="794" y="1372"/>
                  </a:lnTo>
                  <a:lnTo>
                    <a:pt x="792" y="1366"/>
                  </a:lnTo>
                  <a:lnTo>
                    <a:pt x="790" y="1359"/>
                  </a:lnTo>
                  <a:lnTo>
                    <a:pt x="788" y="1351"/>
                  </a:lnTo>
                  <a:lnTo>
                    <a:pt x="786" y="1344"/>
                  </a:lnTo>
                  <a:lnTo>
                    <a:pt x="783" y="1336"/>
                  </a:lnTo>
                  <a:lnTo>
                    <a:pt x="781" y="1329"/>
                  </a:lnTo>
                  <a:lnTo>
                    <a:pt x="779" y="1322"/>
                  </a:lnTo>
                  <a:lnTo>
                    <a:pt x="777" y="1316"/>
                  </a:lnTo>
                  <a:lnTo>
                    <a:pt x="775" y="1308"/>
                  </a:lnTo>
                  <a:lnTo>
                    <a:pt x="772" y="1302"/>
                  </a:lnTo>
                  <a:lnTo>
                    <a:pt x="770" y="1297"/>
                  </a:lnTo>
                  <a:lnTo>
                    <a:pt x="769" y="1292"/>
                  </a:lnTo>
                  <a:lnTo>
                    <a:pt x="232" y="1553"/>
                  </a:lnTo>
                  <a:lnTo>
                    <a:pt x="232" y="1593"/>
                  </a:lnTo>
                  <a:lnTo>
                    <a:pt x="231" y="1594"/>
                  </a:lnTo>
                  <a:lnTo>
                    <a:pt x="231" y="1596"/>
                  </a:lnTo>
                  <a:lnTo>
                    <a:pt x="231" y="1598"/>
                  </a:lnTo>
                  <a:lnTo>
                    <a:pt x="231" y="1600"/>
                  </a:lnTo>
                  <a:lnTo>
                    <a:pt x="231" y="1602"/>
                  </a:lnTo>
                  <a:lnTo>
                    <a:pt x="230" y="1604"/>
                  </a:lnTo>
                  <a:lnTo>
                    <a:pt x="230" y="1606"/>
                  </a:lnTo>
                  <a:lnTo>
                    <a:pt x="228" y="1608"/>
                  </a:lnTo>
                  <a:lnTo>
                    <a:pt x="227" y="1610"/>
                  </a:lnTo>
                  <a:lnTo>
                    <a:pt x="226" y="1612"/>
                  </a:lnTo>
                  <a:lnTo>
                    <a:pt x="224" y="1614"/>
                  </a:lnTo>
                  <a:lnTo>
                    <a:pt x="222" y="1615"/>
                  </a:lnTo>
                  <a:lnTo>
                    <a:pt x="220" y="1616"/>
                  </a:lnTo>
                  <a:lnTo>
                    <a:pt x="217" y="1617"/>
                  </a:lnTo>
                  <a:lnTo>
                    <a:pt x="214" y="1617"/>
                  </a:lnTo>
                  <a:lnTo>
                    <a:pt x="211" y="1618"/>
                  </a:lnTo>
                  <a:lnTo>
                    <a:pt x="209" y="1617"/>
                  </a:lnTo>
                  <a:lnTo>
                    <a:pt x="207" y="1616"/>
                  </a:lnTo>
                  <a:lnTo>
                    <a:pt x="205" y="1615"/>
                  </a:lnTo>
                  <a:lnTo>
                    <a:pt x="203" y="1614"/>
                  </a:lnTo>
                  <a:lnTo>
                    <a:pt x="202" y="1612"/>
                  </a:lnTo>
                  <a:lnTo>
                    <a:pt x="200" y="1609"/>
                  </a:lnTo>
                  <a:lnTo>
                    <a:pt x="198" y="1606"/>
                  </a:lnTo>
                  <a:lnTo>
                    <a:pt x="196" y="1604"/>
                  </a:lnTo>
                  <a:lnTo>
                    <a:pt x="194" y="1600"/>
                  </a:lnTo>
                  <a:lnTo>
                    <a:pt x="192" y="1597"/>
                  </a:lnTo>
                  <a:lnTo>
                    <a:pt x="190" y="1593"/>
                  </a:lnTo>
                  <a:lnTo>
                    <a:pt x="189" y="1590"/>
                  </a:lnTo>
                  <a:lnTo>
                    <a:pt x="187" y="1585"/>
                  </a:lnTo>
                  <a:lnTo>
                    <a:pt x="185" y="1581"/>
                  </a:lnTo>
                  <a:lnTo>
                    <a:pt x="183" y="1577"/>
                  </a:lnTo>
                  <a:lnTo>
                    <a:pt x="182" y="1574"/>
                  </a:lnTo>
                  <a:lnTo>
                    <a:pt x="127" y="1441"/>
                  </a:lnTo>
                  <a:lnTo>
                    <a:pt x="134" y="1440"/>
                  </a:lnTo>
                  <a:lnTo>
                    <a:pt x="141" y="1439"/>
                  </a:lnTo>
                  <a:lnTo>
                    <a:pt x="149" y="1438"/>
                  </a:lnTo>
                  <a:lnTo>
                    <a:pt x="156" y="1436"/>
                  </a:lnTo>
                  <a:lnTo>
                    <a:pt x="165" y="1435"/>
                  </a:lnTo>
                  <a:lnTo>
                    <a:pt x="174" y="1433"/>
                  </a:lnTo>
                  <a:lnTo>
                    <a:pt x="186" y="1431"/>
                  </a:lnTo>
                  <a:lnTo>
                    <a:pt x="198" y="1429"/>
                  </a:lnTo>
                  <a:lnTo>
                    <a:pt x="211" y="1426"/>
                  </a:lnTo>
                  <a:lnTo>
                    <a:pt x="226" y="1423"/>
                  </a:lnTo>
                  <a:lnTo>
                    <a:pt x="244" y="1419"/>
                  </a:lnTo>
                  <a:lnTo>
                    <a:pt x="263" y="1415"/>
                  </a:lnTo>
                  <a:lnTo>
                    <a:pt x="285" y="1410"/>
                  </a:lnTo>
                  <a:lnTo>
                    <a:pt x="309" y="1404"/>
                  </a:lnTo>
                  <a:lnTo>
                    <a:pt x="336" y="1397"/>
                  </a:lnTo>
                  <a:lnTo>
                    <a:pt x="366" y="1390"/>
                  </a:lnTo>
                  <a:lnTo>
                    <a:pt x="366" y="1106"/>
                  </a:lnTo>
                  <a:lnTo>
                    <a:pt x="346" y="1123"/>
                  </a:lnTo>
                  <a:lnTo>
                    <a:pt x="327" y="1141"/>
                  </a:lnTo>
                  <a:lnTo>
                    <a:pt x="305" y="1158"/>
                  </a:lnTo>
                  <a:lnTo>
                    <a:pt x="285" y="1175"/>
                  </a:lnTo>
                  <a:lnTo>
                    <a:pt x="263" y="1192"/>
                  </a:lnTo>
                  <a:lnTo>
                    <a:pt x="242" y="1209"/>
                  </a:lnTo>
                  <a:lnTo>
                    <a:pt x="220" y="1226"/>
                  </a:lnTo>
                  <a:lnTo>
                    <a:pt x="198" y="1242"/>
                  </a:lnTo>
                  <a:lnTo>
                    <a:pt x="175" y="1258"/>
                  </a:lnTo>
                  <a:lnTo>
                    <a:pt x="153" y="1274"/>
                  </a:lnTo>
                  <a:lnTo>
                    <a:pt x="130" y="1289"/>
                  </a:lnTo>
                  <a:lnTo>
                    <a:pt x="107" y="1303"/>
                  </a:lnTo>
                  <a:lnTo>
                    <a:pt x="84" y="1318"/>
                  </a:lnTo>
                  <a:lnTo>
                    <a:pt x="60" y="1332"/>
                  </a:lnTo>
                  <a:lnTo>
                    <a:pt x="36" y="1344"/>
                  </a:lnTo>
                  <a:lnTo>
                    <a:pt x="12" y="1358"/>
                  </a:lnTo>
                  <a:lnTo>
                    <a:pt x="0" y="1346"/>
                  </a:lnTo>
                  <a:lnTo>
                    <a:pt x="25" y="1326"/>
                  </a:lnTo>
                  <a:lnTo>
                    <a:pt x="52" y="1304"/>
                  </a:lnTo>
                  <a:lnTo>
                    <a:pt x="78" y="1282"/>
                  </a:lnTo>
                  <a:lnTo>
                    <a:pt x="106" y="1259"/>
                  </a:lnTo>
                  <a:lnTo>
                    <a:pt x="135" y="1234"/>
                  </a:lnTo>
                  <a:lnTo>
                    <a:pt x="162" y="1208"/>
                  </a:lnTo>
                  <a:lnTo>
                    <a:pt x="191" y="1180"/>
                  </a:lnTo>
                  <a:lnTo>
                    <a:pt x="219" y="1151"/>
                  </a:lnTo>
                  <a:lnTo>
                    <a:pt x="247" y="1119"/>
                  </a:lnTo>
                  <a:lnTo>
                    <a:pt x="275" y="1087"/>
                  </a:lnTo>
                  <a:lnTo>
                    <a:pt x="304" y="1052"/>
                  </a:lnTo>
                  <a:lnTo>
                    <a:pt x="332" y="1015"/>
                  </a:lnTo>
                  <a:lnTo>
                    <a:pt x="359" y="975"/>
                  </a:lnTo>
                  <a:lnTo>
                    <a:pt x="387" y="934"/>
                  </a:lnTo>
                  <a:lnTo>
                    <a:pt x="413" y="890"/>
                  </a:lnTo>
                  <a:lnTo>
                    <a:pt x="440" y="845"/>
                  </a:lnTo>
                  <a:lnTo>
                    <a:pt x="100" y="845"/>
                  </a:lnTo>
                  <a:lnTo>
                    <a:pt x="72" y="801"/>
                  </a:lnTo>
                  <a:close/>
                  <a:moveTo>
                    <a:pt x="1300" y="90"/>
                  </a:moveTo>
                  <a:lnTo>
                    <a:pt x="1333" y="101"/>
                  </a:lnTo>
                  <a:lnTo>
                    <a:pt x="1364" y="114"/>
                  </a:lnTo>
                  <a:lnTo>
                    <a:pt x="1391" y="128"/>
                  </a:lnTo>
                  <a:lnTo>
                    <a:pt x="1416" y="142"/>
                  </a:lnTo>
                  <a:lnTo>
                    <a:pt x="1437" y="157"/>
                  </a:lnTo>
                  <a:lnTo>
                    <a:pt x="1457" y="173"/>
                  </a:lnTo>
                  <a:lnTo>
                    <a:pt x="1473" y="188"/>
                  </a:lnTo>
                  <a:lnTo>
                    <a:pt x="1487" y="203"/>
                  </a:lnTo>
                  <a:lnTo>
                    <a:pt x="1499" y="218"/>
                  </a:lnTo>
                  <a:lnTo>
                    <a:pt x="1509" y="233"/>
                  </a:lnTo>
                  <a:lnTo>
                    <a:pt x="1516" y="246"/>
                  </a:lnTo>
                  <a:lnTo>
                    <a:pt x="1522" y="260"/>
                  </a:lnTo>
                  <a:lnTo>
                    <a:pt x="1526" y="271"/>
                  </a:lnTo>
                  <a:lnTo>
                    <a:pt x="1529" y="281"/>
                  </a:lnTo>
                  <a:lnTo>
                    <a:pt x="1531" y="290"/>
                  </a:lnTo>
                  <a:lnTo>
                    <a:pt x="1532" y="298"/>
                  </a:lnTo>
                  <a:lnTo>
                    <a:pt x="1531" y="309"/>
                  </a:lnTo>
                  <a:lnTo>
                    <a:pt x="1529" y="318"/>
                  </a:lnTo>
                  <a:lnTo>
                    <a:pt x="1527" y="326"/>
                  </a:lnTo>
                  <a:lnTo>
                    <a:pt x="1524" y="333"/>
                  </a:lnTo>
                  <a:lnTo>
                    <a:pt x="1520" y="339"/>
                  </a:lnTo>
                  <a:lnTo>
                    <a:pt x="1516" y="345"/>
                  </a:lnTo>
                  <a:lnTo>
                    <a:pt x="1511" y="350"/>
                  </a:lnTo>
                  <a:lnTo>
                    <a:pt x="1506" y="354"/>
                  </a:lnTo>
                  <a:lnTo>
                    <a:pt x="1501" y="357"/>
                  </a:lnTo>
                  <a:lnTo>
                    <a:pt x="1496" y="359"/>
                  </a:lnTo>
                  <a:lnTo>
                    <a:pt x="1489" y="361"/>
                  </a:lnTo>
                  <a:lnTo>
                    <a:pt x="1485" y="362"/>
                  </a:lnTo>
                  <a:lnTo>
                    <a:pt x="1480" y="363"/>
                  </a:lnTo>
                  <a:lnTo>
                    <a:pt x="1476" y="363"/>
                  </a:lnTo>
                  <a:lnTo>
                    <a:pt x="1472" y="363"/>
                  </a:lnTo>
                  <a:lnTo>
                    <a:pt x="1470" y="364"/>
                  </a:lnTo>
                  <a:lnTo>
                    <a:pt x="1463" y="363"/>
                  </a:lnTo>
                  <a:lnTo>
                    <a:pt x="1457" y="362"/>
                  </a:lnTo>
                  <a:lnTo>
                    <a:pt x="1452" y="361"/>
                  </a:lnTo>
                  <a:lnTo>
                    <a:pt x="1447" y="358"/>
                  </a:lnTo>
                  <a:lnTo>
                    <a:pt x="1441" y="356"/>
                  </a:lnTo>
                  <a:lnTo>
                    <a:pt x="1437" y="352"/>
                  </a:lnTo>
                  <a:lnTo>
                    <a:pt x="1432" y="348"/>
                  </a:lnTo>
                  <a:lnTo>
                    <a:pt x="1429" y="344"/>
                  </a:lnTo>
                  <a:lnTo>
                    <a:pt x="1425" y="340"/>
                  </a:lnTo>
                  <a:lnTo>
                    <a:pt x="1422" y="335"/>
                  </a:lnTo>
                  <a:lnTo>
                    <a:pt x="1419" y="330"/>
                  </a:lnTo>
                  <a:lnTo>
                    <a:pt x="1417" y="325"/>
                  </a:lnTo>
                  <a:lnTo>
                    <a:pt x="1414" y="320"/>
                  </a:lnTo>
                  <a:lnTo>
                    <a:pt x="1412" y="314"/>
                  </a:lnTo>
                  <a:lnTo>
                    <a:pt x="1410" y="309"/>
                  </a:lnTo>
                  <a:lnTo>
                    <a:pt x="1409" y="304"/>
                  </a:lnTo>
                  <a:lnTo>
                    <a:pt x="1401" y="277"/>
                  </a:lnTo>
                  <a:lnTo>
                    <a:pt x="1393" y="254"/>
                  </a:lnTo>
                  <a:lnTo>
                    <a:pt x="1387" y="234"/>
                  </a:lnTo>
                  <a:lnTo>
                    <a:pt x="1382" y="217"/>
                  </a:lnTo>
                  <a:lnTo>
                    <a:pt x="1377" y="201"/>
                  </a:lnTo>
                  <a:lnTo>
                    <a:pt x="1372" y="187"/>
                  </a:lnTo>
                  <a:lnTo>
                    <a:pt x="1367" y="176"/>
                  </a:lnTo>
                  <a:lnTo>
                    <a:pt x="1362" y="165"/>
                  </a:lnTo>
                  <a:lnTo>
                    <a:pt x="1357" y="156"/>
                  </a:lnTo>
                  <a:lnTo>
                    <a:pt x="1351" y="148"/>
                  </a:lnTo>
                  <a:lnTo>
                    <a:pt x="1344" y="141"/>
                  </a:lnTo>
                  <a:lnTo>
                    <a:pt x="1337" y="134"/>
                  </a:lnTo>
                  <a:lnTo>
                    <a:pt x="1329" y="127"/>
                  </a:lnTo>
                  <a:lnTo>
                    <a:pt x="1320" y="121"/>
                  </a:lnTo>
                  <a:lnTo>
                    <a:pt x="1311" y="112"/>
                  </a:lnTo>
                  <a:lnTo>
                    <a:pt x="1300" y="105"/>
                  </a:lnTo>
                  <a:lnTo>
                    <a:pt x="130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5" name="Freeform 158">
              <a:extLst>
                <a:ext uri="{FF2B5EF4-FFF2-40B4-BE49-F238E27FC236}">
                  <a16:creationId xmlns:a16="http://schemas.microsoft.com/office/drawing/2014/main" id="{2AF925B3-41C7-4C2A-A29F-30556668E49E}"/>
                </a:ext>
              </a:extLst>
            </p:cNvPr>
            <p:cNvSpPr>
              <a:spLocks noEditPoints="1"/>
            </p:cNvSpPr>
            <p:nvPr/>
          </p:nvSpPr>
          <p:spPr bwMode="auto">
            <a:xfrm>
              <a:off x="4891" y="849"/>
              <a:ext cx="98" cy="98"/>
            </a:xfrm>
            <a:custGeom>
              <a:avLst/>
              <a:gdLst>
                <a:gd name="T0" fmla="*/ 56 w 1663"/>
                <a:gd name="T1" fmla="*/ 1 h 1659"/>
                <a:gd name="T2" fmla="*/ 57 w 1663"/>
                <a:gd name="T3" fmla="*/ 2 h 1659"/>
                <a:gd name="T4" fmla="*/ 56 w 1663"/>
                <a:gd name="T5" fmla="*/ 3 h 1659"/>
                <a:gd name="T6" fmla="*/ 75 w 1663"/>
                <a:gd name="T7" fmla="*/ 7 h 1659"/>
                <a:gd name="T8" fmla="*/ 77 w 1663"/>
                <a:gd name="T9" fmla="*/ 5 h 1659"/>
                <a:gd name="T10" fmla="*/ 78 w 1663"/>
                <a:gd name="T11" fmla="*/ 5 h 1659"/>
                <a:gd name="T12" fmla="*/ 79 w 1663"/>
                <a:gd name="T13" fmla="*/ 6 h 1659"/>
                <a:gd name="T14" fmla="*/ 85 w 1663"/>
                <a:gd name="T15" fmla="*/ 11 h 1659"/>
                <a:gd name="T16" fmla="*/ 86 w 1663"/>
                <a:gd name="T17" fmla="*/ 12 h 1659"/>
                <a:gd name="T18" fmla="*/ 86 w 1663"/>
                <a:gd name="T19" fmla="*/ 13 h 1659"/>
                <a:gd name="T20" fmla="*/ 84 w 1663"/>
                <a:gd name="T21" fmla="*/ 14 h 1659"/>
                <a:gd name="T22" fmla="*/ 89 w 1663"/>
                <a:gd name="T23" fmla="*/ 16 h 1659"/>
                <a:gd name="T24" fmla="*/ 90 w 1663"/>
                <a:gd name="T25" fmla="*/ 15 h 1659"/>
                <a:gd name="T26" fmla="*/ 91 w 1663"/>
                <a:gd name="T27" fmla="*/ 15 h 1659"/>
                <a:gd name="T28" fmla="*/ 92 w 1663"/>
                <a:gd name="T29" fmla="*/ 16 h 1659"/>
                <a:gd name="T30" fmla="*/ 98 w 1663"/>
                <a:gd name="T31" fmla="*/ 21 h 1659"/>
                <a:gd name="T32" fmla="*/ 98 w 1663"/>
                <a:gd name="T33" fmla="*/ 22 h 1659"/>
                <a:gd name="T34" fmla="*/ 97 w 1663"/>
                <a:gd name="T35" fmla="*/ 24 h 1659"/>
                <a:gd name="T36" fmla="*/ 83 w 1663"/>
                <a:gd name="T37" fmla="*/ 33 h 1659"/>
                <a:gd name="T38" fmla="*/ 80 w 1663"/>
                <a:gd name="T39" fmla="*/ 36 h 1659"/>
                <a:gd name="T40" fmla="*/ 76 w 1663"/>
                <a:gd name="T41" fmla="*/ 37 h 1659"/>
                <a:gd name="T42" fmla="*/ 75 w 1663"/>
                <a:gd name="T43" fmla="*/ 36 h 1659"/>
                <a:gd name="T44" fmla="*/ 75 w 1663"/>
                <a:gd name="T45" fmla="*/ 43 h 1659"/>
                <a:gd name="T46" fmla="*/ 80 w 1663"/>
                <a:gd name="T47" fmla="*/ 37 h 1659"/>
                <a:gd name="T48" fmla="*/ 81 w 1663"/>
                <a:gd name="T49" fmla="*/ 36 h 1659"/>
                <a:gd name="T50" fmla="*/ 83 w 1663"/>
                <a:gd name="T51" fmla="*/ 37 h 1659"/>
                <a:gd name="T52" fmla="*/ 88 w 1663"/>
                <a:gd name="T53" fmla="*/ 43 h 1659"/>
                <a:gd name="T54" fmla="*/ 89 w 1663"/>
                <a:gd name="T55" fmla="*/ 44 h 1659"/>
                <a:gd name="T56" fmla="*/ 89 w 1663"/>
                <a:gd name="T57" fmla="*/ 45 h 1659"/>
                <a:gd name="T58" fmla="*/ 87 w 1663"/>
                <a:gd name="T59" fmla="*/ 45 h 1659"/>
                <a:gd name="T60" fmla="*/ 87 w 1663"/>
                <a:gd name="T61" fmla="*/ 48 h 1659"/>
                <a:gd name="T62" fmla="*/ 88 w 1663"/>
                <a:gd name="T63" fmla="*/ 47 h 1659"/>
                <a:gd name="T64" fmla="*/ 90 w 1663"/>
                <a:gd name="T65" fmla="*/ 47 h 1659"/>
                <a:gd name="T66" fmla="*/ 91 w 1663"/>
                <a:gd name="T67" fmla="*/ 48 h 1659"/>
                <a:gd name="T68" fmla="*/ 97 w 1663"/>
                <a:gd name="T69" fmla="*/ 53 h 1659"/>
                <a:gd name="T70" fmla="*/ 98 w 1663"/>
                <a:gd name="T71" fmla="*/ 55 h 1659"/>
                <a:gd name="T72" fmla="*/ 97 w 1663"/>
                <a:gd name="T73" fmla="*/ 56 h 1659"/>
                <a:gd name="T74" fmla="*/ 96 w 1663"/>
                <a:gd name="T75" fmla="*/ 57 h 1659"/>
                <a:gd name="T76" fmla="*/ 14 w 1663"/>
                <a:gd name="T77" fmla="*/ 34 h 1659"/>
                <a:gd name="T78" fmla="*/ 12 w 1663"/>
                <a:gd name="T79" fmla="*/ 11 h 1659"/>
                <a:gd name="T80" fmla="*/ 54 w 1663"/>
                <a:gd name="T81" fmla="*/ 32 h 1659"/>
                <a:gd name="T82" fmla="*/ 75 w 1663"/>
                <a:gd name="T83" fmla="*/ 62 h 1659"/>
                <a:gd name="T84" fmla="*/ 76 w 1663"/>
                <a:gd name="T85" fmla="*/ 61 h 1659"/>
                <a:gd name="T86" fmla="*/ 78 w 1663"/>
                <a:gd name="T87" fmla="*/ 61 h 1659"/>
                <a:gd name="T88" fmla="*/ 79 w 1663"/>
                <a:gd name="T89" fmla="*/ 62 h 1659"/>
                <a:gd name="T90" fmla="*/ 85 w 1663"/>
                <a:gd name="T91" fmla="*/ 66 h 1659"/>
                <a:gd name="T92" fmla="*/ 86 w 1663"/>
                <a:gd name="T93" fmla="*/ 67 h 1659"/>
                <a:gd name="T94" fmla="*/ 86 w 1663"/>
                <a:gd name="T95" fmla="*/ 69 h 1659"/>
                <a:gd name="T96" fmla="*/ 83 w 1663"/>
                <a:gd name="T97" fmla="*/ 71 h 1659"/>
                <a:gd name="T98" fmla="*/ 81 w 1663"/>
                <a:gd name="T99" fmla="*/ 97 h 1659"/>
                <a:gd name="T100" fmla="*/ 76 w 1663"/>
                <a:gd name="T101" fmla="*/ 98 h 1659"/>
                <a:gd name="T102" fmla="*/ 75 w 1663"/>
                <a:gd name="T103" fmla="*/ 97 h 1659"/>
                <a:gd name="T104" fmla="*/ 24 w 1663"/>
                <a:gd name="T105" fmla="*/ 94 h 1659"/>
                <a:gd name="T106" fmla="*/ 22 w 1663"/>
                <a:gd name="T107" fmla="*/ 97 h 1659"/>
                <a:gd name="T108" fmla="*/ 18 w 1663"/>
                <a:gd name="T109" fmla="*/ 98 h 1659"/>
                <a:gd name="T110" fmla="*/ 16 w 1663"/>
                <a:gd name="T111" fmla="*/ 97 h 1659"/>
                <a:gd name="T112" fmla="*/ 75 w 1663"/>
                <a:gd name="T113" fmla="*/ 77 h 16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63" h="1659">
                  <a:moveTo>
                    <a:pt x="921" y="9"/>
                  </a:moveTo>
                  <a:lnTo>
                    <a:pt x="924" y="9"/>
                  </a:lnTo>
                  <a:lnTo>
                    <a:pt x="927" y="9"/>
                  </a:lnTo>
                  <a:lnTo>
                    <a:pt x="930" y="10"/>
                  </a:lnTo>
                  <a:lnTo>
                    <a:pt x="934" y="10"/>
                  </a:lnTo>
                  <a:lnTo>
                    <a:pt x="938" y="11"/>
                  </a:lnTo>
                  <a:lnTo>
                    <a:pt x="941" y="11"/>
                  </a:lnTo>
                  <a:lnTo>
                    <a:pt x="945" y="12"/>
                  </a:lnTo>
                  <a:lnTo>
                    <a:pt x="948" y="13"/>
                  </a:lnTo>
                  <a:lnTo>
                    <a:pt x="952" y="14"/>
                  </a:lnTo>
                  <a:lnTo>
                    <a:pt x="955" y="16"/>
                  </a:lnTo>
                  <a:lnTo>
                    <a:pt x="958" y="18"/>
                  </a:lnTo>
                  <a:lnTo>
                    <a:pt x="960" y="20"/>
                  </a:lnTo>
                  <a:lnTo>
                    <a:pt x="962" y="22"/>
                  </a:lnTo>
                  <a:lnTo>
                    <a:pt x="963" y="26"/>
                  </a:lnTo>
                  <a:lnTo>
                    <a:pt x="964" y="30"/>
                  </a:lnTo>
                  <a:lnTo>
                    <a:pt x="965" y="34"/>
                  </a:lnTo>
                  <a:lnTo>
                    <a:pt x="964" y="36"/>
                  </a:lnTo>
                  <a:lnTo>
                    <a:pt x="964" y="39"/>
                  </a:lnTo>
                  <a:lnTo>
                    <a:pt x="964" y="41"/>
                  </a:lnTo>
                  <a:lnTo>
                    <a:pt x="964" y="43"/>
                  </a:lnTo>
                  <a:lnTo>
                    <a:pt x="963" y="45"/>
                  </a:lnTo>
                  <a:lnTo>
                    <a:pt x="962" y="47"/>
                  </a:lnTo>
                  <a:lnTo>
                    <a:pt x="960" y="49"/>
                  </a:lnTo>
                  <a:lnTo>
                    <a:pt x="958" y="51"/>
                  </a:lnTo>
                  <a:lnTo>
                    <a:pt x="955" y="53"/>
                  </a:lnTo>
                  <a:lnTo>
                    <a:pt x="950" y="55"/>
                  </a:lnTo>
                  <a:lnTo>
                    <a:pt x="946" y="58"/>
                  </a:lnTo>
                  <a:lnTo>
                    <a:pt x="940" y="61"/>
                  </a:lnTo>
                  <a:lnTo>
                    <a:pt x="934" y="64"/>
                  </a:lnTo>
                  <a:lnTo>
                    <a:pt x="927" y="68"/>
                  </a:lnTo>
                  <a:lnTo>
                    <a:pt x="918" y="73"/>
                  </a:lnTo>
                  <a:lnTo>
                    <a:pt x="909" y="78"/>
                  </a:lnTo>
                  <a:lnTo>
                    <a:pt x="909" y="182"/>
                  </a:lnTo>
                  <a:lnTo>
                    <a:pt x="1227" y="182"/>
                  </a:lnTo>
                  <a:lnTo>
                    <a:pt x="1278" y="112"/>
                  </a:lnTo>
                  <a:lnTo>
                    <a:pt x="1280" y="108"/>
                  </a:lnTo>
                  <a:lnTo>
                    <a:pt x="1283" y="105"/>
                  </a:lnTo>
                  <a:lnTo>
                    <a:pt x="1285" y="102"/>
                  </a:lnTo>
                  <a:lnTo>
                    <a:pt x="1288" y="99"/>
                  </a:lnTo>
                  <a:lnTo>
                    <a:pt x="1290" y="96"/>
                  </a:lnTo>
                  <a:lnTo>
                    <a:pt x="1294" y="94"/>
                  </a:lnTo>
                  <a:lnTo>
                    <a:pt x="1296" y="92"/>
                  </a:lnTo>
                  <a:lnTo>
                    <a:pt x="1299" y="91"/>
                  </a:lnTo>
                  <a:lnTo>
                    <a:pt x="1301" y="89"/>
                  </a:lnTo>
                  <a:lnTo>
                    <a:pt x="1304" y="88"/>
                  </a:lnTo>
                  <a:lnTo>
                    <a:pt x="1306" y="87"/>
                  </a:lnTo>
                  <a:lnTo>
                    <a:pt x="1308" y="86"/>
                  </a:lnTo>
                  <a:lnTo>
                    <a:pt x="1310" y="85"/>
                  </a:lnTo>
                  <a:lnTo>
                    <a:pt x="1312" y="85"/>
                  </a:lnTo>
                  <a:lnTo>
                    <a:pt x="1314" y="85"/>
                  </a:lnTo>
                  <a:lnTo>
                    <a:pt x="1316" y="85"/>
                  </a:lnTo>
                  <a:lnTo>
                    <a:pt x="1318" y="85"/>
                  </a:lnTo>
                  <a:lnTo>
                    <a:pt x="1320" y="85"/>
                  </a:lnTo>
                  <a:lnTo>
                    <a:pt x="1322" y="85"/>
                  </a:lnTo>
                  <a:lnTo>
                    <a:pt x="1324" y="86"/>
                  </a:lnTo>
                  <a:lnTo>
                    <a:pt x="1326" y="87"/>
                  </a:lnTo>
                  <a:lnTo>
                    <a:pt x="1329" y="88"/>
                  </a:lnTo>
                  <a:lnTo>
                    <a:pt x="1331" y="89"/>
                  </a:lnTo>
                  <a:lnTo>
                    <a:pt x="1334" y="90"/>
                  </a:lnTo>
                  <a:lnTo>
                    <a:pt x="1337" y="92"/>
                  </a:lnTo>
                  <a:lnTo>
                    <a:pt x="1341" y="94"/>
                  </a:lnTo>
                  <a:lnTo>
                    <a:pt x="1344" y="96"/>
                  </a:lnTo>
                  <a:lnTo>
                    <a:pt x="1348" y="98"/>
                  </a:lnTo>
                  <a:lnTo>
                    <a:pt x="1351" y="101"/>
                  </a:lnTo>
                  <a:lnTo>
                    <a:pt x="1355" y="104"/>
                  </a:lnTo>
                  <a:lnTo>
                    <a:pt x="1360" y="108"/>
                  </a:lnTo>
                  <a:lnTo>
                    <a:pt x="1365" y="112"/>
                  </a:lnTo>
                  <a:lnTo>
                    <a:pt x="1432" y="168"/>
                  </a:lnTo>
                  <a:lnTo>
                    <a:pt x="1436" y="172"/>
                  </a:lnTo>
                  <a:lnTo>
                    <a:pt x="1442" y="176"/>
                  </a:lnTo>
                  <a:lnTo>
                    <a:pt x="1445" y="179"/>
                  </a:lnTo>
                  <a:lnTo>
                    <a:pt x="1449" y="182"/>
                  </a:lnTo>
                  <a:lnTo>
                    <a:pt x="1451" y="185"/>
                  </a:lnTo>
                  <a:lnTo>
                    <a:pt x="1454" y="187"/>
                  </a:lnTo>
                  <a:lnTo>
                    <a:pt x="1456" y="189"/>
                  </a:lnTo>
                  <a:lnTo>
                    <a:pt x="1457" y="191"/>
                  </a:lnTo>
                  <a:lnTo>
                    <a:pt x="1458" y="192"/>
                  </a:lnTo>
                  <a:lnTo>
                    <a:pt x="1459" y="194"/>
                  </a:lnTo>
                  <a:lnTo>
                    <a:pt x="1460" y="195"/>
                  </a:lnTo>
                  <a:lnTo>
                    <a:pt x="1460" y="196"/>
                  </a:lnTo>
                  <a:lnTo>
                    <a:pt x="1460" y="198"/>
                  </a:lnTo>
                  <a:lnTo>
                    <a:pt x="1460" y="199"/>
                  </a:lnTo>
                  <a:lnTo>
                    <a:pt x="1460" y="201"/>
                  </a:lnTo>
                  <a:lnTo>
                    <a:pt x="1461" y="203"/>
                  </a:lnTo>
                  <a:lnTo>
                    <a:pt x="1460" y="205"/>
                  </a:lnTo>
                  <a:lnTo>
                    <a:pt x="1460" y="208"/>
                  </a:lnTo>
                  <a:lnTo>
                    <a:pt x="1460" y="210"/>
                  </a:lnTo>
                  <a:lnTo>
                    <a:pt x="1460" y="212"/>
                  </a:lnTo>
                  <a:lnTo>
                    <a:pt x="1459" y="214"/>
                  </a:lnTo>
                  <a:lnTo>
                    <a:pt x="1457" y="216"/>
                  </a:lnTo>
                  <a:lnTo>
                    <a:pt x="1455" y="218"/>
                  </a:lnTo>
                  <a:lnTo>
                    <a:pt x="1453" y="220"/>
                  </a:lnTo>
                  <a:lnTo>
                    <a:pt x="1450" y="223"/>
                  </a:lnTo>
                  <a:lnTo>
                    <a:pt x="1446" y="226"/>
                  </a:lnTo>
                  <a:lnTo>
                    <a:pt x="1441" y="230"/>
                  </a:lnTo>
                  <a:lnTo>
                    <a:pt x="1434" y="234"/>
                  </a:lnTo>
                  <a:lnTo>
                    <a:pt x="1427" y="239"/>
                  </a:lnTo>
                  <a:lnTo>
                    <a:pt x="1419" y="245"/>
                  </a:lnTo>
                  <a:lnTo>
                    <a:pt x="1410" y="253"/>
                  </a:lnTo>
                  <a:lnTo>
                    <a:pt x="1400" y="261"/>
                  </a:lnTo>
                  <a:lnTo>
                    <a:pt x="1400" y="359"/>
                  </a:lnTo>
                  <a:lnTo>
                    <a:pt x="1432" y="359"/>
                  </a:lnTo>
                  <a:lnTo>
                    <a:pt x="1491" y="282"/>
                  </a:lnTo>
                  <a:lnTo>
                    <a:pt x="1494" y="277"/>
                  </a:lnTo>
                  <a:lnTo>
                    <a:pt x="1497" y="274"/>
                  </a:lnTo>
                  <a:lnTo>
                    <a:pt x="1500" y="270"/>
                  </a:lnTo>
                  <a:lnTo>
                    <a:pt x="1503" y="268"/>
                  </a:lnTo>
                  <a:lnTo>
                    <a:pt x="1505" y="265"/>
                  </a:lnTo>
                  <a:lnTo>
                    <a:pt x="1508" y="263"/>
                  </a:lnTo>
                  <a:lnTo>
                    <a:pt x="1510" y="261"/>
                  </a:lnTo>
                  <a:lnTo>
                    <a:pt x="1513" y="259"/>
                  </a:lnTo>
                  <a:lnTo>
                    <a:pt x="1515" y="258"/>
                  </a:lnTo>
                  <a:lnTo>
                    <a:pt x="1517" y="257"/>
                  </a:lnTo>
                  <a:lnTo>
                    <a:pt x="1519" y="256"/>
                  </a:lnTo>
                  <a:lnTo>
                    <a:pt x="1521" y="255"/>
                  </a:lnTo>
                  <a:lnTo>
                    <a:pt x="1523" y="255"/>
                  </a:lnTo>
                  <a:lnTo>
                    <a:pt x="1525" y="255"/>
                  </a:lnTo>
                  <a:lnTo>
                    <a:pt x="1527" y="255"/>
                  </a:lnTo>
                  <a:lnTo>
                    <a:pt x="1530" y="255"/>
                  </a:lnTo>
                  <a:lnTo>
                    <a:pt x="1532" y="255"/>
                  </a:lnTo>
                  <a:lnTo>
                    <a:pt x="1534" y="255"/>
                  </a:lnTo>
                  <a:lnTo>
                    <a:pt x="1538" y="255"/>
                  </a:lnTo>
                  <a:lnTo>
                    <a:pt x="1540" y="256"/>
                  </a:lnTo>
                  <a:lnTo>
                    <a:pt x="1542" y="257"/>
                  </a:lnTo>
                  <a:lnTo>
                    <a:pt x="1545" y="258"/>
                  </a:lnTo>
                  <a:lnTo>
                    <a:pt x="1547" y="259"/>
                  </a:lnTo>
                  <a:lnTo>
                    <a:pt x="1549" y="261"/>
                  </a:lnTo>
                  <a:lnTo>
                    <a:pt x="1551" y="262"/>
                  </a:lnTo>
                  <a:lnTo>
                    <a:pt x="1553" y="264"/>
                  </a:lnTo>
                  <a:lnTo>
                    <a:pt x="1556" y="266"/>
                  </a:lnTo>
                  <a:lnTo>
                    <a:pt x="1558" y="268"/>
                  </a:lnTo>
                  <a:lnTo>
                    <a:pt x="1561" y="270"/>
                  </a:lnTo>
                  <a:lnTo>
                    <a:pt x="1564" y="273"/>
                  </a:lnTo>
                  <a:lnTo>
                    <a:pt x="1566" y="276"/>
                  </a:lnTo>
                  <a:lnTo>
                    <a:pt x="1570" y="279"/>
                  </a:lnTo>
                  <a:lnTo>
                    <a:pt x="1644" y="345"/>
                  </a:lnTo>
                  <a:lnTo>
                    <a:pt x="1645" y="346"/>
                  </a:lnTo>
                  <a:lnTo>
                    <a:pt x="1647" y="347"/>
                  </a:lnTo>
                  <a:lnTo>
                    <a:pt x="1649" y="349"/>
                  </a:lnTo>
                  <a:lnTo>
                    <a:pt x="1650" y="351"/>
                  </a:lnTo>
                  <a:lnTo>
                    <a:pt x="1652" y="352"/>
                  </a:lnTo>
                  <a:lnTo>
                    <a:pt x="1653" y="354"/>
                  </a:lnTo>
                  <a:lnTo>
                    <a:pt x="1655" y="356"/>
                  </a:lnTo>
                  <a:lnTo>
                    <a:pt x="1656" y="358"/>
                  </a:lnTo>
                  <a:lnTo>
                    <a:pt x="1658" y="360"/>
                  </a:lnTo>
                  <a:lnTo>
                    <a:pt x="1659" y="363"/>
                  </a:lnTo>
                  <a:lnTo>
                    <a:pt x="1660" y="365"/>
                  </a:lnTo>
                  <a:lnTo>
                    <a:pt x="1661" y="367"/>
                  </a:lnTo>
                  <a:lnTo>
                    <a:pt x="1662" y="370"/>
                  </a:lnTo>
                  <a:lnTo>
                    <a:pt x="1662" y="373"/>
                  </a:lnTo>
                  <a:lnTo>
                    <a:pt x="1662" y="376"/>
                  </a:lnTo>
                  <a:lnTo>
                    <a:pt x="1663" y="379"/>
                  </a:lnTo>
                  <a:lnTo>
                    <a:pt x="1662" y="383"/>
                  </a:lnTo>
                  <a:lnTo>
                    <a:pt x="1661" y="386"/>
                  </a:lnTo>
                  <a:lnTo>
                    <a:pt x="1660" y="389"/>
                  </a:lnTo>
                  <a:lnTo>
                    <a:pt x="1658" y="393"/>
                  </a:lnTo>
                  <a:lnTo>
                    <a:pt x="1656" y="395"/>
                  </a:lnTo>
                  <a:lnTo>
                    <a:pt x="1654" y="397"/>
                  </a:lnTo>
                  <a:lnTo>
                    <a:pt x="1651" y="398"/>
                  </a:lnTo>
                  <a:lnTo>
                    <a:pt x="1648" y="400"/>
                  </a:lnTo>
                  <a:lnTo>
                    <a:pt x="1644" y="401"/>
                  </a:lnTo>
                  <a:lnTo>
                    <a:pt x="1641" y="401"/>
                  </a:lnTo>
                  <a:lnTo>
                    <a:pt x="1637" y="402"/>
                  </a:lnTo>
                  <a:lnTo>
                    <a:pt x="1633" y="402"/>
                  </a:lnTo>
                  <a:lnTo>
                    <a:pt x="1629" y="402"/>
                  </a:lnTo>
                  <a:lnTo>
                    <a:pt x="1625" y="402"/>
                  </a:lnTo>
                  <a:lnTo>
                    <a:pt x="1621" y="402"/>
                  </a:lnTo>
                  <a:lnTo>
                    <a:pt x="1618" y="403"/>
                  </a:lnTo>
                  <a:lnTo>
                    <a:pt x="1400" y="403"/>
                  </a:lnTo>
                  <a:lnTo>
                    <a:pt x="1400" y="556"/>
                  </a:lnTo>
                  <a:lnTo>
                    <a:pt x="1399" y="564"/>
                  </a:lnTo>
                  <a:lnTo>
                    <a:pt x="1397" y="571"/>
                  </a:lnTo>
                  <a:lnTo>
                    <a:pt x="1395" y="579"/>
                  </a:lnTo>
                  <a:lnTo>
                    <a:pt x="1392" y="586"/>
                  </a:lnTo>
                  <a:lnTo>
                    <a:pt x="1386" y="592"/>
                  </a:lnTo>
                  <a:lnTo>
                    <a:pt x="1381" y="598"/>
                  </a:lnTo>
                  <a:lnTo>
                    <a:pt x="1376" y="604"/>
                  </a:lnTo>
                  <a:lnTo>
                    <a:pt x="1370" y="609"/>
                  </a:lnTo>
                  <a:lnTo>
                    <a:pt x="1363" y="613"/>
                  </a:lnTo>
                  <a:lnTo>
                    <a:pt x="1356" y="617"/>
                  </a:lnTo>
                  <a:lnTo>
                    <a:pt x="1348" y="621"/>
                  </a:lnTo>
                  <a:lnTo>
                    <a:pt x="1339" y="624"/>
                  </a:lnTo>
                  <a:lnTo>
                    <a:pt x="1331" y="626"/>
                  </a:lnTo>
                  <a:lnTo>
                    <a:pt x="1322" y="627"/>
                  </a:lnTo>
                  <a:lnTo>
                    <a:pt x="1313" y="628"/>
                  </a:lnTo>
                  <a:lnTo>
                    <a:pt x="1305" y="629"/>
                  </a:lnTo>
                  <a:lnTo>
                    <a:pt x="1299" y="628"/>
                  </a:lnTo>
                  <a:lnTo>
                    <a:pt x="1295" y="628"/>
                  </a:lnTo>
                  <a:lnTo>
                    <a:pt x="1290" y="627"/>
                  </a:lnTo>
                  <a:lnTo>
                    <a:pt x="1286" y="627"/>
                  </a:lnTo>
                  <a:lnTo>
                    <a:pt x="1282" y="625"/>
                  </a:lnTo>
                  <a:lnTo>
                    <a:pt x="1279" y="624"/>
                  </a:lnTo>
                  <a:lnTo>
                    <a:pt x="1276" y="623"/>
                  </a:lnTo>
                  <a:lnTo>
                    <a:pt x="1274" y="621"/>
                  </a:lnTo>
                  <a:lnTo>
                    <a:pt x="1271" y="618"/>
                  </a:lnTo>
                  <a:lnTo>
                    <a:pt x="1269" y="616"/>
                  </a:lnTo>
                  <a:lnTo>
                    <a:pt x="1268" y="614"/>
                  </a:lnTo>
                  <a:lnTo>
                    <a:pt x="1267" y="611"/>
                  </a:lnTo>
                  <a:lnTo>
                    <a:pt x="1266" y="609"/>
                  </a:lnTo>
                  <a:lnTo>
                    <a:pt x="1265" y="606"/>
                  </a:lnTo>
                  <a:lnTo>
                    <a:pt x="1265" y="603"/>
                  </a:lnTo>
                  <a:lnTo>
                    <a:pt x="1265" y="601"/>
                  </a:lnTo>
                  <a:lnTo>
                    <a:pt x="1265" y="583"/>
                  </a:lnTo>
                  <a:lnTo>
                    <a:pt x="909" y="583"/>
                  </a:lnTo>
                  <a:lnTo>
                    <a:pt x="909" y="727"/>
                  </a:lnTo>
                  <a:lnTo>
                    <a:pt x="1279" y="727"/>
                  </a:lnTo>
                  <a:lnTo>
                    <a:pt x="1344" y="643"/>
                  </a:lnTo>
                  <a:lnTo>
                    <a:pt x="1345" y="640"/>
                  </a:lnTo>
                  <a:lnTo>
                    <a:pt x="1347" y="638"/>
                  </a:lnTo>
                  <a:lnTo>
                    <a:pt x="1349" y="636"/>
                  </a:lnTo>
                  <a:lnTo>
                    <a:pt x="1351" y="634"/>
                  </a:lnTo>
                  <a:lnTo>
                    <a:pt x="1353" y="631"/>
                  </a:lnTo>
                  <a:lnTo>
                    <a:pt x="1355" y="629"/>
                  </a:lnTo>
                  <a:lnTo>
                    <a:pt x="1358" y="627"/>
                  </a:lnTo>
                  <a:lnTo>
                    <a:pt x="1360" y="625"/>
                  </a:lnTo>
                  <a:lnTo>
                    <a:pt x="1362" y="623"/>
                  </a:lnTo>
                  <a:lnTo>
                    <a:pt x="1365" y="621"/>
                  </a:lnTo>
                  <a:lnTo>
                    <a:pt x="1367" y="620"/>
                  </a:lnTo>
                  <a:lnTo>
                    <a:pt x="1370" y="617"/>
                  </a:lnTo>
                  <a:lnTo>
                    <a:pt x="1372" y="616"/>
                  </a:lnTo>
                  <a:lnTo>
                    <a:pt x="1375" y="615"/>
                  </a:lnTo>
                  <a:lnTo>
                    <a:pt x="1377" y="615"/>
                  </a:lnTo>
                  <a:lnTo>
                    <a:pt x="1380" y="615"/>
                  </a:lnTo>
                  <a:lnTo>
                    <a:pt x="1382" y="615"/>
                  </a:lnTo>
                  <a:lnTo>
                    <a:pt x="1385" y="615"/>
                  </a:lnTo>
                  <a:lnTo>
                    <a:pt x="1387" y="616"/>
                  </a:lnTo>
                  <a:lnTo>
                    <a:pt x="1390" y="616"/>
                  </a:lnTo>
                  <a:lnTo>
                    <a:pt x="1393" y="618"/>
                  </a:lnTo>
                  <a:lnTo>
                    <a:pt x="1395" y="620"/>
                  </a:lnTo>
                  <a:lnTo>
                    <a:pt x="1397" y="621"/>
                  </a:lnTo>
                  <a:lnTo>
                    <a:pt x="1399" y="623"/>
                  </a:lnTo>
                  <a:lnTo>
                    <a:pt x="1402" y="625"/>
                  </a:lnTo>
                  <a:lnTo>
                    <a:pt x="1404" y="627"/>
                  </a:lnTo>
                  <a:lnTo>
                    <a:pt x="1406" y="629"/>
                  </a:lnTo>
                  <a:lnTo>
                    <a:pt x="1409" y="632"/>
                  </a:lnTo>
                  <a:lnTo>
                    <a:pt x="1411" y="634"/>
                  </a:lnTo>
                  <a:lnTo>
                    <a:pt x="1414" y="637"/>
                  </a:lnTo>
                  <a:lnTo>
                    <a:pt x="1417" y="640"/>
                  </a:lnTo>
                  <a:lnTo>
                    <a:pt x="1420" y="643"/>
                  </a:lnTo>
                  <a:lnTo>
                    <a:pt x="1491" y="720"/>
                  </a:lnTo>
                  <a:lnTo>
                    <a:pt x="1492" y="722"/>
                  </a:lnTo>
                  <a:lnTo>
                    <a:pt x="1494" y="724"/>
                  </a:lnTo>
                  <a:lnTo>
                    <a:pt x="1496" y="726"/>
                  </a:lnTo>
                  <a:lnTo>
                    <a:pt x="1497" y="727"/>
                  </a:lnTo>
                  <a:lnTo>
                    <a:pt x="1499" y="729"/>
                  </a:lnTo>
                  <a:lnTo>
                    <a:pt x="1500" y="731"/>
                  </a:lnTo>
                  <a:lnTo>
                    <a:pt x="1502" y="733"/>
                  </a:lnTo>
                  <a:lnTo>
                    <a:pt x="1503" y="735"/>
                  </a:lnTo>
                  <a:lnTo>
                    <a:pt x="1505" y="737"/>
                  </a:lnTo>
                  <a:lnTo>
                    <a:pt x="1506" y="739"/>
                  </a:lnTo>
                  <a:lnTo>
                    <a:pt x="1507" y="741"/>
                  </a:lnTo>
                  <a:lnTo>
                    <a:pt x="1508" y="743"/>
                  </a:lnTo>
                  <a:lnTo>
                    <a:pt x="1509" y="745"/>
                  </a:lnTo>
                  <a:lnTo>
                    <a:pt x="1509" y="747"/>
                  </a:lnTo>
                  <a:lnTo>
                    <a:pt x="1509" y="749"/>
                  </a:lnTo>
                  <a:lnTo>
                    <a:pt x="1510" y="752"/>
                  </a:lnTo>
                  <a:lnTo>
                    <a:pt x="1509" y="755"/>
                  </a:lnTo>
                  <a:lnTo>
                    <a:pt x="1509" y="758"/>
                  </a:lnTo>
                  <a:lnTo>
                    <a:pt x="1508" y="761"/>
                  </a:lnTo>
                  <a:lnTo>
                    <a:pt x="1506" y="763"/>
                  </a:lnTo>
                  <a:lnTo>
                    <a:pt x="1504" y="765"/>
                  </a:lnTo>
                  <a:lnTo>
                    <a:pt x="1502" y="766"/>
                  </a:lnTo>
                  <a:lnTo>
                    <a:pt x="1500" y="767"/>
                  </a:lnTo>
                  <a:lnTo>
                    <a:pt x="1497" y="768"/>
                  </a:lnTo>
                  <a:lnTo>
                    <a:pt x="1494" y="769"/>
                  </a:lnTo>
                  <a:lnTo>
                    <a:pt x="1491" y="770"/>
                  </a:lnTo>
                  <a:lnTo>
                    <a:pt x="1487" y="770"/>
                  </a:lnTo>
                  <a:lnTo>
                    <a:pt x="1483" y="770"/>
                  </a:lnTo>
                  <a:lnTo>
                    <a:pt x="1479" y="770"/>
                  </a:lnTo>
                  <a:lnTo>
                    <a:pt x="1475" y="770"/>
                  </a:lnTo>
                  <a:lnTo>
                    <a:pt x="1471" y="770"/>
                  </a:lnTo>
                  <a:lnTo>
                    <a:pt x="1467" y="771"/>
                  </a:lnTo>
                  <a:lnTo>
                    <a:pt x="909" y="771"/>
                  </a:lnTo>
                  <a:lnTo>
                    <a:pt x="909" y="913"/>
                  </a:lnTo>
                  <a:lnTo>
                    <a:pt x="1400" y="913"/>
                  </a:lnTo>
                  <a:lnTo>
                    <a:pt x="1467" y="829"/>
                  </a:lnTo>
                  <a:lnTo>
                    <a:pt x="1470" y="824"/>
                  </a:lnTo>
                  <a:lnTo>
                    <a:pt x="1473" y="821"/>
                  </a:lnTo>
                  <a:lnTo>
                    <a:pt x="1476" y="817"/>
                  </a:lnTo>
                  <a:lnTo>
                    <a:pt x="1479" y="814"/>
                  </a:lnTo>
                  <a:lnTo>
                    <a:pt x="1482" y="811"/>
                  </a:lnTo>
                  <a:lnTo>
                    <a:pt x="1485" y="809"/>
                  </a:lnTo>
                  <a:lnTo>
                    <a:pt x="1488" y="807"/>
                  </a:lnTo>
                  <a:lnTo>
                    <a:pt x="1491" y="805"/>
                  </a:lnTo>
                  <a:lnTo>
                    <a:pt x="1493" y="803"/>
                  </a:lnTo>
                  <a:lnTo>
                    <a:pt x="1496" y="801"/>
                  </a:lnTo>
                  <a:lnTo>
                    <a:pt x="1498" y="800"/>
                  </a:lnTo>
                  <a:lnTo>
                    <a:pt x="1501" y="799"/>
                  </a:lnTo>
                  <a:lnTo>
                    <a:pt x="1503" y="798"/>
                  </a:lnTo>
                  <a:lnTo>
                    <a:pt x="1506" y="798"/>
                  </a:lnTo>
                  <a:lnTo>
                    <a:pt x="1509" y="798"/>
                  </a:lnTo>
                  <a:lnTo>
                    <a:pt x="1512" y="798"/>
                  </a:lnTo>
                  <a:lnTo>
                    <a:pt x="1514" y="798"/>
                  </a:lnTo>
                  <a:lnTo>
                    <a:pt x="1516" y="798"/>
                  </a:lnTo>
                  <a:lnTo>
                    <a:pt x="1518" y="798"/>
                  </a:lnTo>
                  <a:lnTo>
                    <a:pt x="1519" y="799"/>
                  </a:lnTo>
                  <a:lnTo>
                    <a:pt x="1521" y="800"/>
                  </a:lnTo>
                  <a:lnTo>
                    <a:pt x="1523" y="801"/>
                  </a:lnTo>
                  <a:lnTo>
                    <a:pt x="1525" y="803"/>
                  </a:lnTo>
                  <a:lnTo>
                    <a:pt x="1527" y="805"/>
                  </a:lnTo>
                  <a:lnTo>
                    <a:pt x="1529" y="806"/>
                  </a:lnTo>
                  <a:lnTo>
                    <a:pt x="1531" y="808"/>
                  </a:lnTo>
                  <a:lnTo>
                    <a:pt x="1533" y="810"/>
                  </a:lnTo>
                  <a:lnTo>
                    <a:pt x="1536" y="812"/>
                  </a:lnTo>
                  <a:lnTo>
                    <a:pt x="1538" y="813"/>
                  </a:lnTo>
                  <a:lnTo>
                    <a:pt x="1540" y="815"/>
                  </a:lnTo>
                  <a:lnTo>
                    <a:pt x="1542" y="817"/>
                  </a:lnTo>
                  <a:lnTo>
                    <a:pt x="1545" y="820"/>
                  </a:lnTo>
                  <a:lnTo>
                    <a:pt x="1633" y="895"/>
                  </a:lnTo>
                  <a:lnTo>
                    <a:pt x="1634" y="896"/>
                  </a:lnTo>
                  <a:lnTo>
                    <a:pt x="1636" y="898"/>
                  </a:lnTo>
                  <a:lnTo>
                    <a:pt x="1638" y="900"/>
                  </a:lnTo>
                  <a:lnTo>
                    <a:pt x="1640" y="902"/>
                  </a:lnTo>
                  <a:lnTo>
                    <a:pt x="1642" y="904"/>
                  </a:lnTo>
                  <a:lnTo>
                    <a:pt x="1644" y="906"/>
                  </a:lnTo>
                  <a:lnTo>
                    <a:pt x="1646" y="908"/>
                  </a:lnTo>
                  <a:lnTo>
                    <a:pt x="1648" y="910"/>
                  </a:lnTo>
                  <a:lnTo>
                    <a:pt x="1650" y="912"/>
                  </a:lnTo>
                  <a:lnTo>
                    <a:pt x="1652" y="914"/>
                  </a:lnTo>
                  <a:lnTo>
                    <a:pt x="1654" y="917"/>
                  </a:lnTo>
                  <a:lnTo>
                    <a:pt x="1655" y="919"/>
                  </a:lnTo>
                  <a:lnTo>
                    <a:pt x="1656" y="922"/>
                  </a:lnTo>
                  <a:lnTo>
                    <a:pt x="1657" y="925"/>
                  </a:lnTo>
                  <a:lnTo>
                    <a:pt x="1657" y="928"/>
                  </a:lnTo>
                  <a:lnTo>
                    <a:pt x="1658" y="931"/>
                  </a:lnTo>
                  <a:lnTo>
                    <a:pt x="1657" y="934"/>
                  </a:lnTo>
                  <a:lnTo>
                    <a:pt x="1657" y="937"/>
                  </a:lnTo>
                  <a:lnTo>
                    <a:pt x="1656" y="940"/>
                  </a:lnTo>
                  <a:lnTo>
                    <a:pt x="1655" y="943"/>
                  </a:lnTo>
                  <a:lnTo>
                    <a:pt x="1654" y="945"/>
                  </a:lnTo>
                  <a:lnTo>
                    <a:pt x="1653" y="947"/>
                  </a:lnTo>
                  <a:lnTo>
                    <a:pt x="1651" y="949"/>
                  </a:lnTo>
                  <a:lnTo>
                    <a:pt x="1650" y="951"/>
                  </a:lnTo>
                  <a:lnTo>
                    <a:pt x="1648" y="952"/>
                  </a:lnTo>
                  <a:lnTo>
                    <a:pt x="1646" y="953"/>
                  </a:lnTo>
                  <a:lnTo>
                    <a:pt x="1643" y="954"/>
                  </a:lnTo>
                  <a:lnTo>
                    <a:pt x="1641" y="955"/>
                  </a:lnTo>
                  <a:lnTo>
                    <a:pt x="1639" y="956"/>
                  </a:lnTo>
                  <a:lnTo>
                    <a:pt x="1636" y="956"/>
                  </a:lnTo>
                  <a:lnTo>
                    <a:pt x="1633" y="956"/>
                  </a:lnTo>
                  <a:lnTo>
                    <a:pt x="1630" y="957"/>
                  </a:lnTo>
                  <a:lnTo>
                    <a:pt x="29" y="957"/>
                  </a:lnTo>
                  <a:lnTo>
                    <a:pt x="0" y="913"/>
                  </a:lnTo>
                  <a:lnTo>
                    <a:pt x="768" y="913"/>
                  </a:lnTo>
                  <a:lnTo>
                    <a:pt x="768" y="771"/>
                  </a:lnTo>
                  <a:lnTo>
                    <a:pt x="218" y="771"/>
                  </a:lnTo>
                  <a:lnTo>
                    <a:pt x="191" y="727"/>
                  </a:lnTo>
                  <a:lnTo>
                    <a:pt x="768" y="727"/>
                  </a:lnTo>
                  <a:lnTo>
                    <a:pt x="768" y="583"/>
                  </a:lnTo>
                  <a:lnTo>
                    <a:pt x="240" y="583"/>
                  </a:lnTo>
                  <a:lnTo>
                    <a:pt x="218" y="538"/>
                  </a:lnTo>
                  <a:lnTo>
                    <a:pt x="768" y="538"/>
                  </a:lnTo>
                  <a:lnTo>
                    <a:pt x="768" y="403"/>
                  </a:lnTo>
                  <a:lnTo>
                    <a:pt x="29" y="403"/>
                  </a:lnTo>
                  <a:lnTo>
                    <a:pt x="0" y="359"/>
                  </a:lnTo>
                  <a:lnTo>
                    <a:pt x="768" y="359"/>
                  </a:lnTo>
                  <a:lnTo>
                    <a:pt x="768" y="226"/>
                  </a:lnTo>
                  <a:lnTo>
                    <a:pt x="240" y="226"/>
                  </a:lnTo>
                  <a:lnTo>
                    <a:pt x="207" y="182"/>
                  </a:lnTo>
                  <a:lnTo>
                    <a:pt x="768" y="182"/>
                  </a:lnTo>
                  <a:lnTo>
                    <a:pt x="768" y="0"/>
                  </a:lnTo>
                  <a:lnTo>
                    <a:pt x="921" y="9"/>
                  </a:lnTo>
                  <a:close/>
                  <a:moveTo>
                    <a:pt x="909" y="359"/>
                  </a:moveTo>
                  <a:lnTo>
                    <a:pt x="1265" y="359"/>
                  </a:lnTo>
                  <a:lnTo>
                    <a:pt x="1265" y="226"/>
                  </a:lnTo>
                  <a:lnTo>
                    <a:pt x="909" y="226"/>
                  </a:lnTo>
                  <a:lnTo>
                    <a:pt x="909" y="359"/>
                  </a:lnTo>
                  <a:close/>
                  <a:moveTo>
                    <a:pt x="909" y="538"/>
                  </a:moveTo>
                  <a:lnTo>
                    <a:pt x="1265" y="538"/>
                  </a:lnTo>
                  <a:lnTo>
                    <a:pt x="1265" y="403"/>
                  </a:lnTo>
                  <a:lnTo>
                    <a:pt x="909" y="403"/>
                  </a:lnTo>
                  <a:lnTo>
                    <a:pt x="909" y="538"/>
                  </a:lnTo>
                  <a:close/>
                  <a:moveTo>
                    <a:pt x="445" y="1105"/>
                  </a:moveTo>
                  <a:lnTo>
                    <a:pt x="1228" y="1105"/>
                  </a:lnTo>
                  <a:lnTo>
                    <a:pt x="1274" y="1050"/>
                  </a:lnTo>
                  <a:lnTo>
                    <a:pt x="1274" y="1049"/>
                  </a:lnTo>
                  <a:lnTo>
                    <a:pt x="1275" y="1048"/>
                  </a:lnTo>
                  <a:lnTo>
                    <a:pt x="1276" y="1047"/>
                  </a:lnTo>
                  <a:lnTo>
                    <a:pt x="1278" y="1045"/>
                  </a:lnTo>
                  <a:lnTo>
                    <a:pt x="1280" y="1043"/>
                  </a:lnTo>
                  <a:lnTo>
                    <a:pt x="1282" y="1041"/>
                  </a:lnTo>
                  <a:lnTo>
                    <a:pt x="1284" y="1039"/>
                  </a:lnTo>
                  <a:lnTo>
                    <a:pt x="1287" y="1037"/>
                  </a:lnTo>
                  <a:lnTo>
                    <a:pt x="1289" y="1035"/>
                  </a:lnTo>
                  <a:lnTo>
                    <a:pt x="1293" y="1033"/>
                  </a:lnTo>
                  <a:lnTo>
                    <a:pt x="1296" y="1030"/>
                  </a:lnTo>
                  <a:lnTo>
                    <a:pt x="1299" y="1029"/>
                  </a:lnTo>
                  <a:lnTo>
                    <a:pt x="1302" y="1027"/>
                  </a:lnTo>
                  <a:lnTo>
                    <a:pt x="1306" y="1026"/>
                  </a:lnTo>
                  <a:lnTo>
                    <a:pt x="1309" y="1026"/>
                  </a:lnTo>
                  <a:lnTo>
                    <a:pt x="1313" y="1026"/>
                  </a:lnTo>
                  <a:lnTo>
                    <a:pt x="1315" y="1026"/>
                  </a:lnTo>
                  <a:lnTo>
                    <a:pt x="1318" y="1026"/>
                  </a:lnTo>
                  <a:lnTo>
                    <a:pt x="1321" y="1027"/>
                  </a:lnTo>
                  <a:lnTo>
                    <a:pt x="1324" y="1028"/>
                  </a:lnTo>
                  <a:lnTo>
                    <a:pt x="1327" y="1029"/>
                  </a:lnTo>
                  <a:lnTo>
                    <a:pt x="1330" y="1032"/>
                  </a:lnTo>
                  <a:lnTo>
                    <a:pt x="1332" y="1033"/>
                  </a:lnTo>
                  <a:lnTo>
                    <a:pt x="1335" y="1035"/>
                  </a:lnTo>
                  <a:lnTo>
                    <a:pt x="1338" y="1036"/>
                  </a:lnTo>
                  <a:lnTo>
                    <a:pt x="1341" y="1038"/>
                  </a:lnTo>
                  <a:lnTo>
                    <a:pt x="1343" y="1039"/>
                  </a:lnTo>
                  <a:lnTo>
                    <a:pt x="1345" y="1041"/>
                  </a:lnTo>
                  <a:lnTo>
                    <a:pt x="1347" y="1042"/>
                  </a:lnTo>
                  <a:lnTo>
                    <a:pt x="1349" y="1043"/>
                  </a:lnTo>
                  <a:lnTo>
                    <a:pt x="1350" y="1044"/>
                  </a:lnTo>
                  <a:lnTo>
                    <a:pt x="1351" y="1045"/>
                  </a:lnTo>
                  <a:lnTo>
                    <a:pt x="1425" y="1107"/>
                  </a:lnTo>
                  <a:lnTo>
                    <a:pt x="1430" y="1111"/>
                  </a:lnTo>
                  <a:lnTo>
                    <a:pt x="1435" y="1115"/>
                  </a:lnTo>
                  <a:lnTo>
                    <a:pt x="1440" y="1118"/>
                  </a:lnTo>
                  <a:lnTo>
                    <a:pt x="1444" y="1121"/>
                  </a:lnTo>
                  <a:lnTo>
                    <a:pt x="1447" y="1125"/>
                  </a:lnTo>
                  <a:lnTo>
                    <a:pt x="1450" y="1127"/>
                  </a:lnTo>
                  <a:lnTo>
                    <a:pt x="1452" y="1129"/>
                  </a:lnTo>
                  <a:lnTo>
                    <a:pt x="1454" y="1131"/>
                  </a:lnTo>
                  <a:lnTo>
                    <a:pt x="1455" y="1133"/>
                  </a:lnTo>
                  <a:lnTo>
                    <a:pt x="1456" y="1134"/>
                  </a:lnTo>
                  <a:lnTo>
                    <a:pt x="1457" y="1136"/>
                  </a:lnTo>
                  <a:lnTo>
                    <a:pt x="1457" y="1138"/>
                  </a:lnTo>
                  <a:lnTo>
                    <a:pt x="1457" y="1139"/>
                  </a:lnTo>
                  <a:lnTo>
                    <a:pt x="1457" y="1141"/>
                  </a:lnTo>
                  <a:lnTo>
                    <a:pt x="1457" y="1143"/>
                  </a:lnTo>
                  <a:lnTo>
                    <a:pt x="1458" y="1146"/>
                  </a:lnTo>
                  <a:lnTo>
                    <a:pt x="1457" y="1148"/>
                  </a:lnTo>
                  <a:lnTo>
                    <a:pt x="1457" y="1150"/>
                  </a:lnTo>
                  <a:lnTo>
                    <a:pt x="1457" y="1152"/>
                  </a:lnTo>
                  <a:lnTo>
                    <a:pt x="1457" y="1154"/>
                  </a:lnTo>
                  <a:lnTo>
                    <a:pt x="1456" y="1156"/>
                  </a:lnTo>
                  <a:lnTo>
                    <a:pt x="1454" y="1158"/>
                  </a:lnTo>
                  <a:lnTo>
                    <a:pt x="1453" y="1160"/>
                  </a:lnTo>
                  <a:lnTo>
                    <a:pt x="1450" y="1162"/>
                  </a:lnTo>
                  <a:lnTo>
                    <a:pt x="1447" y="1165"/>
                  </a:lnTo>
                  <a:lnTo>
                    <a:pt x="1444" y="1168"/>
                  </a:lnTo>
                  <a:lnTo>
                    <a:pt x="1439" y="1172"/>
                  </a:lnTo>
                  <a:lnTo>
                    <a:pt x="1432" y="1175"/>
                  </a:lnTo>
                  <a:lnTo>
                    <a:pt x="1426" y="1180"/>
                  </a:lnTo>
                  <a:lnTo>
                    <a:pt x="1418" y="1185"/>
                  </a:lnTo>
                  <a:lnTo>
                    <a:pt x="1410" y="1190"/>
                  </a:lnTo>
                  <a:lnTo>
                    <a:pt x="1400" y="1197"/>
                  </a:lnTo>
                  <a:lnTo>
                    <a:pt x="1400" y="1592"/>
                  </a:lnTo>
                  <a:lnTo>
                    <a:pt x="1399" y="1599"/>
                  </a:lnTo>
                  <a:lnTo>
                    <a:pt x="1397" y="1607"/>
                  </a:lnTo>
                  <a:lnTo>
                    <a:pt x="1394" y="1614"/>
                  </a:lnTo>
                  <a:lnTo>
                    <a:pt x="1391" y="1620"/>
                  </a:lnTo>
                  <a:lnTo>
                    <a:pt x="1385" y="1626"/>
                  </a:lnTo>
                  <a:lnTo>
                    <a:pt x="1380" y="1632"/>
                  </a:lnTo>
                  <a:lnTo>
                    <a:pt x="1374" y="1637"/>
                  </a:lnTo>
                  <a:lnTo>
                    <a:pt x="1367" y="1642"/>
                  </a:lnTo>
                  <a:lnTo>
                    <a:pt x="1360" y="1646"/>
                  </a:lnTo>
                  <a:lnTo>
                    <a:pt x="1353" y="1649"/>
                  </a:lnTo>
                  <a:lnTo>
                    <a:pt x="1345" y="1652"/>
                  </a:lnTo>
                  <a:lnTo>
                    <a:pt x="1335" y="1654"/>
                  </a:lnTo>
                  <a:lnTo>
                    <a:pt x="1327" y="1656"/>
                  </a:lnTo>
                  <a:lnTo>
                    <a:pt x="1319" y="1657"/>
                  </a:lnTo>
                  <a:lnTo>
                    <a:pt x="1310" y="1658"/>
                  </a:lnTo>
                  <a:lnTo>
                    <a:pt x="1302" y="1659"/>
                  </a:lnTo>
                  <a:lnTo>
                    <a:pt x="1297" y="1658"/>
                  </a:lnTo>
                  <a:lnTo>
                    <a:pt x="1293" y="1658"/>
                  </a:lnTo>
                  <a:lnTo>
                    <a:pt x="1289" y="1658"/>
                  </a:lnTo>
                  <a:lnTo>
                    <a:pt x="1285" y="1657"/>
                  </a:lnTo>
                  <a:lnTo>
                    <a:pt x="1282" y="1656"/>
                  </a:lnTo>
                  <a:lnTo>
                    <a:pt x="1279" y="1655"/>
                  </a:lnTo>
                  <a:lnTo>
                    <a:pt x="1276" y="1653"/>
                  </a:lnTo>
                  <a:lnTo>
                    <a:pt x="1274" y="1651"/>
                  </a:lnTo>
                  <a:lnTo>
                    <a:pt x="1272" y="1649"/>
                  </a:lnTo>
                  <a:lnTo>
                    <a:pt x="1270" y="1647"/>
                  </a:lnTo>
                  <a:lnTo>
                    <a:pt x="1268" y="1645"/>
                  </a:lnTo>
                  <a:lnTo>
                    <a:pt x="1267" y="1642"/>
                  </a:lnTo>
                  <a:lnTo>
                    <a:pt x="1266" y="1639"/>
                  </a:lnTo>
                  <a:lnTo>
                    <a:pt x="1265" y="1636"/>
                  </a:lnTo>
                  <a:lnTo>
                    <a:pt x="1265" y="1632"/>
                  </a:lnTo>
                  <a:lnTo>
                    <a:pt x="1265" y="1629"/>
                  </a:lnTo>
                  <a:lnTo>
                    <a:pt x="1265" y="1562"/>
                  </a:lnTo>
                  <a:lnTo>
                    <a:pt x="411" y="1562"/>
                  </a:lnTo>
                  <a:lnTo>
                    <a:pt x="411" y="1592"/>
                  </a:lnTo>
                  <a:lnTo>
                    <a:pt x="410" y="1598"/>
                  </a:lnTo>
                  <a:lnTo>
                    <a:pt x="409" y="1604"/>
                  </a:lnTo>
                  <a:lnTo>
                    <a:pt x="407" y="1610"/>
                  </a:lnTo>
                  <a:lnTo>
                    <a:pt x="404" y="1616"/>
                  </a:lnTo>
                  <a:lnTo>
                    <a:pt x="400" y="1621"/>
                  </a:lnTo>
                  <a:lnTo>
                    <a:pt x="395" y="1626"/>
                  </a:lnTo>
                  <a:lnTo>
                    <a:pt x="390" y="1632"/>
                  </a:lnTo>
                  <a:lnTo>
                    <a:pt x="384" y="1636"/>
                  </a:lnTo>
                  <a:lnTo>
                    <a:pt x="377" y="1640"/>
                  </a:lnTo>
                  <a:lnTo>
                    <a:pt x="369" y="1644"/>
                  </a:lnTo>
                  <a:lnTo>
                    <a:pt x="360" y="1647"/>
                  </a:lnTo>
                  <a:lnTo>
                    <a:pt x="350" y="1650"/>
                  </a:lnTo>
                  <a:lnTo>
                    <a:pt x="341" y="1652"/>
                  </a:lnTo>
                  <a:lnTo>
                    <a:pt x="330" y="1653"/>
                  </a:lnTo>
                  <a:lnTo>
                    <a:pt x="318" y="1654"/>
                  </a:lnTo>
                  <a:lnTo>
                    <a:pt x="306" y="1655"/>
                  </a:lnTo>
                  <a:lnTo>
                    <a:pt x="301" y="1654"/>
                  </a:lnTo>
                  <a:lnTo>
                    <a:pt x="297" y="1654"/>
                  </a:lnTo>
                  <a:lnTo>
                    <a:pt x="293" y="1653"/>
                  </a:lnTo>
                  <a:lnTo>
                    <a:pt x="289" y="1652"/>
                  </a:lnTo>
                  <a:lnTo>
                    <a:pt x="286" y="1651"/>
                  </a:lnTo>
                  <a:lnTo>
                    <a:pt x="282" y="1650"/>
                  </a:lnTo>
                  <a:lnTo>
                    <a:pt x="280" y="1648"/>
                  </a:lnTo>
                  <a:lnTo>
                    <a:pt x="277" y="1646"/>
                  </a:lnTo>
                  <a:lnTo>
                    <a:pt x="275" y="1643"/>
                  </a:lnTo>
                  <a:lnTo>
                    <a:pt x="273" y="1641"/>
                  </a:lnTo>
                  <a:lnTo>
                    <a:pt x="271" y="1638"/>
                  </a:lnTo>
                  <a:lnTo>
                    <a:pt x="269" y="1635"/>
                  </a:lnTo>
                  <a:lnTo>
                    <a:pt x="268" y="1632"/>
                  </a:lnTo>
                  <a:lnTo>
                    <a:pt x="267" y="1628"/>
                  </a:lnTo>
                  <a:lnTo>
                    <a:pt x="267" y="1624"/>
                  </a:lnTo>
                  <a:lnTo>
                    <a:pt x="267" y="1620"/>
                  </a:lnTo>
                  <a:lnTo>
                    <a:pt x="267" y="1024"/>
                  </a:lnTo>
                  <a:lnTo>
                    <a:pt x="445" y="1105"/>
                  </a:lnTo>
                  <a:close/>
                  <a:moveTo>
                    <a:pt x="411" y="1311"/>
                  </a:moveTo>
                  <a:lnTo>
                    <a:pt x="1265" y="1311"/>
                  </a:lnTo>
                  <a:lnTo>
                    <a:pt x="1265" y="1150"/>
                  </a:lnTo>
                  <a:lnTo>
                    <a:pt x="411" y="1150"/>
                  </a:lnTo>
                  <a:lnTo>
                    <a:pt x="411" y="1311"/>
                  </a:lnTo>
                  <a:close/>
                  <a:moveTo>
                    <a:pt x="411" y="1518"/>
                  </a:moveTo>
                  <a:lnTo>
                    <a:pt x="1265" y="1518"/>
                  </a:lnTo>
                  <a:lnTo>
                    <a:pt x="1265" y="1355"/>
                  </a:lnTo>
                  <a:lnTo>
                    <a:pt x="411" y="1355"/>
                  </a:lnTo>
                  <a:lnTo>
                    <a:pt x="411" y="1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6" name="Line 159">
              <a:extLst>
                <a:ext uri="{FF2B5EF4-FFF2-40B4-BE49-F238E27FC236}">
                  <a16:creationId xmlns:a16="http://schemas.microsoft.com/office/drawing/2014/main" id="{F10ABD89-9B07-40A2-B496-F54917D18331}"/>
                </a:ext>
              </a:extLst>
            </p:cNvPr>
            <p:cNvSpPr>
              <a:spLocks noChangeShapeType="1"/>
            </p:cNvSpPr>
            <p:nvPr/>
          </p:nvSpPr>
          <p:spPr bwMode="auto">
            <a:xfrm>
              <a:off x="4547" y="973"/>
              <a:ext cx="55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7" name="Line 160">
              <a:extLst>
                <a:ext uri="{FF2B5EF4-FFF2-40B4-BE49-F238E27FC236}">
                  <a16:creationId xmlns:a16="http://schemas.microsoft.com/office/drawing/2014/main" id="{B31B4ED4-9FAB-44BB-B7F7-264250F98A38}"/>
                </a:ext>
              </a:extLst>
            </p:cNvPr>
            <p:cNvSpPr>
              <a:spLocks noChangeShapeType="1"/>
            </p:cNvSpPr>
            <p:nvPr/>
          </p:nvSpPr>
          <p:spPr bwMode="auto">
            <a:xfrm>
              <a:off x="4590" y="1041"/>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8" name="Line 161">
              <a:extLst>
                <a:ext uri="{FF2B5EF4-FFF2-40B4-BE49-F238E27FC236}">
                  <a16:creationId xmlns:a16="http://schemas.microsoft.com/office/drawing/2014/main" id="{99A1320D-9937-4ECD-B72A-7A5F2FEF7398}"/>
                </a:ext>
              </a:extLst>
            </p:cNvPr>
            <p:cNvSpPr>
              <a:spLocks noChangeShapeType="1"/>
            </p:cNvSpPr>
            <p:nvPr/>
          </p:nvSpPr>
          <p:spPr bwMode="auto">
            <a:xfrm>
              <a:off x="4590" y="1122"/>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9" name="Line 162">
              <a:extLst>
                <a:ext uri="{FF2B5EF4-FFF2-40B4-BE49-F238E27FC236}">
                  <a16:creationId xmlns:a16="http://schemas.microsoft.com/office/drawing/2014/main" id="{675038C3-445F-4799-A8CD-273A723D4436}"/>
                </a:ext>
              </a:extLst>
            </p:cNvPr>
            <p:cNvSpPr>
              <a:spLocks noChangeShapeType="1"/>
            </p:cNvSpPr>
            <p:nvPr/>
          </p:nvSpPr>
          <p:spPr bwMode="auto">
            <a:xfrm>
              <a:off x="4590" y="1203"/>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0" name="Line 163">
              <a:extLst>
                <a:ext uri="{FF2B5EF4-FFF2-40B4-BE49-F238E27FC236}">
                  <a16:creationId xmlns:a16="http://schemas.microsoft.com/office/drawing/2014/main" id="{67849D40-2A2D-414B-A33C-D05F3F1E9856}"/>
                </a:ext>
              </a:extLst>
            </p:cNvPr>
            <p:cNvSpPr>
              <a:spLocks noChangeShapeType="1"/>
            </p:cNvSpPr>
            <p:nvPr/>
          </p:nvSpPr>
          <p:spPr bwMode="auto">
            <a:xfrm>
              <a:off x="4590" y="1284"/>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1" name="Line 164">
              <a:extLst>
                <a:ext uri="{FF2B5EF4-FFF2-40B4-BE49-F238E27FC236}">
                  <a16:creationId xmlns:a16="http://schemas.microsoft.com/office/drawing/2014/main" id="{32747D93-A1A4-4D8B-BF20-39B5637DBF20}"/>
                </a:ext>
              </a:extLst>
            </p:cNvPr>
            <p:cNvSpPr>
              <a:spLocks noChangeShapeType="1"/>
            </p:cNvSpPr>
            <p:nvPr/>
          </p:nvSpPr>
          <p:spPr bwMode="auto">
            <a:xfrm>
              <a:off x="4590" y="1365"/>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2" name="Line 165">
              <a:extLst>
                <a:ext uri="{FF2B5EF4-FFF2-40B4-BE49-F238E27FC236}">
                  <a16:creationId xmlns:a16="http://schemas.microsoft.com/office/drawing/2014/main" id="{B19A3A03-88CB-4C3C-85D3-ED1441C38CCC}"/>
                </a:ext>
              </a:extLst>
            </p:cNvPr>
            <p:cNvSpPr>
              <a:spLocks noChangeShapeType="1"/>
            </p:cNvSpPr>
            <p:nvPr/>
          </p:nvSpPr>
          <p:spPr bwMode="auto">
            <a:xfrm>
              <a:off x="4756" y="1447"/>
              <a:ext cx="307"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3" name="Line 166">
              <a:extLst>
                <a:ext uri="{FF2B5EF4-FFF2-40B4-BE49-F238E27FC236}">
                  <a16:creationId xmlns:a16="http://schemas.microsoft.com/office/drawing/2014/main" id="{06D29C24-CA78-4CC3-A832-49A2E5E7BB73}"/>
                </a:ext>
              </a:extLst>
            </p:cNvPr>
            <p:cNvSpPr>
              <a:spLocks noChangeShapeType="1"/>
            </p:cNvSpPr>
            <p:nvPr/>
          </p:nvSpPr>
          <p:spPr bwMode="auto">
            <a:xfrm>
              <a:off x="4568" y="1527"/>
              <a:ext cx="194" cy="1"/>
            </a:xfrm>
            <a:prstGeom prst="line">
              <a:avLst/>
            </a:prstGeom>
            <a:noFill/>
            <a:ln w="31750">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4" name="Freeform 167">
              <a:extLst>
                <a:ext uri="{FF2B5EF4-FFF2-40B4-BE49-F238E27FC236}">
                  <a16:creationId xmlns:a16="http://schemas.microsoft.com/office/drawing/2014/main" id="{4D7D69AF-53C9-4B34-A7B9-20FDF8A8F68A}"/>
                </a:ext>
              </a:extLst>
            </p:cNvPr>
            <p:cNvSpPr>
              <a:spLocks/>
            </p:cNvSpPr>
            <p:nvPr/>
          </p:nvSpPr>
          <p:spPr bwMode="auto">
            <a:xfrm>
              <a:off x="5070" y="1597"/>
              <a:ext cx="13" cy="64"/>
            </a:xfrm>
            <a:custGeom>
              <a:avLst/>
              <a:gdLst>
                <a:gd name="T0" fmla="*/ 0 w 227"/>
                <a:gd name="T1" fmla="*/ 64 h 1100"/>
                <a:gd name="T2" fmla="*/ 0 w 227"/>
                <a:gd name="T3" fmla="*/ 64 h 1100"/>
                <a:gd name="T4" fmla="*/ 1 w 227"/>
                <a:gd name="T5" fmla="*/ 63 h 1100"/>
                <a:gd name="T6" fmla="*/ 1 w 227"/>
                <a:gd name="T7" fmla="*/ 61 h 1100"/>
                <a:gd name="T8" fmla="*/ 2 w 227"/>
                <a:gd name="T9" fmla="*/ 58 h 1100"/>
                <a:gd name="T10" fmla="*/ 3 w 227"/>
                <a:gd name="T11" fmla="*/ 55 h 1100"/>
                <a:gd name="T12" fmla="*/ 4 w 227"/>
                <a:gd name="T13" fmla="*/ 52 h 1100"/>
                <a:gd name="T14" fmla="*/ 5 w 227"/>
                <a:gd name="T15" fmla="*/ 48 h 1100"/>
                <a:gd name="T16" fmla="*/ 7 w 227"/>
                <a:gd name="T17" fmla="*/ 44 h 1100"/>
                <a:gd name="T18" fmla="*/ 8 w 227"/>
                <a:gd name="T19" fmla="*/ 39 h 1100"/>
                <a:gd name="T20" fmla="*/ 9 w 227"/>
                <a:gd name="T21" fmla="*/ 34 h 1100"/>
                <a:gd name="T22" fmla="*/ 10 w 227"/>
                <a:gd name="T23" fmla="*/ 29 h 1100"/>
                <a:gd name="T24" fmla="*/ 11 w 227"/>
                <a:gd name="T25" fmla="*/ 23 h 1100"/>
                <a:gd name="T26" fmla="*/ 12 w 227"/>
                <a:gd name="T27" fmla="*/ 17 h 1100"/>
                <a:gd name="T28" fmla="*/ 12 w 227"/>
                <a:gd name="T29" fmla="*/ 12 h 1100"/>
                <a:gd name="T30" fmla="*/ 13 w 227"/>
                <a:gd name="T31" fmla="*/ 6 h 1100"/>
                <a:gd name="T32" fmla="*/ 13 w 227"/>
                <a:gd name="T33" fmla="*/ 0 h 1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7" h="1100">
                  <a:moveTo>
                    <a:pt x="0" y="1100"/>
                  </a:moveTo>
                  <a:lnTo>
                    <a:pt x="2" y="1093"/>
                  </a:lnTo>
                  <a:lnTo>
                    <a:pt x="10" y="1075"/>
                  </a:lnTo>
                  <a:lnTo>
                    <a:pt x="21" y="1044"/>
                  </a:lnTo>
                  <a:lnTo>
                    <a:pt x="35" y="1003"/>
                  </a:lnTo>
                  <a:lnTo>
                    <a:pt x="52" y="952"/>
                  </a:lnTo>
                  <a:lnTo>
                    <a:pt x="72" y="892"/>
                  </a:lnTo>
                  <a:lnTo>
                    <a:pt x="92" y="824"/>
                  </a:lnTo>
                  <a:lnTo>
                    <a:pt x="114" y="750"/>
                  </a:lnTo>
                  <a:lnTo>
                    <a:pt x="134" y="669"/>
                  </a:lnTo>
                  <a:lnTo>
                    <a:pt x="155" y="582"/>
                  </a:lnTo>
                  <a:lnTo>
                    <a:pt x="174" y="491"/>
                  </a:lnTo>
                  <a:lnTo>
                    <a:pt x="191" y="396"/>
                  </a:lnTo>
                  <a:lnTo>
                    <a:pt x="206" y="299"/>
                  </a:lnTo>
                  <a:lnTo>
                    <a:pt x="217" y="200"/>
                  </a:lnTo>
                  <a:lnTo>
                    <a:pt x="224" y="99"/>
                  </a:lnTo>
                  <a:lnTo>
                    <a:pt x="22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 name="Freeform 168">
              <a:extLst>
                <a:ext uri="{FF2B5EF4-FFF2-40B4-BE49-F238E27FC236}">
                  <a16:creationId xmlns:a16="http://schemas.microsoft.com/office/drawing/2014/main" id="{259DBE6B-7036-4499-BF06-CDCEE8D1B92B}"/>
                </a:ext>
              </a:extLst>
            </p:cNvPr>
            <p:cNvSpPr>
              <a:spLocks/>
            </p:cNvSpPr>
            <p:nvPr/>
          </p:nvSpPr>
          <p:spPr bwMode="auto">
            <a:xfrm>
              <a:off x="5067" y="1660"/>
              <a:ext cx="5" cy="4"/>
            </a:xfrm>
            <a:custGeom>
              <a:avLst/>
              <a:gdLst>
                <a:gd name="T0" fmla="*/ 5 w 86"/>
                <a:gd name="T1" fmla="*/ 2 h 61"/>
                <a:gd name="T2" fmla="*/ 5 w 86"/>
                <a:gd name="T3" fmla="*/ 2 h 61"/>
                <a:gd name="T4" fmla="*/ 5 w 86"/>
                <a:gd name="T5" fmla="*/ 3 h 61"/>
                <a:gd name="T6" fmla="*/ 5 w 86"/>
                <a:gd name="T7" fmla="*/ 3 h 61"/>
                <a:gd name="T8" fmla="*/ 4 w 86"/>
                <a:gd name="T9" fmla="*/ 3 h 61"/>
                <a:gd name="T10" fmla="*/ 4 w 86"/>
                <a:gd name="T11" fmla="*/ 4 h 61"/>
                <a:gd name="T12" fmla="*/ 3 w 86"/>
                <a:gd name="T13" fmla="*/ 4 h 61"/>
                <a:gd name="T14" fmla="*/ 3 w 86"/>
                <a:gd name="T15" fmla="*/ 4 h 61"/>
                <a:gd name="T16" fmla="*/ 3 w 86"/>
                <a:gd name="T17" fmla="*/ 4 h 61"/>
                <a:gd name="T18" fmla="*/ 2 w 86"/>
                <a:gd name="T19" fmla="*/ 4 h 61"/>
                <a:gd name="T20" fmla="*/ 2 w 86"/>
                <a:gd name="T21" fmla="*/ 4 h 61"/>
                <a:gd name="T22" fmla="*/ 1 w 86"/>
                <a:gd name="T23" fmla="*/ 4 h 61"/>
                <a:gd name="T24" fmla="*/ 1 w 86"/>
                <a:gd name="T25" fmla="*/ 3 h 61"/>
                <a:gd name="T26" fmla="*/ 1 w 86"/>
                <a:gd name="T27" fmla="*/ 3 h 61"/>
                <a:gd name="T28" fmla="*/ 0 w 86"/>
                <a:gd name="T29" fmla="*/ 2 h 61"/>
                <a:gd name="T30" fmla="*/ 0 w 86"/>
                <a:gd name="T31" fmla="*/ 2 h 61"/>
                <a:gd name="T32" fmla="*/ 0 w 86"/>
                <a:gd name="T33" fmla="*/ 1 h 61"/>
                <a:gd name="T34" fmla="*/ 0 w 86"/>
                <a:gd name="T35" fmla="*/ 1 h 61"/>
                <a:gd name="T36" fmla="*/ 0 w 86"/>
                <a:gd name="T37" fmla="*/ 0 h 61"/>
                <a:gd name="T38" fmla="*/ 0 w 86"/>
                <a:gd name="T39" fmla="*/ 0 h 61"/>
                <a:gd name="T40" fmla="*/ 0 w 86"/>
                <a:gd name="T41" fmla="*/ 0 h 61"/>
                <a:gd name="T42" fmla="*/ 5 w 86"/>
                <a:gd name="T43" fmla="*/ 2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61">
                  <a:moveTo>
                    <a:pt x="86" y="33"/>
                  </a:moveTo>
                  <a:lnTo>
                    <a:pt x="86" y="33"/>
                  </a:lnTo>
                  <a:lnTo>
                    <a:pt x="83" y="40"/>
                  </a:lnTo>
                  <a:lnTo>
                    <a:pt x="78" y="46"/>
                  </a:lnTo>
                  <a:lnTo>
                    <a:pt x="72" y="52"/>
                  </a:lnTo>
                  <a:lnTo>
                    <a:pt x="66" y="56"/>
                  </a:lnTo>
                  <a:lnTo>
                    <a:pt x="59" y="59"/>
                  </a:lnTo>
                  <a:lnTo>
                    <a:pt x="51" y="61"/>
                  </a:lnTo>
                  <a:lnTo>
                    <a:pt x="43" y="61"/>
                  </a:lnTo>
                  <a:lnTo>
                    <a:pt x="35" y="61"/>
                  </a:lnTo>
                  <a:lnTo>
                    <a:pt x="28" y="58"/>
                  </a:lnTo>
                  <a:lnTo>
                    <a:pt x="21" y="55"/>
                  </a:lnTo>
                  <a:lnTo>
                    <a:pt x="15" y="50"/>
                  </a:lnTo>
                  <a:lnTo>
                    <a:pt x="9" y="44"/>
                  </a:lnTo>
                  <a:lnTo>
                    <a:pt x="5" y="38"/>
                  </a:lnTo>
                  <a:lnTo>
                    <a:pt x="2" y="31"/>
                  </a:lnTo>
                  <a:lnTo>
                    <a:pt x="0" y="22"/>
                  </a:lnTo>
                  <a:lnTo>
                    <a:pt x="0" y="15"/>
                  </a:lnTo>
                  <a:lnTo>
                    <a:pt x="0" y="7"/>
                  </a:lnTo>
                  <a:lnTo>
                    <a:pt x="3" y="0"/>
                  </a:lnTo>
                  <a:lnTo>
                    <a:pt x="86" y="33"/>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6" name="Freeform 169">
              <a:extLst>
                <a:ext uri="{FF2B5EF4-FFF2-40B4-BE49-F238E27FC236}">
                  <a16:creationId xmlns:a16="http://schemas.microsoft.com/office/drawing/2014/main" id="{EBD331A3-7045-468E-ADB5-BCEA0FFA65B1}"/>
                </a:ext>
              </a:extLst>
            </p:cNvPr>
            <p:cNvSpPr>
              <a:spLocks/>
            </p:cNvSpPr>
            <p:nvPr/>
          </p:nvSpPr>
          <p:spPr bwMode="auto">
            <a:xfrm>
              <a:off x="5080" y="1594"/>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6"/>
                  </a:lnTo>
                  <a:lnTo>
                    <a:pt x="30" y="2"/>
                  </a:lnTo>
                  <a:lnTo>
                    <a:pt x="38" y="0"/>
                  </a:lnTo>
                  <a:lnTo>
                    <a:pt x="45" y="0"/>
                  </a:lnTo>
                  <a:lnTo>
                    <a:pt x="52" y="0"/>
                  </a:lnTo>
                  <a:lnTo>
                    <a:pt x="60" y="2"/>
                  </a:lnTo>
                  <a:lnTo>
                    <a:pt x="68" y="6"/>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7" name="Freeform 170">
              <a:extLst>
                <a:ext uri="{FF2B5EF4-FFF2-40B4-BE49-F238E27FC236}">
                  <a16:creationId xmlns:a16="http://schemas.microsoft.com/office/drawing/2014/main" id="{EF9159AB-D32F-46BF-BA30-79C2305592AA}"/>
                </a:ext>
              </a:extLst>
            </p:cNvPr>
            <p:cNvSpPr>
              <a:spLocks/>
            </p:cNvSpPr>
            <p:nvPr/>
          </p:nvSpPr>
          <p:spPr bwMode="auto">
            <a:xfrm>
              <a:off x="5083" y="1554"/>
              <a:ext cx="1" cy="43"/>
            </a:xfrm>
            <a:custGeom>
              <a:avLst/>
              <a:gdLst>
                <a:gd name="T0" fmla="*/ 0 w 1"/>
                <a:gd name="T1" fmla="*/ 43 h 727"/>
                <a:gd name="T2" fmla="*/ 0 w 1"/>
                <a:gd name="T3" fmla="*/ 38 h 727"/>
                <a:gd name="T4" fmla="*/ 0 w 1"/>
                <a:gd name="T5" fmla="*/ 34 h 727"/>
                <a:gd name="T6" fmla="*/ 0 w 1"/>
                <a:gd name="T7" fmla="*/ 29 h 727"/>
                <a:gd name="T8" fmla="*/ 0 w 1"/>
                <a:gd name="T9" fmla="*/ 25 h 727"/>
                <a:gd name="T10" fmla="*/ 0 w 1"/>
                <a:gd name="T11" fmla="*/ 22 h 727"/>
                <a:gd name="T12" fmla="*/ 0 w 1"/>
                <a:gd name="T13" fmla="*/ 18 h 727"/>
                <a:gd name="T14" fmla="*/ 0 w 1"/>
                <a:gd name="T15" fmla="*/ 15 h 727"/>
                <a:gd name="T16" fmla="*/ 0 w 1"/>
                <a:gd name="T17" fmla="*/ 12 h 727"/>
                <a:gd name="T18" fmla="*/ 0 w 1"/>
                <a:gd name="T19" fmla="*/ 9 h 727"/>
                <a:gd name="T20" fmla="*/ 0 w 1"/>
                <a:gd name="T21" fmla="*/ 7 h 727"/>
                <a:gd name="T22" fmla="*/ 0 w 1"/>
                <a:gd name="T23" fmla="*/ 5 h 727"/>
                <a:gd name="T24" fmla="*/ 0 w 1"/>
                <a:gd name="T25" fmla="*/ 3 h 727"/>
                <a:gd name="T26" fmla="*/ 0 w 1"/>
                <a:gd name="T27" fmla="*/ 2 h 727"/>
                <a:gd name="T28" fmla="*/ 0 w 1"/>
                <a:gd name="T29" fmla="*/ 1 h 727"/>
                <a:gd name="T30" fmla="*/ 0 w 1"/>
                <a:gd name="T31" fmla="*/ 0 h 727"/>
                <a:gd name="T32" fmla="*/ 0 w 1"/>
                <a:gd name="T33" fmla="*/ 0 h 7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727">
                  <a:moveTo>
                    <a:pt x="0" y="727"/>
                  </a:moveTo>
                  <a:lnTo>
                    <a:pt x="0" y="646"/>
                  </a:lnTo>
                  <a:lnTo>
                    <a:pt x="0" y="570"/>
                  </a:lnTo>
                  <a:lnTo>
                    <a:pt x="0" y="497"/>
                  </a:lnTo>
                  <a:lnTo>
                    <a:pt x="0" y="429"/>
                  </a:lnTo>
                  <a:lnTo>
                    <a:pt x="0" y="364"/>
                  </a:lnTo>
                  <a:lnTo>
                    <a:pt x="0" y="304"/>
                  </a:lnTo>
                  <a:lnTo>
                    <a:pt x="0" y="250"/>
                  </a:lnTo>
                  <a:lnTo>
                    <a:pt x="0" y="200"/>
                  </a:lnTo>
                  <a:lnTo>
                    <a:pt x="0" y="154"/>
                  </a:lnTo>
                  <a:lnTo>
                    <a:pt x="0" y="115"/>
                  </a:lnTo>
                  <a:lnTo>
                    <a:pt x="0" y="80"/>
                  </a:lnTo>
                  <a:lnTo>
                    <a:pt x="0" y="52"/>
                  </a:lnTo>
                  <a:lnTo>
                    <a:pt x="0" y="29"/>
                  </a:lnTo>
                  <a:lnTo>
                    <a:pt x="0" y="13"/>
                  </a:lnTo>
                  <a:lnTo>
                    <a:pt x="0" y="3"/>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8" name="Freeform 171">
              <a:extLst>
                <a:ext uri="{FF2B5EF4-FFF2-40B4-BE49-F238E27FC236}">
                  <a16:creationId xmlns:a16="http://schemas.microsoft.com/office/drawing/2014/main" id="{94237BA9-7441-4D6A-8F17-D6DB6112E333}"/>
                </a:ext>
              </a:extLst>
            </p:cNvPr>
            <p:cNvSpPr>
              <a:spLocks/>
            </p:cNvSpPr>
            <p:nvPr/>
          </p:nvSpPr>
          <p:spPr bwMode="auto">
            <a:xfrm>
              <a:off x="5080" y="1597"/>
              <a:ext cx="6" cy="2"/>
            </a:xfrm>
            <a:custGeom>
              <a:avLst/>
              <a:gdLst>
                <a:gd name="T0" fmla="*/ 6 w 90"/>
                <a:gd name="T1" fmla="*/ 0 h 45"/>
                <a:gd name="T2" fmla="*/ 6 w 90"/>
                <a:gd name="T3" fmla="*/ 0 h 45"/>
                <a:gd name="T4" fmla="*/ 6 w 90"/>
                <a:gd name="T5" fmla="*/ 0 h 45"/>
                <a:gd name="T6" fmla="*/ 6 w 90"/>
                <a:gd name="T7" fmla="*/ 1 h 45"/>
                <a:gd name="T8" fmla="*/ 6 w 90"/>
                <a:gd name="T9" fmla="*/ 1 h 45"/>
                <a:gd name="T10" fmla="*/ 5 w 90"/>
                <a:gd name="T11" fmla="*/ 1 h 45"/>
                <a:gd name="T12" fmla="*/ 5 w 90"/>
                <a:gd name="T13" fmla="*/ 2 h 45"/>
                <a:gd name="T14" fmla="*/ 5 w 90"/>
                <a:gd name="T15" fmla="*/ 2 h 45"/>
                <a:gd name="T16" fmla="*/ 4 w 90"/>
                <a:gd name="T17" fmla="*/ 2 h 45"/>
                <a:gd name="T18" fmla="*/ 3 w 90"/>
                <a:gd name="T19" fmla="*/ 2 h 45"/>
                <a:gd name="T20" fmla="*/ 3 w 90"/>
                <a:gd name="T21" fmla="*/ 2 h 45"/>
                <a:gd name="T22" fmla="*/ 3 w 90"/>
                <a:gd name="T23" fmla="*/ 2 h 45"/>
                <a:gd name="T24" fmla="*/ 2 w 90"/>
                <a:gd name="T25" fmla="*/ 2 h 45"/>
                <a:gd name="T26" fmla="*/ 2 w 90"/>
                <a:gd name="T27" fmla="*/ 2 h 45"/>
                <a:gd name="T28" fmla="*/ 1 w 90"/>
                <a:gd name="T29" fmla="*/ 2 h 45"/>
                <a:gd name="T30" fmla="*/ 1 w 90"/>
                <a:gd name="T31" fmla="*/ 1 h 45"/>
                <a:gd name="T32" fmla="*/ 0 w 90"/>
                <a:gd name="T33" fmla="*/ 1 h 45"/>
                <a:gd name="T34" fmla="*/ 0 w 90"/>
                <a:gd name="T35" fmla="*/ 1 h 45"/>
                <a:gd name="T36" fmla="*/ 0 w 90"/>
                <a:gd name="T37" fmla="*/ 0 h 45"/>
                <a:gd name="T38" fmla="*/ 0 w 90"/>
                <a:gd name="T39" fmla="*/ 0 h 45"/>
                <a:gd name="T40" fmla="*/ 0 w 90"/>
                <a:gd name="T41" fmla="*/ 0 h 45"/>
                <a:gd name="T42" fmla="*/ 6 w 9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90" y="0"/>
                  </a:moveTo>
                  <a:lnTo>
                    <a:pt x="90" y="0"/>
                  </a:lnTo>
                  <a:lnTo>
                    <a:pt x="90" y="7"/>
                  </a:lnTo>
                  <a:lnTo>
                    <a:pt x="88" y="16"/>
                  </a:lnTo>
                  <a:lnTo>
                    <a:pt x="84" y="23"/>
                  </a:lnTo>
                  <a:lnTo>
                    <a:pt x="80" y="29"/>
                  </a:lnTo>
                  <a:lnTo>
                    <a:pt x="74" y="35"/>
                  </a:lnTo>
                  <a:lnTo>
                    <a:pt x="68" y="39"/>
                  </a:lnTo>
                  <a:lnTo>
                    <a:pt x="60" y="43"/>
                  </a:lnTo>
                  <a:lnTo>
                    <a:pt x="52" y="45"/>
                  </a:lnTo>
                  <a:lnTo>
                    <a:pt x="45" y="45"/>
                  </a:lnTo>
                  <a:lnTo>
                    <a:pt x="38" y="45"/>
                  </a:lnTo>
                  <a:lnTo>
                    <a:pt x="30" y="43"/>
                  </a:lnTo>
                  <a:lnTo>
                    <a:pt x="23" y="39"/>
                  </a:lnTo>
                  <a:lnTo>
                    <a:pt x="16" y="35"/>
                  </a:lnTo>
                  <a:lnTo>
                    <a:pt x="10" y="29"/>
                  </a:lnTo>
                  <a:lnTo>
                    <a:pt x="6" y="23"/>
                  </a:lnTo>
                  <a:lnTo>
                    <a:pt x="2" y="16"/>
                  </a:lnTo>
                  <a:lnTo>
                    <a:pt x="0" y="7"/>
                  </a:lnTo>
                  <a:lnTo>
                    <a:pt x="0" y="0"/>
                  </a:lnTo>
                  <a:lnTo>
                    <a:pt x="9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9" name="Freeform 172">
              <a:extLst>
                <a:ext uri="{FF2B5EF4-FFF2-40B4-BE49-F238E27FC236}">
                  <a16:creationId xmlns:a16="http://schemas.microsoft.com/office/drawing/2014/main" id="{7C97E763-13ED-4ADD-94E6-F312BDC16F54}"/>
                </a:ext>
              </a:extLst>
            </p:cNvPr>
            <p:cNvSpPr>
              <a:spLocks/>
            </p:cNvSpPr>
            <p:nvPr/>
          </p:nvSpPr>
          <p:spPr bwMode="auto">
            <a:xfrm>
              <a:off x="5080" y="1551"/>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7"/>
                  </a:lnTo>
                  <a:lnTo>
                    <a:pt x="30" y="2"/>
                  </a:lnTo>
                  <a:lnTo>
                    <a:pt x="38" y="0"/>
                  </a:lnTo>
                  <a:lnTo>
                    <a:pt x="45" y="0"/>
                  </a:lnTo>
                  <a:lnTo>
                    <a:pt x="52" y="0"/>
                  </a:lnTo>
                  <a:lnTo>
                    <a:pt x="60" y="2"/>
                  </a:lnTo>
                  <a:lnTo>
                    <a:pt x="68" y="7"/>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0" name="Freeform 173">
              <a:extLst>
                <a:ext uri="{FF2B5EF4-FFF2-40B4-BE49-F238E27FC236}">
                  <a16:creationId xmlns:a16="http://schemas.microsoft.com/office/drawing/2014/main" id="{F3A0D109-5745-471A-A5AE-0258FF6A103C}"/>
                </a:ext>
              </a:extLst>
            </p:cNvPr>
            <p:cNvSpPr>
              <a:spLocks/>
            </p:cNvSpPr>
            <p:nvPr/>
          </p:nvSpPr>
          <p:spPr bwMode="auto">
            <a:xfrm>
              <a:off x="4569" y="1554"/>
              <a:ext cx="514" cy="107"/>
            </a:xfrm>
            <a:custGeom>
              <a:avLst/>
              <a:gdLst>
                <a:gd name="T0" fmla="*/ 514 w 8738"/>
                <a:gd name="T1" fmla="*/ 0 h 1827"/>
                <a:gd name="T2" fmla="*/ 0 w 8738"/>
                <a:gd name="T3" fmla="*/ 0 h 1827"/>
                <a:gd name="T4" fmla="*/ 0 w 8738"/>
                <a:gd name="T5" fmla="*/ 107 h 1827"/>
                <a:gd name="T6" fmla="*/ 501 w 8738"/>
                <a:gd name="T7" fmla="*/ 107 h 18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38" h="1827">
                  <a:moveTo>
                    <a:pt x="8738" y="0"/>
                  </a:moveTo>
                  <a:lnTo>
                    <a:pt x="0" y="0"/>
                  </a:lnTo>
                  <a:lnTo>
                    <a:pt x="0" y="1827"/>
                  </a:lnTo>
                  <a:lnTo>
                    <a:pt x="8511" y="182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1" name="Line 174">
              <a:extLst>
                <a:ext uri="{FF2B5EF4-FFF2-40B4-BE49-F238E27FC236}">
                  <a16:creationId xmlns:a16="http://schemas.microsoft.com/office/drawing/2014/main" id="{142EC0FE-C0F0-45AF-B09B-C3AB3BCED7AC}"/>
                </a:ext>
              </a:extLst>
            </p:cNvPr>
            <p:cNvSpPr>
              <a:spLocks noChangeShapeType="1"/>
            </p:cNvSpPr>
            <p:nvPr/>
          </p:nvSpPr>
          <p:spPr bwMode="auto">
            <a:xfrm>
              <a:off x="4655"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2" name="Line 175">
              <a:extLst>
                <a:ext uri="{FF2B5EF4-FFF2-40B4-BE49-F238E27FC236}">
                  <a16:creationId xmlns:a16="http://schemas.microsoft.com/office/drawing/2014/main" id="{2FBA6844-EA87-4F3A-ABA5-D34FB7ABDAD6}"/>
                </a:ext>
              </a:extLst>
            </p:cNvPr>
            <p:cNvSpPr>
              <a:spLocks noChangeShapeType="1"/>
            </p:cNvSpPr>
            <p:nvPr/>
          </p:nvSpPr>
          <p:spPr bwMode="auto">
            <a:xfrm>
              <a:off x="4741"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3" name="Line 176">
              <a:extLst>
                <a:ext uri="{FF2B5EF4-FFF2-40B4-BE49-F238E27FC236}">
                  <a16:creationId xmlns:a16="http://schemas.microsoft.com/office/drawing/2014/main" id="{AD6C52EC-10F3-4CEC-8BB1-DA1FE1E8C1B8}"/>
                </a:ext>
              </a:extLst>
            </p:cNvPr>
            <p:cNvSpPr>
              <a:spLocks noChangeShapeType="1"/>
            </p:cNvSpPr>
            <p:nvPr/>
          </p:nvSpPr>
          <p:spPr bwMode="auto">
            <a:xfrm>
              <a:off x="4828"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4" name="Line 177">
              <a:extLst>
                <a:ext uri="{FF2B5EF4-FFF2-40B4-BE49-F238E27FC236}">
                  <a16:creationId xmlns:a16="http://schemas.microsoft.com/office/drawing/2014/main" id="{BEB5CDC8-F95E-4818-A3AD-2C7F440F1B34}"/>
                </a:ext>
              </a:extLst>
            </p:cNvPr>
            <p:cNvSpPr>
              <a:spLocks noChangeShapeType="1"/>
            </p:cNvSpPr>
            <p:nvPr/>
          </p:nvSpPr>
          <p:spPr bwMode="auto">
            <a:xfrm>
              <a:off x="4914"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5" name="Freeform 178">
              <a:extLst>
                <a:ext uri="{FF2B5EF4-FFF2-40B4-BE49-F238E27FC236}">
                  <a16:creationId xmlns:a16="http://schemas.microsoft.com/office/drawing/2014/main" id="{D0CFB06F-A42C-475E-9F8D-FE264DAC6565}"/>
                </a:ext>
              </a:extLst>
            </p:cNvPr>
            <p:cNvSpPr>
              <a:spLocks/>
            </p:cNvSpPr>
            <p:nvPr/>
          </p:nvSpPr>
          <p:spPr bwMode="auto">
            <a:xfrm>
              <a:off x="4999" y="1554"/>
              <a:ext cx="1" cy="53"/>
            </a:xfrm>
            <a:custGeom>
              <a:avLst/>
              <a:gdLst>
                <a:gd name="T0" fmla="*/ 1 w 12"/>
                <a:gd name="T1" fmla="*/ 0 h 902"/>
                <a:gd name="T2" fmla="*/ 1 w 12"/>
                <a:gd name="T3" fmla="*/ 0 h 902"/>
                <a:gd name="T4" fmla="*/ 1 w 12"/>
                <a:gd name="T5" fmla="*/ 1 h 902"/>
                <a:gd name="T6" fmla="*/ 1 w 12"/>
                <a:gd name="T7" fmla="*/ 3 h 902"/>
                <a:gd name="T8" fmla="*/ 1 w 12"/>
                <a:gd name="T9" fmla="*/ 4 h 902"/>
                <a:gd name="T10" fmla="*/ 1 w 12"/>
                <a:gd name="T11" fmla="*/ 7 h 902"/>
                <a:gd name="T12" fmla="*/ 1 w 12"/>
                <a:gd name="T13" fmla="*/ 10 h 902"/>
                <a:gd name="T14" fmla="*/ 1 w 12"/>
                <a:gd name="T15" fmla="*/ 13 h 902"/>
                <a:gd name="T16" fmla="*/ 1 w 12"/>
                <a:gd name="T17" fmla="*/ 16 h 902"/>
                <a:gd name="T18" fmla="*/ 1 w 12"/>
                <a:gd name="T19" fmla="*/ 20 h 902"/>
                <a:gd name="T20" fmla="*/ 1 w 12"/>
                <a:gd name="T21" fmla="*/ 24 h 902"/>
                <a:gd name="T22" fmla="*/ 1 w 12"/>
                <a:gd name="T23" fmla="*/ 29 h 902"/>
                <a:gd name="T24" fmla="*/ 1 w 12"/>
                <a:gd name="T25" fmla="*/ 33 h 902"/>
                <a:gd name="T26" fmla="*/ 1 w 12"/>
                <a:gd name="T27" fmla="*/ 38 h 902"/>
                <a:gd name="T28" fmla="*/ 1 w 12"/>
                <a:gd name="T29" fmla="*/ 43 h 902"/>
                <a:gd name="T30" fmla="*/ 0 w 12"/>
                <a:gd name="T31" fmla="*/ 48 h 902"/>
                <a:gd name="T32" fmla="*/ 0 w 12"/>
                <a:gd name="T33" fmla="*/ 53 h 9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902">
                  <a:moveTo>
                    <a:pt x="8" y="0"/>
                  </a:moveTo>
                  <a:lnTo>
                    <a:pt x="8" y="4"/>
                  </a:lnTo>
                  <a:lnTo>
                    <a:pt x="8" y="20"/>
                  </a:lnTo>
                  <a:lnTo>
                    <a:pt x="9" y="43"/>
                  </a:lnTo>
                  <a:lnTo>
                    <a:pt x="9" y="76"/>
                  </a:lnTo>
                  <a:lnTo>
                    <a:pt x="10" y="117"/>
                  </a:lnTo>
                  <a:lnTo>
                    <a:pt x="11" y="164"/>
                  </a:lnTo>
                  <a:lnTo>
                    <a:pt x="12" y="218"/>
                  </a:lnTo>
                  <a:lnTo>
                    <a:pt x="12" y="278"/>
                  </a:lnTo>
                  <a:lnTo>
                    <a:pt x="12" y="344"/>
                  </a:lnTo>
                  <a:lnTo>
                    <a:pt x="12" y="414"/>
                  </a:lnTo>
                  <a:lnTo>
                    <a:pt x="12" y="489"/>
                  </a:lnTo>
                  <a:lnTo>
                    <a:pt x="10" y="567"/>
                  </a:lnTo>
                  <a:lnTo>
                    <a:pt x="9" y="648"/>
                  </a:lnTo>
                  <a:lnTo>
                    <a:pt x="6" y="731"/>
                  </a:lnTo>
                  <a:lnTo>
                    <a:pt x="3" y="816"/>
                  </a:lnTo>
                  <a:lnTo>
                    <a:pt x="0" y="90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6" name="Freeform 179">
              <a:extLst>
                <a:ext uri="{FF2B5EF4-FFF2-40B4-BE49-F238E27FC236}">
                  <a16:creationId xmlns:a16="http://schemas.microsoft.com/office/drawing/2014/main" id="{523996BB-0EDF-41C6-8DA7-36AA2E71B75B}"/>
                </a:ext>
              </a:extLst>
            </p:cNvPr>
            <p:cNvSpPr>
              <a:spLocks/>
            </p:cNvSpPr>
            <p:nvPr/>
          </p:nvSpPr>
          <p:spPr bwMode="auto">
            <a:xfrm>
              <a:off x="4997" y="1551"/>
              <a:ext cx="5" cy="3"/>
            </a:xfrm>
            <a:custGeom>
              <a:avLst/>
              <a:gdLst>
                <a:gd name="T0" fmla="*/ 0 w 90"/>
                <a:gd name="T1" fmla="*/ 3 h 46"/>
                <a:gd name="T2" fmla="*/ 0 w 90"/>
                <a:gd name="T3" fmla="*/ 3 h 46"/>
                <a:gd name="T4" fmla="*/ 0 w 90"/>
                <a:gd name="T5" fmla="*/ 3 h 46"/>
                <a:gd name="T6" fmla="*/ 0 w 90"/>
                <a:gd name="T7" fmla="*/ 2 h 46"/>
                <a:gd name="T8" fmla="*/ 0 w 90"/>
                <a:gd name="T9" fmla="*/ 2 h 46"/>
                <a:gd name="T10" fmla="*/ 1 w 90"/>
                <a:gd name="T11" fmla="*/ 1 h 46"/>
                <a:gd name="T12" fmla="*/ 1 w 90"/>
                <a:gd name="T13" fmla="*/ 1 h 46"/>
                <a:gd name="T14" fmla="*/ 1 w 90"/>
                <a:gd name="T15" fmla="*/ 0 h 46"/>
                <a:gd name="T16" fmla="*/ 2 w 90"/>
                <a:gd name="T17" fmla="*/ 0 h 46"/>
                <a:gd name="T18" fmla="*/ 2 w 90"/>
                <a:gd name="T19" fmla="*/ 0 h 46"/>
                <a:gd name="T20" fmla="*/ 2 w 90"/>
                <a:gd name="T21" fmla="*/ 0 h 46"/>
                <a:gd name="T22" fmla="*/ 3 w 90"/>
                <a:gd name="T23" fmla="*/ 0 h 46"/>
                <a:gd name="T24" fmla="*/ 3 w 90"/>
                <a:gd name="T25" fmla="*/ 0 h 46"/>
                <a:gd name="T26" fmla="*/ 4 w 90"/>
                <a:gd name="T27" fmla="*/ 0 h 46"/>
                <a:gd name="T28" fmla="*/ 4 w 90"/>
                <a:gd name="T29" fmla="*/ 1 h 46"/>
                <a:gd name="T30" fmla="*/ 4 w 90"/>
                <a:gd name="T31" fmla="*/ 1 h 46"/>
                <a:gd name="T32" fmla="*/ 5 w 90"/>
                <a:gd name="T33" fmla="*/ 1 h 46"/>
                <a:gd name="T34" fmla="*/ 5 w 90"/>
                <a:gd name="T35" fmla="*/ 2 h 46"/>
                <a:gd name="T36" fmla="*/ 5 w 90"/>
                <a:gd name="T37" fmla="*/ 2 h 46"/>
                <a:gd name="T38" fmla="*/ 5 w 90"/>
                <a:gd name="T39" fmla="*/ 3 h 46"/>
                <a:gd name="T40" fmla="*/ 5 w 90"/>
                <a:gd name="T41" fmla="*/ 3 h 46"/>
                <a:gd name="T42" fmla="*/ 0 w 90"/>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6">
                  <a:moveTo>
                    <a:pt x="0" y="46"/>
                  </a:moveTo>
                  <a:lnTo>
                    <a:pt x="0" y="46"/>
                  </a:lnTo>
                  <a:lnTo>
                    <a:pt x="0" y="39"/>
                  </a:lnTo>
                  <a:lnTo>
                    <a:pt x="2" y="32"/>
                  </a:lnTo>
                  <a:lnTo>
                    <a:pt x="5" y="24"/>
                  </a:lnTo>
                  <a:lnTo>
                    <a:pt x="9" y="18"/>
                  </a:lnTo>
                  <a:lnTo>
                    <a:pt x="14" y="12"/>
                  </a:lnTo>
                  <a:lnTo>
                    <a:pt x="22" y="7"/>
                  </a:lnTo>
                  <a:lnTo>
                    <a:pt x="29" y="3"/>
                  </a:lnTo>
                  <a:lnTo>
                    <a:pt x="36" y="0"/>
                  </a:lnTo>
                  <a:lnTo>
                    <a:pt x="44" y="0"/>
                  </a:lnTo>
                  <a:lnTo>
                    <a:pt x="51" y="0"/>
                  </a:lnTo>
                  <a:lnTo>
                    <a:pt x="58" y="2"/>
                  </a:lnTo>
                  <a:lnTo>
                    <a:pt x="66" y="6"/>
                  </a:lnTo>
                  <a:lnTo>
                    <a:pt x="73" y="10"/>
                  </a:lnTo>
                  <a:lnTo>
                    <a:pt x="79" y="15"/>
                  </a:lnTo>
                  <a:lnTo>
                    <a:pt x="84" y="22"/>
                  </a:lnTo>
                  <a:lnTo>
                    <a:pt x="87" y="29"/>
                  </a:lnTo>
                  <a:lnTo>
                    <a:pt x="90" y="36"/>
                  </a:lnTo>
                  <a:lnTo>
                    <a:pt x="90" y="44"/>
                  </a:lnTo>
                  <a:lnTo>
                    <a:pt x="0" y="46"/>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7" name="Freeform 180">
              <a:extLst>
                <a:ext uri="{FF2B5EF4-FFF2-40B4-BE49-F238E27FC236}">
                  <a16:creationId xmlns:a16="http://schemas.microsoft.com/office/drawing/2014/main" id="{D9D420AE-0CB3-497C-B36A-AECB2D4B22BD}"/>
                </a:ext>
              </a:extLst>
            </p:cNvPr>
            <p:cNvSpPr>
              <a:spLocks/>
            </p:cNvSpPr>
            <p:nvPr/>
          </p:nvSpPr>
          <p:spPr bwMode="auto">
            <a:xfrm>
              <a:off x="4997" y="1607"/>
              <a:ext cx="5" cy="2"/>
            </a:xfrm>
            <a:custGeom>
              <a:avLst/>
              <a:gdLst>
                <a:gd name="T0" fmla="*/ 5 w 90"/>
                <a:gd name="T1" fmla="*/ 0 h 47"/>
                <a:gd name="T2" fmla="*/ 5 w 90"/>
                <a:gd name="T3" fmla="*/ 0 h 47"/>
                <a:gd name="T4" fmla="*/ 5 w 90"/>
                <a:gd name="T5" fmla="*/ 1 h 47"/>
                <a:gd name="T6" fmla="*/ 5 w 90"/>
                <a:gd name="T7" fmla="*/ 1 h 47"/>
                <a:gd name="T8" fmla="*/ 5 w 90"/>
                <a:gd name="T9" fmla="*/ 1 h 47"/>
                <a:gd name="T10" fmla="*/ 4 w 90"/>
                <a:gd name="T11" fmla="*/ 1 h 47"/>
                <a:gd name="T12" fmla="*/ 4 w 90"/>
                <a:gd name="T13" fmla="*/ 2 h 47"/>
                <a:gd name="T14" fmla="*/ 4 w 90"/>
                <a:gd name="T15" fmla="*/ 2 h 47"/>
                <a:gd name="T16" fmla="*/ 3 w 90"/>
                <a:gd name="T17" fmla="*/ 2 h 47"/>
                <a:gd name="T18" fmla="*/ 3 w 90"/>
                <a:gd name="T19" fmla="*/ 2 h 47"/>
                <a:gd name="T20" fmla="*/ 2 w 90"/>
                <a:gd name="T21" fmla="*/ 2 h 47"/>
                <a:gd name="T22" fmla="*/ 2 w 90"/>
                <a:gd name="T23" fmla="*/ 2 h 47"/>
                <a:gd name="T24" fmla="*/ 2 w 90"/>
                <a:gd name="T25" fmla="*/ 2 h 47"/>
                <a:gd name="T26" fmla="*/ 1 w 90"/>
                <a:gd name="T27" fmla="*/ 2 h 47"/>
                <a:gd name="T28" fmla="*/ 1 w 90"/>
                <a:gd name="T29" fmla="*/ 1 h 47"/>
                <a:gd name="T30" fmla="*/ 1 w 90"/>
                <a:gd name="T31" fmla="*/ 1 h 47"/>
                <a:gd name="T32" fmla="*/ 0 w 90"/>
                <a:gd name="T33" fmla="*/ 1 h 47"/>
                <a:gd name="T34" fmla="*/ 0 w 90"/>
                <a:gd name="T35" fmla="*/ 1 h 47"/>
                <a:gd name="T36" fmla="*/ 0 w 90"/>
                <a:gd name="T37" fmla="*/ 0 h 47"/>
                <a:gd name="T38" fmla="*/ 0 w 90"/>
                <a:gd name="T39" fmla="*/ 0 h 47"/>
                <a:gd name="T40" fmla="*/ 0 w 90"/>
                <a:gd name="T41" fmla="*/ 0 h 47"/>
                <a:gd name="T42" fmla="*/ 5 w 90"/>
                <a:gd name="T43" fmla="*/ 0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90" y="4"/>
                  </a:moveTo>
                  <a:lnTo>
                    <a:pt x="90" y="4"/>
                  </a:lnTo>
                  <a:lnTo>
                    <a:pt x="89" y="12"/>
                  </a:lnTo>
                  <a:lnTo>
                    <a:pt x="87" y="19"/>
                  </a:lnTo>
                  <a:lnTo>
                    <a:pt x="83" y="27"/>
                  </a:lnTo>
                  <a:lnTo>
                    <a:pt x="77" y="33"/>
                  </a:lnTo>
                  <a:lnTo>
                    <a:pt x="72" y="38"/>
                  </a:lnTo>
                  <a:lnTo>
                    <a:pt x="65" y="43"/>
                  </a:lnTo>
                  <a:lnTo>
                    <a:pt x="58" y="46"/>
                  </a:lnTo>
                  <a:lnTo>
                    <a:pt x="50" y="47"/>
                  </a:lnTo>
                  <a:lnTo>
                    <a:pt x="43" y="47"/>
                  </a:lnTo>
                  <a:lnTo>
                    <a:pt x="35" y="46"/>
                  </a:lnTo>
                  <a:lnTo>
                    <a:pt x="27" y="44"/>
                  </a:lnTo>
                  <a:lnTo>
                    <a:pt x="20" y="40"/>
                  </a:lnTo>
                  <a:lnTo>
                    <a:pt x="14" y="35"/>
                  </a:lnTo>
                  <a:lnTo>
                    <a:pt x="9" y="30"/>
                  </a:lnTo>
                  <a:lnTo>
                    <a:pt x="4" y="23"/>
                  </a:lnTo>
                  <a:lnTo>
                    <a:pt x="1" y="15"/>
                  </a:lnTo>
                  <a:lnTo>
                    <a:pt x="0" y="7"/>
                  </a:lnTo>
                  <a:lnTo>
                    <a:pt x="0" y="0"/>
                  </a:lnTo>
                  <a:lnTo>
                    <a:pt x="90" y="4"/>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8" name="Freeform 181">
              <a:extLst>
                <a:ext uri="{FF2B5EF4-FFF2-40B4-BE49-F238E27FC236}">
                  <a16:creationId xmlns:a16="http://schemas.microsoft.com/office/drawing/2014/main" id="{AE3F72DF-B0D8-4610-A712-EEBC0651942F}"/>
                </a:ext>
              </a:extLst>
            </p:cNvPr>
            <p:cNvSpPr>
              <a:spLocks/>
            </p:cNvSpPr>
            <p:nvPr/>
          </p:nvSpPr>
          <p:spPr bwMode="auto">
            <a:xfrm>
              <a:off x="4993" y="1607"/>
              <a:ext cx="6" cy="54"/>
            </a:xfrm>
            <a:custGeom>
              <a:avLst/>
              <a:gdLst>
                <a:gd name="T0" fmla="*/ 6 w 98"/>
                <a:gd name="T1" fmla="*/ 0 h 925"/>
                <a:gd name="T2" fmla="*/ 6 w 98"/>
                <a:gd name="T3" fmla="*/ 5 h 925"/>
                <a:gd name="T4" fmla="*/ 5 w 98"/>
                <a:gd name="T5" fmla="*/ 10 h 925"/>
                <a:gd name="T6" fmla="*/ 5 w 98"/>
                <a:gd name="T7" fmla="*/ 15 h 925"/>
                <a:gd name="T8" fmla="*/ 4 w 98"/>
                <a:gd name="T9" fmla="*/ 20 h 925"/>
                <a:gd name="T10" fmla="*/ 4 w 98"/>
                <a:gd name="T11" fmla="*/ 24 h 925"/>
                <a:gd name="T12" fmla="*/ 3 w 98"/>
                <a:gd name="T13" fmla="*/ 29 h 925"/>
                <a:gd name="T14" fmla="*/ 3 w 98"/>
                <a:gd name="T15" fmla="*/ 33 h 925"/>
                <a:gd name="T16" fmla="*/ 2 w 98"/>
                <a:gd name="T17" fmla="*/ 37 h 925"/>
                <a:gd name="T18" fmla="*/ 2 w 98"/>
                <a:gd name="T19" fmla="*/ 41 h 925"/>
                <a:gd name="T20" fmla="*/ 1 w 98"/>
                <a:gd name="T21" fmla="*/ 44 h 925"/>
                <a:gd name="T22" fmla="*/ 1 w 98"/>
                <a:gd name="T23" fmla="*/ 47 h 925"/>
                <a:gd name="T24" fmla="*/ 1 w 98"/>
                <a:gd name="T25" fmla="*/ 49 h 925"/>
                <a:gd name="T26" fmla="*/ 0 w 98"/>
                <a:gd name="T27" fmla="*/ 51 h 925"/>
                <a:gd name="T28" fmla="*/ 0 w 98"/>
                <a:gd name="T29" fmla="*/ 53 h 925"/>
                <a:gd name="T30" fmla="*/ 0 w 98"/>
                <a:gd name="T31" fmla="*/ 54 h 925"/>
                <a:gd name="T32" fmla="*/ 0 w 98"/>
                <a:gd name="T33" fmla="*/ 54 h 9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25">
                  <a:moveTo>
                    <a:pt x="98" y="0"/>
                  </a:moveTo>
                  <a:lnTo>
                    <a:pt x="93" y="85"/>
                  </a:lnTo>
                  <a:lnTo>
                    <a:pt x="87" y="171"/>
                  </a:lnTo>
                  <a:lnTo>
                    <a:pt x="79" y="255"/>
                  </a:lnTo>
                  <a:lnTo>
                    <a:pt x="72" y="337"/>
                  </a:lnTo>
                  <a:lnTo>
                    <a:pt x="64" y="417"/>
                  </a:lnTo>
                  <a:lnTo>
                    <a:pt x="56" y="494"/>
                  </a:lnTo>
                  <a:lnTo>
                    <a:pt x="48" y="566"/>
                  </a:lnTo>
                  <a:lnTo>
                    <a:pt x="40" y="634"/>
                  </a:lnTo>
                  <a:lnTo>
                    <a:pt x="31" y="696"/>
                  </a:lnTo>
                  <a:lnTo>
                    <a:pt x="24" y="753"/>
                  </a:lnTo>
                  <a:lnTo>
                    <a:pt x="17" y="803"/>
                  </a:lnTo>
                  <a:lnTo>
                    <a:pt x="11" y="845"/>
                  </a:lnTo>
                  <a:lnTo>
                    <a:pt x="6" y="878"/>
                  </a:lnTo>
                  <a:lnTo>
                    <a:pt x="3" y="904"/>
                  </a:lnTo>
                  <a:lnTo>
                    <a:pt x="0" y="919"/>
                  </a:lnTo>
                  <a:lnTo>
                    <a:pt x="0" y="92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9" name="Freeform 182">
              <a:extLst>
                <a:ext uri="{FF2B5EF4-FFF2-40B4-BE49-F238E27FC236}">
                  <a16:creationId xmlns:a16="http://schemas.microsoft.com/office/drawing/2014/main" id="{0E2B75B3-5FDF-4535-BDC1-D65011164BA8}"/>
                </a:ext>
              </a:extLst>
            </p:cNvPr>
            <p:cNvSpPr>
              <a:spLocks/>
            </p:cNvSpPr>
            <p:nvPr/>
          </p:nvSpPr>
          <p:spPr bwMode="auto">
            <a:xfrm>
              <a:off x="4997" y="1604"/>
              <a:ext cx="5" cy="3"/>
            </a:xfrm>
            <a:custGeom>
              <a:avLst/>
              <a:gdLst>
                <a:gd name="T0" fmla="*/ 0 w 90"/>
                <a:gd name="T1" fmla="*/ 3 h 47"/>
                <a:gd name="T2" fmla="*/ 0 w 90"/>
                <a:gd name="T3" fmla="*/ 3 h 47"/>
                <a:gd name="T4" fmla="*/ 0 w 90"/>
                <a:gd name="T5" fmla="*/ 2 h 47"/>
                <a:gd name="T6" fmla="*/ 0 w 90"/>
                <a:gd name="T7" fmla="*/ 2 h 47"/>
                <a:gd name="T8" fmla="*/ 0 w 90"/>
                <a:gd name="T9" fmla="*/ 1 h 47"/>
                <a:gd name="T10" fmla="*/ 1 w 90"/>
                <a:gd name="T11" fmla="*/ 1 h 47"/>
                <a:gd name="T12" fmla="*/ 1 w 90"/>
                <a:gd name="T13" fmla="*/ 1 h 47"/>
                <a:gd name="T14" fmla="*/ 1 w 90"/>
                <a:gd name="T15" fmla="*/ 0 h 47"/>
                <a:gd name="T16" fmla="*/ 2 w 90"/>
                <a:gd name="T17" fmla="*/ 0 h 47"/>
                <a:gd name="T18" fmla="*/ 2 w 90"/>
                <a:gd name="T19" fmla="*/ 0 h 47"/>
                <a:gd name="T20" fmla="*/ 3 w 90"/>
                <a:gd name="T21" fmla="*/ 0 h 47"/>
                <a:gd name="T22" fmla="*/ 3 w 90"/>
                <a:gd name="T23" fmla="*/ 0 h 47"/>
                <a:gd name="T24" fmla="*/ 3 w 90"/>
                <a:gd name="T25" fmla="*/ 0 h 47"/>
                <a:gd name="T26" fmla="*/ 4 w 90"/>
                <a:gd name="T27" fmla="*/ 0 h 47"/>
                <a:gd name="T28" fmla="*/ 4 w 90"/>
                <a:gd name="T29" fmla="*/ 1 h 47"/>
                <a:gd name="T30" fmla="*/ 5 w 90"/>
                <a:gd name="T31" fmla="*/ 1 h 47"/>
                <a:gd name="T32" fmla="*/ 5 w 90"/>
                <a:gd name="T33" fmla="*/ 2 h 47"/>
                <a:gd name="T34" fmla="*/ 5 w 90"/>
                <a:gd name="T35" fmla="*/ 2 h 47"/>
                <a:gd name="T36" fmla="*/ 5 w 90"/>
                <a:gd name="T37" fmla="*/ 3 h 47"/>
                <a:gd name="T38" fmla="*/ 5 w 90"/>
                <a:gd name="T39" fmla="*/ 3 h 47"/>
                <a:gd name="T40" fmla="*/ 5 w 90"/>
                <a:gd name="T41" fmla="*/ 3 h 47"/>
                <a:gd name="T42" fmla="*/ 0 w 90"/>
                <a:gd name="T43" fmla="*/ 3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0" y="43"/>
                  </a:moveTo>
                  <a:lnTo>
                    <a:pt x="0" y="43"/>
                  </a:lnTo>
                  <a:lnTo>
                    <a:pt x="1" y="36"/>
                  </a:lnTo>
                  <a:lnTo>
                    <a:pt x="3" y="28"/>
                  </a:lnTo>
                  <a:lnTo>
                    <a:pt x="7" y="21"/>
                  </a:lnTo>
                  <a:lnTo>
                    <a:pt x="11" y="14"/>
                  </a:lnTo>
                  <a:lnTo>
                    <a:pt x="17" y="9"/>
                  </a:lnTo>
                  <a:lnTo>
                    <a:pt x="24" y="4"/>
                  </a:lnTo>
                  <a:lnTo>
                    <a:pt x="32" y="2"/>
                  </a:lnTo>
                  <a:lnTo>
                    <a:pt x="40" y="0"/>
                  </a:lnTo>
                  <a:lnTo>
                    <a:pt x="47" y="0"/>
                  </a:lnTo>
                  <a:lnTo>
                    <a:pt x="54" y="1"/>
                  </a:lnTo>
                  <a:lnTo>
                    <a:pt x="62" y="3"/>
                  </a:lnTo>
                  <a:lnTo>
                    <a:pt x="69" y="7"/>
                  </a:lnTo>
                  <a:lnTo>
                    <a:pt x="75" y="11"/>
                  </a:lnTo>
                  <a:lnTo>
                    <a:pt x="81" y="17"/>
                  </a:lnTo>
                  <a:lnTo>
                    <a:pt x="86" y="25"/>
                  </a:lnTo>
                  <a:lnTo>
                    <a:pt x="88" y="32"/>
                  </a:lnTo>
                  <a:lnTo>
                    <a:pt x="90" y="40"/>
                  </a:lnTo>
                  <a:lnTo>
                    <a:pt x="90" y="47"/>
                  </a:lnTo>
                  <a:lnTo>
                    <a:pt x="0" y="43"/>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00" name="Freeform 183">
              <a:extLst>
                <a:ext uri="{FF2B5EF4-FFF2-40B4-BE49-F238E27FC236}">
                  <a16:creationId xmlns:a16="http://schemas.microsoft.com/office/drawing/2014/main" id="{D3975D64-7AC9-41D5-907A-6F47C6404D04}"/>
                </a:ext>
              </a:extLst>
            </p:cNvPr>
            <p:cNvSpPr>
              <a:spLocks/>
            </p:cNvSpPr>
            <p:nvPr/>
          </p:nvSpPr>
          <p:spPr bwMode="auto">
            <a:xfrm>
              <a:off x="4991" y="1661"/>
              <a:ext cx="5" cy="3"/>
            </a:xfrm>
            <a:custGeom>
              <a:avLst/>
              <a:gdLst>
                <a:gd name="T0" fmla="*/ 5 w 90"/>
                <a:gd name="T1" fmla="*/ 1 h 52"/>
                <a:gd name="T2" fmla="*/ 5 w 90"/>
                <a:gd name="T3" fmla="*/ 1 h 52"/>
                <a:gd name="T4" fmla="*/ 5 w 90"/>
                <a:gd name="T5" fmla="*/ 1 h 52"/>
                <a:gd name="T6" fmla="*/ 5 w 90"/>
                <a:gd name="T7" fmla="*/ 2 h 52"/>
                <a:gd name="T8" fmla="*/ 4 w 90"/>
                <a:gd name="T9" fmla="*/ 2 h 52"/>
                <a:gd name="T10" fmla="*/ 4 w 90"/>
                <a:gd name="T11" fmla="*/ 2 h 52"/>
                <a:gd name="T12" fmla="*/ 4 w 90"/>
                <a:gd name="T13" fmla="*/ 3 h 52"/>
                <a:gd name="T14" fmla="*/ 3 w 90"/>
                <a:gd name="T15" fmla="*/ 3 h 52"/>
                <a:gd name="T16" fmla="*/ 3 w 90"/>
                <a:gd name="T17" fmla="*/ 3 h 52"/>
                <a:gd name="T18" fmla="*/ 3 w 90"/>
                <a:gd name="T19" fmla="*/ 3 h 52"/>
                <a:gd name="T20" fmla="*/ 2 w 90"/>
                <a:gd name="T21" fmla="*/ 3 h 52"/>
                <a:gd name="T22" fmla="*/ 2 w 90"/>
                <a:gd name="T23" fmla="*/ 3 h 52"/>
                <a:gd name="T24" fmla="*/ 1 w 90"/>
                <a:gd name="T25" fmla="*/ 3 h 52"/>
                <a:gd name="T26" fmla="*/ 1 w 90"/>
                <a:gd name="T27" fmla="*/ 2 h 52"/>
                <a:gd name="T28" fmla="*/ 1 w 90"/>
                <a:gd name="T29" fmla="*/ 2 h 52"/>
                <a:gd name="T30" fmla="*/ 0 w 90"/>
                <a:gd name="T31" fmla="*/ 2 h 52"/>
                <a:gd name="T32" fmla="*/ 0 w 90"/>
                <a:gd name="T33" fmla="*/ 1 h 52"/>
                <a:gd name="T34" fmla="*/ 0 w 90"/>
                <a:gd name="T35" fmla="*/ 1 h 52"/>
                <a:gd name="T36" fmla="*/ 0 w 90"/>
                <a:gd name="T37" fmla="*/ 0 h 52"/>
                <a:gd name="T38" fmla="*/ 0 w 90"/>
                <a:gd name="T39" fmla="*/ 0 h 52"/>
                <a:gd name="T40" fmla="*/ 0 w 90"/>
                <a:gd name="T41" fmla="*/ 0 h 52"/>
                <a:gd name="T42" fmla="*/ 5 w 90"/>
                <a:gd name="T43" fmla="*/ 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52">
                  <a:moveTo>
                    <a:pt x="90" y="14"/>
                  </a:moveTo>
                  <a:lnTo>
                    <a:pt x="90" y="14"/>
                  </a:lnTo>
                  <a:lnTo>
                    <a:pt x="88" y="22"/>
                  </a:lnTo>
                  <a:lnTo>
                    <a:pt x="85" y="29"/>
                  </a:lnTo>
                  <a:lnTo>
                    <a:pt x="80" y="36"/>
                  </a:lnTo>
                  <a:lnTo>
                    <a:pt x="74" y="42"/>
                  </a:lnTo>
                  <a:lnTo>
                    <a:pt x="68" y="46"/>
                  </a:lnTo>
                  <a:lnTo>
                    <a:pt x="60" y="50"/>
                  </a:lnTo>
                  <a:lnTo>
                    <a:pt x="53" y="52"/>
                  </a:lnTo>
                  <a:lnTo>
                    <a:pt x="45" y="52"/>
                  </a:lnTo>
                  <a:lnTo>
                    <a:pt x="38" y="52"/>
                  </a:lnTo>
                  <a:lnTo>
                    <a:pt x="31" y="50"/>
                  </a:lnTo>
                  <a:lnTo>
                    <a:pt x="23" y="47"/>
                  </a:lnTo>
                  <a:lnTo>
                    <a:pt x="16" y="42"/>
                  </a:lnTo>
                  <a:lnTo>
                    <a:pt x="10" y="37"/>
                  </a:lnTo>
                  <a:lnTo>
                    <a:pt x="6" y="31"/>
                  </a:lnTo>
                  <a:lnTo>
                    <a:pt x="2" y="23"/>
                  </a:lnTo>
                  <a:lnTo>
                    <a:pt x="0" y="15"/>
                  </a:lnTo>
                  <a:lnTo>
                    <a:pt x="0" y="7"/>
                  </a:lnTo>
                  <a:lnTo>
                    <a:pt x="0" y="0"/>
                  </a:lnTo>
                  <a:lnTo>
                    <a:pt x="90" y="14"/>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01" name="Line 184">
              <a:extLst>
                <a:ext uri="{FF2B5EF4-FFF2-40B4-BE49-F238E27FC236}">
                  <a16:creationId xmlns:a16="http://schemas.microsoft.com/office/drawing/2014/main" id="{D273BFFF-3E5A-4A80-A626-C8CCC9ED8BBB}"/>
                </a:ext>
              </a:extLst>
            </p:cNvPr>
            <p:cNvSpPr>
              <a:spLocks noChangeShapeType="1"/>
            </p:cNvSpPr>
            <p:nvPr/>
          </p:nvSpPr>
          <p:spPr bwMode="auto">
            <a:xfrm>
              <a:off x="4570" y="1575"/>
              <a:ext cx="51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2" name="Line 185">
              <a:extLst>
                <a:ext uri="{FF2B5EF4-FFF2-40B4-BE49-F238E27FC236}">
                  <a16:creationId xmlns:a16="http://schemas.microsoft.com/office/drawing/2014/main" id="{50D6422C-B2B5-4807-AC59-F21660D07312}"/>
                </a:ext>
              </a:extLst>
            </p:cNvPr>
            <p:cNvSpPr>
              <a:spLocks noChangeShapeType="1"/>
            </p:cNvSpPr>
            <p:nvPr/>
          </p:nvSpPr>
          <p:spPr bwMode="auto">
            <a:xfrm>
              <a:off x="4856"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3" name="Line 186">
              <a:extLst>
                <a:ext uri="{FF2B5EF4-FFF2-40B4-BE49-F238E27FC236}">
                  <a16:creationId xmlns:a16="http://schemas.microsoft.com/office/drawing/2014/main" id="{63357BAC-780C-41EE-B40B-AF29EA774DEC}"/>
                </a:ext>
              </a:extLst>
            </p:cNvPr>
            <p:cNvSpPr>
              <a:spLocks noChangeShapeType="1"/>
            </p:cNvSpPr>
            <p:nvPr/>
          </p:nvSpPr>
          <p:spPr bwMode="auto">
            <a:xfrm>
              <a:off x="4942"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4" name="Line 187">
              <a:extLst>
                <a:ext uri="{FF2B5EF4-FFF2-40B4-BE49-F238E27FC236}">
                  <a16:creationId xmlns:a16="http://schemas.microsoft.com/office/drawing/2014/main" id="{78D9702A-15A0-404C-89F2-393D676CABC6}"/>
                </a:ext>
              </a:extLst>
            </p:cNvPr>
            <p:cNvSpPr>
              <a:spLocks noChangeShapeType="1"/>
            </p:cNvSpPr>
            <p:nvPr/>
          </p:nvSpPr>
          <p:spPr bwMode="auto">
            <a:xfrm>
              <a:off x="5029"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5" name="Freeform 188">
              <a:extLst>
                <a:ext uri="{FF2B5EF4-FFF2-40B4-BE49-F238E27FC236}">
                  <a16:creationId xmlns:a16="http://schemas.microsoft.com/office/drawing/2014/main" id="{CE9DE4EC-D3EB-49D1-84EB-8EE8CD7C9E69}"/>
                </a:ext>
              </a:extLst>
            </p:cNvPr>
            <p:cNvSpPr>
              <a:spLocks/>
            </p:cNvSpPr>
            <p:nvPr/>
          </p:nvSpPr>
          <p:spPr bwMode="auto">
            <a:xfrm>
              <a:off x="4609" y="1618"/>
              <a:ext cx="25" cy="26"/>
            </a:xfrm>
            <a:custGeom>
              <a:avLst/>
              <a:gdLst>
                <a:gd name="T0" fmla="*/ 0 w 430"/>
                <a:gd name="T1" fmla="*/ 26 h 431"/>
                <a:gd name="T2" fmla="*/ 3 w 430"/>
                <a:gd name="T3" fmla="*/ 26 h 431"/>
                <a:gd name="T4" fmla="*/ 5 w 430"/>
                <a:gd name="T5" fmla="*/ 25 h 431"/>
                <a:gd name="T6" fmla="*/ 7 w 430"/>
                <a:gd name="T7" fmla="*/ 25 h 431"/>
                <a:gd name="T8" fmla="*/ 10 w 430"/>
                <a:gd name="T9" fmla="*/ 24 h 431"/>
                <a:gd name="T10" fmla="*/ 12 w 430"/>
                <a:gd name="T11" fmla="*/ 23 h 431"/>
                <a:gd name="T12" fmla="*/ 14 w 430"/>
                <a:gd name="T13" fmla="*/ 21 h 431"/>
                <a:gd name="T14" fmla="*/ 16 w 430"/>
                <a:gd name="T15" fmla="*/ 20 h 431"/>
                <a:gd name="T16" fmla="*/ 18 w 430"/>
                <a:gd name="T17" fmla="*/ 18 h 431"/>
                <a:gd name="T18" fmla="*/ 19 w 430"/>
                <a:gd name="T19" fmla="*/ 16 h 431"/>
                <a:gd name="T20" fmla="*/ 21 w 430"/>
                <a:gd name="T21" fmla="*/ 15 h 431"/>
                <a:gd name="T22" fmla="*/ 22 w 430"/>
                <a:gd name="T23" fmla="*/ 12 h 431"/>
                <a:gd name="T24" fmla="*/ 23 w 430"/>
                <a:gd name="T25" fmla="*/ 10 h 431"/>
                <a:gd name="T26" fmla="*/ 24 w 430"/>
                <a:gd name="T27" fmla="*/ 8 h 431"/>
                <a:gd name="T28" fmla="*/ 24 w 430"/>
                <a:gd name="T29" fmla="*/ 5 h 431"/>
                <a:gd name="T30" fmla="*/ 25 w 430"/>
                <a:gd name="T31" fmla="*/ 3 h 431"/>
                <a:gd name="T32" fmla="*/ 25 w 430"/>
                <a:gd name="T33" fmla="*/ 0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431"/>
                  </a:moveTo>
                  <a:lnTo>
                    <a:pt x="44" y="428"/>
                  </a:lnTo>
                  <a:lnTo>
                    <a:pt x="86" y="422"/>
                  </a:lnTo>
                  <a:lnTo>
                    <a:pt x="128" y="411"/>
                  </a:lnTo>
                  <a:lnTo>
                    <a:pt x="168" y="396"/>
                  </a:lnTo>
                  <a:lnTo>
                    <a:pt x="204" y="379"/>
                  </a:lnTo>
                  <a:lnTo>
                    <a:pt x="240" y="356"/>
                  </a:lnTo>
                  <a:lnTo>
                    <a:pt x="273" y="332"/>
                  </a:lnTo>
                  <a:lnTo>
                    <a:pt x="304" y="304"/>
                  </a:lnTo>
                  <a:lnTo>
                    <a:pt x="332" y="273"/>
                  </a:lnTo>
                  <a:lnTo>
                    <a:pt x="357" y="241"/>
                  </a:lnTo>
                  <a:lnTo>
                    <a:pt x="378" y="205"/>
                  </a:lnTo>
                  <a:lnTo>
                    <a:pt x="395" y="167"/>
                  </a:lnTo>
                  <a:lnTo>
                    <a:pt x="411" y="128"/>
                  </a:lnTo>
                  <a:lnTo>
                    <a:pt x="421" y="86"/>
                  </a:lnTo>
                  <a:lnTo>
                    <a:pt x="427" y="43"/>
                  </a:lnTo>
                  <a:lnTo>
                    <a:pt x="43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6" name="Freeform 189">
              <a:extLst>
                <a:ext uri="{FF2B5EF4-FFF2-40B4-BE49-F238E27FC236}">
                  <a16:creationId xmlns:a16="http://schemas.microsoft.com/office/drawing/2014/main" id="{02F46698-A6DB-4082-8C46-6161E01C4396}"/>
                </a:ext>
              </a:extLst>
            </p:cNvPr>
            <p:cNvSpPr>
              <a:spLocks/>
            </p:cNvSpPr>
            <p:nvPr/>
          </p:nvSpPr>
          <p:spPr bwMode="auto">
            <a:xfrm>
              <a:off x="4608" y="1643"/>
              <a:ext cx="1" cy="2"/>
            </a:xfrm>
            <a:custGeom>
              <a:avLst/>
              <a:gdLst>
                <a:gd name="T0" fmla="*/ 1 w 16"/>
                <a:gd name="T1" fmla="*/ 2 h 34"/>
                <a:gd name="T2" fmla="*/ 1 w 16"/>
                <a:gd name="T3" fmla="*/ 2 h 34"/>
                <a:gd name="T4" fmla="*/ 1 w 16"/>
                <a:gd name="T5" fmla="*/ 2 h 34"/>
                <a:gd name="T6" fmla="*/ 1 w 16"/>
                <a:gd name="T7" fmla="*/ 2 h 34"/>
                <a:gd name="T8" fmla="*/ 1 w 16"/>
                <a:gd name="T9" fmla="*/ 2 h 34"/>
                <a:gd name="T10" fmla="*/ 0 w 16"/>
                <a:gd name="T11" fmla="*/ 2 h 34"/>
                <a:gd name="T12" fmla="*/ 0 w 16"/>
                <a:gd name="T13" fmla="*/ 2 h 34"/>
                <a:gd name="T14" fmla="*/ 0 w 16"/>
                <a:gd name="T15" fmla="*/ 2 h 34"/>
                <a:gd name="T16" fmla="*/ 0 w 16"/>
                <a:gd name="T17" fmla="*/ 1 h 34"/>
                <a:gd name="T18" fmla="*/ 0 w 16"/>
                <a:gd name="T19" fmla="*/ 1 h 34"/>
                <a:gd name="T20" fmla="*/ 0 w 16"/>
                <a:gd name="T21" fmla="*/ 1 h 34"/>
                <a:gd name="T22" fmla="*/ 0 w 16"/>
                <a:gd name="T23" fmla="*/ 1 h 34"/>
                <a:gd name="T24" fmla="*/ 0 w 16"/>
                <a:gd name="T25" fmla="*/ 1 h 34"/>
                <a:gd name="T26" fmla="*/ 0 w 16"/>
                <a:gd name="T27" fmla="*/ 1 h 34"/>
                <a:gd name="T28" fmla="*/ 0 w 16"/>
                <a:gd name="T29" fmla="*/ 0 h 34"/>
                <a:gd name="T30" fmla="*/ 0 w 16"/>
                <a:gd name="T31" fmla="*/ 0 h 34"/>
                <a:gd name="T32" fmla="*/ 1 w 16"/>
                <a:gd name="T33" fmla="*/ 0 h 34"/>
                <a:gd name="T34" fmla="*/ 1 w 16"/>
                <a:gd name="T35" fmla="*/ 0 h 34"/>
                <a:gd name="T36" fmla="*/ 1 w 16"/>
                <a:gd name="T37" fmla="*/ 0 h 34"/>
                <a:gd name="T38" fmla="*/ 1 w 16"/>
                <a:gd name="T39" fmla="*/ 0 h 34"/>
                <a:gd name="T40" fmla="*/ 1 w 16"/>
                <a:gd name="T41" fmla="*/ 0 h 34"/>
                <a:gd name="T42" fmla="*/ 1 w 16"/>
                <a:gd name="T43" fmla="*/ 2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4">
                  <a:moveTo>
                    <a:pt x="16" y="34"/>
                  </a:moveTo>
                  <a:lnTo>
                    <a:pt x="16" y="34"/>
                  </a:lnTo>
                  <a:lnTo>
                    <a:pt x="14" y="34"/>
                  </a:lnTo>
                  <a:lnTo>
                    <a:pt x="11" y="33"/>
                  </a:lnTo>
                  <a:lnTo>
                    <a:pt x="8" y="32"/>
                  </a:lnTo>
                  <a:lnTo>
                    <a:pt x="6" y="30"/>
                  </a:lnTo>
                  <a:lnTo>
                    <a:pt x="3" y="28"/>
                  </a:lnTo>
                  <a:lnTo>
                    <a:pt x="2" y="26"/>
                  </a:lnTo>
                  <a:lnTo>
                    <a:pt x="1" y="23"/>
                  </a:lnTo>
                  <a:lnTo>
                    <a:pt x="0" y="20"/>
                  </a:lnTo>
                  <a:lnTo>
                    <a:pt x="0" y="17"/>
                  </a:lnTo>
                  <a:lnTo>
                    <a:pt x="0" y="15"/>
                  </a:lnTo>
                  <a:lnTo>
                    <a:pt x="1" y="12"/>
                  </a:lnTo>
                  <a:lnTo>
                    <a:pt x="2" y="9"/>
                  </a:lnTo>
                  <a:lnTo>
                    <a:pt x="3" y="7"/>
                  </a:lnTo>
                  <a:lnTo>
                    <a:pt x="6" y="3"/>
                  </a:lnTo>
                  <a:lnTo>
                    <a:pt x="8" y="2"/>
                  </a:lnTo>
                  <a:lnTo>
                    <a:pt x="11" y="1"/>
                  </a:lnTo>
                  <a:lnTo>
                    <a:pt x="14" y="0"/>
                  </a:lnTo>
                  <a:lnTo>
                    <a:pt x="16" y="0"/>
                  </a:lnTo>
                  <a:lnTo>
                    <a:pt x="16" y="3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07" name="Freeform 190">
              <a:extLst>
                <a:ext uri="{FF2B5EF4-FFF2-40B4-BE49-F238E27FC236}">
                  <a16:creationId xmlns:a16="http://schemas.microsoft.com/office/drawing/2014/main" id="{E5165DA1-30C0-482D-86E3-2FA3F15366A1}"/>
                </a:ext>
              </a:extLst>
            </p:cNvPr>
            <p:cNvSpPr>
              <a:spLocks/>
            </p:cNvSpPr>
            <p:nvPr/>
          </p:nvSpPr>
          <p:spPr bwMode="auto">
            <a:xfrm>
              <a:off x="4633" y="1617"/>
              <a:ext cx="2" cy="1"/>
            </a:xfrm>
            <a:custGeom>
              <a:avLst/>
              <a:gdLst>
                <a:gd name="T0" fmla="*/ 0 w 32"/>
                <a:gd name="T1" fmla="*/ 1 h 16"/>
                <a:gd name="T2" fmla="*/ 0 w 32"/>
                <a:gd name="T3" fmla="*/ 1 h 16"/>
                <a:gd name="T4" fmla="*/ 0 w 32"/>
                <a:gd name="T5" fmla="*/ 1 h 16"/>
                <a:gd name="T6" fmla="*/ 0 w 32"/>
                <a:gd name="T7" fmla="*/ 1 h 16"/>
                <a:gd name="T8" fmla="*/ 0 w 32"/>
                <a:gd name="T9" fmla="*/ 1 h 16"/>
                <a:gd name="T10" fmla="*/ 0 w 32"/>
                <a:gd name="T11" fmla="*/ 0 h 16"/>
                <a:gd name="T12" fmla="*/ 0 w 32"/>
                <a:gd name="T13" fmla="*/ 0 h 16"/>
                <a:gd name="T14" fmla="*/ 1 w 32"/>
                <a:gd name="T15" fmla="*/ 0 h 16"/>
                <a:gd name="T16" fmla="*/ 1 w 32"/>
                <a:gd name="T17" fmla="*/ 0 h 16"/>
                <a:gd name="T18" fmla="*/ 1 w 32"/>
                <a:gd name="T19" fmla="*/ 0 h 16"/>
                <a:gd name="T20" fmla="*/ 1 w 32"/>
                <a:gd name="T21" fmla="*/ 0 h 16"/>
                <a:gd name="T22" fmla="*/ 1 w 32"/>
                <a:gd name="T23" fmla="*/ 0 h 16"/>
                <a:gd name="T24" fmla="*/ 1 w 32"/>
                <a:gd name="T25" fmla="*/ 0 h 16"/>
                <a:gd name="T26" fmla="*/ 2 w 32"/>
                <a:gd name="T27" fmla="*/ 0 h 16"/>
                <a:gd name="T28" fmla="*/ 2 w 32"/>
                <a:gd name="T29" fmla="*/ 0 h 16"/>
                <a:gd name="T30" fmla="*/ 2 w 32"/>
                <a:gd name="T31" fmla="*/ 0 h 16"/>
                <a:gd name="T32" fmla="*/ 2 w 32"/>
                <a:gd name="T33" fmla="*/ 1 h 16"/>
                <a:gd name="T34" fmla="*/ 2 w 32"/>
                <a:gd name="T35" fmla="*/ 1 h 16"/>
                <a:gd name="T36" fmla="*/ 2 w 32"/>
                <a:gd name="T37" fmla="*/ 1 h 16"/>
                <a:gd name="T38" fmla="*/ 2 w 32"/>
                <a:gd name="T39" fmla="*/ 1 h 16"/>
                <a:gd name="T40" fmla="*/ 2 w 32"/>
                <a:gd name="T41" fmla="*/ 1 h 16"/>
                <a:gd name="T42" fmla="*/ 0 w 32"/>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1" y="1"/>
                  </a:lnTo>
                  <a:lnTo>
                    <a:pt x="24" y="2"/>
                  </a:lnTo>
                  <a:lnTo>
                    <a:pt x="26" y="3"/>
                  </a:lnTo>
                  <a:lnTo>
                    <a:pt x="29" y="6"/>
                  </a:lnTo>
                  <a:lnTo>
                    <a:pt x="30" y="8"/>
                  </a:lnTo>
                  <a:lnTo>
                    <a:pt x="31" y="11"/>
                  </a:lnTo>
                  <a:lnTo>
                    <a:pt x="32" y="14"/>
                  </a:lnTo>
                  <a:lnTo>
                    <a:pt x="32" y="16"/>
                  </a:lnTo>
                  <a:lnTo>
                    <a:pt x="0" y="1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08" name="Freeform 191">
              <a:extLst>
                <a:ext uri="{FF2B5EF4-FFF2-40B4-BE49-F238E27FC236}">
                  <a16:creationId xmlns:a16="http://schemas.microsoft.com/office/drawing/2014/main" id="{23E5C56B-537F-4FF8-9562-F05296F56AB3}"/>
                </a:ext>
              </a:extLst>
            </p:cNvPr>
            <p:cNvSpPr>
              <a:spLocks/>
            </p:cNvSpPr>
            <p:nvPr/>
          </p:nvSpPr>
          <p:spPr bwMode="auto">
            <a:xfrm>
              <a:off x="4609" y="1593"/>
              <a:ext cx="25" cy="25"/>
            </a:xfrm>
            <a:custGeom>
              <a:avLst/>
              <a:gdLst>
                <a:gd name="T0" fmla="*/ 25 w 430"/>
                <a:gd name="T1" fmla="*/ 25 h 430"/>
                <a:gd name="T2" fmla="*/ 25 w 430"/>
                <a:gd name="T3" fmla="*/ 22 h 430"/>
                <a:gd name="T4" fmla="*/ 24 w 430"/>
                <a:gd name="T5" fmla="*/ 20 h 430"/>
                <a:gd name="T6" fmla="*/ 24 w 430"/>
                <a:gd name="T7" fmla="*/ 18 h 430"/>
                <a:gd name="T8" fmla="*/ 23 w 430"/>
                <a:gd name="T9" fmla="*/ 15 h 430"/>
                <a:gd name="T10" fmla="*/ 22 w 430"/>
                <a:gd name="T11" fmla="*/ 13 h 430"/>
                <a:gd name="T12" fmla="*/ 21 w 430"/>
                <a:gd name="T13" fmla="*/ 11 h 430"/>
                <a:gd name="T14" fmla="*/ 19 w 430"/>
                <a:gd name="T15" fmla="*/ 9 h 430"/>
                <a:gd name="T16" fmla="*/ 18 w 430"/>
                <a:gd name="T17" fmla="*/ 7 h 430"/>
                <a:gd name="T18" fmla="*/ 16 w 430"/>
                <a:gd name="T19" fmla="*/ 6 h 430"/>
                <a:gd name="T20" fmla="*/ 14 w 430"/>
                <a:gd name="T21" fmla="*/ 4 h 430"/>
                <a:gd name="T22" fmla="*/ 12 w 430"/>
                <a:gd name="T23" fmla="*/ 3 h 430"/>
                <a:gd name="T24" fmla="*/ 10 w 430"/>
                <a:gd name="T25" fmla="*/ 2 h 430"/>
                <a:gd name="T26" fmla="*/ 7 w 430"/>
                <a:gd name="T27" fmla="*/ 1 h 430"/>
                <a:gd name="T28" fmla="*/ 5 w 430"/>
                <a:gd name="T29" fmla="*/ 0 h 430"/>
                <a:gd name="T30" fmla="*/ 3 w 430"/>
                <a:gd name="T31" fmla="*/ 0 h 430"/>
                <a:gd name="T32" fmla="*/ 0 w 430"/>
                <a:gd name="T33" fmla="*/ 0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430"/>
                  </a:moveTo>
                  <a:lnTo>
                    <a:pt x="427" y="385"/>
                  </a:lnTo>
                  <a:lnTo>
                    <a:pt x="421" y="343"/>
                  </a:lnTo>
                  <a:lnTo>
                    <a:pt x="411" y="302"/>
                  </a:lnTo>
                  <a:lnTo>
                    <a:pt x="395" y="262"/>
                  </a:lnTo>
                  <a:lnTo>
                    <a:pt x="378" y="225"/>
                  </a:lnTo>
                  <a:lnTo>
                    <a:pt x="357" y="189"/>
                  </a:lnTo>
                  <a:lnTo>
                    <a:pt x="332" y="156"/>
                  </a:lnTo>
                  <a:lnTo>
                    <a:pt x="304" y="126"/>
                  </a:lnTo>
                  <a:lnTo>
                    <a:pt x="273" y="97"/>
                  </a:lnTo>
                  <a:lnTo>
                    <a:pt x="240" y="73"/>
                  </a:lnTo>
                  <a:lnTo>
                    <a:pt x="204" y="51"/>
                  </a:lnTo>
                  <a:lnTo>
                    <a:pt x="168" y="34"/>
                  </a:lnTo>
                  <a:lnTo>
                    <a:pt x="128" y="18"/>
                  </a:lnTo>
                  <a:lnTo>
                    <a:pt x="86" y="8"/>
                  </a:lnTo>
                  <a:lnTo>
                    <a:pt x="44" y="2"/>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9" name="Freeform 192">
              <a:extLst>
                <a:ext uri="{FF2B5EF4-FFF2-40B4-BE49-F238E27FC236}">
                  <a16:creationId xmlns:a16="http://schemas.microsoft.com/office/drawing/2014/main" id="{AF578525-2D73-4FFC-A64F-891749E1F878}"/>
                </a:ext>
              </a:extLst>
            </p:cNvPr>
            <p:cNvSpPr>
              <a:spLocks/>
            </p:cNvSpPr>
            <p:nvPr/>
          </p:nvSpPr>
          <p:spPr bwMode="auto">
            <a:xfrm>
              <a:off x="4633" y="1618"/>
              <a:ext cx="2" cy="1"/>
            </a:xfrm>
            <a:custGeom>
              <a:avLst/>
              <a:gdLst>
                <a:gd name="T0" fmla="*/ 2 w 32"/>
                <a:gd name="T1" fmla="*/ 0 h 17"/>
                <a:gd name="T2" fmla="*/ 2 w 32"/>
                <a:gd name="T3" fmla="*/ 0 h 17"/>
                <a:gd name="T4" fmla="*/ 2 w 32"/>
                <a:gd name="T5" fmla="*/ 0 h 17"/>
                <a:gd name="T6" fmla="*/ 2 w 32"/>
                <a:gd name="T7" fmla="*/ 0 h 17"/>
                <a:gd name="T8" fmla="*/ 2 w 32"/>
                <a:gd name="T9" fmla="*/ 1 h 17"/>
                <a:gd name="T10" fmla="*/ 2 w 32"/>
                <a:gd name="T11" fmla="*/ 1 h 17"/>
                <a:gd name="T12" fmla="*/ 2 w 32"/>
                <a:gd name="T13" fmla="*/ 1 h 17"/>
                <a:gd name="T14" fmla="*/ 2 w 32"/>
                <a:gd name="T15" fmla="*/ 1 h 17"/>
                <a:gd name="T16" fmla="*/ 1 w 32"/>
                <a:gd name="T17" fmla="*/ 1 h 17"/>
                <a:gd name="T18" fmla="*/ 1 w 32"/>
                <a:gd name="T19" fmla="*/ 1 h 17"/>
                <a:gd name="T20" fmla="*/ 1 w 32"/>
                <a:gd name="T21" fmla="*/ 1 h 17"/>
                <a:gd name="T22" fmla="*/ 1 w 32"/>
                <a:gd name="T23" fmla="*/ 1 h 17"/>
                <a:gd name="T24" fmla="*/ 1 w 32"/>
                <a:gd name="T25" fmla="*/ 1 h 17"/>
                <a:gd name="T26" fmla="*/ 1 w 32"/>
                <a:gd name="T27" fmla="*/ 1 h 17"/>
                <a:gd name="T28" fmla="*/ 0 w 32"/>
                <a:gd name="T29" fmla="*/ 1 h 17"/>
                <a:gd name="T30" fmla="*/ 0 w 32"/>
                <a:gd name="T31" fmla="*/ 1 h 17"/>
                <a:gd name="T32" fmla="*/ 0 w 32"/>
                <a:gd name="T33" fmla="*/ 1 h 17"/>
                <a:gd name="T34" fmla="*/ 0 w 32"/>
                <a:gd name="T35" fmla="*/ 0 h 17"/>
                <a:gd name="T36" fmla="*/ 0 w 32"/>
                <a:gd name="T37" fmla="*/ 0 h 17"/>
                <a:gd name="T38" fmla="*/ 0 w 32"/>
                <a:gd name="T39" fmla="*/ 0 h 17"/>
                <a:gd name="T40" fmla="*/ 0 w 32"/>
                <a:gd name="T41" fmla="*/ 0 h 17"/>
                <a:gd name="T42" fmla="*/ 2 w 3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7">
                  <a:moveTo>
                    <a:pt x="32" y="0"/>
                  </a:moveTo>
                  <a:lnTo>
                    <a:pt x="32" y="0"/>
                  </a:lnTo>
                  <a:lnTo>
                    <a:pt x="32" y="2"/>
                  </a:lnTo>
                  <a:lnTo>
                    <a:pt x="31" y="5"/>
                  </a:lnTo>
                  <a:lnTo>
                    <a:pt x="30" y="9"/>
                  </a:lnTo>
                  <a:lnTo>
                    <a:pt x="29" y="11"/>
                  </a:lnTo>
                  <a:lnTo>
                    <a:pt x="26" y="14"/>
                  </a:lnTo>
                  <a:lnTo>
                    <a:pt x="24" y="15"/>
                  </a:lnTo>
                  <a:lnTo>
                    <a:pt x="21" y="16"/>
                  </a:lnTo>
                  <a:lnTo>
                    <a:pt x="18" y="17"/>
                  </a:lnTo>
                  <a:lnTo>
                    <a:pt x="16" y="17"/>
                  </a:lnTo>
                  <a:lnTo>
                    <a:pt x="14" y="17"/>
                  </a:lnTo>
                  <a:lnTo>
                    <a:pt x="11" y="16"/>
                  </a:lnTo>
                  <a:lnTo>
                    <a:pt x="8" y="15"/>
                  </a:lnTo>
                  <a:lnTo>
                    <a:pt x="6" y="14"/>
                  </a:lnTo>
                  <a:lnTo>
                    <a:pt x="3" y="11"/>
                  </a:lnTo>
                  <a:lnTo>
                    <a:pt x="2" y="9"/>
                  </a:lnTo>
                  <a:lnTo>
                    <a:pt x="1" y="5"/>
                  </a:lnTo>
                  <a:lnTo>
                    <a:pt x="0" y="2"/>
                  </a:lnTo>
                  <a:lnTo>
                    <a:pt x="0" y="0"/>
                  </a:lnTo>
                  <a:lnTo>
                    <a:pt x="32"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0" name="Freeform 193">
              <a:extLst>
                <a:ext uri="{FF2B5EF4-FFF2-40B4-BE49-F238E27FC236}">
                  <a16:creationId xmlns:a16="http://schemas.microsoft.com/office/drawing/2014/main" id="{5D7BF3F0-4CD6-4D02-8388-B45F4588C384}"/>
                </a:ext>
              </a:extLst>
            </p:cNvPr>
            <p:cNvSpPr>
              <a:spLocks/>
            </p:cNvSpPr>
            <p:nvPr/>
          </p:nvSpPr>
          <p:spPr bwMode="auto">
            <a:xfrm>
              <a:off x="4608" y="1592"/>
              <a:ext cx="1" cy="2"/>
            </a:xfrm>
            <a:custGeom>
              <a:avLst/>
              <a:gdLst>
                <a:gd name="T0" fmla="*/ 1 w 16"/>
                <a:gd name="T1" fmla="*/ 2 h 32"/>
                <a:gd name="T2" fmla="*/ 1 w 16"/>
                <a:gd name="T3" fmla="*/ 2 h 32"/>
                <a:gd name="T4" fmla="*/ 1 w 16"/>
                <a:gd name="T5" fmla="*/ 2 h 32"/>
                <a:gd name="T6" fmla="*/ 1 w 16"/>
                <a:gd name="T7" fmla="*/ 2 h 32"/>
                <a:gd name="T8" fmla="*/ 1 w 16"/>
                <a:gd name="T9" fmla="*/ 2 h 32"/>
                <a:gd name="T10" fmla="*/ 0 w 16"/>
                <a:gd name="T11" fmla="*/ 2 h 32"/>
                <a:gd name="T12" fmla="*/ 0 w 16"/>
                <a:gd name="T13" fmla="*/ 2 h 32"/>
                <a:gd name="T14" fmla="*/ 0 w 16"/>
                <a:gd name="T15" fmla="*/ 2 h 32"/>
                <a:gd name="T16" fmla="*/ 0 w 16"/>
                <a:gd name="T17" fmla="*/ 1 h 32"/>
                <a:gd name="T18" fmla="*/ 0 w 16"/>
                <a:gd name="T19" fmla="*/ 1 h 32"/>
                <a:gd name="T20" fmla="*/ 0 w 16"/>
                <a:gd name="T21" fmla="*/ 1 h 32"/>
                <a:gd name="T22" fmla="*/ 0 w 16"/>
                <a:gd name="T23" fmla="*/ 1 h 32"/>
                <a:gd name="T24" fmla="*/ 0 w 16"/>
                <a:gd name="T25" fmla="*/ 1 h 32"/>
                <a:gd name="T26" fmla="*/ 0 w 16"/>
                <a:gd name="T27" fmla="*/ 1 h 32"/>
                <a:gd name="T28" fmla="*/ 0 w 16"/>
                <a:gd name="T29" fmla="*/ 0 h 32"/>
                <a:gd name="T30" fmla="*/ 0 w 16"/>
                <a:gd name="T31" fmla="*/ 0 h 32"/>
                <a:gd name="T32" fmla="*/ 1 w 16"/>
                <a:gd name="T33" fmla="*/ 0 h 32"/>
                <a:gd name="T34" fmla="*/ 1 w 16"/>
                <a:gd name="T35" fmla="*/ 0 h 32"/>
                <a:gd name="T36" fmla="*/ 1 w 16"/>
                <a:gd name="T37" fmla="*/ 0 h 32"/>
                <a:gd name="T38" fmla="*/ 1 w 16"/>
                <a:gd name="T39" fmla="*/ 0 h 32"/>
                <a:gd name="T40" fmla="*/ 1 w 16"/>
                <a:gd name="T41" fmla="*/ 0 h 32"/>
                <a:gd name="T42" fmla="*/ 1 w 16"/>
                <a:gd name="T43" fmla="*/ 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2">
                  <a:moveTo>
                    <a:pt x="16" y="32"/>
                  </a:moveTo>
                  <a:lnTo>
                    <a:pt x="16" y="32"/>
                  </a:lnTo>
                  <a:lnTo>
                    <a:pt x="14" y="32"/>
                  </a:lnTo>
                  <a:lnTo>
                    <a:pt x="11" y="31"/>
                  </a:lnTo>
                  <a:lnTo>
                    <a:pt x="8" y="30"/>
                  </a:lnTo>
                  <a:lnTo>
                    <a:pt x="6" y="29"/>
                  </a:lnTo>
                  <a:lnTo>
                    <a:pt x="3" y="26"/>
                  </a:lnTo>
                  <a:lnTo>
                    <a:pt x="2" y="24"/>
                  </a:lnTo>
                  <a:lnTo>
                    <a:pt x="1" y="21"/>
                  </a:lnTo>
                  <a:lnTo>
                    <a:pt x="0" y="18"/>
                  </a:lnTo>
                  <a:lnTo>
                    <a:pt x="0" y="16"/>
                  </a:lnTo>
                  <a:lnTo>
                    <a:pt x="0" y="14"/>
                  </a:lnTo>
                  <a:lnTo>
                    <a:pt x="1" y="11"/>
                  </a:lnTo>
                  <a:lnTo>
                    <a:pt x="2" y="8"/>
                  </a:lnTo>
                  <a:lnTo>
                    <a:pt x="3" y="6"/>
                  </a:lnTo>
                  <a:lnTo>
                    <a:pt x="6" y="3"/>
                  </a:lnTo>
                  <a:lnTo>
                    <a:pt x="8" y="2"/>
                  </a:lnTo>
                  <a:lnTo>
                    <a:pt x="11" y="1"/>
                  </a:lnTo>
                  <a:lnTo>
                    <a:pt x="14" y="0"/>
                  </a:lnTo>
                  <a:lnTo>
                    <a:pt x="16" y="0"/>
                  </a:lnTo>
                  <a:lnTo>
                    <a:pt x="16" y="32"/>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1" name="Freeform 194">
              <a:extLst>
                <a:ext uri="{FF2B5EF4-FFF2-40B4-BE49-F238E27FC236}">
                  <a16:creationId xmlns:a16="http://schemas.microsoft.com/office/drawing/2014/main" id="{F41BF35B-BC2C-45E7-8BAC-949354649D7A}"/>
                </a:ext>
              </a:extLst>
            </p:cNvPr>
            <p:cNvSpPr>
              <a:spLocks/>
            </p:cNvSpPr>
            <p:nvPr/>
          </p:nvSpPr>
          <p:spPr bwMode="auto">
            <a:xfrm>
              <a:off x="4583" y="1593"/>
              <a:ext cx="26" cy="25"/>
            </a:xfrm>
            <a:custGeom>
              <a:avLst/>
              <a:gdLst>
                <a:gd name="T0" fmla="*/ 26 w 430"/>
                <a:gd name="T1" fmla="*/ 0 h 430"/>
                <a:gd name="T2" fmla="*/ 23 w 430"/>
                <a:gd name="T3" fmla="*/ 0 h 430"/>
                <a:gd name="T4" fmla="*/ 21 w 430"/>
                <a:gd name="T5" fmla="*/ 0 h 430"/>
                <a:gd name="T6" fmla="*/ 18 w 430"/>
                <a:gd name="T7" fmla="*/ 1 h 430"/>
                <a:gd name="T8" fmla="*/ 16 w 430"/>
                <a:gd name="T9" fmla="*/ 2 h 430"/>
                <a:gd name="T10" fmla="*/ 14 w 430"/>
                <a:gd name="T11" fmla="*/ 3 h 430"/>
                <a:gd name="T12" fmla="*/ 11 w 430"/>
                <a:gd name="T13" fmla="*/ 4 h 430"/>
                <a:gd name="T14" fmla="*/ 9 w 430"/>
                <a:gd name="T15" fmla="*/ 6 h 430"/>
                <a:gd name="T16" fmla="*/ 8 w 430"/>
                <a:gd name="T17" fmla="*/ 7 h 430"/>
                <a:gd name="T18" fmla="*/ 6 w 430"/>
                <a:gd name="T19" fmla="*/ 9 h 430"/>
                <a:gd name="T20" fmla="*/ 4 w 430"/>
                <a:gd name="T21" fmla="*/ 11 h 430"/>
                <a:gd name="T22" fmla="*/ 3 w 430"/>
                <a:gd name="T23" fmla="*/ 13 h 430"/>
                <a:gd name="T24" fmla="*/ 2 w 430"/>
                <a:gd name="T25" fmla="*/ 15 h 430"/>
                <a:gd name="T26" fmla="*/ 1 w 430"/>
                <a:gd name="T27" fmla="*/ 18 h 430"/>
                <a:gd name="T28" fmla="*/ 1 w 430"/>
                <a:gd name="T29" fmla="*/ 20 h 430"/>
                <a:gd name="T30" fmla="*/ 0 w 430"/>
                <a:gd name="T31" fmla="*/ 22 h 430"/>
                <a:gd name="T32" fmla="*/ 0 w 430"/>
                <a:gd name="T33" fmla="*/ 25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0"/>
                  </a:moveTo>
                  <a:lnTo>
                    <a:pt x="386" y="2"/>
                  </a:lnTo>
                  <a:lnTo>
                    <a:pt x="343" y="8"/>
                  </a:lnTo>
                  <a:lnTo>
                    <a:pt x="302" y="18"/>
                  </a:lnTo>
                  <a:lnTo>
                    <a:pt x="263" y="34"/>
                  </a:lnTo>
                  <a:lnTo>
                    <a:pt x="225" y="51"/>
                  </a:lnTo>
                  <a:lnTo>
                    <a:pt x="189" y="73"/>
                  </a:lnTo>
                  <a:lnTo>
                    <a:pt x="157" y="97"/>
                  </a:lnTo>
                  <a:lnTo>
                    <a:pt x="126" y="126"/>
                  </a:lnTo>
                  <a:lnTo>
                    <a:pt x="98" y="156"/>
                  </a:lnTo>
                  <a:lnTo>
                    <a:pt x="74" y="189"/>
                  </a:lnTo>
                  <a:lnTo>
                    <a:pt x="51" y="225"/>
                  </a:lnTo>
                  <a:lnTo>
                    <a:pt x="34" y="262"/>
                  </a:lnTo>
                  <a:lnTo>
                    <a:pt x="19" y="302"/>
                  </a:lnTo>
                  <a:lnTo>
                    <a:pt x="9" y="343"/>
                  </a:lnTo>
                  <a:lnTo>
                    <a:pt x="2" y="385"/>
                  </a:lnTo>
                  <a:lnTo>
                    <a:pt x="0" y="43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 name="Freeform 195">
              <a:extLst>
                <a:ext uri="{FF2B5EF4-FFF2-40B4-BE49-F238E27FC236}">
                  <a16:creationId xmlns:a16="http://schemas.microsoft.com/office/drawing/2014/main" id="{052DB8A5-D724-4ECE-8791-D17DDF9C4970}"/>
                </a:ext>
              </a:extLst>
            </p:cNvPr>
            <p:cNvSpPr>
              <a:spLocks/>
            </p:cNvSpPr>
            <p:nvPr/>
          </p:nvSpPr>
          <p:spPr bwMode="auto">
            <a:xfrm>
              <a:off x="4609" y="1592"/>
              <a:ext cx="1" cy="2"/>
            </a:xfrm>
            <a:custGeom>
              <a:avLst/>
              <a:gdLst>
                <a:gd name="T0" fmla="*/ 0 w 17"/>
                <a:gd name="T1" fmla="*/ 0 h 32"/>
                <a:gd name="T2" fmla="*/ 0 w 17"/>
                <a:gd name="T3" fmla="*/ 0 h 32"/>
                <a:gd name="T4" fmla="*/ 0 w 17"/>
                <a:gd name="T5" fmla="*/ 0 h 32"/>
                <a:gd name="T6" fmla="*/ 0 w 17"/>
                <a:gd name="T7" fmla="*/ 0 h 32"/>
                <a:gd name="T8" fmla="*/ 0 w 17"/>
                <a:gd name="T9" fmla="*/ 0 h 32"/>
                <a:gd name="T10" fmla="*/ 1 w 17"/>
                <a:gd name="T11" fmla="*/ 0 h 32"/>
                <a:gd name="T12" fmla="*/ 1 w 17"/>
                <a:gd name="T13" fmla="*/ 0 h 32"/>
                <a:gd name="T14" fmla="*/ 1 w 17"/>
                <a:gd name="T15" fmla="*/ 1 h 32"/>
                <a:gd name="T16" fmla="*/ 1 w 17"/>
                <a:gd name="T17" fmla="*/ 1 h 32"/>
                <a:gd name="T18" fmla="*/ 1 w 17"/>
                <a:gd name="T19" fmla="*/ 1 h 32"/>
                <a:gd name="T20" fmla="*/ 1 w 17"/>
                <a:gd name="T21" fmla="*/ 1 h 32"/>
                <a:gd name="T22" fmla="*/ 1 w 17"/>
                <a:gd name="T23" fmla="*/ 1 h 32"/>
                <a:gd name="T24" fmla="*/ 1 w 17"/>
                <a:gd name="T25" fmla="*/ 1 h 32"/>
                <a:gd name="T26" fmla="*/ 1 w 17"/>
                <a:gd name="T27" fmla="*/ 2 h 32"/>
                <a:gd name="T28" fmla="*/ 1 w 17"/>
                <a:gd name="T29" fmla="*/ 2 h 32"/>
                <a:gd name="T30" fmla="*/ 1 w 17"/>
                <a:gd name="T31" fmla="*/ 2 h 32"/>
                <a:gd name="T32" fmla="*/ 0 w 17"/>
                <a:gd name="T33" fmla="*/ 2 h 32"/>
                <a:gd name="T34" fmla="*/ 0 w 17"/>
                <a:gd name="T35" fmla="*/ 2 h 32"/>
                <a:gd name="T36" fmla="*/ 0 w 17"/>
                <a:gd name="T37" fmla="*/ 2 h 32"/>
                <a:gd name="T38" fmla="*/ 0 w 17"/>
                <a:gd name="T39" fmla="*/ 2 h 32"/>
                <a:gd name="T40" fmla="*/ 0 w 17"/>
                <a:gd name="T41" fmla="*/ 2 h 32"/>
                <a:gd name="T42" fmla="*/ 0 w 17"/>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32">
                  <a:moveTo>
                    <a:pt x="0" y="0"/>
                  </a:moveTo>
                  <a:lnTo>
                    <a:pt x="0" y="0"/>
                  </a:lnTo>
                  <a:lnTo>
                    <a:pt x="2" y="0"/>
                  </a:lnTo>
                  <a:lnTo>
                    <a:pt x="5" y="1"/>
                  </a:lnTo>
                  <a:lnTo>
                    <a:pt x="8" y="2"/>
                  </a:lnTo>
                  <a:lnTo>
                    <a:pt x="10" y="3"/>
                  </a:lnTo>
                  <a:lnTo>
                    <a:pt x="14" y="6"/>
                  </a:lnTo>
                  <a:lnTo>
                    <a:pt x="15" y="8"/>
                  </a:lnTo>
                  <a:lnTo>
                    <a:pt x="16" y="11"/>
                  </a:lnTo>
                  <a:lnTo>
                    <a:pt x="17" y="14"/>
                  </a:lnTo>
                  <a:lnTo>
                    <a:pt x="17" y="16"/>
                  </a:lnTo>
                  <a:lnTo>
                    <a:pt x="17" y="18"/>
                  </a:lnTo>
                  <a:lnTo>
                    <a:pt x="16" y="21"/>
                  </a:lnTo>
                  <a:lnTo>
                    <a:pt x="15" y="24"/>
                  </a:lnTo>
                  <a:lnTo>
                    <a:pt x="14" y="26"/>
                  </a:lnTo>
                  <a:lnTo>
                    <a:pt x="10" y="29"/>
                  </a:lnTo>
                  <a:lnTo>
                    <a:pt x="8" y="30"/>
                  </a:lnTo>
                  <a:lnTo>
                    <a:pt x="5" y="31"/>
                  </a:lnTo>
                  <a:lnTo>
                    <a:pt x="2" y="32"/>
                  </a:lnTo>
                  <a:lnTo>
                    <a:pt x="0" y="32"/>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3" name="Freeform 196">
              <a:extLst>
                <a:ext uri="{FF2B5EF4-FFF2-40B4-BE49-F238E27FC236}">
                  <a16:creationId xmlns:a16="http://schemas.microsoft.com/office/drawing/2014/main" id="{CE6F93A8-53F3-4A3C-82E1-065497762D44}"/>
                </a:ext>
              </a:extLst>
            </p:cNvPr>
            <p:cNvSpPr>
              <a:spLocks/>
            </p:cNvSpPr>
            <p:nvPr/>
          </p:nvSpPr>
          <p:spPr bwMode="auto">
            <a:xfrm>
              <a:off x="4582" y="1618"/>
              <a:ext cx="2" cy="1"/>
            </a:xfrm>
            <a:custGeom>
              <a:avLst/>
              <a:gdLst>
                <a:gd name="T0" fmla="*/ 2 w 33"/>
                <a:gd name="T1" fmla="*/ 0 h 17"/>
                <a:gd name="T2" fmla="*/ 2 w 33"/>
                <a:gd name="T3" fmla="*/ 0 h 17"/>
                <a:gd name="T4" fmla="*/ 2 w 33"/>
                <a:gd name="T5" fmla="*/ 0 h 17"/>
                <a:gd name="T6" fmla="*/ 2 w 33"/>
                <a:gd name="T7" fmla="*/ 0 h 17"/>
                <a:gd name="T8" fmla="*/ 2 w 33"/>
                <a:gd name="T9" fmla="*/ 1 h 17"/>
                <a:gd name="T10" fmla="*/ 2 w 33"/>
                <a:gd name="T11" fmla="*/ 1 h 17"/>
                <a:gd name="T12" fmla="*/ 2 w 33"/>
                <a:gd name="T13" fmla="*/ 1 h 17"/>
                <a:gd name="T14" fmla="*/ 2 w 33"/>
                <a:gd name="T15" fmla="*/ 1 h 17"/>
                <a:gd name="T16" fmla="*/ 1 w 33"/>
                <a:gd name="T17" fmla="*/ 1 h 17"/>
                <a:gd name="T18" fmla="*/ 1 w 33"/>
                <a:gd name="T19" fmla="*/ 1 h 17"/>
                <a:gd name="T20" fmla="*/ 1 w 33"/>
                <a:gd name="T21" fmla="*/ 1 h 17"/>
                <a:gd name="T22" fmla="*/ 1 w 33"/>
                <a:gd name="T23" fmla="*/ 1 h 17"/>
                <a:gd name="T24" fmla="*/ 1 w 33"/>
                <a:gd name="T25" fmla="*/ 1 h 17"/>
                <a:gd name="T26" fmla="*/ 0 w 33"/>
                <a:gd name="T27" fmla="*/ 1 h 17"/>
                <a:gd name="T28" fmla="*/ 0 w 33"/>
                <a:gd name="T29" fmla="*/ 1 h 17"/>
                <a:gd name="T30" fmla="*/ 0 w 33"/>
                <a:gd name="T31" fmla="*/ 1 h 17"/>
                <a:gd name="T32" fmla="*/ 0 w 33"/>
                <a:gd name="T33" fmla="*/ 1 h 17"/>
                <a:gd name="T34" fmla="*/ 0 w 33"/>
                <a:gd name="T35" fmla="*/ 0 h 17"/>
                <a:gd name="T36" fmla="*/ 0 w 33"/>
                <a:gd name="T37" fmla="*/ 0 h 17"/>
                <a:gd name="T38" fmla="*/ 0 w 33"/>
                <a:gd name="T39" fmla="*/ 0 h 17"/>
                <a:gd name="T40" fmla="*/ 0 w 33"/>
                <a:gd name="T41" fmla="*/ 0 h 17"/>
                <a:gd name="T42" fmla="*/ 2 w 33"/>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7">
                  <a:moveTo>
                    <a:pt x="33" y="0"/>
                  </a:moveTo>
                  <a:lnTo>
                    <a:pt x="33" y="0"/>
                  </a:lnTo>
                  <a:lnTo>
                    <a:pt x="33" y="2"/>
                  </a:lnTo>
                  <a:lnTo>
                    <a:pt x="32" y="5"/>
                  </a:lnTo>
                  <a:lnTo>
                    <a:pt x="31" y="9"/>
                  </a:lnTo>
                  <a:lnTo>
                    <a:pt x="30" y="11"/>
                  </a:lnTo>
                  <a:lnTo>
                    <a:pt x="27" y="14"/>
                  </a:lnTo>
                  <a:lnTo>
                    <a:pt x="25" y="15"/>
                  </a:lnTo>
                  <a:lnTo>
                    <a:pt x="22" y="16"/>
                  </a:lnTo>
                  <a:lnTo>
                    <a:pt x="18" y="17"/>
                  </a:lnTo>
                  <a:lnTo>
                    <a:pt x="16" y="17"/>
                  </a:lnTo>
                  <a:lnTo>
                    <a:pt x="14" y="17"/>
                  </a:lnTo>
                  <a:lnTo>
                    <a:pt x="11" y="16"/>
                  </a:lnTo>
                  <a:lnTo>
                    <a:pt x="8" y="15"/>
                  </a:lnTo>
                  <a:lnTo>
                    <a:pt x="6" y="14"/>
                  </a:lnTo>
                  <a:lnTo>
                    <a:pt x="3" y="11"/>
                  </a:lnTo>
                  <a:lnTo>
                    <a:pt x="2" y="9"/>
                  </a:lnTo>
                  <a:lnTo>
                    <a:pt x="1" y="5"/>
                  </a:lnTo>
                  <a:lnTo>
                    <a:pt x="0" y="2"/>
                  </a:lnTo>
                  <a:lnTo>
                    <a:pt x="0" y="0"/>
                  </a:lnTo>
                  <a:lnTo>
                    <a:pt x="33"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4" name="Freeform 197">
              <a:extLst>
                <a:ext uri="{FF2B5EF4-FFF2-40B4-BE49-F238E27FC236}">
                  <a16:creationId xmlns:a16="http://schemas.microsoft.com/office/drawing/2014/main" id="{47AB07D8-DBB3-45B4-8E7F-07C240C55E3C}"/>
                </a:ext>
              </a:extLst>
            </p:cNvPr>
            <p:cNvSpPr>
              <a:spLocks/>
            </p:cNvSpPr>
            <p:nvPr/>
          </p:nvSpPr>
          <p:spPr bwMode="auto">
            <a:xfrm>
              <a:off x="4583" y="1618"/>
              <a:ext cx="26" cy="26"/>
            </a:xfrm>
            <a:custGeom>
              <a:avLst/>
              <a:gdLst>
                <a:gd name="T0" fmla="*/ 0 w 430"/>
                <a:gd name="T1" fmla="*/ 0 h 431"/>
                <a:gd name="T2" fmla="*/ 0 w 430"/>
                <a:gd name="T3" fmla="*/ 3 h 431"/>
                <a:gd name="T4" fmla="*/ 1 w 430"/>
                <a:gd name="T5" fmla="*/ 5 h 431"/>
                <a:gd name="T6" fmla="*/ 1 w 430"/>
                <a:gd name="T7" fmla="*/ 8 h 431"/>
                <a:gd name="T8" fmla="*/ 2 w 430"/>
                <a:gd name="T9" fmla="*/ 10 h 431"/>
                <a:gd name="T10" fmla="*/ 3 w 430"/>
                <a:gd name="T11" fmla="*/ 12 h 431"/>
                <a:gd name="T12" fmla="*/ 4 w 430"/>
                <a:gd name="T13" fmla="*/ 15 h 431"/>
                <a:gd name="T14" fmla="*/ 6 w 430"/>
                <a:gd name="T15" fmla="*/ 16 h 431"/>
                <a:gd name="T16" fmla="*/ 8 w 430"/>
                <a:gd name="T17" fmla="*/ 18 h 431"/>
                <a:gd name="T18" fmla="*/ 9 w 430"/>
                <a:gd name="T19" fmla="*/ 20 h 431"/>
                <a:gd name="T20" fmla="*/ 11 w 430"/>
                <a:gd name="T21" fmla="*/ 21 h 431"/>
                <a:gd name="T22" fmla="*/ 14 w 430"/>
                <a:gd name="T23" fmla="*/ 23 h 431"/>
                <a:gd name="T24" fmla="*/ 16 w 430"/>
                <a:gd name="T25" fmla="*/ 24 h 431"/>
                <a:gd name="T26" fmla="*/ 18 w 430"/>
                <a:gd name="T27" fmla="*/ 25 h 431"/>
                <a:gd name="T28" fmla="*/ 21 w 430"/>
                <a:gd name="T29" fmla="*/ 25 h 431"/>
                <a:gd name="T30" fmla="*/ 23 w 430"/>
                <a:gd name="T31" fmla="*/ 26 h 431"/>
                <a:gd name="T32" fmla="*/ 26 w 430"/>
                <a:gd name="T33" fmla="*/ 26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0"/>
                  </a:moveTo>
                  <a:lnTo>
                    <a:pt x="2" y="43"/>
                  </a:lnTo>
                  <a:lnTo>
                    <a:pt x="9" y="86"/>
                  </a:lnTo>
                  <a:lnTo>
                    <a:pt x="19" y="128"/>
                  </a:lnTo>
                  <a:lnTo>
                    <a:pt x="34" y="167"/>
                  </a:lnTo>
                  <a:lnTo>
                    <a:pt x="51" y="205"/>
                  </a:lnTo>
                  <a:lnTo>
                    <a:pt x="74" y="241"/>
                  </a:lnTo>
                  <a:lnTo>
                    <a:pt x="98" y="273"/>
                  </a:lnTo>
                  <a:lnTo>
                    <a:pt x="126" y="304"/>
                  </a:lnTo>
                  <a:lnTo>
                    <a:pt x="157" y="332"/>
                  </a:lnTo>
                  <a:lnTo>
                    <a:pt x="189" y="356"/>
                  </a:lnTo>
                  <a:lnTo>
                    <a:pt x="225" y="379"/>
                  </a:lnTo>
                  <a:lnTo>
                    <a:pt x="263" y="396"/>
                  </a:lnTo>
                  <a:lnTo>
                    <a:pt x="302" y="411"/>
                  </a:lnTo>
                  <a:lnTo>
                    <a:pt x="343" y="422"/>
                  </a:lnTo>
                  <a:lnTo>
                    <a:pt x="386" y="428"/>
                  </a:lnTo>
                  <a:lnTo>
                    <a:pt x="430" y="431"/>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5" name="Freeform 198">
              <a:extLst>
                <a:ext uri="{FF2B5EF4-FFF2-40B4-BE49-F238E27FC236}">
                  <a16:creationId xmlns:a16="http://schemas.microsoft.com/office/drawing/2014/main" id="{5B903ECF-F541-4960-9FAF-D06A53D26C44}"/>
                </a:ext>
              </a:extLst>
            </p:cNvPr>
            <p:cNvSpPr>
              <a:spLocks/>
            </p:cNvSpPr>
            <p:nvPr/>
          </p:nvSpPr>
          <p:spPr bwMode="auto">
            <a:xfrm>
              <a:off x="4582" y="1617"/>
              <a:ext cx="2" cy="1"/>
            </a:xfrm>
            <a:custGeom>
              <a:avLst/>
              <a:gdLst>
                <a:gd name="T0" fmla="*/ 0 w 33"/>
                <a:gd name="T1" fmla="*/ 1 h 16"/>
                <a:gd name="T2" fmla="*/ 0 w 33"/>
                <a:gd name="T3" fmla="*/ 1 h 16"/>
                <a:gd name="T4" fmla="*/ 0 w 33"/>
                <a:gd name="T5" fmla="*/ 1 h 16"/>
                <a:gd name="T6" fmla="*/ 0 w 33"/>
                <a:gd name="T7" fmla="*/ 1 h 16"/>
                <a:gd name="T8" fmla="*/ 0 w 33"/>
                <a:gd name="T9" fmla="*/ 1 h 16"/>
                <a:gd name="T10" fmla="*/ 0 w 33"/>
                <a:gd name="T11" fmla="*/ 0 h 16"/>
                <a:gd name="T12" fmla="*/ 0 w 33"/>
                <a:gd name="T13" fmla="*/ 0 h 16"/>
                <a:gd name="T14" fmla="*/ 0 w 33"/>
                <a:gd name="T15" fmla="*/ 0 h 16"/>
                <a:gd name="T16" fmla="*/ 1 w 33"/>
                <a:gd name="T17" fmla="*/ 0 h 16"/>
                <a:gd name="T18" fmla="*/ 1 w 33"/>
                <a:gd name="T19" fmla="*/ 0 h 16"/>
                <a:gd name="T20" fmla="*/ 1 w 33"/>
                <a:gd name="T21" fmla="*/ 0 h 16"/>
                <a:gd name="T22" fmla="*/ 1 w 33"/>
                <a:gd name="T23" fmla="*/ 0 h 16"/>
                <a:gd name="T24" fmla="*/ 1 w 33"/>
                <a:gd name="T25" fmla="*/ 0 h 16"/>
                <a:gd name="T26" fmla="*/ 2 w 33"/>
                <a:gd name="T27" fmla="*/ 0 h 16"/>
                <a:gd name="T28" fmla="*/ 2 w 33"/>
                <a:gd name="T29" fmla="*/ 0 h 16"/>
                <a:gd name="T30" fmla="*/ 2 w 33"/>
                <a:gd name="T31" fmla="*/ 0 h 16"/>
                <a:gd name="T32" fmla="*/ 2 w 33"/>
                <a:gd name="T33" fmla="*/ 1 h 16"/>
                <a:gd name="T34" fmla="*/ 2 w 33"/>
                <a:gd name="T35" fmla="*/ 1 h 16"/>
                <a:gd name="T36" fmla="*/ 2 w 33"/>
                <a:gd name="T37" fmla="*/ 1 h 16"/>
                <a:gd name="T38" fmla="*/ 2 w 33"/>
                <a:gd name="T39" fmla="*/ 1 h 16"/>
                <a:gd name="T40" fmla="*/ 2 w 33"/>
                <a:gd name="T41" fmla="*/ 1 h 16"/>
                <a:gd name="T42" fmla="*/ 0 w 33"/>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2" y="1"/>
                  </a:lnTo>
                  <a:lnTo>
                    <a:pt x="25" y="2"/>
                  </a:lnTo>
                  <a:lnTo>
                    <a:pt x="27" y="3"/>
                  </a:lnTo>
                  <a:lnTo>
                    <a:pt x="30" y="6"/>
                  </a:lnTo>
                  <a:lnTo>
                    <a:pt x="31" y="8"/>
                  </a:lnTo>
                  <a:lnTo>
                    <a:pt x="32" y="11"/>
                  </a:lnTo>
                  <a:lnTo>
                    <a:pt x="33" y="14"/>
                  </a:lnTo>
                  <a:lnTo>
                    <a:pt x="33" y="16"/>
                  </a:lnTo>
                  <a:lnTo>
                    <a:pt x="0" y="1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6" name="Freeform 199">
              <a:extLst>
                <a:ext uri="{FF2B5EF4-FFF2-40B4-BE49-F238E27FC236}">
                  <a16:creationId xmlns:a16="http://schemas.microsoft.com/office/drawing/2014/main" id="{7E87B898-E6B9-42C4-B24D-FFA7D2DA6879}"/>
                </a:ext>
              </a:extLst>
            </p:cNvPr>
            <p:cNvSpPr>
              <a:spLocks/>
            </p:cNvSpPr>
            <p:nvPr/>
          </p:nvSpPr>
          <p:spPr bwMode="auto">
            <a:xfrm>
              <a:off x="4609" y="1643"/>
              <a:ext cx="1" cy="2"/>
            </a:xfrm>
            <a:custGeom>
              <a:avLst/>
              <a:gdLst>
                <a:gd name="T0" fmla="*/ 0 w 18"/>
                <a:gd name="T1" fmla="*/ 0 h 34"/>
                <a:gd name="T2" fmla="*/ 0 w 18"/>
                <a:gd name="T3" fmla="*/ 0 h 34"/>
                <a:gd name="T4" fmla="*/ 0 w 18"/>
                <a:gd name="T5" fmla="*/ 0 h 34"/>
                <a:gd name="T6" fmla="*/ 0 w 18"/>
                <a:gd name="T7" fmla="*/ 0 h 34"/>
                <a:gd name="T8" fmla="*/ 1 w 18"/>
                <a:gd name="T9" fmla="*/ 0 h 34"/>
                <a:gd name="T10" fmla="*/ 1 w 18"/>
                <a:gd name="T11" fmla="*/ 0 h 34"/>
                <a:gd name="T12" fmla="*/ 1 w 18"/>
                <a:gd name="T13" fmla="*/ 0 h 34"/>
                <a:gd name="T14" fmla="*/ 1 w 18"/>
                <a:gd name="T15" fmla="*/ 1 h 34"/>
                <a:gd name="T16" fmla="*/ 1 w 18"/>
                <a:gd name="T17" fmla="*/ 1 h 34"/>
                <a:gd name="T18" fmla="*/ 1 w 18"/>
                <a:gd name="T19" fmla="*/ 1 h 34"/>
                <a:gd name="T20" fmla="*/ 1 w 18"/>
                <a:gd name="T21" fmla="*/ 1 h 34"/>
                <a:gd name="T22" fmla="*/ 1 w 18"/>
                <a:gd name="T23" fmla="*/ 1 h 34"/>
                <a:gd name="T24" fmla="*/ 1 w 18"/>
                <a:gd name="T25" fmla="*/ 1 h 34"/>
                <a:gd name="T26" fmla="*/ 1 w 18"/>
                <a:gd name="T27" fmla="*/ 2 h 34"/>
                <a:gd name="T28" fmla="*/ 1 w 18"/>
                <a:gd name="T29" fmla="*/ 2 h 34"/>
                <a:gd name="T30" fmla="*/ 1 w 18"/>
                <a:gd name="T31" fmla="*/ 2 h 34"/>
                <a:gd name="T32" fmla="*/ 1 w 18"/>
                <a:gd name="T33" fmla="*/ 2 h 34"/>
                <a:gd name="T34" fmla="*/ 0 w 18"/>
                <a:gd name="T35" fmla="*/ 2 h 34"/>
                <a:gd name="T36" fmla="*/ 0 w 18"/>
                <a:gd name="T37" fmla="*/ 2 h 34"/>
                <a:gd name="T38" fmla="*/ 0 w 18"/>
                <a:gd name="T39" fmla="*/ 2 h 34"/>
                <a:gd name="T40" fmla="*/ 0 w 18"/>
                <a:gd name="T41" fmla="*/ 2 h 34"/>
                <a:gd name="T42" fmla="*/ 0 w 18"/>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34">
                  <a:moveTo>
                    <a:pt x="0" y="0"/>
                  </a:moveTo>
                  <a:lnTo>
                    <a:pt x="0" y="0"/>
                  </a:lnTo>
                  <a:lnTo>
                    <a:pt x="3" y="0"/>
                  </a:lnTo>
                  <a:lnTo>
                    <a:pt x="6" y="1"/>
                  </a:lnTo>
                  <a:lnTo>
                    <a:pt x="9" y="2"/>
                  </a:lnTo>
                  <a:lnTo>
                    <a:pt x="12" y="3"/>
                  </a:lnTo>
                  <a:lnTo>
                    <a:pt x="14" y="7"/>
                  </a:lnTo>
                  <a:lnTo>
                    <a:pt x="16" y="9"/>
                  </a:lnTo>
                  <a:lnTo>
                    <a:pt x="17" y="12"/>
                  </a:lnTo>
                  <a:lnTo>
                    <a:pt x="18" y="15"/>
                  </a:lnTo>
                  <a:lnTo>
                    <a:pt x="18" y="17"/>
                  </a:lnTo>
                  <a:lnTo>
                    <a:pt x="18" y="20"/>
                  </a:lnTo>
                  <a:lnTo>
                    <a:pt x="17" y="23"/>
                  </a:lnTo>
                  <a:lnTo>
                    <a:pt x="16" y="26"/>
                  </a:lnTo>
                  <a:lnTo>
                    <a:pt x="14" y="28"/>
                  </a:lnTo>
                  <a:lnTo>
                    <a:pt x="12" y="30"/>
                  </a:lnTo>
                  <a:lnTo>
                    <a:pt x="9" y="32"/>
                  </a:lnTo>
                  <a:lnTo>
                    <a:pt x="6" y="33"/>
                  </a:lnTo>
                  <a:lnTo>
                    <a:pt x="3" y="34"/>
                  </a:lnTo>
                  <a:lnTo>
                    <a:pt x="0" y="3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7" name="Freeform 200">
              <a:extLst>
                <a:ext uri="{FF2B5EF4-FFF2-40B4-BE49-F238E27FC236}">
                  <a16:creationId xmlns:a16="http://schemas.microsoft.com/office/drawing/2014/main" id="{70643CB9-DAEE-49C8-AC88-0235B418041C}"/>
                </a:ext>
              </a:extLst>
            </p:cNvPr>
            <p:cNvSpPr>
              <a:spLocks/>
            </p:cNvSpPr>
            <p:nvPr/>
          </p:nvSpPr>
          <p:spPr bwMode="auto">
            <a:xfrm>
              <a:off x="4589" y="1611"/>
              <a:ext cx="18" cy="20"/>
            </a:xfrm>
            <a:custGeom>
              <a:avLst/>
              <a:gdLst>
                <a:gd name="T0" fmla="*/ 18 w 309"/>
                <a:gd name="T1" fmla="*/ 4 h 332"/>
                <a:gd name="T2" fmla="*/ 18 w 309"/>
                <a:gd name="T3" fmla="*/ 5 h 332"/>
                <a:gd name="T4" fmla="*/ 18 w 309"/>
                <a:gd name="T5" fmla="*/ 5 h 332"/>
                <a:gd name="T6" fmla="*/ 18 w 309"/>
                <a:gd name="T7" fmla="*/ 5 h 332"/>
                <a:gd name="T8" fmla="*/ 18 w 309"/>
                <a:gd name="T9" fmla="*/ 5 h 332"/>
                <a:gd name="T10" fmla="*/ 18 w 309"/>
                <a:gd name="T11" fmla="*/ 5 h 332"/>
                <a:gd name="T12" fmla="*/ 18 w 309"/>
                <a:gd name="T13" fmla="*/ 5 h 332"/>
                <a:gd name="T14" fmla="*/ 18 w 309"/>
                <a:gd name="T15" fmla="*/ 5 h 332"/>
                <a:gd name="T16" fmla="*/ 17 w 309"/>
                <a:gd name="T17" fmla="*/ 5 h 332"/>
                <a:gd name="T18" fmla="*/ 17 w 309"/>
                <a:gd name="T19" fmla="*/ 19 h 332"/>
                <a:gd name="T20" fmla="*/ 17 w 309"/>
                <a:gd name="T21" fmla="*/ 19 h 332"/>
                <a:gd name="T22" fmla="*/ 17 w 309"/>
                <a:gd name="T23" fmla="*/ 19 h 332"/>
                <a:gd name="T24" fmla="*/ 16 w 309"/>
                <a:gd name="T25" fmla="*/ 20 h 332"/>
                <a:gd name="T26" fmla="*/ 15 w 309"/>
                <a:gd name="T27" fmla="*/ 20 h 332"/>
                <a:gd name="T28" fmla="*/ 15 w 309"/>
                <a:gd name="T29" fmla="*/ 20 h 332"/>
                <a:gd name="T30" fmla="*/ 15 w 309"/>
                <a:gd name="T31" fmla="*/ 20 h 332"/>
                <a:gd name="T32" fmla="*/ 15 w 309"/>
                <a:gd name="T33" fmla="*/ 20 h 332"/>
                <a:gd name="T34" fmla="*/ 15 w 309"/>
                <a:gd name="T35" fmla="*/ 20 h 332"/>
                <a:gd name="T36" fmla="*/ 14 w 309"/>
                <a:gd name="T37" fmla="*/ 19 h 332"/>
                <a:gd name="T38" fmla="*/ 14 w 309"/>
                <a:gd name="T39" fmla="*/ 19 h 332"/>
                <a:gd name="T40" fmla="*/ 3 w 309"/>
                <a:gd name="T41" fmla="*/ 19 h 332"/>
                <a:gd name="T42" fmla="*/ 3 w 309"/>
                <a:gd name="T43" fmla="*/ 19 h 332"/>
                <a:gd name="T44" fmla="*/ 3 w 309"/>
                <a:gd name="T45" fmla="*/ 19 h 332"/>
                <a:gd name="T46" fmla="*/ 2 w 309"/>
                <a:gd name="T47" fmla="*/ 20 h 332"/>
                <a:gd name="T48" fmla="*/ 2 w 309"/>
                <a:gd name="T49" fmla="*/ 20 h 332"/>
                <a:gd name="T50" fmla="*/ 1 w 309"/>
                <a:gd name="T51" fmla="*/ 20 h 332"/>
                <a:gd name="T52" fmla="*/ 1 w 309"/>
                <a:gd name="T53" fmla="*/ 20 h 332"/>
                <a:gd name="T54" fmla="*/ 0 w 309"/>
                <a:gd name="T55" fmla="*/ 20 h 332"/>
                <a:gd name="T56" fmla="*/ 0 w 309"/>
                <a:gd name="T57" fmla="*/ 20 h 332"/>
                <a:gd name="T58" fmla="*/ 0 w 309"/>
                <a:gd name="T59" fmla="*/ 20 h 332"/>
                <a:gd name="T60" fmla="*/ 0 w 309"/>
                <a:gd name="T61" fmla="*/ 20 h 332"/>
                <a:gd name="T62" fmla="*/ 0 w 309"/>
                <a:gd name="T63" fmla="*/ 4 h 332"/>
                <a:gd name="T64" fmla="*/ 3 w 309"/>
                <a:gd name="T65" fmla="*/ 4 h 332"/>
                <a:gd name="T66" fmla="*/ 4 w 309"/>
                <a:gd name="T67" fmla="*/ 5 h 332"/>
                <a:gd name="T68" fmla="*/ 4 w 309"/>
                <a:gd name="T69" fmla="*/ 5 h 332"/>
                <a:gd name="T70" fmla="*/ 4 w 309"/>
                <a:gd name="T71" fmla="*/ 5 h 332"/>
                <a:gd name="T72" fmla="*/ 4 w 309"/>
                <a:gd name="T73" fmla="*/ 5 h 332"/>
                <a:gd name="T74" fmla="*/ 4 w 309"/>
                <a:gd name="T75" fmla="*/ 5 h 332"/>
                <a:gd name="T76" fmla="*/ 3 w 309"/>
                <a:gd name="T77" fmla="*/ 5 h 332"/>
                <a:gd name="T78" fmla="*/ 3 w 309"/>
                <a:gd name="T79" fmla="*/ 6 h 332"/>
                <a:gd name="T80" fmla="*/ 7 w 309"/>
                <a:gd name="T81" fmla="*/ 0 h 332"/>
                <a:gd name="T82" fmla="*/ 10 w 309"/>
                <a:gd name="T83" fmla="*/ 0 h 332"/>
                <a:gd name="T84" fmla="*/ 11 w 309"/>
                <a:gd name="T85" fmla="*/ 0 h 332"/>
                <a:gd name="T86" fmla="*/ 11 w 309"/>
                <a:gd name="T87" fmla="*/ 0 h 332"/>
                <a:gd name="T88" fmla="*/ 11 w 309"/>
                <a:gd name="T89" fmla="*/ 1 h 332"/>
                <a:gd name="T90" fmla="*/ 11 w 309"/>
                <a:gd name="T91" fmla="*/ 1 h 332"/>
                <a:gd name="T92" fmla="*/ 11 w 309"/>
                <a:gd name="T93" fmla="*/ 1 h 332"/>
                <a:gd name="T94" fmla="*/ 11 w 309"/>
                <a:gd name="T95" fmla="*/ 1 h 332"/>
                <a:gd name="T96" fmla="*/ 10 w 309"/>
                <a:gd name="T97" fmla="*/ 1 h 332"/>
                <a:gd name="T98" fmla="*/ 10 w 309"/>
                <a:gd name="T99" fmla="*/ 1 h 3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9" h="332">
                  <a:moveTo>
                    <a:pt x="248" y="278"/>
                  </a:moveTo>
                  <a:lnTo>
                    <a:pt x="248" y="68"/>
                  </a:lnTo>
                  <a:lnTo>
                    <a:pt x="303" y="74"/>
                  </a:lnTo>
                  <a:lnTo>
                    <a:pt x="304" y="74"/>
                  </a:lnTo>
                  <a:lnTo>
                    <a:pt x="305" y="74"/>
                  </a:lnTo>
                  <a:lnTo>
                    <a:pt x="306" y="75"/>
                  </a:lnTo>
                  <a:lnTo>
                    <a:pt x="307" y="75"/>
                  </a:lnTo>
                  <a:lnTo>
                    <a:pt x="307" y="76"/>
                  </a:lnTo>
                  <a:lnTo>
                    <a:pt x="308" y="76"/>
                  </a:lnTo>
                  <a:lnTo>
                    <a:pt x="308" y="77"/>
                  </a:lnTo>
                  <a:lnTo>
                    <a:pt x="308" y="78"/>
                  </a:lnTo>
                  <a:lnTo>
                    <a:pt x="308" y="79"/>
                  </a:lnTo>
                  <a:lnTo>
                    <a:pt x="309" y="80"/>
                  </a:lnTo>
                  <a:lnTo>
                    <a:pt x="308" y="80"/>
                  </a:lnTo>
                  <a:lnTo>
                    <a:pt x="308" y="81"/>
                  </a:lnTo>
                  <a:lnTo>
                    <a:pt x="308" y="82"/>
                  </a:lnTo>
                  <a:lnTo>
                    <a:pt x="308" y="83"/>
                  </a:lnTo>
                  <a:lnTo>
                    <a:pt x="307" y="83"/>
                  </a:lnTo>
                  <a:lnTo>
                    <a:pt x="307" y="84"/>
                  </a:lnTo>
                  <a:lnTo>
                    <a:pt x="306" y="85"/>
                  </a:lnTo>
                  <a:lnTo>
                    <a:pt x="305" y="87"/>
                  </a:lnTo>
                  <a:lnTo>
                    <a:pt x="304" y="87"/>
                  </a:lnTo>
                  <a:lnTo>
                    <a:pt x="303" y="88"/>
                  </a:lnTo>
                  <a:lnTo>
                    <a:pt x="301" y="88"/>
                  </a:lnTo>
                  <a:lnTo>
                    <a:pt x="300" y="89"/>
                  </a:lnTo>
                  <a:lnTo>
                    <a:pt x="298" y="90"/>
                  </a:lnTo>
                  <a:lnTo>
                    <a:pt x="297" y="91"/>
                  </a:lnTo>
                  <a:lnTo>
                    <a:pt x="297" y="307"/>
                  </a:lnTo>
                  <a:lnTo>
                    <a:pt x="296" y="309"/>
                  </a:lnTo>
                  <a:lnTo>
                    <a:pt x="296" y="311"/>
                  </a:lnTo>
                  <a:lnTo>
                    <a:pt x="295" y="313"/>
                  </a:lnTo>
                  <a:lnTo>
                    <a:pt x="292" y="314"/>
                  </a:lnTo>
                  <a:lnTo>
                    <a:pt x="291" y="317"/>
                  </a:lnTo>
                  <a:lnTo>
                    <a:pt x="289" y="319"/>
                  </a:lnTo>
                  <a:lnTo>
                    <a:pt x="287" y="321"/>
                  </a:lnTo>
                  <a:lnTo>
                    <a:pt x="284" y="322"/>
                  </a:lnTo>
                  <a:lnTo>
                    <a:pt x="282" y="324"/>
                  </a:lnTo>
                  <a:lnTo>
                    <a:pt x="279" y="325"/>
                  </a:lnTo>
                  <a:lnTo>
                    <a:pt x="276" y="326"/>
                  </a:lnTo>
                  <a:lnTo>
                    <a:pt x="273" y="327"/>
                  </a:lnTo>
                  <a:lnTo>
                    <a:pt x="270" y="328"/>
                  </a:lnTo>
                  <a:lnTo>
                    <a:pt x="266" y="328"/>
                  </a:lnTo>
                  <a:lnTo>
                    <a:pt x="263" y="328"/>
                  </a:lnTo>
                  <a:lnTo>
                    <a:pt x="260" y="329"/>
                  </a:lnTo>
                  <a:lnTo>
                    <a:pt x="258" y="328"/>
                  </a:lnTo>
                  <a:lnTo>
                    <a:pt x="257" y="328"/>
                  </a:lnTo>
                  <a:lnTo>
                    <a:pt x="255" y="328"/>
                  </a:lnTo>
                  <a:lnTo>
                    <a:pt x="254" y="328"/>
                  </a:lnTo>
                  <a:lnTo>
                    <a:pt x="253" y="328"/>
                  </a:lnTo>
                  <a:lnTo>
                    <a:pt x="252" y="327"/>
                  </a:lnTo>
                  <a:lnTo>
                    <a:pt x="251" y="327"/>
                  </a:lnTo>
                  <a:lnTo>
                    <a:pt x="250" y="327"/>
                  </a:lnTo>
                  <a:lnTo>
                    <a:pt x="249" y="326"/>
                  </a:lnTo>
                  <a:lnTo>
                    <a:pt x="249" y="325"/>
                  </a:lnTo>
                  <a:lnTo>
                    <a:pt x="248" y="324"/>
                  </a:lnTo>
                  <a:lnTo>
                    <a:pt x="247" y="323"/>
                  </a:lnTo>
                  <a:lnTo>
                    <a:pt x="247" y="322"/>
                  </a:lnTo>
                  <a:lnTo>
                    <a:pt x="247" y="321"/>
                  </a:lnTo>
                  <a:lnTo>
                    <a:pt x="247" y="320"/>
                  </a:lnTo>
                  <a:lnTo>
                    <a:pt x="247" y="319"/>
                  </a:lnTo>
                  <a:lnTo>
                    <a:pt x="247" y="286"/>
                  </a:lnTo>
                  <a:lnTo>
                    <a:pt x="52" y="286"/>
                  </a:lnTo>
                  <a:lnTo>
                    <a:pt x="52" y="310"/>
                  </a:lnTo>
                  <a:lnTo>
                    <a:pt x="51" y="312"/>
                  </a:lnTo>
                  <a:lnTo>
                    <a:pt x="49" y="314"/>
                  </a:lnTo>
                  <a:lnTo>
                    <a:pt x="48" y="318"/>
                  </a:lnTo>
                  <a:lnTo>
                    <a:pt x="47" y="320"/>
                  </a:lnTo>
                  <a:lnTo>
                    <a:pt x="45" y="322"/>
                  </a:lnTo>
                  <a:lnTo>
                    <a:pt x="43" y="323"/>
                  </a:lnTo>
                  <a:lnTo>
                    <a:pt x="40" y="325"/>
                  </a:lnTo>
                  <a:lnTo>
                    <a:pt x="37" y="326"/>
                  </a:lnTo>
                  <a:lnTo>
                    <a:pt x="35" y="327"/>
                  </a:lnTo>
                  <a:lnTo>
                    <a:pt x="32" y="329"/>
                  </a:lnTo>
                  <a:lnTo>
                    <a:pt x="29" y="329"/>
                  </a:lnTo>
                  <a:lnTo>
                    <a:pt x="26" y="330"/>
                  </a:lnTo>
                  <a:lnTo>
                    <a:pt x="23" y="331"/>
                  </a:lnTo>
                  <a:lnTo>
                    <a:pt x="20" y="331"/>
                  </a:lnTo>
                  <a:lnTo>
                    <a:pt x="17" y="331"/>
                  </a:lnTo>
                  <a:lnTo>
                    <a:pt x="15" y="332"/>
                  </a:lnTo>
                  <a:lnTo>
                    <a:pt x="13" y="331"/>
                  </a:lnTo>
                  <a:lnTo>
                    <a:pt x="12" y="331"/>
                  </a:lnTo>
                  <a:lnTo>
                    <a:pt x="11" y="331"/>
                  </a:lnTo>
                  <a:lnTo>
                    <a:pt x="9" y="331"/>
                  </a:lnTo>
                  <a:lnTo>
                    <a:pt x="8" y="331"/>
                  </a:lnTo>
                  <a:lnTo>
                    <a:pt x="7" y="330"/>
                  </a:lnTo>
                  <a:lnTo>
                    <a:pt x="6" y="330"/>
                  </a:lnTo>
                  <a:lnTo>
                    <a:pt x="5" y="329"/>
                  </a:lnTo>
                  <a:lnTo>
                    <a:pt x="4" y="328"/>
                  </a:lnTo>
                  <a:lnTo>
                    <a:pt x="3" y="328"/>
                  </a:lnTo>
                  <a:lnTo>
                    <a:pt x="1" y="327"/>
                  </a:lnTo>
                  <a:lnTo>
                    <a:pt x="1" y="326"/>
                  </a:lnTo>
                  <a:lnTo>
                    <a:pt x="0" y="325"/>
                  </a:lnTo>
                  <a:lnTo>
                    <a:pt x="0" y="324"/>
                  </a:lnTo>
                  <a:lnTo>
                    <a:pt x="0" y="323"/>
                  </a:lnTo>
                  <a:lnTo>
                    <a:pt x="0" y="322"/>
                  </a:lnTo>
                  <a:lnTo>
                    <a:pt x="0" y="68"/>
                  </a:lnTo>
                  <a:lnTo>
                    <a:pt x="58" y="73"/>
                  </a:lnTo>
                  <a:lnTo>
                    <a:pt x="59" y="73"/>
                  </a:lnTo>
                  <a:lnTo>
                    <a:pt x="60" y="73"/>
                  </a:lnTo>
                  <a:lnTo>
                    <a:pt x="61" y="73"/>
                  </a:lnTo>
                  <a:lnTo>
                    <a:pt x="62" y="74"/>
                  </a:lnTo>
                  <a:lnTo>
                    <a:pt x="63" y="75"/>
                  </a:lnTo>
                  <a:lnTo>
                    <a:pt x="64" y="76"/>
                  </a:lnTo>
                  <a:lnTo>
                    <a:pt x="64" y="77"/>
                  </a:lnTo>
                  <a:lnTo>
                    <a:pt x="64" y="78"/>
                  </a:lnTo>
                  <a:lnTo>
                    <a:pt x="64" y="79"/>
                  </a:lnTo>
                  <a:lnTo>
                    <a:pt x="64" y="80"/>
                  </a:lnTo>
                  <a:lnTo>
                    <a:pt x="65" y="81"/>
                  </a:lnTo>
                  <a:lnTo>
                    <a:pt x="64" y="81"/>
                  </a:lnTo>
                  <a:lnTo>
                    <a:pt x="64" y="82"/>
                  </a:lnTo>
                  <a:lnTo>
                    <a:pt x="64" y="83"/>
                  </a:lnTo>
                  <a:lnTo>
                    <a:pt x="63" y="84"/>
                  </a:lnTo>
                  <a:lnTo>
                    <a:pt x="62" y="85"/>
                  </a:lnTo>
                  <a:lnTo>
                    <a:pt x="61" y="87"/>
                  </a:lnTo>
                  <a:lnTo>
                    <a:pt x="60" y="87"/>
                  </a:lnTo>
                  <a:lnTo>
                    <a:pt x="59" y="88"/>
                  </a:lnTo>
                  <a:lnTo>
                    <a:pt x="57" y="89"/>
                  </a:lnTo>
                  <a:lnTo>
                    <a:pt x="55" y="90"/>
                  </a:lnTo>
                  <a:lnTo>
                    <a:pt x="53" y="91"/>
                  </a:lnTo>
                  <a:lnTo>
                    <a:pt x="51" y="92"/>
                  </a:lnTo>
                  <a:lnTo>
                    <a:pt x="51" y="278"/>
                  </a:lnTo>
                  <a:lnTo>
                    <a:pt x="125" y="278"/>
                  </a:lnTo>
                  <a:lnTo>
                    <a:pt x="125" y="0"/>
                  </a:lnTo>
                  <a:lnTo>
                    <a:pt x="178" y="5"/>
                  </a:lnTo>
                  <a:lnTo>
                    <a:pt x="179" y="5"/>
                  </a:lnTo>
                  <a:lnTo>
                    <a:pt x="180" y="5"/>
                  </a:lnTo>
                  <a:lnTo>
                    <a:pt x="181" y="5"/>
                  </a:lnTo>
                  <a:lnTo>
                    <a:pt x="182" y="5"/>
                  </a:lnTo>
                  <a:lnTo>
                    <a:pt x="182" y="6"/>
                  </a:lnTo>
                  <a:lnTo>
                    <a:pt x="183" y="6"/>
                  </a:lnTo>
                  <a:lnTo>
                    <a:pt x="184" y="7"/>
                  </a:lnTo>
                  <a:lnTo>
                    <a:pt x="184" y="8"/>
                  </a:lnTo>
                  <a:lnTo>
                    <a:pt x="185" y="9"/>
                  </a:lnTo>
                  <a:lnTo>
                    <a:pt x="185" y="10"/>
                  </a:lnTo>
                  <a:lnTo>
                    <a:pt x="185" y="11"/>
                  </a:lnTo>
                  <a:lnTo>
                    <a:pt x="186" y="13"/>
                  </a:lnTo>
                  <a:lnTo>
                    <a:pt x="185" y="13"/>
                  </a:lnTo>
                  <a:lnTo>
                    <a:pt x="185" y="14"/>
                  </a:lnTo>
                  <a:lnTo>
                    <a:pt x="185" y="15"/>
                  </a:lnTo>
                  <a:lnTo>
                    <a:pt x="185" y="16"/>
                  </a:lnTo>
                  <a:lnTo>
                    <a:pt x="184" y="16"/>
                  </a:lnTo>
                  <a:lnTo>
                    <a:pt x="184" y="17"/>
                  </a:lnTo>
                  <a:lnTo>
                    <a:pt x="183" y="18"/>
                  </a:lnTo>
                  <a:lnTo>
                    <a:pt x="182" y="19"/>
                  </a:lnTo>
                  <a:lnTo>
                    <a:pt x="181" y="19"/>
                  </a:lnTo>
                  <a:lnTo>
                    <a:pt x="180" y="20"/>
                  </a:lnTo>
                  <a:lnTo>
                    <a:pt x="178" y="20"/>
                  </a:lnTo>
                  <a:lnTo>
                    <a:pt x="177" y="21"/>
                  </a:lnTo>
                  <a:lnTo>
                    <a:pt x="175" y="22"/>
                  </a:lnTo>
                  <a:lnTo>
                    <a:pt x="174" y="23"/>
                  </a:lnTo>
                  <a:lnTo>
                    <a:pt x="174" y="278"/>
                  </a:lnTo>
                  <a:lnTo>
                    <a:pt x="248" y="278"/>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8" name="Freeform 201">
              <a:extLst>
                <a:ext uri="{FF2B5EF4-FFF2-40B4-BE49-F238E27FC236}">
                  <a16:creationId xmlns:a16="http://schemas.microsoft.com/office/drawing/2014/main" id="{86F60061-C098-4141-BC74-881CBEBD2852}"/>
                </a:ext>
              </a:extLst>
            </p:cNvPr>
            <p:cNvSpPr>
              <a:spLocks noEditPoints="1"/>
            </p:cNvSpPr>
            <p:nvPr/>
          </p:nvSpPr>
          <p:spPr bwMode="auto">
            <a:xfrm>
              <a:off x="4611" y="1611"/>
              <a:ext cx="18" cy="19"/>
            </a:xfrm>
            <a:custGeom>
              <a:avLst/>
              <a:gdLst>
                <a:gd name="T0" fmla="*/ 15 w 303"/>
                <a:gd name="T1" fmla="*/ 1 h 326"/>
                <a:gd name="T2" fmla="*/ 15 w 303"/>
                <a:gd name="T3" fmla="*/ 0 h 326"/>
                <a:gd name="T4" fmla="*/ 15 w 303"/>
                <a:gd name="T5" fmla="*/ 0 h 326"/>
                <a:gd name="T6" fmla="*/ 15 w 303"/>
                <a:gd name="T7" fmla="*/ 0 h 326"/>
                <a:gd name="T8" fmla="*/ 16 w 303"/>
                <a:gd name="T9" fmla="*/ 0 h 326"/>
                <a:gd name="T10" fmla="*/ 16 w 303"/>
                <a:gd name="T11" fmla="*/ 0 h 326"/>
                <a:gd name="T12" fmla="*/ 16 w 303"/>
                <a:gd name="T13" fmla="*/ 0 h 326"/>
                <a:gd name="T14" fmla="*/ 16 w 303"/>
                <a:gd name="T15" fmla="*/ 0 h 326"/>
                <a:gd name="T16" fmla="*/ 16 w 303"/>
                <a:gd name="T17" fmla="*/ 0 h 326"/>
                <a:gd name="T18" fmla="*/ 16 w 303"/>
                <a:gd name="T19" fmla="*/ 0 h 326"/>
                <a:gd name="T20" fmla="*/ 18 w 303"/>
                <a:gd name="T21" fmla="*/ 2 h 326"/>
                <a:gd name="T22" fmla="*/ 18 w 303"/>
                <a:gd name="T23" fmla="*/ 2 h 326"/>
                <a:gd name="T24" fmla="*/ 18 w 303"/>
                <a:gd name="T25" fmla="*/ 2 h 326"/>
                <a:gd name="T26" fmla="*/ 18 w 303"/>
                <a:gd name="T27" fmla="*/ 2 h 326"/>
                <a:gd name="T28" fmla="*/ 18 w 303"/>
                <a:gd name="T29" fmla="*/ 2 h 326"/>
                <a:gd name="T30" fmla="*/ 18 w 303"/>
                <a:gd name="T31" fmla="*/ 2 h 326"/>
                <a:gd name="T32" fmla="*/ 18 w 303"/>
                <a:gd name="T33" fmla="*/ 2 h 326"/>
                <a:gd name="T34" fmla="*/ 18 w 303"/>
                <a:gd name="T35" fmla="*/ 3 h 326"/>
                <a:gd name="T36" fmla="*/ 18 w 303"/>
                <a:gd name="T37" fmla="*/ 17 h 326"/>
                <a:gd name="T38" fmla="*/ 17 w 303"/>
                <a:gd name="T39" fmla="*/ 18 h 326"/>
                <a:gd name="T40" fmla="*/ 17 w 303"/>
                <a:gd name="T41" fmla="*/ 18 h 326"/>
                <a:gd name="T42" fmla="*/ 17 w 303"/>
                <a:gd name="T43" fmla="*/ 19 h 326"/>
                <a:gd name="T44" fmla="*/ 16 w 303"/>
                <a:gd name="T45" fmla="*/ 19 h 326"/>
                <a:gd name="T46" fmla="*/ 16 w 303"/>
                <a:gd name="T47" fmla="*/ 19 h 326"/>
                <a:gd name="T48" fmla="*/ 15 w 303"/>
                <a:gd name="T49" fmla="*/ 19 h 326"/>
                <a:gd name="T50" fmla="*/ 15 w 303"/>
                <a:gd name="T51" fmla="*/ 19 h 326"/>
                <a:gd name="T52" fmla="*/ 14 w 303"/>
                <a:gd name="T53" fmla="*/ 18 h 326"/>
                <a:gd name="T54" fmla="*/ 14 w 303"/>
                <a:gd name="T55" fmla="*/ 18 h 326"/>
                <a:gd name="T56" fmla="*/ 14 w 303"/>
                <a:gd name="T57" fmla="*/ 18 h 326"/>
                <a:gd name="T58" fmla="*/ 3 w 303"/>
                <a:gd name="T59" fmla="*/ 18 h 326"/>
                <a:gd name="T60" fmla="*/ 3 w 303"/>
                <a:gd name="T61" fmla="*/ 18 h 326"/>
                <a:gd name="T62" fmla="*/ 3 w 303"/>
                <a:gd name="T63" fmla="*/ 18 h 326"/>
                <a:gd name="T64" fmla="*/ 3 w 303"/>
                <a:gd name="T65" fmla="*/ 18 h 326"/>
                <a:gd name="T66" fmla="*/ 3 w 303"/>
                <a:gd name="T67" fmla="*/ 18 h 326"/>
                <a:gd name="T68" fmla="*/ 2 w 303"/>
                <a:gd name="T69" fmla="*/ 19 h 326"/>
                <a:gd name="T70" fmla="*/ 2 w 303"/>
                <a:gd name="T71" fmla="*/ 19 h 326"/>
                <a:gd name="T72" fmla="*/ 2 w 303"/>
                <a:gd name="T73" fmla="*/ 19 h 326"/>
                <a:gd name="T74" fmla="*/ 1 w 303"/>
                <a:gd name="T75" fmla="*/ 19 h 326"/>
                <a:gd name="T76" fmla="*/ 1 w 303"/>
                <a:gd name="T77" fmla="*/ 19 h 326"/>
                <a:gd name="T78" fmla="*/ 1 w 303"/>
                <a:gd name="T79" fmla="*/ 19 h 326"/>
                <a:gd name="T80" fmla="*/ 1 w 303"/>
                <a:gd name="T81" fmla="*/ 19 h 326"/>
                <a:gd name="T82" fmla="*/ 0 w 303"/>
                <a:gd name="T83" fmla="*/ 19 h 326"/>
                <a:gd name="T84" fmla="*/ 0 w 303"/>
                <a:gd name="T85" fmla="*/ 19 h 326"/>
                <a:gd name="T86" fmla="*/ 0 w 303"/>
                <a:gd name="T87" fmla="*/ 19 h 326"/>
                <a:gd name="T88" fmla="*/ 0 w 303"/>
                <a:gd name="T89" fmla="*/ 19 h 326"/>
                <a:gd name="T90" fmla="*/ 0 w 303"/>
                <a:gd name="T91" fmla="*/ 18 h 326"/>
                <a:gd name="T92" fmla="*/ 3 w 303"/>
                <a:gd name="T93" fmla="*/ 2 h 326"/>
                <a:gd name="T94" fmla="*/ 7 w 303"/>
                <a:gd name="T95" fmla="*/ 2 h 326"/>
                <a:gd name="T96" fmla="*/ 3 w 303"/>
                <a:gd name="T97" fmla="*/ 16 h 326"/>
                <a:gd name="T98" fmla="*/ 3 w 303"/>
                <a:gd name="T99" fmla="*/ 9 h 326"/>
                <a:gd name="T100" fmla="*/ 11 w 303"/>
                <a:gd name="T101" fmla="*/ 2 h 326"/>
                <a:gd name="T102" fmla="*/ 11 w 303"/>
                <a:gd name="T103" fmla="*/ 2 h 326"/>
                <a:gd name="T104" fmla="*/ 11 w 303"/>
                <a:gd name="T105" fmla="*/ 2 h 326"/>
                <a:gd name="T106" fmla="*/ 11 w 303"/>
                <a:gd name="T107" fmla="*/ 3 h 326"/>
                <a:gd name="T108" fmla="*/ 11 w 303"/>
                <a:gd name="T109" fmla="*/ 3 h 326"/>
                <a:gd name="T110" fmla="*/ 10 w 303"/>
                <a:gd name="T111" fmla="*/ 3 h 326"/>
                <a:gd name="T112" fmla="*/ 10 w 303"/>
                <a:gd name="T113" fmla="*/ 3 h 326"/>
                <a:gd name="T114" fmla="*/ 10 w 303"/>
                <a:gd name="T115" fmla="*/ 3 h 326"/>
                <a:gd name="T116" fmla="*/ 10 w 303"/>
                <a:gd name="T117" fmla="*/ 9 h 326"/>
                <a:gd name="T118" fmla="*/ 15 w 303"/>
                <a:gd name="T119" fmla="*/ 9 h 3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3" h="326">
                  <a:moveTo>
                    <a:pt x="51" y="24"/>
                  </a:moveTo>
                  <a:lnTo>
                    <a:pt x="242" y="24"/>
                  </a:lnTo>
                  <a:lnTo>
                    <a:pt x="251" y="10"/>
                  </a:lnTo>
                  <a:lnTo>
                    <a:pt x="251" y="8"/>
                  </a:lnTo>
                  <a:lnTo>
                    <a:pt x="252" y="7"/>
                  </a:lnTo>
                  <a:lnTo>
                    <a:pt x="253" y="7"/>
                  </a:lnTo>
                  <a:lnTo>
                    <a:pt x="254" y="6"/>
                  </a:lnTo>
                  <a:lnTo>
                    <a:pt x="255" y="5"/>
                  </a:lnTo>
                  <a:lnTo>
                    <a:pt x="255" y="4"/>
                  </a:lnTo>
                  <a:lnTo>
                    <a:pt x="256" y="4"/>
                  </a:lnTo>
                  <a:lnTo>
                    <a:pt x="257" y="3"/>
                  </a:lnTo>
                  <a:lnTo>
                    <a:pt x="258" y="3"/>
                  </a:lnTo>
                  <a:lnTo>
                    <a:pt x="259" y="2"/>
                  </a:lnTo>
                  <a:lnTo>
                    <a:pt x="260" y="2"/>
                  </a:lnTo>
                  <a:lnTo>
                    <a:pt x="261" y="2"/>
                  </a:lnTo>
                  <a:lnTo>
                    <a:pt x="262" y="2"/>
                  </a:lnTo>
                  <a:lnTo>
                    <a:pt x="263" y="2"/>
                  </a:lnTo>
                  <a:lnTo>
                    <a:pt x="264" y="2"/>
                  </a:lnTo>
                  <a:lnTo>
                    <a:pt x="265" y="2"/>
                  </a:lnTo>
                  <a:lnTo>
                    <a:pt x="267" y="2"/>
                  </a:lnTo>
                  <a:lnTo>
                    <a:pt x="268" y="2"/>
                  </a:lnTo>
                  <a:lnTo>
                    <a:pt x="269" y="2"/>
                  </a:lnTo>
                  <a:lnTo>
                    <a:pt x="269" y="3"/>
                  </a:lnTo>
                  <a:lnTo>
                    <a:pt x="270" y="3"/>
                  </a:lnTo>
                  <a:lnTo>
                    <a:pt x="271" y="3"/>
                  </a:lnTo>
                  <a:lnTo>
                    <a:pt x="271" y="4"/>
                  </a:lnTo>
                  <a:lnTo>
                    <a:pt x="272" y="4"/>
                  </a:lnTo>
                  <a:lnTo>
                    <a:pt x="273" y="5"/>
                  </a:lnTo>
                  <a:lnTo>
                    <a:pt x="274" y="5"/>
                  </a:lnTo>
                  <a:lnTo>
                    <a:pt x="275" y="6"/>
                  </a:lnTo>
                  <a:lnTo>
                    <a:pt x="276" y="7"/>
                  </a:lnTo>
                  <a:lnTo>
                    <a:pt x="300" y="25"/>
                  </a:lnTo>
                  <a:lnTo>
                    <a:pt x="301" y="26"/>
                  </a:lnTo>
                  <a:lnTo>
                    <a:pt x="301" y="27"/>
                  </a:lnTo>
                  <a:lnTo>
                    <a:pt x="302" y="27"/>
                  </a:lnTo>
                  <a:lnTo>
                    <a:pt x="302" y="28"/>
                  </a:lnTo>
                  <a:lnTo>
                    <a:pt x="302" y="29"/>
                  </a:lnTo>
                  <a:lnTo>
                    <a:pt x="302" y="30"/>
                  </a:lnTo>
                  <a:lnTo>
                    <a:pt x="302" y="31"/>
                  </a:lnTo>
                  <a:lnTo>
                    <a:pt x="302" y="32"/>
                  </a:lnTo>
                  <a:lnTo>
                    <a:pt x="302" y="33"/>
                  </a:lnTo>
                  <a:lnTo>
                    <a:pt x="303" y="34"/>
                  </a:lnTo>
                  <a:lnTo>
                    <a:pt x="302" y="34"/>
                  </a:lnTo>
                  <a:lnTo>
                    <a:pt x="302" y="35"/>
                  </a:lnTo>
                  <a:lnTo>
                    <a:pt x="302" y="36"/>
                  </a:lnTo>
                  <a:lnTo>
                    <a:pt x="302" y="37"/>
                  </a:lnTo>
                  <a:lnTo>
                    <a:pt x="301" y="37"/>
                  </a:lnTo>
                  <a:lnTo>
                    <a:pt x="301" y="38"/>
                  </a:lnTo>
                  <a:lnTo>
                    <a:pt x="300" y="39"/>
                  </a:lnTo>
                  <a:lnTo>
                    <a:pt x="300" y="41"/>
                  </a:lnTo>
                  <a:lnTo>
                    <a:pt x="299" y="42"/>
                  </a:lnTo>
                  <a:lnTo>
                    <a:pt x="298" y="43"/>
                  </a:lnTo>
                  <a:lnTo>
                    <a:pt x="297" y="44"/>
                  </a:lnTo>
                  <a:lnTo>
                    <a:pt x="296" y="45"/>
                  </a:lnTo>
                  <a:lnTo>
                    <a:pt x="295" y="46"/>
                  </a:lnTo>
                  <a:lnTo>
                    <a:pt x="295" y="48"/>
                  </a:lnTo>
                  <a:lnTo>
                    <a:pt x="295" y="299"/>
                  </a:lnTo>
                  <a:lnTo>
                    <a:pt x="294" y="302"/>
                  </a:lnTo>
                  <a:lnTo>
                    <a:pt x="293" y="304"/>
                  </a:lnTo>
                  <a:lnTo>
                    <a:pt x="292" y="307"/>
                  </a:lnTo>
                  <a:lnTo>
                    <a:pt x="291" y="309"/>
                  </a:lnTo>
                  <a:lnTo>
                    <a:pt x="289" y="311"/>
                  </a:lnTo>
                  <a:lnTo>
                    <a:pt x="286" y="313"/>
                  </a:lnTo>
                  <a:lnTo>
                    <a:pt x="284" y="316"/>
                  </a:lnTo>
                  <a:lnTo>
                    <a:pt x="281" y="317"/>
                  </a:lnTo>
                  <a:lnTo>
                    <a:pt x="278" y="318"/>
                  </a:lnTo>
                  <a:lnTo>
                    <a:pt x="275" y="319"/>
                  </a:lnTo>
                  <a:lnTo>
                    <a:pt x="272" y="320"/>
                  </a:lnTo>
                  <a:lnTo>
                    <a:pt x="270" y="320"/>
                  </a:lnTo>
                  <a:lnTo>
                    <a:pt x="267" y="321"/>
                  </a:lnTo>
                  <a:lnTo>
                    <a:pt x="263" y="321"/>
                  </a:lnTo>
                  <a:lnTo>
                    <a:pt x="261" y="321"/>
                  </a:lnTo>
                  <a:lnTo>
                    <a:pt x="259" y="322"/>
                  </a:lnTo>
                  <a:lnTo>
                    <a:pt x="256" y="321"/>
                  </a:lnTo>
                  <a:lnTo>
                    <a:pt x="253" y="321"/>
                  </a:lnTo>
                  <a:lnTo>
                    <a:pt x="251" y="321"/>
                  </a:lnTo>
                  <a:lnTo>
                    <a:pt x="249" y="320"/>
                  </a:lnTo>
                  <a:lnTo>
                    <a:pt x="248" y="320"/>
                  </a:lnTo>
                  <a:lnTo>
                    <a:pt x="246" y="319"/>
                  </a:lnTo>
                  <a:lnTo>
                    <a:pt x="245" y="318"/>
                  </a:lnTo>
                  <a:lnTo>
                    <a:pt x="244" y="317"/>
                  </a:lnTo>
                  <a:lnTo>
                    <a:pt x="243" y="316"/>
                  </a:lnTo>
                  <a:lnTo>
                    <a:pt x="243" y="314"/>
                  </a:lnTo>
                  <a:lnTo>
                    <a:pt x="243" y="313"/>
                  </a:lnTo>
                  <a:lnTo>
                    <a:pt x="243" y="312"/>
                  </a:lnTo>
                  <a:lnTo>
                    <a:pt x="243" y="311"/>
                  </a:lnTo>
                  <a:lnTo>
                    <a:pt x="243" y="310"/>
                  </a:lnTo>
                  <a:lnTo>
                    <a:pt x="243" y="286"/>
                  </a:lnTo>
                  <a:lnTo>
                    <a:pt x="50" y="286"/>
                  </a:lnTo>
                  <a:lnTo>
                    <a:pt x="50" y="306"/>
                  </a:lnTo>
                  <a:lnTo>
                    <a:pt x="49" y="306"/>
                  </a:lnTo>
                  <a:lnTo>
                    <a:pt x="49" y="307"/>
                  </a:lnTo>
                  <a:lnTo>
                    <a:pt x="49" y="308"/>
                  </a:lnTo>
                  <a:lnTo>
                    <a:pt x="49" y="309"/>
                  </a:lnTo>
                  <a:lnTo>
                    <a:pt x="49" y="310"/>
                  </a:lnTo>
                  <a:lnTo>
                    <a:pt x="49" y="311"/>
                  </a:lnTo>
                  <a:lnTo>
                    <a:pt x="49" y="312"/>
                  </a:lnTo>
                  <a:lnTo>
                    <a:pt x="48" y="312"/>
                  </a:lnTo>
                  <a:lnTo>
                    <a:pt x="48" y="313"/>
                  </a:lnTo>
                  <a:lnTo>
                    <a:pt x="47" y="314"/>
                  </a:lnTo>
                  <a:lnTo>
                    <a:pt x="46" y="316"/>
                  </a:lnTo>
                  <a:lnTo>
                    <a:pt x="45" y="316"/>
                  </a:lnTo>
                  <a:lnTo>
                    <a:pt x="44" y="317"/>
                  </a:lnTo>
                  <a:lnTo>
                    <a:pt x="43" y="318"/>
                  </a:lnTo>
                  <a:lnTo>
                    <a:pt x="41" y="319"/>
                  </a:lnTo>
                  <a:lnTo>
                    <a:pt x="40" y="320"/>
                  </a:lnTo>
                  <a:lnTo>
                    <a:pt x="38" y="320"/>
                  </a:lnTo>
                  <a:lnTo>
                    <a:pt x="36" y="321"/>
                  </a:lnTo>
                  <a:lnTo>
                    <a:pt x="33" y="322"/>
                  </a:lnTo>
                  <a:lnTo>
                    <a:pt x="31" y="323"/>
                  </a:lnTo>
                  <a:lnTo>
                    <a:pt x="29" y="323"/>
                  </a:lnTo>
                  <a:lnTo>
                    <a:pt x="27" y="324"/>
                  </a:lnTo>
                  <a:lnTo>
                    <a:pt x="25" y="324"/>
                  </a:lnTo>
                  <a:lnTo>
                    <a:pt x="22" y="324"/>
                  </a:lnTo>
                  <a:lnTo>
                    <a:pt x="20" y="325"/>
                  </a:lnTo>
                  <a:lnTo>
                    <a:pt x="18" y="325"/>
                  </a:lnTo>
                  <a:lnTo>
                    <a:pt x="16" y="325"/>
                  </a:lnTo>
                  <a:lnTo>
                    <a:pt x="15" y="325"/>
                  </a:lnTo>
                  <a:lnTo>
                    <a:pt x="13" y="325"/>
                  </a:lnTo>
                  <a:lnTo>
                    <a:pt x="12" y="325"/>
                  </a:lnTo>
                  <a:lnTo>
                    <a:pt x="11" y="325"/>
                  </a:lnTo>
                  <a:lnTo>
                    <a:pt x="11" y="326"/>
                  </a:lnTo>
                  <a:lnTo>
                    <a:pt x="9" y="325"/>
                  </a:lnTo>
                  <a:lnTo>
                    <a:pt x="8" y="325"/>
                  </a:lnTo>
                  <a:lnTo>
                    <a:pt x="7" y="325"/>
                  </a:lnTo>
                  <a:lnTo>
                    <a:pt x="6" y="325"/>
                  </a:lnTo>
                  <a:lnTo>
                    <a:pt x="5" y="325"/>
                  </a:lnTo>
                  <a:lnTo>
                    <a:pt x="4" y="324"/>
                  </a:lnTo>
                  <a:lnTo>
                    <a:pt x="3" y="324"/>
                  </a:lnTo>
                  <a:lnTo>
                    <a:pt x="2" y="323"/>
                  </a:lnTo>
                  <a:lnTo>
                    <a:pt x="2" y="322"/>
                  </a:lnTo>
                  <a:lnTo>
                    <a:pt x="1" y="322"/>
                  </a:lnTo>
                  <a:lnTo>
                    <a:pt x="1" y="321"/>
                  </a:lnTo>
                  <a:lnTo>
                    <a:pt x="0" y="320"/>
                  </a:lnTo>
                  <a:lnTo>
                    <a:pt x="0" y="319"/>
                  </a:lnTo>
                  <a:lnTo>
                    <a:pt x="0" y="318"/>
                  </a:lnTo>
                  <a:lnTo>
                    <a:pt x="0" y="317"/>
                  </a:lnTo>
                  <a:lnTo>
                    <a:pt x="0" y="316"/>
                  </a:lnTo>
                  <a:lnTo>
                    <a:pt x="0" y="0"/>
                  </a:lnTo>
                  <a:lnTo>
                    <a:pt x="51" y="24"/>
                  </a:lnTo>
                  <a:close/>
                  <a:moveTo>
                    <a:pt x="49" y="33"/>
                  </a:moveTo>
                  <a:lnTo>
                    <a:pt x="49" y="150"/>
                  </a:lnTo>
                  <a:lnTo>
                    <a:pt x="124" y="150"/>
                  </a:lnTo>
                  <a:lnTo>
                    <a:pt x="124" y="33"/>
                  </a:lnTo>
                  <a:lnTo>
                    <a:pt x="49" y="33"/>
                  </a:lnTo>
                  <a:close/>
                  <a:moveTo>
                    <a:pt x="49" y="159"/>
                  </a:moveTo>
                  <a:lnTo>
                    <a:pt x="49" y="278"/>
                  </a:lnTo>
                  <a:lnTo>
                    <a:pt x="124" y="278"/>
                  </a:lnTo>
                  <a:lnTo>
                    <a:pt x="124" y="159"/>
                  </a:lnTo>
                  <a:lnTo>
                    <a:pt x="49" y="159"/>
                  </a:lnTo>
                  <a:close/>
                  <a:moveTo>
                    <a:pt x="245" y="150"/>
                  </a:moveTo>
                  <a:lnTo>
                    <a:pt x="245" y="33"/>
                  </a:lnTo>
                  <a:lnTo>
                    <a:pt x="180" y="33"/>
                  </a:lnTo>
                  <a:lnTo>
                    <a:pt x="181" y="34"/>
                  </a:lnTo>
                  <a:lnTo>
                    <a:pt x="181" y="35"/>
                  </a:lnTo>
                  <a:lnTo>
                    <a:pt x="181" y="36"/>
                  </a:lnTo>
                  <a:lnTo>
                    <a:pt x="181" y="37"/>
                  </a:lnTo>
                  <a:lnTo>
                    <a:pt x="182" y="38"/>
                  </a:lnTo>
                  <a:lnTo>
                    <a:pt x="181" y="39"/>
                  </a:lnTo>
                  <a:lnTo>
                    <a:pt x="181" y="41"/>
                  </a:lnTo>
                  <a:lnTo>
                    <a:pt x="181" y="42"/>
                  </a:lnTo>
                  <a:lnTo>
                    <a:pt x="180" y="43"/>
                  </a:lnTo>
                  <a:lnTo>
                    <a:pt x="180" y="44"/>
                  </a:lnTo>
                  <a:lnTo>
                    <a:pt x="179" y="44"/>
                  </a:lnTo>
                  <a:lnTo>
                    <a:pt x="179" y="45"/>
                  </a:lnTo>
                  <a:lnTo>
                    <a:pt x="178" y="45"/>
                  </a:lnTo>
                  <a:lnTo>
                    <a:pt x="177" y="46"/>
                  </a:lnTo>
                  <a:lnTo>
                    <a:pt x="176" y="46"/>
                  </a:lnTo>
                  <a:lnTo>
                    <a:pt x="175" y="47"/>
                  </a:lnTo>
                  <a:lnTo>
                    <a:pt x="174" y="47"/>
                  </a:lnTo>
                  <a:lnTo>
                    <a:pt x="173" y="47"/>
                  </a:lnTo>
                  <a:lnTo>
                    <a:pt x="172" y="48"/>
                  </a:lnTo>
                  <a:lnTo>
                    <a:pt x="171" y="48"/>
                  </a:lnTo>
                  <a:lnTo>
                    <a:pt x="170" y="49"/>
                  </a:lnTo>
                  <a:lnTo>
                    <a:pt x="170" y="150"/>
                  </a:lnTo>
                  <a:lnTo>
                    <a:pt x="245" y="150"/>
                  </a:lnTo>
                  <a:close/>
                  <a:moveTo>
                    <a:pt x="170" y="159"/>
                  </a:moveTo>
                  <a:lnTo>
                    <a:pt x="170" y="278"/>
                  </a:lnTo>
                  <a:lnTo>
                    <a:pt x="245" y="278"/>
                  </a:lnTo>
                  <a:lnTo>
                    <a:pt x="245" y="159"/>
                  </a:lnTo>
                  <a:lnTo>
                    <a:pt x="170" y="159"/>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9" name="Freeform 202">
              <a:extLst>
                <a:ext uri="{FF2B5EF4-FFF2-40B4-BE49-F238E27FC236}">
                  <a16:creationId xmlns:a16="http://schemas.microsoft.com/office/drawing/2014/main" id="{E2129063-6983-465A-AD79-3D9509748BFE}"/>
                </a:ext>
              </a:extLst>
            </p:cNvPr>
            <p:cNvSpPr>
              <a:spLocks/>
            </p:cNvSpPr>
            <p:nvPr/>
          </p:nvSpPr>
          <p:spPr bwMode="auto">
            <a:xfrm>
              <a:off x="4704" y="1610"/>
              <a:ext cx="16" cy="28"/>
            </a:xfrm>
            <a:custGeom>
              <a:avLst/>
              <a:gdLst>
                <a:gd name="T0" fmla="*/ 0 w 268"/>
                <a:gd name="T1" fmla="*/ 28 h 482"/>
                <a:gd name="T2" fmla="*/ 2 w 268"/>
                <a:gd name="T3" fmla="*/ 27 h 482"/>
                <a:gd name="T4" fmla="*/ 4 w 268"/>
                <a:gd name="T5" fmla="*/ 27 h 482"/>
                <a:gd name="T6" fmla="*/ 6 w 268"/>
                <a:gd name="T7" fmla="*/ 26 h 482"/>
                <a:gd name="T8" fmla="*/ 7 w 268"/>
                <a:gd name="T9" fmla="*/ 25 h 482"/>
                <a:gd name="T10" fmla="*/ 9 w 268"/>
                <a:gd name="T11" fmla="*/ 23 h 482"/>
                <a:gd name="T12" fmla="*/ 10 w 268"/>
                <a:gd name="T13" fmla="*/ 22 h 482"/>
                <a:gd name="T14" fmla="*/ 12 w 268"/>
                <a:gd name="T15" fmla="*/ 20 h 482"/>
                <a:gd name="T16" fmla="*/ 13 w 268"/>
                <a:gd name="T17" fmla="*/ 18 h 482"/>
                <a:gd name="T18" fmla="*/ 14 w 268"/>
                <a:gd name="T19" fmla="*/ 16 h 482"/>
                <a:gd name="T20" fmla="*/ 15 w 268"/>
                <a:gd name="T21" fmla="*/ 14 h 482"/>
                <a:gd name="T22" fmla="*/ 15 w 268"/>
                <a:gd name="T23" fmla="*/ 12 h 482"/>
                <a:gd name="T24" fmla="*/ 16 w 268"/>
                <a:gd name="T25" fmla="*/ 10 h 482"/>
                <a:gd name="T26" fmla="*/ 16 w 268"/>
                <a:gd name="T27" fmla="*/ 7 h 482"/>
                <a:gd name="T28" fmla="*/ 16 w 268"/>
                <a:gd name="T29" fmla="*/ 5 h 482"/>
                <a:gd name="T30" fmla="*/ 16 w 268"/>
                <a:gd name="T31" fmla="*/ 2 h 482"/>
                <a:gd name="T32" fmla="*/ 16 w 268"/>
                <a:gd name="T33" fmla="*/ 0 h 4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8" h="482">
                  <a:moveTo>
                    <a:pt x="0" y="482"/>
                  </a:moveTo>
                  <a:lnTo>
                    <a:pt x="33" y="473"/>
                  </a:lnTo>
                  <a:lnTo>
                    <a:pt x="65" y="461"/>
                  </a:lnTo>
                  <a:lnTo>
                    <a:pt x="96" y="445"/>
                  </a:lnTo>
                  <a:lnTo>
                    <a:pt x="124" y="425"/>
                  </a:lnTo>
                  <a:lnTo>
                    <a:pt x="151" y="402"/>
                  </a:lnTo>
                  <a:lnTo>
                    <a:pt x="174" y="376"/>
                  </a:lnTo>
                  <a:lnTo>
                    <a:pt x="196" y="348"/>
                  </a:lnTo>
                  <a:lnTo>
                    <a:pt x="215" y="316"/>
                  </a:lnTo>
                  <a:lnTo>
                    <a:pt x="232" y="282"/>
                  </a:lnTo>
                  <a:lnTo>
                    <a:pt x="245" y="247"/>
                  </a:lnTo>
                  <a:lnTo>
                    <a:pt x="256" y="209"/>
                  </a:lnTo>
                  <a:lnTo>
                    <a:pt x="263" y="169"/>
                  </a:lnTo>
                  <a:lnTo>
                    <a:pt x="267" y="128"/>
                  </a:lnTo>
                  <a:lnTo>
                    <a:pt x="268" y="86"/>
                  </a:lnTo>
                  <a:lnTo>
                    <a:pt x="266" y="43"/>
                  </a:lnTo>
                  <a:lnTo>
                    <a:pt x="261"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0" name="Freeform 203">
              <a:extLst>
                <a:ext uri="{FF2B5EF4-FFF2-40B4-BE49-F238E27FC236}">
                  <a16:creationId xmlns:a16="http://schemas.microsoft.com/office/drawing/2014/main" id="{D79989C4-63FA-4B50-B8A2-72BCA3AC1D73}"/>
                </a:ext>
              </a:extLst>
            </p:cNvPr>
            <p:cNvSpPr>
              <a:spLocks/>
            </p:cNvSpPr>
            <p:nvPr/>
          </p:nvSpPr>
          <p:spPr bwMode="auto">
            <a:xfrm>
              <a:off x="4704" y="163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1" name="Freeform 204">
              <a:extLst>
                <a:ext uri="{FF2B5EF4-FFF2-40B4-BE49-F238E27FC236}">
                  <a16:creationId xmlns:a16="http://schemas.microsoft.com/office/drawing/2014/main" id="{1E7DCE25-30FD-48EF-82FA-F4E3EBAE8C7A}"/>
                </a:ext>
              </a:extLst>
            </p:cNvPr>
            <p:cNvSpPr>
              <a:spLocks/>
            </p:cNvSpPr>
            <p:nvPr/>
          </p:nvSpPr>
          <p:spPr bwMode="auto">
            <a:xfrm>
              <a:off x="4719" y="1610"/>
              <a:ext cx="2" cy="1"/>
            </a:xfrm>
            <a:custGeom>
              <a:avLst/>
              <a:gdLst>
                <a:gd name="T0" fmla="*/ 0 w 32"/>
                <a:gd name="T1" fmla="*/ 1 h 4"/>
                <a:gd name="T2" fmla="*/ 2 w 32"/>
                <a:gd name="T3" fmla="*/ 0 h 4"/>
                <a:gd name="T4" fmla="*/ 0 w 32"/>
                <a:gd name="T5" fmla="*/ 1 h 4"/>
                <a:gd name="T6" fmla="*/ 0 60000 65536"/>
                <a:gd name="T7" fmla="*/ 0 60000 65536"/>
                <a:gd name="T8" fmla="*/ 0 60000 65536"/>
              </a:gdLst>
              <a:ahLst/>
              <a:cxnLst>
                <a:cxn ang="T6">
                  <a:pos x="T0" y="T1"/>
                </a:cxn>
                <a:cxn ang="T7">
                  <a:pos x="T2" y="T3"/>
                </a:cxn>
                <a:cxn ang="T8">
                  <a:pos x="T4" y="T5"/>
                </a:cxn>
              </a:cxnLst>
              <a:rect l="0" t="0" r="r" b="b"/>
              <a:pathLst>
                <a:path w="32" h="4">
                  <a:moveTo>
                    <a:pt x="0" y="4"/>
                  </a:moveTo>
                  <a:lnTo>
                    <a:pt x="32" y="0"/>
                  </a:lnTo>
                  <a:lnTo>
                    <a:pt x="0"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2" name="Freeform 205">
              <a:extLst>
                <a:ext uri="{FF2B5EF4-FFF2-40B4-BE49-F238E27FC236}">
                  <a16:creationId xmlns:a16="http://schemas.microsoft.com/office/drawing/2014/main" id="{64C1D0E7-4B60-47C0-A3D8-2A7AD4DB55BD}"/>
                </a:ext>
              </a:extLst>
            </p:cNvPr>
            <p:cNvSpPr>
              <a:spLocks/>
            </p:cNvSpPr>
            <p:nvPr/>
          </p:nvSpPr>
          <p:spPr bwMode="auto">
            <a:xfrm>
              <a:off x="4696" y="1588"/>
              <a:ext cx="24" cy="22"/>
            </a:xfrm>
            <a:custGeom>
              <a:avLst/>
              <a:gdLst>
                <a:gd name="T0" fmla="*/ 24 w 410"/>
                <a:gd name="T1" fmla="*/ 22 h 369"/>
                <a:gd name="T2" fmla="*/ 23 w 410"/>
                <a:gd name="T3" fmla="*/ 19 h 369"/>
                <a:gd name="T4" fmla="*/ 23 w 410"/>
                <a:gd name="T5" fmla="*/ 17 h 369"/>
                <a:gd name="T6" fmla="*/ 22 w 410"/>
                <a:gd name="T7" fmla="*/ 15 h 369"/>
                <a:gd name="T8" fmla="*/ 21 w 410"/>
                <a:gd name="T9" fmla="*/ 12 h 369"/>
                <a:gd name="T10" fmla="*/ 20 w 410"/>
                <a:gd name="T11" fmla="*/ 10 h 369"/>
                <a:gd name="T12" fmla="*/ 18 w 410"/>
                <a:gd name="T13" fmla="*/ 8 h 369"/>
                <a:gd name="T14" fmla="*/ 17 w 410"/>
                <a:gd name="T15" fmla="*/ 7 h 369"/>
                <a:gd name="T16" fmla="*/ 15 w 410"/>
                <a:gd name="T17" fmla="*/ 5 h 369"/>
                <a:gd name="T18" fmla="*/ 13 w 410"/>
                <a:gd name="T19" fmla="*/ 4 h 369"/>
                <a:gd name="T20" fmla="*/ 12 w 410"/>
                <a:gd name="T21" fmla="*/ 3 h 369"/>
                <a:gd name="T22" fmla="*/ 10 w 410"/>
                <a:gd name="T23" fmla="*/ 2 h 369"/>
                <a:gd name="T24" fmla="*/ 8 w 410"/>
                <a:gd name="T25" fmla="*/ 1 h 369"/>
                <a:gd name="T26" fmla="*/ 6 w 410"/>
                <a:gd name="T27" fmla="*/ 0 h 369"/>
                <a:gd name="T28" fmla="*/ 4 w 410"/>
                <a:gd name="T29" fmla="*/ 0 h 369"/>
                <a:gd name="T30" fmla="*/ 2 w 410"/>
                <a:gd name="T31" fmla="*/ 0 h 369"/>
                <a:gd name="T32" fmla="*/ 0 w 410"/>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369"/>
                  </a:moveTo>
                  <a:lnTo>
                    <a:pt x="400" y="325"/>
                  </a:lnTo>
                  <a:lnTo>
                    <a:pt x="388" y="284"/>
                  </a:lnTo>
                  <a:lnTo>
                    <a:pt x="372" y="245"/>
                  </a:lnTo>
                  <a:lnTo>
                    <a:pt x="354" y="209"/>
                  </a:lnTo>
                  <a:lnTo>
                    <a:pt x="334" y="174"/>
                  </a:lnTo>
                  <a:lnTo>
                    <a:pt x="310" y="141"/>
                  </a:lnTo>
                  <a:lnTo>
                    <a:pt x="286" y="113"/>
                  </a:lnTo>
                  <a:lnTo>
                    <a:pt x="258" y="86"/>
                  </a:lnTo>
                  <a:lnTo>
                    <a:pt x="229" y="62"/>
                  </a:lnTo>
                  <a:lnTo>
                    <a:pt x="200" y="43"/>
                  </a:lnTo>
                  <a:lnTo>
                    <a:pt x="168" y="27"/>
                  </a:lnTo>
                  <a:lnTo>
                    <a:pt x="135" y="14"/>
                  </a:lnTo>
                  <a:lnTo>
                    <a:pt x="102" y="5"/>
                  </a:lnTo>
                  <a:lnTo>
                    <a:pt x="68" y="0"/>
                  </a:lnTo>
                  <a:lnTo>
                    <a:pt x="33" y="0"/>
                  </a:lnTo>
                  <a:lnTo>
                    <a:pt x="0" y="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3" name="Freeform 206">
              <a:extLst>
                <a:ext uri="{FF2B5EF4-FFF2-40B4-BE49-F238E27FC236}">
                  <a16:creationId xmlns:a16="http://schemas.microsoft.com/office/drawing/2014/main" id="{F94A5CDC-29C2-4FA6-8709-6A8BED5263CB}"/>
                </a:ext>
              </a:extLst>
            </p:cNvPr>
            <p:cNvSpPr>
              <a:spLocks/>
            </p:cNvSpPr>
            <p:nvPr/>
          </p:nvSpPr>
          <p:spPr bwMode="auto">
            <a:xfrm>
              <a:off x="4719" y="1610"/>
              <a:ext cx="2" cy="1"/>
            </a:xfrm>
            <a:custGeom>
              <a:avLst/>
              <a:gdLst>
                <a:gd name="T0" fmla="*/ 2 w 32"/>
                <a:gd name="T1" fmla="*/ 0 h 4"/>
                <a:gd name="T2" fmla="*/ 0 w 32"/>
                <a:gd name="T3" fmla="*/ 1 h 4"/>
                <a:gd name="T4" fmla="*/ 2 w 32"/>
                <a:gd name="T5" fmla="*/ 0 h 4"/>
                <a:gd name="T6" fmla="*/ 0 60000 65536"/>
                <a:gd name="T7" fmla="*/ 0 60000 65536"/>
                <a:gd name="T8" fmla="*/ 0 60000 65536"/>
              </a:gdLst>
              <a:ahLst/>
              <a:cxnLst>
                <a:cxn ang="T6">
                  <a:pos x="T0" y="T1"/>
                </a:cxn>
                <a:cxn ang="T7">
                  <a:pos x="T2" y="T3"/>
                </a:cxn>
                <a:cxn ang="T8">
                  <a:pos x="T4" y="T5"/>
                </a:cxn>
              </a:cxnLst>
              <a:rect l="0" t="0" r="r" b="b"/>
              <a:pathLst>
                <a:path w="32" h="4">
                  <a:moveTo>
                    <a:pt x="32" y="0"/>
                  </a:moveTo>
                  <a:lnTo>
                    <a:pt x="0" y="4"/>
                  </a:lnTo>
                  <a:lnTo>
                    <a:pt x="32"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4" name="Freeform 207">
              <a:extLst>
                <a:ext uri="{FF2B5EF4-FFF2-40B4-BE49-F238E27FC236}">
                  <a16:creationId xmlns:a16="http://schemas.microsoft.com/office/drawing/2014/main" id="{993311C5-CE25-4D0A-A8A3-866CDC53802E}"/>
                </a:ext>
              </a:extLst>
            </p:cNvPr>
            <p:cNvSpPr>
              <a:spLocks/>
            </p:cNvSpPr>
            <p:nvPr/>
          </p:nvSpPr>
          <p:spPr bwMode="auto">
            <a:xfrm>
              <a:off x="4696" y="158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5" name="Freeform 208">
              <a:extLst>
                <a:ext uri="{FF2B5EF4-FFF2-40B4-BE49-F238E27FC236}">
                  <a16:creationId xmlns:a16="http://schemas.microsoft.com/office/drawing/2014/main" id="{9B76703E-C791-40F3-9353-20E5994E20A2}"/>
                </a:ext>
              </a:extLst>
            </p:cNvPr>
            <p:cNvSpPr>
              <a:spLocks/>
            </p:cNvSpPr>
            <p:nvPr/>
          </p:nvSpPr>
          <p:spPr bwMode="auto">
            <a:xfrm>
              <a:off x="4680" y="1588"/>
              <a:ext cx="16" cy="29"/>
            </a:xfrm>
            <a:custGeom>
              <a:avLst/>
              <a:gdLst>
                <a:gd name="T0" fmla="*/ 16 w 269"/>
                <a:gd name="T1" fmla="*/ 0 h 484"/>
                <a:gd name="T2" fmla="*/ 14 w 269"/>
                <a:gd name="T3" fmla="*/ 0 h 484"/>
                <a:gd name="T4" fmla="*/ 12 w 269"/>
                <a:gd name="T5" fmla="*/ 1 h 484"/>
                <a:gd name="T6" fmla="*/ 10 w 269"/>
                <a:gd name="T7" fmla="*/ 2 h 484"/>
                <a:gd name="T8" fmla="*/ 9 w 269"/>
                <a:gd name="T9" fmla="*/ 3 h 484"/>
                <a:gd name="T10" fmla="*/ 7 w 269"/>
                <a:gd name="T11" fmla="*/ 5 h 484"/>
                <a:gd name="T12" fmla="*/ 6 w 269"/>
                <a:gd name="T13" fmla="*/ 6 h 484"/>
                <a:gd name="T14" fmla="*/ 4 w 269"/>
                <a:gd name="T15" fmla="*/ 8 h 484"/>
                <a:gd name="T16" fmla="*/ 3 w 269"/>
                <a:gd name="T17" fmla="*/ 10 h 484"/>
                <a:gd name="T18" fmla="*/ 2 w 269"/>
                <a:gd name="T19" fmla="*/ 12 h 484"/>
                <a:gd name="T20" fmla="*/ 1 w 269"/>
                <a:gd name="T21" fmla="*/ 14 h 484"/>
                <a:gd name="T22" fmla="*/ 1 w 269"/>
                <a:gd name="T23" fmla="*/ 16 h 484"/>
                <a:gd name="T24" fmla="*/ 0 w 269"/>
                <a:gd name="T25" fmla="*/ 19 h 484"/>
                <a:gd name="T26" fmla="*/ 0 w 269"/>
                <a:gd name="T27" fmla="*/ 21 h 484"/>
                <a:gd name="T28" fmla="*/ 0 w 269"/>
                <a:gd name="T29" fmla="*/ 24 h 484"/>
                <a:gd name="T30" fmla="*/ 0 w 269"/>
                <a:gd name="T31" fmla="*/ 26 h 484"/>
                <a:gd name="T32" fmla="*/ 0 w 269"/>
                <a:gd name="T33" fmla="*/ 29 h 4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4">
                  <a:moveTo>
                    <a:pt x="269" y="0"/>
                  </a:moveTo>
                  <a:lnTo>
                    <a:pt x="234" y="8"/>
                  </a:lnTo>
                  <a:lnTo>
                    <a:pt x="202" y="21"/>
                  </a:lnTo>
                  <a:lnTo>
                    <a:pt x="172" y="36"/>
                  </a:lnTo>
                  <a:lnTo>
                    <a:pt x="144" y="56"/>
                  </a:lnTo>
                  <a:lnTo>
                    <a:pt x="118" y="79"/>
                  </a:lnTo>
                  <a:lnTo>
                    <a:pt x="94" y="105"/>
                  </a:lnTo>
                  <a:lnTo>
                    <a:pt x="73" y="134"/>
                  </a:lnTo>
                  <a:lnTo>
                    <a:pt x="53" y="166"/>
                  </a:lnTo>
                  <a:lnTo>
                    <a:pt x="37" y="200"/>
                  </a:lnTo>
                  <a:lnTo>
                    <a:pt x="24" y="235"/>
                  </a:lnTo>
                  <a:lnTo>
                    <a:pt x="12" y="273"/>
                  </a:lnTo>
                  <a:lnTo>
                    <a:pt x="5" y="313"/>
                  </a:lnTo>
                  <a:lnTo>
                    <a:pt x="1" y="354"/>
                  </a:lnTo>
                  <a:lnTo>
                    <a:pt x="0" y="396"/>
                  </a:lnTo>
                  <a:lnTo>
                    <a:pt x="2" y="440"/>
                  </a:lnTo>
                  <a:lnTo>
                    <a:pt x="8" y="48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6" name="Freeform 209">
              <a:extLst>
                <a:ext uri="{FF2B5EF4-FFF2-40B4-BE49-F238E27FC236}">
                  <a16:creationId xmlns:a16="http://schemas.microsoft.com/office/drawing/2014/main" id="{46CF5B40-2F88-4748-BB3C-F95F93BDA39E}"/>
                </a:ext>
              </a:extLst>
            </p:cNvPr>
            <p:cNvSpPr>
              <a:spLocks/>
            </p:cNvSpPr>
            <p:nvPr/>
          </p:nvSpPr>
          <p:spPr bwMode="auto">
            <a:xfrm>
              <a:off x="4696" y="1587"/>
              <a:ext cx="1" cy="2"/>
            </a:xfrm>
            <a:custGeom>
              <a:avLst/>
              <a:gdLst>
                <a:gd name="T0" fmla="*/ 0 w 4"/>
                <a:gd name="T1" fmla="*/ 0 h 33"/>
                <a:gd name="T2" fmla="*/ 1 w 4"/>
                <a:gd name="T3" fmla="*/ 2 h 33"/>
                <a:gd name="T4" fmla="*/ 0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0" y="0"/>
                  </a:moveTo>
                  <a:lnTo>
                    <a:pt x="4" y="33"/>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7" name="Freeform 210">
              <a:extLst>
                <a:ext uri="{FF2B5EF4-FFF2-40B4-BE49-F238E27FC236}">
                  <a16:creationId xmlns:a16="http://schemas.microsoft.com/office/drawing/2014/main" id="{2231016B-56E6-4614-81BC-DD64E000CF70}"/>
                </a:ext>
              </a:extLst>
            </p:cNvPr>
            <p:cNvSpPr>
              <a:spLocks/>
            </p:cNvSpPr>
            <p:nvPr/>
          </p:nvSpPr>
          <p:spPr bwMode="auto">
            <a:xfrm>
              <a:off x="4679" y="1617"/>
              <a:ext cx="2" cy="1"/>
            </a:xfrm>
            <a:custGeom>
              <a:avLst/>
              <a:gdLst>
                <a:gd name="T0" fmla="*/ 2 w 33"/>
                <a:gd name="T1" fmla="*/ 0 h 4"/>
                <a:gd name="T2" fmla="*/ 0 w 33"/>
                <a:gd name="T3" fmla="*/ 1 h 4"/>
                <a:gd name="T4" fmla="*/ 2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33" y="0"/>
                  </a:moveTo>
                  <a:lnTo>
                    <a:pt x="0" y="4"/>
                  </a:lnTo>
                  <a:lnTo>
                    <a:pt x="33"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8" name="Freeform 211">
              <a:extLst>
                <a:ext uri="{FF2B5EF4-FFF2-40B4-BE49-F238E27FC236}">
                  <a16:creationId xmlns:a16="http://schemas.microsoft.com/office/drawing/2014/main" id="{514F5968-D46D-46B5-836C-E72A7180FB7E}"/>
                </a:ext>
              </a:extLst>
            </p:cNvPr>
            <p:cNvSpPr>
              <a:spLocks/>
            </p:cNvSpPr>
            <p:nvPr/>
          </p:nvSpPr>
          <p:spPr bwMode="auto">
            <a:xfrm>
              <a:off x="4680" y="1617"/>
              <a:ext cx="24" cy="21"/>
            </a:xfrm>
            <a:custGeom>
              <a:avLst/>
              <a:gdLst>
                <a:gd name="T0" fmla="*/ 0 w 410"/>
                <a:gd name="T1" fmla="*/ 0 h 366"/>
                <a:gd name="T2" fmla="*/ 1 w 410"/>
                <a:gd name="T3" fmla="*/ 2 h 366"/>
                <a:gd name="T4" fmla="*/ 1 w 410"/>
                <a:gd name="T5" fmla="*/ 5 h 366"/>
                <a:gd name="T6" fmla="*/ 2 w 410"/>
                <a:gd name="T7" fmla="*/ 7 h 366"/>
                <a:gd name="T8" fmla="*/ 3 w 410"/>
                <a:gd name="T9" fmla="*/ 9 h 366"/>
                <a:gd name="T10" fmla="*/ 4 w 410"/>
                <a:gd name="T11" fmla="*/ 11 h 366"/>
                <a:gd name="T12" fmla="*/ 6 w 410"/>
                <a:gd name="T13" fmla="*/ 13 h 366"/>
                <a:gd name="T14" fmla="*/ 7 w 410"/>
                <a:gd name="T15" fmla="*/ 15 h 366"/>
                <a:gd name="T16" fmla="*/ 9 w 410"/>
                <a:gd name="T17" fmla="*/ 16 h 366"/>
                <a:gd name="T18" fmla="*/ 10 w 410"/>
                <a:gd name="T19" fmla="*/ 17 h 366"/>
                <a:gd name="T20" fmla="*/ 12 w 410"/>
                <a:gd name="T21" fmla="*/ 19 h 366"/>
                <a:gd name="T22" fmla="*/ 14 w 410"/>
                <a:gd name="T23" fmla="*/ 20 h 366"/>
                <a:gd name="T24" fmla="*/ 16 w 410"/>
                <a:gd name="T25" fmla="*/ 20 h 366"/>
                <a:gd name="T26" fmla="*/ 18 w 410"/>
                <a:gd name="T27" fmla="*/ 21 h 366"/>
                <a:gd name="T28" fmla="*/ 20 w 410"/>
                <a:gd name="T29" fmla="*/ 21 h 366"/>
                <a:gd name="T30" fmla="*/ 22 w 410"/>
                <a:gd name="T31" fmla="*/ 21 h 366"/>
                <a:gd name="T32" fmla="*/ 24 w 410"/>
                <a:gd name="T33" fmla="*/ 21 h 3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6">
                  <a:moveTo>
                    <a:pt x="0" y="0"/>
                  </a:moveTo>
                  <a:lnTo>
                    <a:pt x="10" y="42"/>
                  </a:lnTo>
                  <a:lnTo>
                    <a:pt x="22" y="84"/>
                  </a:lnTo>
                  <a:lnTo>
                    <a:pt x="37" y="122"/>
                  </a:lnTo>
                  <a:lnTo>
                    <a:pt x="55" y="159"/>
                  </a:lnTo>
                  <a:lnTo>
                    <a:pt x="76" y="194"/>
                  </a:lnTo>
                  <a:lnTo>
                    <a:pt x="99" y="226"/>
                  </a:lnTo>
                  <a:lnTo>
                    <a:pt x="124" y="254"/>
                  </a:lnTo>
                  <a:lnTo>
                    <a:pt x="151" y="281"/>
                  </a:lnTo>
                  <a:lnTo>
                    <a:pt x="179" y="303"/>
                  </a:lnTo>
                  <a:lnTo>
                    <a:pt x="210" y="324"/>
                  </a:lnTo>
                  <a:lnTo>
                    <a:pt x="241" y="340"/>
                  </a:lnTo>
                  <a:lnTo>
                    <a:pt x="273" y="352"/>
                  </a:lnTo>
                  <a:lnTo>
                    <a:pt x="307" y="362"/>
                  </a:lnTo>
                  <a:lnTo>
                    <a:pt x="340" y="366"/>
                  </a:lnTo>
                  <a:lnTo>
                    <a:pt x="375" y="366"/>
                  </a:lnTo>
                  <a:lnTo>
                    <a:pt x="410" y="36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9" name="Freeform 212">
              <a:extLst>
                <a:ext uri="{FF2B5EF4-FFF2-40B4-BE49-F238E27FC236}">
                  <a16:creationId xmlns:a16="http://schemas.microsoft.com/office/drawing/2014/main" id="{CD70D780-C0E5-4E13-8F8C-2ECE0D5B134E}"/>
                </a:ext>
              </a:extLst>
            </p:cNvPr>
            <p:cNvSpPr>
              <a:spLocks/>
            </p:cNvSpPr>
            <p:nvPr/>
          </p:nvSpPr>
          <p:spPr bwMode="auto">
            <a:xfrm>
              <a:off x="4679" y="1616"/>
              <a:ext cx="2" cy="1"/>
            </a:xfrm>
            <a:custGeom>
              <a:avLst/>
              <a:gdLst>
                <a:gd name="T0" fmla="*/ 0 w 33"/>
                <a:gd name="T1" fmla="*/ 1 h 6"/>
                <a:gd name="T2" fmla="*/ 2 w 33"/>
                <a:gd name="T3" fmla="*/ 0 h 6"/>
                <a:gd name="T4" fmla="*/ 0 w 33"/>
                <a:gd name="T5" fmla="*/ 1 h 6"/>
                <a:gd name="T6" fmla="*/ 0 60000 65536"/>
                <a:gd name="T7" fmla="*/ 0 60000 65536"/>
                <a:gd name="T8" fmla="*/ 0 60000 65536"/>
              </a:gdLst>
              <a:ahLst/>
              <a:cxnLst>
                <a:cxn ang="T6">
                  <a:pos x="T0" y="T1"/>
                </a:cxn>
                <a:cxn ang="T7">
                  <a:pos x="T2" y="T3"/>
                </a:cxn>
                <a:cxn ang="T8">
                  <a:pos x="T4" y="T5"/>
                </a:cxn>
              </a:cxnLst>
              <a:rect l="0" t="0" r="r" b="b"/>
              <a:pathLst>
                <a:path w="33" h="6">
                  <a:moveTo>
                    <a:pt x="0" y="6"/>
                  </a:moveTo>
                  <a:lnTo>
                    <a:pt x="33" y="0"/>
                  </a:lnTo>
                  <a:lnTo>
                    <a:pt x="0" y="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0" name="Freeform 213">
              <a:extLst>
                <a:ext uri="{FF2B5EF4-FFF2-40B4-BE49-F238E27FC236}">
                  <a16:creationId xmlns:a16="http://schemas.microsoft.com/office/drawing/2014/main" id="{FF9C7FA9-650A-4CCA-BE84-BD7F8E4A1C63}"/>
                </a:ext>
              </a:extLst>
            </p:cNvPr>
            <p:cNvSpPr>
              <a:spLocks/>
            </p:cNvSpPr>
            <p:nvPr/>
          </p:nvSpPr>
          <p:spPr bwMode="auto">
            <a:xfrm>
              <a:off x="4704" y="1637"/>
              <a:ext cx="1" cy="2"/>
            </a:xfrm>
            <a:custGeom>
              <a:avLst/>
              <a:gdLst>
                <a:gd name="T0" fmla="*/ 0 w 6"/>
                <a:gd name="T1" fmla="*/ 0 h 33"/>
                <a:gd name="T2" fmla="*/ 1 w 6"/>
                <a:gd name="T3" fmla="*/ 2 h 33"/>
                <a:gd name="T4" fmla="*/ 0 w 6"/>
                <a:gd name="T5" fmla="*/ 0 h 33"/>
                <a:gd name="T6" fmla="*/ 0 60000 65536"/>
                <a:gd name="T7" fmla="*/ 0 60000 65536"/>
                <a:gd name="T8" fmla="*/ 0 60000 65536"/>
              </a:gdLst>
              <a:ahLst/>
              <a:cxnLst>
                <a:cxn ang="T6">
                  <a:pos x="T0" y="T1"/>
                </a:cxn>
                <a:cxn ang="T7">
                  <a:pos x="T2" y="T3"/>
                </a:cxn>
                <a:cxn ang="T8">
                  <a:pos x="T4" y="T5"/>
                </a:cxn>
              </a:cxnLst>
              <a:rect l="0" t="0" r="r" b="b"/>
              <a:pathLst>
                <a:path w="6" h="33">
                  <a:moveTo>
                    <a:pt x="0" y="0"/>
                  </a:moveTo>
                  <a:lnTo>
                    <a:pt x="6" y="33"/>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1" name="Freeform 214">
              <a:extLst>
                <a:ext uri="{FF2B5EF4-FFF2-40B4-BE49-F238E27FC236}">
                  <a16:creationId xmlns:a16="http://schemas.microsoft.com/office/drawing/2014/main" id="{FAC10F1B-B7BC-4B06-A6D8-7583FE4F0D48}"/>
                </a:ext>
              </a:extLst>
            </p:cNvPr>
            <p:cNvSpPr>
              <a:spLocks noEditPoints="1"/>
            </p:cNvSpPr>
            <p:nvPr/>
          </p:nvSpPr>
          <p:spPr bwMode="auto">
            <a:xfrm>
              <a:off x="4685" y="1594"/>
              <a:ext cx="26" cy="19"/>
            </a:xfrm>
            <a:custGeom>
              <a:avLst/>
              <a:gdLst>
                <a:gd name="T0" fmla="*/ 8 w 442"/>
                <a:gd name="T1" fmla="*/ 2 h 315"/>
                <a:gd name="T2" fmla="*/ 7 w 442"/>
                <a:gd name="T3" fmla="*/ 4 h 315"/>
                <a:gd name="T4" fmla="*/ 6 w 442"/>
                <a:gd name="T5" fmla="*/ 5 h 315"/>
                <a:gd name="T6" fmla="*/ 8 w 442"/>
                <a:gd name="T7" fmla="*/ 12 h 315"/>
                <a:gd name="T8" fmla="*/ 8 w 442"/>
                <a:gd name="T9" fmla="*/ 17 h 315"/>
                <a:gd name="T10" fmla="*/ 7 w 442"/>
                <a:gd name="T11" fmla="*/ 19 h 315"/>
                <a:gd name="T12" fmla="*/ 5 w 442"/>
                <a:gd name="T13" fmla="*/ 18 h 315"/>
                <a:gd name="T14" fmla="*/ 5 w 442"/>
                <a:gd name="T15" fmla="*/ 13 h 315"/>
                <a:gd name="T16" fmla="*/ 4 w 442"/>
                <a:gd name="T17" fmla="*/ 8 h 315"/>
                <a:gd name="T18" fmla="*/ 2 w 442"/>
                <a:gd name="T19" fmla="*/ 10 h 315"/>
                <a:gd name="T20" fmla="*/ 0 w 442"/>
                <a:gd name="T21" fmla="*/ 9 h 315"/>
                <a:gd name="T22" fmla="*/ 0 w 442"/>
                <a:gd name="T23" fmla="*/ 7 h 315"/>
                <a:gd name="T24" fmla="*/ 2 w 442"/>
                <a:gd name="T25" fmla="*/ 6 h 315"/>
                <a:gd name="T26" fmla="*/ 4 w 442"/>
                <a:gd name="T27" fmla="*/ 4 h 315"/>
                <a:gd name="T28" fmla="*/ 6 w 442"/>
                <a:gd name="T29" fmla="*/ 2 h 315"/>
                <a:gd name="T30" fmla="*/ 17 w 442"/>
                <a:gd name="T31" fmla="*/ 2 h 315"/>
                <a:gd name="T32" fmla="*/ 23 w 442"/>
                <a:gd name="T33" fmla="*/ 2 h 315"/>
                <a:gd name="T34" fmla="*/ 23 w 442"/>
                <a:gd name="T35" fmla="*/ 2 h 315"/>
                <a:gd name="T36" fmla="*/ 23 w 442"/>
                <a:gd name="T37" fmla="*/ 4 h 315"/>
                <a:gd name="T38" fmla="*/ 22 w 442"/>
                <a:gd name="T39" fmla="*/ 4 h 315"/>
                <a:gd name="T40" fmla="*/ 18 w 442"/>
                <a:gd name="T41" fmla="*/ 5 h 315"/>
                <a:gd name="T42" fmla="*/ 16 w 442"/>
                <a:gd name="T43" fmla="*/ 5 h 315"/>
                <a:gd name="T44" fmla="*/ 14 w 442"/>
                <a:gd name="T45" fmla="*/ 7 h 315"/>
                <a:gd name="T46" fmla="*/ 15 w 442"/>
                <a:gd name="T47" fmla="*/ 8 h 315"/>
                <a:gd name="T48" fmla="*/ 19 w 442"/>
                <a:gd name="T49" fmla="*/ 7 h 315"/>
                <a:gd name="T50" fmla="*/ 23 w 442"/>
                <a:gd name="T51" fmla="*/ 7 h 315"/>
                <a:gd name="T52" fmla="*/ 23 w 442"/>
                <a:gd name="T53" fmla="*/ 8 h 315"/>
                <a:gd name="T54" fmla="*/ 23 w 442"/>
                <a:gd name="T55" fmla="*/ 9 h 315"/>
                <a:gd name="T56" fmla="*/ 21 w 442"/>
                <a:gd name="T57" fmla="*/ 10 h 315"/>
                <a:gd name="T58" fmla="*/ 20 w 442"/>
                <a:gd name="T59" fmla="*/ 10 h 315"/>
                <a:gd name="T60" fmla="*/ 22 w 442"/>
                <a:gd name="T61" fmla="*/ 13 h 315"/>
                <a:gd name="T62" fmla="*/ 26 w 442"/>
                <a:gd name="T63" fmla="*/ 13 h 315"/>
                <a:gd name="T64" fmla="*/ 25 w 442"/>
                <a:gd name="T65" fmla="*/ 15 h 315"/>
                <a:gd name="T66" fmla="*/ 24 w 442"/>
                <a:gd name="T67" fmla="*/ 15 h 315"/>
                <a:gd name="T68" fmla="*/ 21 w 442"/>
                <a:gd name="T69" fmla="*/ 15 h 315"/>
                <a:gd name="T70" fmla="*/ 16 w 442"/>
                <a:gd name="T71" fmla="*/ 16 h 315"/>
                <a:gd name="T72" fmla="*/ 12 w 442"/>
                <a:gd name="T73" fmla="*/ 18 h 315"/>
                <a:gd name="T74" fmla="*/ 11 w 442"/>
                <a:gd name="T75" fmla="*/ 18 h 315"/>
                <a:gd name="T76" fmla="*/ 10 w 442"/>
                <a:gd name="T77" fmla="*/ 17 h 315"/>
                <a:gd name="T78" fmla="*/ 10 w 442"/>
                <a:gd name="T79" fmla="*/ 16 h 315"/>
                <a:gd name="T80" fmla="*/ 13 w 442"/>
                <a:gd name="T81" fmla="*/ 14 h 315"/>
                <a:gd name="T82" fmla="*/ 14 w 442"/>
                <a:gd name="T83" fmla="*/ 11 h 315"/>
                <a:gd name="T84" fmla="*/ 13 w 442"/>
                <a:gd name="T85" fmla="*/ 11 h 315"/>
                <a:gd name="T86" fmla="*/ 12 w 442"/>
                <a:gd name="T87" fmla="*/ 12 h 315"/>
                <a:gd name="T88" fmla="*/ 9 w 442"/>
                <a:gd name="T89" fmla="*/ 14 h 315"/>
                <a:gd name="T90" fmla="*/ 8 w 442"/>
                <a:gd name="T91" fmla="*/ 14 h 315"/>
                <a:gd name="T92" fmla="*/ 8 w 442"/>
                <a:gd name="T93" fmla="*/ 12 h 315"/>
                <a:gd name="T94" fmla="*/ 8 w 442"/>
                <a:gd name="T95" fmla="*/ 11 h 315"/>
                <a:gd name="T96" fmla="*/ 10 w 442"/>
                <a:gd name="T97" fmla="*/ 9 h 315"/>
                <a:gd name="T98" fmla="*/ 12 w 442"/>
                <a:gd name="T99" fmla="*/ 7 h 315"/>
                <a:gd name="T100" fmla="*/ 11 w 442"/>
                <a:gd name="T101" fmla="*/ 6 h 315"/>
                <a:gd name="T102" fmla="*/ 9 w 442"/>
                <a:gd name="T103" fmla="*/ 7 h 315"/>
                <a:gd name="T104" fmla="*/ 8 w 442"/>
                <a:gd name="T105" fmla="*/ 6 h 315"/>
                <a:gd name="T106" fmla="*/ 8 w 442"/>
                <a:gd name="T107" fmla="*/ 5 h 315"/>
                <a:gd name="T108" fmla="*/ 11 w 442"/>
                <a:gd name="T109" fmla="*/ 3 h 315"/>
                <a:gd name="T110" fmla="*/ 13 w 442"/>
                <a:gd name="T111" fmla="*/ 2 h 315"/>
                <a:gd name="T112" fmla="*/ 14 w 442"/>
                <a:gd name="T113" fmla="*/ 0 h 315"/>
                <a:gd name="T114" fmla="*/ 15 w 442"/>
                <a:gd name="T115" fmla="*/ 0 h 315"/>
                <a:gd name="T116" fmla="*/ 15 w 442"/>
                <a:gd name="T117" fmla="*/ 1 h 315"/>
                <a:gd name="T118" fmla="*/ 15 w 442"/>
                <a:gd name="T119" fmla="*/ 3 h 3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2" h="315">
                  <a:moveTo>
                    <a:pt x="120" y="21"/>
                  </a:moveTo>
                  <a:lnTo>
                    <a:pt x="121" y="20"/>
                  </a:lnTo>
                  <a:lnTo>
                    <a:pt x="123" y="20"/>
                  </a:lnTo>
                  <a:lnTo>
                    <a:pt x="124" y="20"/>
                  </a:lnTo>
                  <a:lnTo>
                    <a:pt x="126" y="20"/>
                  </a:lnTo>
                  <a:lnTo>
                    <a:pt x="127" y="20"/>
                  </a:lnTo>
                  <a:lnTo>
                    <a:pt x="128" y="21"/>
                  </a:lnTo>
                  <a:lnTo>
                    <a:pt x="129" y="21"/>
                  </a:lnTo>
                  <a:lnTo>
                    <a:pt x="131" y="22"/>
                  </a:lnTo>
                  <a:lnTo>
                    <a:pt x="131" y="23"/>
                  </a:lnTo>
                  <a:lnTo>
                    <a:pt x="132" y="24"/>
                  </a:lnTo>
                  <a:lnTo>
                    <a:pt x="133" y="25"/>
                  </a:lnTo>
                  <a:lnTo>
                    <a:pt x="134" y="26"/>
                  </a:lnTo>
                  <a:lnTo>
                    <a:pt x="134" y="27"/>
                  </a:lnTo>
                  <a:lnTo>
                    <a:pt x="135" y="28"/>
                  </a:lnTo>
                  <a:lnTo>
                    <a:pt x="135" y="30"/>
                  </a:lnTo>
                  <a:lnTo>
                    <a:pt x="136" y="32"/>
                  </a:lnTo>
                  <a:lnTo>
                    <a:pt x="136" y="33"/>
                  </a:lnTo>
                  <a:lnTo>
                    <a:pt x="136" y="34"/>
                  </a:lnTo>
                  <a:lnTo>
                    <a:pt x="136" y="36"/>
                  </a:lnTo>
                  <a:lnTo>
                    <a:pt x="135" y="37"/>
                  </a:lnTo>
                  <a:lnTo>
                    <a:pt x="135" y="39"/>
                  </a:lnTo>
                  <a:lnTo>
                    <a:pt x="134" y="41"/>
                  </a:lnTo>
                  <a:lnTo>
                    <a:pt x="134" y="43"/>
                  </a:lnTo>
                  <a:lnTo>
                    <a:pt x="133" y="45"/>
                  </a:lnTo>
                  <a:lnTo>
                    <a:pt x="132" y="47"/>
                  </a:lnTo>
                  <a:lnTo>
                    <a:pt x="131" y="51"/>
                  </a:lnTo>
                  <a:lnTo>
                    <a:pt x="130" y="53"/>
                  </a:lnTo>
                  <a:lnTo>
                    <a:pt x="129" y="56"/>
                  </a:lnTo>
                  <a:lnTo>
                    <a:pt x="127" y="59"/>
                  </a:lnTo>
                  <a:lnTo>
                    <a:pt x="126" y="62"/>
                  </a:lnTo>
                  <a:lnTo>
                    <a:pt x="124" y="65"/>
                  </a:lnTo>
                  <a:lnTo>
                    <a:pt x="123" y="69"/>
                  </a:lnTo>
                  <a:lnTo>
                    <a:pt x="122" y="70"/>
                  </a:lnTo>
                  <a:lnTo>
                    <a:pt x="121" y="71"/>
                  </a:lnTo>
                  <a:lnTo>
                    <a:pt x="120" y="73"/>
                  </a:lnTo>
                  <a:lnTo>
                    <a:pt x="118" y="74"/>
                  </a:lnTo>
                  <a:lnTo>
                    <a:pt x="118" y="76"/>
                  </a:lnTo>
                  <a:lnTo>
                    <a:pt x="117" y="77"/>
                  </a:lnTo>
                  <a:lnTo>
                    <a:pt x="116" y="79"/>
                  </a:lnTo>
                  <a:lnTo>
                    <a:pt x="115" y="80"/>
                  </a:lnTo>
                  <a:lnTo>
                    <a:pt x="115" y="81"/>
                  </a:lnTo>
                  <a:lnTo>
                    <a:pt x="114" y="83"/>
                  </a:lnTo>
                  <a:lnTo>
                    <a:pt x="113" y="84"/>
                  </a:lnTo>
                  <a:lnTo>
                    <a:pt x="112" y="85"/>
                  </a:lnTo>
                  <a:lnTo>
                    <a:pt x="111" y="87"/>
                  </a:lnTo>
                  <a:lnTo>
                    <a:pt x="110" y="88"/>
                  </a:lnTo>
                  <a:lnTo>
                    <a:pt x="109" y="89"/>
                  </a:lnTo>
                  <a:lnTo>
                    <a:pt x="109" y="91"/>
                  </a:lnTo>
                  <a:lnTo>
                    <a:pt x="109" y="95"/>
                  </a:lnTo>
                  <a:lnTo>
                    <a:pt x="110" y="102"/>
                  </a:lnTo>
                  <a:lnTo>
                    <a:pt x="112" y="107"/>
                  </a:lnTo>
                  <a:lnTo>
                    <a:pt x="113" y="113"/>
                  </a:lnTo>
                  <a:lnTo>
                    <a:pt x="114" y="119"/>
                  </a:lnTo>
                  <a:lnTo>
                    <a:pt x="115" y="126"/>
                  </a:lnTo>
                  <a:lnTo>
                    <a:pt x="116" y="132"/>
                  </a:lnTo>
                  <a:lnTo>
                    <a:pt x="118" y="140"/>
                  </a:lnTo>
                  <a:lnTo>
                    <a:pt x="120" y="148"/>
                  </a:lnTo>
                  <a:lnTo>
                    <a:pt x="121" y="156"/>
                  </a:lnTo>
                  <a:lnTo>
                    <a:pt x="123" y="164"/>
                  </a:lnTo>
                  <a:lnTo>
                    <a:pt x="125" y="173"/>
                  </a:lnTo>
                  <a:lnTo>
                    <a:pt x="126" y="182"/>
                  </a:lnTo>
                  <a:lnTo>
                    <a:pt x="128" y="192"/>
                  </a:lnTo>
                  <a:lnTo>
                    <a:pt x="130" y="202"/>
                  </a:lnTo>
                  <a:lnTo>
                    <a:pt x="132" y="212"/>
                  </a:lnTo>
                  <a:lnTo>
                    <a:pt x="133" y="218"/>
                  </a:lnTo>
                  <a:lnTo>
                    <a:pt x="134" y="225"/>
                  </a:lnTo>
                  <a:lnTo>
                    <a:pt x="135" y="231"/>
                  </a:lnTo>
                  <a:lnTo>
                    <a:pt x="135" y="238"/>
                  </a:lnTo>
                  <a:lnTo>
                    <a:pt x="136" y="244"/>
                  </a:lnTo>
                  <a:lnTo>
                    <a:pt x="137" y="249"/>
                  </a:lnTo>
                  <a:lnTo>
                    <a:pt x="138" y="254"/>
                  </a:lnTo>
                  <a:lnTo>
                    <a:pt x="138" y="259"/>
                  </a:lnTo>
                  <a:lnTo>
                    <a:pt x="139" y="264"/>
                  </a:lnTo>
                  <a:lnTo>
                    <a:pt x="139" y="268"/>
                  </a:lnTo>
                  <a:lnTo>
                    <a:pt x="139" y="272"/>
                  </a:lnTo>
                  <a:lnTo>
                    <a:pt x="140" y="276"/>
                  </a:lnTo>
                  <a:lnTo>
                    <a:pt x="140" y="280"/>
                  </a:lnTo>
                  <a:lnTo>
                    <a:pt x="140" y="283"/>
                  </a:lnTo>
                  <a:lnTo>
                    <a:pt x="140" y="286"/>
                  </a:lnTo>
                  <a:lnTo>
                    <a:pt x="140" y="289"/>
                  </a:lnTo>
                  <a:lnTo>
                    <a:pt x="139" y="291"/>
                  </a:lnTo>
                  <a:lnTo>
                    <a:pt x="139" y="294"/>
                  </a:lnTo>
                  <a:lnTo>
                    <a:pt x="138" y="296"/>
                  </a:lnTo>
                  <a:lnTo>
                    <a:pt x="138" y="299"/>
                  </a:lnTo>
                  <a:lnTo>
                    <a:pt x="137" y="301"/>
                  </a:lnTo>
                  <a:lnTo>
                    <a:pt x="136" y="303"/>
                  </a:lnTo>
                  <a:lnTo>
                    <a:pt x="135" y="305"/>
                  </a:lnTo>
                  <a:lnTo>
                    <a:pt x="134" y="306"/>
                  </a:lnTo>
                  <a:lnTo>
                    <a:pt x="132" y="308"/>
                  </a:lnTo>
                  <a:lnTo>
                    <a:pt x="131" y="309"/>
                  </a:lnTo>
                  <a:lnTo>
                    <a:pt x="130" y="311"/>
                  </a:lnTo>
                  <a:lnTo>
                    <a:pt x="128" y="312"/>
                  </a:lnTo>
                  <a:lnTo>
                    <a:pt x="126" y="313"/>
                  </a:lnTo>
                  <a:lnTo>
                    <a:pt x="124" y="313"/>
                  </a:lnTo>
                  <a:lnTo>
                    <a:pt x="123" y="314"/>
                  </a:lnTo>
                  <a:lnTo>
                    <a:pt x="121" y="315"/>
                  </a:lnTo>
                  <a:lnTo>
                    <a:pt x="117" y="315"/>
                  </a:lnTo>
                  <a:lnTo>
                    <a:pt x="115" y="315"/>
                  </a:lnTo>
                  <a:lnTo>
                    <a:pt x="113" y="314"/>
                  </a:lnTo>
                  <a:lnTo>
                    <a:pt x="111" y="314"/>
                  </a:lnTo>
                  <a:lnTo>
                    <a:pt x="109" y="314"/>
                  </a:lnTo>
                  <a:lnTo>
                    <a:pt x="107" y="313"/>
                  </a:lnTo>
                  <a:lnTo>
                    <a:pt x="105" y="312"/>
                  </a:lnTo>
                  <a:lnTo>
                    <a:pt x="103" y="311"/>
                  </a:lnTo>
                  <a:lnTo>
                    <a:pt x="101" y="310"/>
                  </a:lnTo>
                  <a:lnTo>
                    <a:pt x="99" y="309"/>
                  </a:lnTo>
                  <a:lnTo>
                    <a:pt x="97" y="308"/>
                  </a:lnTo>
                  <a:lnTo>
                    <a:pt x="95" y="306"/>
                  </a:lnTo>
                  <a:lnTo>
                    <a:pt x="93" y="305"/>
                  </a:lnTo>
                  <a:lnTo>
                    <a:pt x="91" y="303"/>
                  </a:lnTo>
                  <a:lnTo>
                    <a:pt x="89" y="301"/>
                  </a:lnTo>
                  <a:lnTo>
                    <a:pt x="87" y="299"/>
                  </a:lnTo>
                  <a:lnTo>
                    <a:pt x="87" y="295"/>
                  </a:lnTo>
                  <a:lnTo>
                    <a:pt x="87" y="291"/>
                  </a:lnTo>
                  <a:lnTo>
                    <a:pt x="88" y="287"/>
                  </a:lnTo>
                  <a:lnTo>
                    <a:pt x="88" y="282"/>
                  </a:lnTo>
                  <a:lnTo>
                    <a:pt x="88" y="277"/>
                  </a:lnTo>
                  <a:lnTo>
                    <a:pt x="87" y="271"/>
                  </a:lnTo>
                  <a:lnTo>
                    <a:pt x="87" y="266"/>
                  </a:lnTo>
                  <a:lnTo>
                    <a:pt x="87" y="260"/>
                  </a:lnTo>
                  <a:lnTo>
                    <a:pt x="86" y="254"/>
                  </a:lnTo>
                  <a:lnTo>
                    <a:pt x="85" y="248"/>
                  </a:lnTo>
                  <a:lnTo>
                    <a:pt x="85" y="241"/>
                  </a:lnTo>
                  <a:lnTo>
                    <a:pt x="84" y="234"/>
                  </a:lnTo>
                  <a:lnTo>
                    <a:pt x="82" y="225"/>
                  </a:lnTo>
                  <a:lnTo>
                    <a:pt x="81" y="218"/>
                  </a:lnTo>
                  <a:lnTo>
                    <a:pt x="80" y="210"/>
                  </a:lnTo>
                  <a:lnTo>
                    <a:pt x="79" y="202"/>
                  </a:lnTo>
                  <a:lnTo>
                    <a:pt x="78" y="197"/>
                  </a:lnTo>
                  <a:lnTo>
                    <a:pt x="77" y="192"/>
                  </a:lnTo>
                  <a:lnTo>
                    <a:pt x="76" y="186"/>
                  </a:lnTo>
                  <a:lnTo>
                    <a:pt x="75" y="181"/>
                  </a:lnTo>
                  <a:lnTo>
                    <a:pt x="74" y="177"/>
                  </a:lnTo>
                  <a:lnTo>
                    <a:pt x="74" y="173"/>
                  </a:lnTo>
                  <a:lnTo>
                    <a:pt x="73" y="169"/>
                  </a:lnTo>
                  <a:lnTo>
                    <a:pt x="72" y="165"/>
                  </a:lnTo>
                  <a:lnTo>
                    <a:pt x="72" y="161"/>
                  </a:lnTo>
                  <a:lnTo>
                    <a:pt x="70" y="157"/>
                  </a:lnTo>
                  <a:lnTo>
                    <a:pt x="69" y="153"/>
                  </a:lnTo>
                  <a:lnTo>
                    <a:pt x="69" y="150"/>
                  </a:lnTo>
                  <a:lnTo>
                    <a:pt x="68" y="147"/>
                  </a:lnTo>
                  <a:lnTo>
                    <a:pt x="68" y="143"/>
                  </a:lnTo>
                  <a:lnTo>
                    <a:pt x="67" y="139"/>
                  </a:lnTo>
                  <a:lnTo>
                    <a:pt x="67" y="137"/>
                  </a:lnTo>
                  <a:lnTo>
                    <a:pt x="64" y="139"/>
                  </a:lnTo>
                  <a:lnTo>
                    <a:pt x="61" y="141"/>
                  </a:lnTo>
                  <a:lnTo>
                    <a:pt x="58" y="144"/>
                  </a:lnTo>
                  <a:lnTo>
                    <a:pt x="55" y="146"/>
                  </a:lnTo>
                  <a:lnTo>
                    <a:pt x="52" y="148"/>
                  </a:lnTo>
                  <a:lnTo>
                    <a:pt x="49" y="150"/>
                  </a:lnTo>
                  <a:lnTo>
                    <a:pt x="47" y="152"/>
                  </a:lnTo>
                  <a:lnTo>
                    <a:pt x="44" y="153"/>
                  </a:lnTo>
                  <a:lnTo>
                    <a:pt x="41" y="155"/>
                  </a:lnTo>
                  <a:lnTo>
                    <a:pt x="39" y="156"/>
                  </a:lnTo>
                  <a:lnTo>
                    <a:pt x="36" y="157"/>
                  </a:lnTo>
                  <a:lnTo>
                    <a:pt x="34" y="158"/>
                  </a:lnTo>
                  <a:lnTo>
                    <a:pt x="31" y="159"/>
                  </a:lnTo>
                  <a:lnTo>
                    <a:pt x="29" y="159"/>
                  </a:lnTo>
                  <a:lnTo>
                    <a:pt x="27" y="160"/>
                  </a:lnTo>
                  <a:lnTo>
                    <a:pt x="25" y="161"/>
                  </a:lnTo>
                  <a:lnTo>
                    <a:pt x="21" y="161"/>
                  </a:lnTo>
                  <a:lnTo>
                    <a:pt x="19" y="161"/>
                  </a:lnTo>
                  <a:lnTo>
                    <a:pt x="16" y="161"/>
                  </a:lnTo>
                  <a:lnTo>
                    <a:pt x="14" y="161"/>
                  </a:lnTo>
                  <a:lnTo>
                    <a:pt x="12" y="161"/>
                  </a:lnTo>
                  <a:lnTo>
                    <a:pt x="11" y="160"/>
                  </a:lnTo>
                  <a:lnTo>
                    <a:pt x="9" y="160"/>
                  </a:lnTo>
                  <a:lnTo>
                    <a:pt x="8" y="159"/>
                  </a:lnTo>
                  <a:lnTo>
                    <a:pt x="6" y="158"/>
                  </a:lnTo>
                  <a:lnTo>
                    <a:pt x="5" y="157"/>
                  </a:lnTo>
                  <a:lnTo>
                    <a:pt x="4" y="155"/>
                  </a:lnTo>
                  <a:lnTo>
                    <a:pt x="3" y="154"/>
                  </a:lnTo>
                  <a:lnTo>
                    <a:pt x="2" y="152"/>
                  </a:lnTo>
                  <a:lnTo>
                    <a:pt x="1" y="151"/>
                  </a:lnTo>
                  <a:lnTo>
                    <a:pt x="1" y="149"/>
                  </a:lnTo>
                  <a:lnTo>
                    <a:pt x="1" y="147"/>
                  </a:lnTo>
                  <a:lnTo>
                    <a:pt x="0" y="144"/>
                  </a:lnTo>
                  <a:lnTo>
                    <a:pt x="0" y="141"/>
                  </a:lnTo>
                  <a:lnTo>
                    <a:pt x="0" y="139"/>
                  </a:lnTo>
                  <a:lnTo>
                    <a:pt x="0" y="137"/>
                  </a:lnTo>
                  <a:lnTo>
                    <a:pt x="0" y="135"/>
                  </a:lnTo>
                  <a:lnTo>
                    <a:pt x="0" y="132"/>
                  </a:lnTo>
                  <a:lnTo>
                    <a:pt x="0" y="130"/>
                  </a:lnTo>
                  <a:lnTo>
                    <a:pt x="1" y="127"/>
                  </a:lnTo>
                  <a:lnTo>
                    <a:pt x="1" y="125"/>
                  </a:lnTo>
                  <a:lnTo>
                    <a:pt x="2" y="122"/>
                  </a:lnTo>
                  <a:lnTo>
                    <a:pt x="3" y="120"/>
                  </a:lnTo>
                  <a:lnTo>
                    <a:pt x="4" y="117"/>
                  </a:lnTo>
                  <a:lnTo>
                    <a:pt x="5" y="114"/>
                  </a:lnTo>
                  <a:lnTo>
                    <a:pt x="6" y="111"/>
                  </a:lnTo>
                  <a:lnTo>
                    <a:pt x="7" y="108"/>
                  </a:lnTo>
                  <a:lnTo>
                    <a:pt x="9" y="106"/>
                  </a:lnTo>
                  <a:lnTo>
                    <a:pt x="10" y="106"/>
                  </a:lnTo>
                  <a:lnTo>
                    <a:pt x="10" y="107"/>
                  </a:lnTo>
                  <a:lnTo>
                    <a:pt x="11" y="107"/>
                  </a:lnTo>
                  <a:lnTo>
                    <a:pt x="12" y="107"/>
                  </a:lnTo>
                  <a:lnTo>
                    <a:pt x="13" y="107"/>
                  </a:lnTo>
                  <a:lnTo>
                    <a:pt x="14" y="107"/>
                  </a:lnTo>
                  <a:lnTo>
                    <a:pt x="15" y="107"/>
                  </a:lnTo>
                  <a:lnTo>
                    <a:pt x="16" y="107"/>
                  </a:lnTo>
                  <a:lnTo>
                    <a:pt x="17" y="107"/>
                  </a:lnTo>
                  <a:lnTo>
                    <a:pt x="18" y="107"/>
                  </a:lnTo>
                  <a:lnTo>
                    <a:pt x="19" y="107"/>
                  </a:lnTo>
                  <a:lnTo>
                    <a:pt x="20" y="107"/>
                  </a:lnTo>
                  <a:lnTo>
                    <a:pt x="23" y="106"/>
                  </a:lnTo>
                  <a:lnTo>
                    <a:pt x="25" y="105"/>
                  </a:lnTo>
                  <a:lnTo>
                    <a:pt x="27" y="105"/>
                  </a:lnTo>
                  <a:lnTo>
                    <a:pt x="30" y="104"/>
                  </a:lnTo>
                  <a:lnTo>
                    <a:pt x="32" y="103"/>
                  </a:lnTo>
                  <a:lnTo>
                    <a:pt x="35" y="102"/>
                  </a:lnTo>
                  <a:lnTo>
                    <a:pt x="37" y="101"/>
                  </a:lnTo>
                  <a:lnTo>
                    <a:pt x="40" y="99"/>
                  </a:lnTo>
                  <a:lnTo>
                    <a:pt x="42" y="98"/>
                  </a:lnTo>
                  <a:lnTo>
                    <a:pt x="45" y="95"/>
                  </a:lnTo>
                  <a:lnTo>
                    <a:pt x="47" y="93"/>
                  </a:lnTo>
                  <a:lnTo>
                    <a:pt x="50" y="91"/>
                  </a:lnTo>
                  <a:lnTo>
                    <a:pt x="53" y="89"/>
                  </a:lnTo>
                  <a:lnTo>
                    <a:pt x="55" y="87"/>
                  </a:lnTo>
                  <a:lnTo>
                    <a:pt x="58" y="85"/>
                  </a:lnTo>
                  <a:lnTo>
                    <a:pt x="61" y="83"/>
                  </a:lnTo>
                  <a:lnTo>
                    <a:pt x="64" y="79"/>
                  </a:lnTo>
                  <a:lnTo>
                    <a:pt x="67" y="76"/>
                  </a:lnTo>
                  <a:lnTo>
                    <a:pt x="72" y="73"/>
                  </a:lnTo>
                  <a:lnTo>
                    <a:pt x="75" y="69"/>
                  </a:lnTo>
                  <a:lnTo>
                    <a:pt x="78" y="66"/>
                  </a:lnTo>
                  <a:lnTo>
                    <a:pt x="81" y="63"/>
                  </a:lnTo>
                  <a:lnTo>
                    <a:pt x="84" y="60"/>
                  </a:lnTo>
                  <a:lnTo>
                    <a:pt x="86" y="57"/>
                  </a:lnTo>
                  <a:lnTo>
                    <a:pt x="89" y="54"/>
                  </a:lnTo>
                  <a:lnTo>
                    <a:pt x="92" y="51"/>
                  </a:lnTo>
                  <a:lnTo>
                    <a:pt x="94" y="47"/>
                  </a:lnTo>
                  <a:lnTo>
                    <a:pt x="96" y="44"/>
                  </a:lnTo>
                  <a:lnTo>
                    <a:pt x="98" y="41"/>
                  </a:lnTo>
                  <a:lnTo>
                    <a:pt x="101" y="38"/>
                  </a:lnTo>
                  <a:lnTo>
                    <a:pt x="103" y="35"/>
                  </a:lnTo>
                  <a:lnTo>
                    <a:pt x="105" y="32"/>
                  </a:lnTo>
                  <a:lnTo>
                    <a:pt x="105" y="30"/>
                  </a:lnTo>
                  <a:lnTo>
                    <a:pt x="106" y="29"/>
                  </a:lnTo>
                  <a:lnTo>
                    <a:pt x="106" y="28"/>
                  </a:lnTo>
                  <a:lnTo>
                    <a:pt x="107" y="27"/>
                  </a:lnTo>
                  <a:lnTo>
                    <a:pt x="108" y="26"/>
                  </a:lnTo>
                  <a:lnTo>
                    <a:pt x="109" y="25"/>
                  </a:lnTo>
                  <a:lnTo>
                    <a:pt x="110" y="24"/>
                  </a:lnTo>
                  <a:lnTo>
                    <a:pt x="111" y="23"/>
                  </a:lnTo>
                  <a:lnTo>
                    <a:pt x="112" y="23"/>
                  </a:lnTo>
                  <a:lnTo>
                    <a:pt x="113" y="22"/>
                  </a:lnTo>
                  <a:lnTo>
                    <a:pt x="114" y="22"/>
                  </a:lnTo>
                  <a:lnTo>
                    <a:pt x="115" y="21"/>
                  </a:lnTo>
                  <a:lnTo>
                    <a:pt x="116" y="21"/>
                  </a:lnTo>
                  <a:lnTo>
                    <a:pt x="117" y="21"/>
                  </a:lnTo>
                  <a:lnTo>
                    <a:pt x="120" y="21"/>
                  </a:lnTo>
                  <a:close/>
                  <a:moveTo>
                    <a:pt x="274" y="42"/>
                  </a:moveTo>
                  <a:lnTo>
                    <a:pt x="281" y="40"/>
                  </a:lnTo>
                  <a:lnTo>
                    <a:pt x="289" y="39"/>
                  </a:lnTo>
                  <a:lnTo>
                    <a:pt x="296" y="38"/>
                  </a:lnTo>
                  <a:lnTo>
                    <a:pt x="303" y="37"/>
                  </a:lnTo>
                  <a:lnTo>
                    <a:pt x="310" y="36"/>
                  </a:lnTo>
                  <a:lnTo>
                    <a:pt x="318" y="34"/>
                  </a:lnTo>
                  <a:lnTo>
                    <a:pt x="325" y="33"/>
                  </a:lnTo>
                  <a:lnTo>
                    <a:pt x="332" y="33"/>
                  </a:lnTo>
                  <a:lnTo>
                    <a:pt x="338" y="32"/>
                  </a:lnTo>
                  <a:lnTo>
                    <a:pt x="344" y="31"/>
                  </a:lnTo>
                  <a:lnTo>
                    <a:pt x="351" y="30"/>
                  </a:lnTo>
                  <a:lnTo>
                    <a:pt x="357" y="29"/>
                  </a:lnTo>
                  <a:lnTo>
                    <a:pt x="364" y="28"/>
                  </a:lnTo>
                  <a:lnTo>
                    <a:pt x="369" y="28"/>
                  </a:lnTo>
                  <a:lnTo>
                    <a:pt x="375" y="27"/>
                  </a:lnTo>
                  <a:lnTo>
                    <a:pt x="381" y="27"/>
                  </a:lnTo>
                  <a:lnTo>
                    <a:pt x="382" y="26"/>
                  </a:lnTo>
                  <a:lnTo>
                    <a:pt x="384" y="26"/>
                  </a:lnTo>
                  <a:lnTo>
                    <a:pt x="385" y="26"/>
                  </a:lnTo>
                  <a:lnTo>
                    <a:pt x="386" y="26"/>
                  </a:lnTo>
                  <a:lnTo>
                    <a:pt x="388" y="26"/>
                  </a:lnTo>
                  <a:lnTo>
                    <a:pt x="389" y="26"/>
                  </a:lnTo>
                  <a:lnTo>
                    <a:pt x="390" y="26"/>
                  </a:lnTo>
                  <a:lnTo>
                    <a:pt x="391" y="27"/>
                  </a:lnTo>
                  <a:lnTo>
                    <a:pt x="392" y="27"/>
                  </a:lnTo>
                  <a:lnTo>
                    <a:pt x="393" y="27"/>
                  </a:lnTo>
                  <a:lnTo>
                    <a:pt x="394" y="28"/>
                  </a:lnTo>
                  <a:lnTo>
                    <a:pt x="394" y="29"/>
                  </a:lnTo>
                  <a:lnTo>
                    <a:pt x="395" y="30"/>
                  </a:lnTo>
                  <a:lnTo>
                    <a:pt x="395" y="31"/>
                  </a:lnTo>
                  <a:lnTo>
                    <a:pt x="395" y="33"/>
                  </a:lnTo>
                  <a:lnTo>
                    <a:pt x="395" y="34"/>
                  </a:lnTo>
                  <a:lnTo>
                    <a:pt x="395" y="36"/>
                  </a:lnTo>
                  <a:lnTo>
                    <a:pt x="396" y="37"/>
                  </a:lnTo>
                  <a:lnTo>
                    <a:pt x="396" y="39"/>
                  </a:lnTo>
                  <a:lnTo>
                    <a:pt x="396" y="41"/>
                  </a:lnTo>
                  <a:lnTo>
                    <a:pt x="396" y="43"/>
                  </a:lnTo>
                  <a:lnTo>
                    <a:pt x="395" y="44"/>
                  </a:lnTo>
                  <a:lnTo>
                    <a:pt x="395" y="46"/>
                  </a:lnTo>
                  <a:lnTo>
                    <a:pt x="395" y="48"/>
                  </a:lnTo>
                  <a:lnTo>
                    <a:pt x="395" y="51"/>
                  </a:lnTo>
                  <a:lnTo>
                    <a:pt x="395" y="52"/>
                  </a:lnTo>
                  <a:lnTo>
                    <a:pt x="394" y="54"/>
                  </a:lnTo>
                  <a:lnTo>
                    <a:pt x="394" y="56"/>
                  </a:lnTo>
                  <a:lnTo>
                    <a:pt x="394" y="58"/>
                  </a:lnTo>
                  <a:lnTo>
                    <a:pt x="393" y="59"/>
                  </a:lnTo>
                  <a:lnTo>
                    <a:pt x="393" y="60"/>
                  </a:lnTo>
                  <a:lnTo>
                    <a:pt x="392" y="61"/>
                  </a:lnTo>
                  <a:lnTo>
                    <a:pt x="392" y="62"/>
                  </a:lnTo>
                  <a:lnTo>
                    <a:pt x="391" y="63"/>
                  </a:lnTo>
                  <a:lnTo>
                    <a:pt x="390" y="64"/>
                  </a:lnTo>
                  <a:lnTo>
                    <a:pt x="390" y="65"/>
                  </a:lnTo>
                  <a:lnTo>
                    <a:pt x="389" y="66"/>
                  </a:lnTo>
                  <a:lnTo>
                    <a:pt x="388" y="67"/>
                  </a:lnTo>
                  <a:lnTo>
                    <a:pt x="387" y="67"/>
                  </a:lnTo>
                  <a:lnTo>
                    <a:pt x="386" y="68"/>
                  </a:lnTo>
                  <a:lnTo>
                    <a:pt x="385" y="69"/>
                  </a:lnTo>
                  <a:lnTo>
                    <a:pt x="384" y="69"/>
                  </a:lnTo>
                  <a:lnTo>
                    <a:pt x="383" y="70"/>
                  </a:lnTo>
                  <a:lnTo>
                    <a:pt x="382" y="70"/>
                  </a:lnTo>
                  <a:lnTo>
                    <a:pt x="381" y="71"/>
                  </a:lnTo>
                  <a:lnTo>
                    <a:pt x="379" y="71"/>
                  </a:lnTo>
                  <a:lnTo>
                    <a:pt x="377" y="71"/>
                  </a:lnTo>
                  <a:lnTo>
                    <a:pt x="375" y="71"/>
                  </a:lnTo>
                  <a:lnTo>
                    <a:pt x="373" y="71"/>
                  </a:lnTo>
                  <a:lnTo>
                    <a:pt x="371" y="72"/>
                  </a:lnTo>
                  <a:lnTo>
                    <a:pt x="369" y="72"/>
                  </a:lnTo>
                  <a:lnTo>
                    <a:pt x="366" y="72"/>
                  </a:lnTo>
                  <a:lnTo>
                    <a:pt x="364" y="73"/>
                  </a:lnTo>
                  <a:lnTo>
                    <a:pt x="360" y="73"/>
                  </a:lnTo>
                  <a:lnTo>
                    <a:pt x="357" y="73"/>
                  </a:lnTo>
                  <a:lnTo>
                    <a:pt x="354" y="74"/>
                  </a:lnTo>
                  <a:lnTo>
                    <a:pt x="351" y="74"/>
                  </a:lnTo>
                  <a:lnTo>
                    <a:pt x="347" y="74"/>
                  </a:lnTo>
                  <a:lnTo>
                    <a:pt x="344" y="75"/>
                  </a:lnTo>
                  <a:lnTo>
                    <a:pt x="340" y="75"/>
                  </a:lnTo>
                  <a:lnTo>
                    <a:pt x="337" y="76"/>
                  </a:lnTo>
                  <a:lnTo>
                    <a:pt x="333" y="76"/>
                  </a:lnTo>
                  <a:lnTo>
                    <a:pt x="329" y="76"/>
                  </a:lnTo>
                  <a:lnTo>
                    <a:pt x="325" y="77"/>
                  </a:lnTo>
                  <a:lnTo>
                    <a:pt x="322" y="77"/>
                  </a:lnTo>
                  <a:lnTo>
                    <a:pt x="318" y="78"/>
                  </a:lnTo>
                  <a:lnTo>
                    <a:pt x="313" y="78"/>
                  </a:lnTo>
                  <a:lnTo>
                    <a:pt x="309" y="79"/>
                  </a:lnTo>
                  <a:lnTo>
                    <a:pt x="306" y="79"/>
                  </a:lnTo>
                  <a:lnTo>
                    <a:pt x="302" y="80"/>
                  </a:lnTo>
                  <a:lnTo>
                    <a:pt x="298" y="80"/>
                  </a:lnTo>
                  <a:lnTo>
                    <a:pt x="294" y="81"/>
                  </a:lnTo>
                  <a:lnTo>
                    <a:pt x="291" y="82"/>
                  </a:lnTo>
                  <a:lnTo>
                    <a:pt x="287" y="82"/>
                  </a:lnTo>
                  <a:lnTo>
                    <a:pt x="283" y="83"/>
                  </a:lnTo>
                  <a:lnTo>
                    <a:pt x="279" y="84"/>
                  </a:lnTo>
                  <a:lnTo>
                    <a:pt x="276" y="85"/>
                  </a:lnTo>
                  <a:lnTo>
                    <a:pt x="274" y="85"/>
                  </a:lnTo>
                  <a:lnTo>
                    <a:pt x="273" y="85"/>
                  </a:lnTo>
                  <a:lnTo>
                    <a:pt x="271" y="85"/>
                  </a:lnTo>
                  <a:lnTo>
                    <a:pt x="270" y="85"/>
                  </a:lnTo>
                  <a:lnTo>
                    <a:pt x="268" y="86"/>
                  </a:lnTo>
                  <a:lnTo>
                    <a:pt x="267" y="86"/>
                  </a:lnTo>
                  <a:lnTo>
                    <a:pt x="264" y="86"/>
                  </a:lnTo>
                  <a:lnTo>
                    <a:pt x="263" y="87"/>
                  </a:lnTo>
                  <a:lnTo>
                    <a:pt x="261" y="87"/>
                  </a:lnTo>
                  <a:lnTo>
                    <a:pt x="260" y="87"/>
                  </a:lnTo>
                  <a:lnTo>
                    <a:pt x="258" y="88"/>
                  </a:lnTo>
                  <a:lnTo>
                    <a:pt x="257" y="88"/>
                  </a:lnTo>
                  <a:lnTo>
                    <a:pt x="255" y="88"/>
                  </a:lnTo>
                  <a:lnTo>
                    <a:pt x="254" y="89"/>
                  </a:lnTo>
                  <a:lnTo>
                    <a:pt x="252" y="89"/>
                  </a:lnTo>
                  <a:lnTo>
                    <a:pt x="251" y="90"/>
                  </a:lnTo>
                  <a:lnTo>
                    <a:pt x="251" y="91"/>
                  </a:lnTo>
                  <a:lnTo>
                    <a:pt x="250" y="94"/>
                  </a:lnTo>
                  <a:lnTo>
                    <a:pt x="249" y="98"/>
                  </a:lnTo>
                  <a:lnTo>
                    <a:pt x="248" y="101"/>
                  </a:lnTo>
                  <a:lnTo>
                    <a:pt x="247" y="105"/>
                  </a:lnTo>
                  <a:lnTo>
                    <a:pt x="246" y="108"/>
                  </a:lnTo>
                  <a:lnTo>
                    <a:pt x="244" y="111"/>
                  </a:lnTo>
                  <a:lnTo>
                    <a:pt x="243" y="114"/>
                  </a:lnTo>
                  <a:lnTo>
                    <a:pt x="242" y="117"/>
                  </a:lnTo>
                  <a:lnTo>
                    <a:pt x="241" y="120"/>
                  </a:lnTo>
                  <a:lnTo>
                    <a:pt x="240" y="123"/>
                  </a:lnTo>
                  <a:lnTo>
                    <a:pt x="239" y="126"/>
                  </a:lnTo>
                  <a:lnTo>
                    <a:pt x="238" y="129"/>
                  </a:lnTo>
                  <a:lnTo>
                    <a:pt x="236" y="132"/>
                  </a:lnTo>
                  <a:lnTo>
                    <a:pt x="235" y="135"/>
                  </a:lnTo>
                  <a:lnTo>
                    <a:pt x="234" y="138"/>
                  </a:lnTo>
                  <a:lnTo>
                    <a:pt x="233" y="143"/>
                  </a:lnTo>
                  <a:lnTo>
                    <a:pt x="236" y="141"/>
                  </a:lnTo>
                  <a:lnTo>
                    <a:pt x="239" y="140"/>
                  </a:lnTo>
                  <a:lnTo>
                    <a:pt x="242" y="139"/>
                  </a:lnTo>
                  <a:lnTo>
                    <a:pt x="246" y="138"/>
                  </a:lnTo>
                  <a:lnTo>
                    <a:pt x="249" y="137"/>
                  </a:lnTo>
                  <a:lnTo>
                    <a:pt x="253" y="136"/>
                  </a:lnTo>
                  <a:lnTo>
                    <a:pt x="257" y="135"/>
                  </a:lnTo>
                  <a:lnTo>
                    <a:pt x="261" y="135"/>
                  </a:lnTo>
                  <a:lnTo>
                    <a:pt x="266" y="134"/>
                  </a:lnTo>
                  <a:lnTo>
                    <a:pt x="270" y="133"/>
                  </a:lnTo>
                  <a:lnTo>
                    <a:pt x="275" y="132"/>
                  </a:lnTo>
                  <a:lnTo>
                    <a:pt x="279" y="131"/>
                  </a:lnTo>
                  <a:lnTo>
                    <a:pt x="284" y="130"/>
                  </a:lnTo>
                  <a:lnTo>
                    <a:pt x="289" y="129"/>
                  </a:lnTo>
                  <a:lnTo>
                    <a:pt x="293" y="128"/>
                  </a:lnTo>
                  <a:lnTo>
                    <a:pt x="299" y="128"/>
                  </a:lnTo>
                  <a:lnTo>
                    <a:pt x="304" y="127"/>
                  </a:lnTo>
                  <a:lnTo>
                    <a:pt x="310" y="126"/>
                  </a:lnTo>
                  <a:lnTo>
                    <a:pt x="316" y="125"/>
                  </a:lnTo>
                  <a:lnTo>
                    <a:pt x="322" y="124"/>
                  </a:lnTo>
                  <a:lnTo>
                    <a:pt x="327" y="123"/>
                  </a:lnTo>
                  <a:lnTo>
                    <a:pt x="332" y="122"/>
                  </a:lnTo>
                  <a:lnTo>
                    <a:pt x="337" y="122"/>
                  </a:lnTo>
                  <a:lnTo>
                    <a:pt x="343" y="121"/>
                  </a:lnTo>
                  <a:lnTo>
                    <a:pt x="347" y="120"/>
                  </a:lnTo>
                  <a:lnTo>
                    <a:pt x="352" y="120"/>
                  </a:lnTo>
                  <a:lnTo>
                    <a:pt x="357" y="119"/>
                  </a:lnTo>
                  <a:lnTo>
                    <a:pt x="363" y="118"/>
                  </a:lnTo>
                  <a:lnTo>
                    <a:pt x="367" y="118"/>
                  </a:lnTo>
                  <a:lnTo>
                    <a:pt x="372" y="117"/>
                  </a:lnTo>
                  <a:lnTo>
                    <a:pt x="376" y="117"/>
                  </a:lnTo>
                  <a:lnTo>
                    <a:pt x="381" y="117"/>
                  </a:lnTo>
                  <a:lnTo>
                    <a:pt x="382" y="117"/>
                  </a:lnTo>
                  <a:lnTo>
                    <a:pt x="383" y="117"/>
                  </a:lnTo>
                  <a:lnTo>
                    <a:pt x="384" y="117"/>
                  </a:lnTo>
                  <a:lnTo>
                    <a:pt x="385" y="117"/>
                  </a:lnTo>
                  <a:lnTo>
                    <a:pt x="386" y="117"/>
                  </a:lnTo>
                  <a:lnTo>
                    <a:pt x="387" y="117"/>
                  </a:lnTo>
                  <a:lnTo>
                    <a:pt x="388" y="117"/>
                  </a:lnTo>
                  <a:lnTo>
                    <a:pt x="389" y="118"/>
                  </a:lnTo>
                  <a:lnTo>
                    <a:pt x="390" y="118"/>
                  </a:lnTo>
                  <a:lnTo>
                    <a:pt x="390" y="119"/>
                  </a:lnTo>
                  <a:lnTo>
                    <a:pt x="391" y="119"/>
                  </a:lnTo>
                  <a:lnTo>
                    <a:pt x="391" y="120"/>
                  </a:lnTo>
                  <a:lnTo>
                    <a:pt x="392" y="121"/>
                  </a:lnTo>
                  <a:lnTo>
                    <a:pt x="392" y="122"/>
                  </a:lnTo>
                  <a:lnTo>
                    <a:pt x="392" y="124"/>
                  </a:lnTo>
                  <a:lnTo>
                    <a:pt x="392" y="125"/>
                  </a:lnTo>
                  <a:lnTo>
                    <a:pt x="392" y="127"/>
                  </a:lnTo>
                  <a:lnTo>
                    <a:pt x="392" y="128"/>
                  </a:lnTo>
                  <a:lnTo>
                    <a:pt x="392" y="130"/>
                  </a:lnTo>
                  <a:lnTo>
                    <a:pt x="392" y="131"/>
                  </a:lnTo>
                  <a:lnTo>
                    <a:pt x="392" y="133"/>
                  </a:lnTo>
                  <a:lnTo>
                    <a:pt x="391" y="134"/>
                  </a:lnTo>
                  <a:lnTo>
                    <a:pt x="391" y="136"/>
                  </a:lnTo>
                  <a:lnTo>
                    <a:pt x="391" y="137"/>
                  </a:lnTo>
                  <a:lnTo>
                    <a:pt x="391" y="139"/>
                  </a:lnTo>
                  <a:lnTo>
                    <a:pt x="391" y="141"/>
                  </a:lnTo>
                  <a:lnTo>
                    <a:pt x="390" y="143"/>
                  </a:lnTo>
                  <a:lnTo>
                    <a:pt x="390" y="145"/>
                  </a:lnTo>
                  <a:lnTo>
                    <a:pt x="390" y="147"/>
                  </a:lnTo>
                  <a:lnTo>
                    <a:pt x="389" y="148"/>
                  </a:lnTo>
                  <a:lnTo>
                    <a:pt x="389" y="149"/>
                  </a:lnTo>
                  <a:lnTo>
                    <a:pt x="388" y="150"/>
                  </a:lnTo>
                  <a:lnTo>
                    <a:pt x="388" y="151"/>
                  </a:lnTo>
                  <a:lnTo>
                    <a:pt x="387" y="152"/>
                  </a:lnTo>
                  <a:lnTo>
                    <a:pt x="386" y="153"/>
                  </a:lnTo>
                  <a:lnTo>
                    <a:pt x="386" y="154"/>
                  </a:lnTo>
                  <a:lnTo>
                    <a:pt x="385" y="154"/>
                  </a:lnTo>
                  <a:lnTo>
                    <a:pt x="384" y="155"/>
                  </a:lnTo>
                  <a:lnTo>
                    <a:pt x="383" y="155"/>
                  </a:lnTo>
                  <a:lnTo>
                    <a:pt x="383" y="156"/>
                  </a:lnTo>
                  <a:lnTo>
                    <a:pt x="382" y="156"/>
                  </a:lnTo>
                  <a:lnTo>
                    <a:pt x="381" y="157"/>
                  </a:lnTo>
                  <a:lnTo>
                    <a:pt x="380" y="157"/>
                  </a:lnTo>
                  <a:lnTo>
                    <a:pt x="379" y="157"/>
                  </a:lnTo>
                  <a:lnTo>
                    <a:pt x="378" y="158"/>
                  </a:lnTo>
                  <a:lnTo>
                    <a:pt x="376" y="158"/>
                  </a:lnTo>
                  <a:lnTo>
                    <a:pt x="375" y="158"/>
                  </a:lnTo>
                  <a:lnTo>
                    <a:pt x="374" y="158"/>
                  </a:lnTo>
                  <a:lnTo>
                    <a:pt x="372" y="158"/>
                  </a:lnTo>
                  <a:lnTo>
                    <a:pt x="370" y="158"/>
                  </a:lnTo>
                  <a:lnTo>
                    <a:pt x="369" y="159"/>
                  </a:lnTo>
                  <a:lnTo>
                    <a:pt x="367" y="159"/>
                  </a:lnTo>
                  <a:lnTo>
                    <a:pt x="365" y="159"/>
                  </a:lnTo>
                  <a:lnTo>
                    <a:pt x="363" y="159"/>
                  </a:lnTo>
                  <a:lnTo>
                    <a:pt x="360" y="159"/>
                  </a:lnTo>
                  <a:lnTo>
                    <a:pt x="357" y="160"/>
                  </a:lnTo>
                  <a:lnTo>
                    <a:pt x="355" y="160"/>
                  </a:lnTo>
                  <a:lnTo>
                    <a:pt x="353" y="160"/>
                  </a:lnTo>
                  <a:lnTo>
                    <a:pt x="350" y="160"/>
                  </a:lnTo>
                  <a:lnTo>
                    <a:pt x="347" y="160"/>
                  </a:lnTo>
                  <a:lnTo>
                    <a:pt x="345" y="161"/>
                  </a:lnTo>
                  <a:lnTo>
                    <a:pt x="343" y="161"/>
                  </a:lnTo>
                  <a:lnTo>
                    <a:pt x="341" y="161"/>
                  </a:lnTo>
                  <a:lnTo>
                    <a:pt x="340" y="161"/>
                  </a:lnTo>
                  <a:lnTo>
                    <a:pt x="338" y="161"/>
                  </a:lnTo>
                  <a:lnTo>
                    <a:pt x="337" y="161"/>
                  </a:lnTo>
                  <a:lnTo>
                    <a:pt x="335" y="161"/>
                  </a:lnTo>
                  <a:lnTo>
                    <a:pt x="334" y="161"/>
                  </a:lnTo>
                  <a:lnTo>
                    <a:pt x="332" y="161"/>
                  </a:lnTo>
                  <a:lnTo>
                    <a:pt x="331" y="161"/>
                  </a:lnTo>
                  <a:lnTo>
                    <a:pt x="329" y="161"/>
                  </a:lnTo>
                  <a:lnTo>
                    <a:pt x="328" y="162"/>
                  </a:lnTo>
                  <a:lnTo>
                    <a:pt x="326" y="162"/>
                  </a:lnTo>
                  <a:lnTo>
                    <a:pt x="324" y="162"/>
                  </a:lnTo>
                  <a:lnTo>
                    <a:pt x="323" y="162"/>
                  </a:lnTo>
                  <a:lnTo>
                    <a:pt x="321" y="162"/>
                  </a:lnTo>
                  <a:lnTo>
                    <a:pt x="320" y="163"/>
                  </a:lnTo>
                  <a:lnTo>
                    <a:pt x="329" y="215"/>
                  </a:lnTo>
                  <a:lnTo>
                    <a:pt x="335" y="214"/>
                  </a:lnTo>
                  <a:lnTo>
                    <a:pt x="342" y="213"/>
                  </a:lnTo>
                  <a:lnTo>
                    <a:pt x="348" y="212"/>
                  </a:lnTo>
                  <a:lnTo>
                    <a:pt x="355" y="211"/>
                  </a:lnTo>
                  <a:lnTo>
                    <a:pt x="363" y="210"/>
                  </a:lnTo>
                  <a:lnTo>
                    <a:pt x="370" y="209"/>
                  </a:lnTo>
                  <a:lnTo>
                    <a:pt x="377" y="209"/>
                  </a:lnTo>
                  <a:lnTo>
                    <a:pt x="384" y="208"/>
                  </a:lnTo>
                  <a:lnTo>
                    <a:pt x="390" y="207"/>
                  </a:lnTo>
                  <a:lnTo>
                    <a:pt x="397" y="207"/>
                  </a:lnTo>
                  <a:lnTo>
                    <a:pt x="405" y="206"/>
                  </a:lnTo>
                  <a:lnTo>
                    <a:pt x="413" y="205"/>
                  </a:lnTo>
                  <a:lnTo>
                    <a:pt x="420" y="205"/>
                  </a:lnTo>
                  <a:lnTo>
                    <a:pt x="427" y="204"/>
                  </a:lnTo>
                  <a:lnTo>
                    <a:pt x="434" y="204"/>
                  </a:lnTo>
                  <a:lnTo>
                    <a:pt x="442" y="204"/>
                  </a:lnTo>
                  <a:lnTo>
                    <a:pt x="442" y="207"/>
                  </a:lnTo>
                  <a:lnTo>
                    <a:pt x="442" y="210"/>
                  </a:lnTo>
                  <a:lnTo>
                    <a:pt x="442" y="213"/>
                  </a:lnTo>
                  <a:lnTo>
                    <a:pt x="442" y="215"/>
                  </a:lnTo>
                  <a:lnTo>
                    <a:pt x="442" y="218"/>
                  </a:lnTo>
                  <a:lnTo>
                    <a:pt x="442" y="221"/>
                  </a:lnTo>
                  <a:lnTo>
                    <a:pt x="442" y="223"/>
                  </a:lnTo>
                  <a:lnTo>
                    <a:pt x="442" y="226"/>
                  </a:lnTo>
                  <a:lnTo>
                    <a:pt x="441" y="228"/>
                  </a:lnTo>
                  <a:lnTo>
                    <a:pt x="441" y="230"/>
                  </a:lnTo>
                  <a:lnTo>
                    <a:pt x="441" y="234"/>
                  </a:lnTo>
                  <a:lnTo>
                    <a:pt x="440" y="236"/>
                  </a:lnTo>
                  <a:lnTo>
                    <a:pt x="440" y="237"/>
                  </a:lnTo>
                  <a:lnTo>
                    <a:pt x="439" y="239"/>
                  </a:lnTo>
                  <a:lnTo>
                    <a:pt x="438" y="241"/>
                  </a:lnTo>
                  <a:lnTo>
                    <a:pt x="438" y="243"/>
                  </a:lnTo>
                  <a:lnTo>
                    <a:pt x="437" y="244"/>
                  </a:lnTo>
                  <a:lnTo>
                    <a:pt x="436" y="245"/>
                  </a:lnTo>
                  <a:lnTo>
                    <a:pt x="436" y="246"/>
                  </a:lnTo>
                  <a:lnTo>
                    <a:pt x="435" y="246"/>
                  </a:lnTo>
                  <a:lnTo>
                    <a:pt x="434" y="247"/>
                  </a:lnTo>
                  <a:lnTo>
                    <a:pt x="434" y="248"/>
                  </a:lnTo>
                  <a:lnTo>
                    <a:pt x="433" y="249"/>
                  </a:lnTo>
                  <a:lnTo>
                    <a:pt x="432" y="249"/>
                  </a:lnTo>
                  <a:lnTo>
                    <a:pt x="431" y="250"/>
                  </a:lnTo>
                  <a:lnTo>
                    <a:pt x="430" y="250"/>
                  </a:lnTo>
                  <a:lnTo>
                    <a:pt x="430" y="251"/>
                  </a:lnTo>
                  <a:lnTo>
                    <a:pt x="429" y="251"/>
                  </a:lnTo>
                  <a:lnTo>
                    <a:pt x="428" y="252"/>
                  </a:lnTo>
                  <a:lnTo>
                    <a:pt x="427" y="252"/>
                  </a:lnTo>
                  <a:lnTo>
                    <a:pt x="426" y="252"/>
                  </a:lnTo>
                  <a:lnTo>
                    <a:pt x="425" y="253"/>
                  </a:lnTo>
                  <a:lnTo>
                    <a:pt x="423" y="253"/>
                  </a:lnTo>
                  <a:lnTo>
                    <a:pt x="422" y="253"/>
                  </a:lnTo>
                  <a:lnTo>
                    <a:pt x="421" y="253"/>
                  </a:lnTo>
                  <a:lnTo>
                    <a:pt x="419" y="253"/>
                  </a:lnTo>
                  <a:lnTo>
                    <a:pt x="418" y="253"/>
                  </a:lnTo>
                  <a:lnTo>
                    <a:pt x="416" y="253"/>
                  </a:lnTo>
                  <a:lnTo>
                    <a:pt x="414" y="253"/>
                  </a:lnTo>
                  <a:lnTo>
                    <a:pt x="412" y="253"/>
                  </a:lnTo>
                  <a:lnTo>
                    <a:pt x="409" y="253"/>
                  </a:lnTo>
                  <a:lnTo>
                    <a:pt x="407" y="253"/>
                  </a:lnTo>
                  <a:lnTo>
                    <a:pt x="405" y="253"/>
                  </a:lnTo>
                  <a:lnTo>
                    <a:pt x="403" y="253"/>
                  </a:lnTo>
                  <a:lnTo>
                    <a:pt x="400" y="253"/>
                  </a:lnTo>
                  <a:lnTo>
                    <a:pt x="398" y="253"/>
                  </a:lnTo>
                  <a:lnTo>
                    <a:pt x="395" y="253"/>
                  </a:lnTo>
                  <a:lnTo>
                    <a:pt x="393" y="254"/>
                  </a:lnTo>
                  <a:lnTo>
                    <a:pt x="387" y="253"/>
                  </a:lnTo>
                  <a:lnTo>
                    <a:pt x="381" y="253"/>
                  </a:lnTo>
                  <a:lnTo>
                    <a:pt x="375" y="253"/>
                  </a:lnTo>
                  <a:lnTo>
                    <a:pt x="370" y="253"/>
                  </a:lnTo>
                  <a:lnTo>
                    <a:pt x="365" y="253"/>
                  </a:lnTo>
                  <a:lnTo>
                    <a:pt x="358" y="253"/>
                  </a:lnTo>
                  <a:lnTo>
                    <a:pt x="353" y="253"/>
                  </a:lnTo>
                  <a:lnTo>
                    <a:pt x="348" y="253"/>
                  </a:lnTo>
                  <a:lnTo>
                    <a:pt x="343" y="254"/>
                  </a:lnTo>
                  <a:lnTo>
                    <a:pt x="338" y="254"/>
                  </a:lnTo>
                  <a:lnTo>
                    <a:pt x="334" y="254"/>
                  </a:lnTo>
                  <a:lnTo>
                    <a:pt x="329" y="255"/>
                  </a:lnTo>
                  <a:lnTo>
                    <a:pt x="324" y="255"/>
                  </a:lnTo>
                  <a:lnTo>
                    <a:pt x="320" y="256"/>
                  </a:lnTo>
                  <a:lnTo>
                    <a:pt x="316" y="257"/>
                  </a:lnTo>
                  <a:lnTo>
                    <a:pt x="311" y="258"/>
                  </a:lnTo>
                  <a:lnTo>
                    <a:pt x="304" y="259"/>
                  </a:lnTo>
                  <a:lnTo>
                    <a:pt x="297" y="260"/>
                  </a:lnTo>
                  <a:lnTo>
                    <a:pt x="290" y="261"/>
                  </a:lnTo>
                  <a:lnTo>
                    <a:pt x="284" y="263"/>
                  </a:lnTo>
                  <a:lnTo>
                    <a:pt x="278" y="264"/>
                  </a:lnTo>
                  <a:lnTo>
                    <a:pt x="272" y="266"/>
                  </a:lnTo>
                  <a:lnTo>
                    <a:pt x="266" y="268"/>
                  </a:lnTo>
                  <a:lnTo>
                    <a:pt x="259" y="269"/>
                  </a:lnTo>
                  <a:lnTo>
                    <a:pt x="254" y="271"/>
                  </a:lnTo>
                  <a:lnTo>
                    <a:pt x="248" y="273"/>
                  </a:lnTo>
                  <a:lnTo>
                    <a:pt x="243" y="275"/>
                  </a:lnTo>
                  <a:lnTo>
                    <a:pt x="238" y="277"/>
                  </a:lnTo>
                  <a:lnTo>
                    <a:pt x="233" y="280"/>
                  </a:lnTo>
                  <a:lnTo>
                    <a:pt x="228" y="282"/>
                  </a:lnTo>
                  <a:lnTo>
                    <a:pt x="223" y="284"/>
                  </a:lnTo>
                  <a:lnTo>
                    <a:pt x="219" y="287"/>
                  </a:lnTo>
                  <a:lnTo>
                    <a:pt x="215" y="288"/>
                  </a:lnTo>
                  <a:lnTo>
                    <a:pt x="213" y="289"/>
                  </a:lnTo>
                  <a:lnTo>
                    <a:pt x="211" y="290"/>
                  </a:lnTo>
                  <a:lnTo>
                    <a:pt x="209" y="290"/>
                  </a:lnTo>
                  <a:lnTo>
                    <a:pt x="207" y="291"/>
                  </a:lnTo>
                  <a:lnTo>
                    <a:pt x="205" y="292"/>
                  </a:lnTo>
                  <a:lnTo>
                    <a:pt x="203" y="293"/>
                  </a:lnTo>
                  <a:lnTo>
                    <a:pt x="201" y="293"/>
                  </a:lnTo>
                  <a:lnTo>
                    <a:pt x="200" y="294"/>
                  </a:lnTo>
                  <a:lnTo>
                    <a:pt x="198" y="294"/>
                  </a:lnTo>
                  <a:lnTo>
                    <a:pt x="197" y="295"/>
                  </a:lnTo>
                  <a:lnTo>
                    <a:pt x="196" y="295"/>
                  </a:lnTo>
                  <a:lnTo>
                    <a:pt x="195" y="296"/>
                  </a:lnTo>
                  <a:lnTo>
                    <a:pt x="194" y="296"/>
                  </a:lnTo>
                  <a:lnTo>
                    <a:pt x="193" y="296"/>
                  </a:lnTo>
                  <a:lnTo>
                    <a:pt x="193" y="297"/>
                  </a:lnTo>
                  <a:lnTo>
                    <a:pt x="191" y="297"/>
                  </a:lnTo>
                  <a:lnTo>
                    <a:pt x="190" y="297"/>
                  </a:lnTo>
                  <a:lnTo>
                    <a:pt x="189" y="297"/>
                  </a:lnTo>
                  <a:lnTo>
                    <a:pt x="188" y="297"/>
                  </a:lnTo>
                  <a:lnTo>
                    <a:pt x="187" y="297"/>
                  </a:lnTo>
                  <a:lnTo>
                    <a:pt x="186" y="296"/>
                  </a:lnTo>
                  <a:lnTo>
                    <a:pt x="185" y="296"/>
                  </a:lnTo>
                  <a:lnTo>
                    <a:pt x="184" y="296"/>
                  </a:lnTo>
                  <a:lnTo>
                    <a:pt x="183" y="296"/>
                  </a:lnTo>
                  <a:lnTo>
                    <a:pt x="182" y="295"/>
                  </a:lnTo>
                  <a:lnTo>
                    <a:pt x="181" y="295"/>
                  </a:lnTo>
                  <a:lnTo>
                    <a:pt x="180" y="295"/>
                  </a:lnTo>
                  <a:lnTo>
                    <a:pt x="179" y="294"/>
                  </a:lnTo>
                  <a:lnTo>
                    <a:pt x="178" y="294"/>
                  </a:lnTo>
                  <a:lnTo>
                    <a:pt x="177" y="293"/>
                  </a:lnTo>
                  <a:lnTo>
                    <a:pt x="176" y="292"/>
                  </a:lnTo>
                  <a:lnTo>
                    <a:pt x="175" y="291"/>
                  </a:lnTo>
                  <a:lnTo>
                    <a:pt x="174" y="290"/>
                  </a:lnTo>
                  <a:lnTo>
                    <a:pt x="173" y="289"/>
                  </a:lnTo>
                  <a:lnTo>
                    <a:pt x="172" y="288"/>
                  </a:lnTo>
                  <a:lnTo>
                    <a:pt x="171" y="287"/>
                  </a:lnTo>
                  <a:lnTo>
                    <a:pt x="171" y="286"/>
                  </a:lnTo>
                  <a:lnTo>
                    <a:pt x="170" y="285"/>
                  </a:lnTo>
                  <a:lnTo>
                    <a:pt x="169" y="284"/>
                  </a:lnTo>
                  <a:lnTo>
                    <a:pt x="169" y="283"/>
                  </a:lnTo>
                  <a:lnTo>
                    <a:pt x="169" y="282"/>
                  </a:lnTo>
                  <a:lnTo>
                    <a:pt x="167" y="281"/>
                  </a:lnTo>
                  <a:lnTo>
                    <a:pt x="167" y="280"/>
                  </a:lnTo>
                  <a:lnTo>
                    <a:pt x="167" y="278"/>
                  </a:lnTo>
                  <a:lnTo>
                    <a:pt x="167" y="277"/>
                  </a:lnTo>
                  <a:lnTo>
                    <a:pt x="166" y="275"/>
                  </a:lnTo>
                  <a:lnTo>
                    <a:pt x="166" y="273"/>
                  </a:lnTo>
                  <a:lnTo>
                    <a:pt x="166" y="272"/>
                  </a:lnTo>
                  <a:lnTo>
                    <a:pt x="167" y="270"/>
                  </a:lnTo>
                  <a:lnTo>
                    <a:pt x="167" y="268"/>
                  </a:lnTo>
                  <a:lnTo>
                    <a:pt x="167" y="267"/>
                  </a:lnTo>
                  <a:lnTo>
                    <a:pt x="169" y="265"/>
                  </a:lnTo>
                  <a:lnTo>
                    <a:pt x="169" y="264"/>
                  </a:lnTo>
                  <a:lnTo>
                    <a:pt x="170" y="262"/>
                  </a:lnTo>
                  <a:lnTo>
                    <a:pt x="171" y="261"/>
                  </a:lnTo>
                  <a:lnTo>
                    <a:pt x="172" y="260"/>
                  </a:lnTo>
                  <a:lnTo>
                    <a:pt x="173" y="258"/>
                  </a:lnTo>
                  <a:lnTo>
                    <a:pt x="174" y="257"/>
                  </a:lnTo>
                  <a:lnTo>
                    <a:pt x="175" y="256"/>
                  </a:lnTo>
                  <a:lnTo>
                    <a:pt x="177" y="255"/>
                  </a:lnTo>
                  <a:lnTo>
                    <a:pt x="179" y="254"/>
                  </a:lnTo>
                  <a:lnTo>
                    <a:pt x="181" y="252"/>
                  </a:lnTo>
                  <a:lnTo>
                    <a:pt x="183" y="250"/>
                  </a:lnTo>
                  <a:lnTo>
                    <a:pt x="186" y="248"/>
                  </a:lnTo>
                  <a:lnTo>
                    <a:pt x="190" y="247"/>
                  </a:lnTo>
                  <a:lnTo>
                    <a:pt x="194" y="245"/>
                  </a:lnTo>
                  <a:lnTo>
                    <a:pt x="199" y="243"/>
                  </a:lnTo>
                  <a:lnTo>
                    <a:pt x="204" y="241"/>
                  </a:lnTo>
                  <a:lnTo>
                    <a:pt x="210" y="239"/>
                  </a:lnTo>
                  <a:lnTo>
                    <a:pt x="217" y="238"/>
                  </a:lnTo>
                  <a:lnTo>
                    <a:pt x="224" y="236"/>
                  </a:lnTo>
                  <a:lnTo>
                    <a:pt x="231" y="234"/>
                  </a:lnTo>
                  <a:lnTo>
                    <a:pt x="239" y="231"/>
                  </a:lnTo>
                  <a:lnTo>
                    <a:pt x="247" y="229"/>
                  </a:lnTo>
                  <a:lnTo>
                    <a:pt x="256" y="227"/>
                  </a:lnTo>
                  <a:lnTo>
                    <a:pt x="266" y="225"/>
                  </a:lnTo>
                  <a:lnTo>
                    <a:pt x="276" y="224"/>
                  </a:lnTo>
                  <a:lnTo>
                    <a:pt x="268" y="173"/>
                  </a:lnTo>
                  <a:lnTo>
                    <a:pt x="263" y="173"/>
                  </a:lnTo>
                  <a:lnTo>
                    <a:pt x="260" y="174"/>
                  </a:lnTo>
                  <a:lnTo>
                    <a:pt x="257" y="175"/>
                  </a:lnTo>
                  <a:lnTo>
                    <a:pt x="255" y="176"/>
                  </a:lnTo>
                  <a:lnTo>
                    <a:pt x="252" y="176"/>
                  </a:lnTo>
                  <a:lnTo>
                    <a:pt x="249" y="177"/>
                  </a:lnTo>
                  <a:lnTo>
                    <a:pt x="246" y="178"/>
                  </a:lnTo>
                  <a:lnTo>
                    <a:pt x="244" y="179"/>
                  </a:lnTo>
                  <a:lnTo>
                    <a:pt x="242" y="179"/>
                  </a:lnTo>
                  <a:lnTo>
                    <a:pt x="239" y="180"/>
                  </a:lnTo>
                  <a:lnTo>
                    <a:pt x="237" y="181"/>
                  </a:lnTo>
                  <a:lnTo>
                    <a:pt x="235" y="182"/>
                  </a:lnTo>
                  <a:lnTo>
                    <a:pt x="233" y="182"/>
                  </a:lnTo>
                  <a:lnTo>
                    <a:pt x="231" y="183"/>
                  </a:lnTo>
                  <a:lnTo>
                    <a:pt x="229" y="184"/>
                  </a:lnTo>
                  <a:lnTo>
                    <a:pt x="228" y="185"/>
                  </a:lnTo>
                  <a:lnTo>
                    <a:pt x="226" y="185"/>
                  </a:lnTo>
                  <a:lnTo>
                    <a:pt x="225" y="186"/>
                  </a:lnTo>
                  <a:lnTo>
                    <a:pt x="224" y="186"/>
                  </a:lnTo>
                  <a:lnTo>
                    <a:pt x="223" y="187"/>
                  </a:lnTo>
                  <a:lnTo>
                    <a:pt x="222" y="187"/>
                  </a:lnTo>
                  <a:lnTo>
                    <a:pt x="221" y="187"/>
                  </a:lnTo>
                  <a:lnTo>
                    <a:pt x="220" y="189"/>
                  </a:lnTo>
                  <a:lnTo>
                    <a:pt x="219" y="189"/>
                  </a:lnTo>
                  <a:lnTo>
                    <a:pt x="218" y="190"/>
                  </a:lnTo>
                  <a:lnTo>
                    <a:pt x="217" y="190"/>
                  </a:lnTo>
                  <a:lnTo>
                    <a:pt x="215" y="190"/>
                  </a:lnTo>
                  <a:lnTo>
                    <a:pt x="214" y="190"/>
                  </a:lnTo>
                  <a:lnTo>
                    <a:pt x="214" y="191"/>
                  </a:lnTo>
                  <a:lnTo>
                    <a:pt x="213" y="191"/>
                  </a:lnTo>
                  <a:lnTo>
                    <a:pt x="212" y="191"/>
                  </a:lnTo>
                  <a:lnTo>
                    <a:pt x="211" y="191"/>
                  </a:lnTo>
                  <a:lnTo>
                    <a:pt x="210" y="191"/>
                  </a:lnTo>
                  <a:lnTo>
                    <a:pt x="209" y="191"/>
                  </a:lnTo>
                  <a:lnTo>
                    <a:pt x="208" y="191"/>
                  </a:lnTo>
                  <a:lnTo>
                    <a:pt x="207" y="191"/>
                  </a:lnTo>
                  <a:lnTo>
                    <a:pt x="206" y="191"/>
                  </a:lnTo>
                  <a:lnTo>
                    <a:pt x="205" y="191"/>
                  </a:lnTo>
                  <a:lnTo>
                    <a:pt x="204" y="191"/>
                  </a:lnTo>
                  <a:lnTo>
                    <a:pt x="203" y="191"/>
                  </a:lnTo>
                  <a:lnTo>
                    <a:pt x="203" y="192"/>
                  </a:lnTo>
                  <a:lnTo>
                    <a:pt x="200" y="196"/>
                  </a:lnTo>
                  <a:lnTo>
                    <a:pt x="197" y="199"/>
                  </a:lnTo>
                  <a:lnTo>
                    <a:pt x="194" y="203"/>
                  </a:lnTo>
                  <a:lnTo>
                    <a:pt x="191" y="206"/>
                  </a:lnTo>
                  <a:lnTo>
                    <a:pt x="188" y="209"/>
                  </a:lnTo>
                  <a:lnTo>
                    <a:pt x="185" y="212"/>
                  </a:lnTo>
                  <a:lnTo>
                    <a:pt x="182" y="215"/>
                  </a:lnTo>
                  <a:lnTo>
                    <a:pt x="179" y="217"/>
                  </a:lnTo>
                  <a:lnTo>
                    <a:pt x="176" y="219"/>
                  </a:lnTo>
                  <a:lnTo>
                    <a:pt x="173" y="221"/>
                  </a:lnTo>
                  <a:lnTo>
                    <a:pt x="170" y="223"/>
                  </a:lnTo>
                  <a:lnTo>
                    <a:pt x="166" y="225"/>
                  </a:lnTo>
                  <a:lnTo>
                    <a:pt x="163" y="226"/>
                  </a:lnTo>
                  <a:lnTo>
                    <a:pt x="160" y="227"/>
                  </a:lnTo>
                  <a:lnTo>
                    <a:pt x="157" y="228"/>
                  </a:lnTo>
                  <a:lnTo>
                    <a:pt x="154" y="229"/>
                  </a:lnTo>
                  <a:lnTo>
                    <a:pt x="152" y="229"/>
                  </a:lnTo>
                  <a:lnTo>
                    <a:pt x="151" y="229"/>
                  </a:lnTo>
                  <a:lnTo>
                    <a:pt x="150" y="229"/>
                  </a:lnTo>
                  <a:lnTo>
                    <a:pt x="149" y="229"/>
                  </a:lnTo>
                  <a:lnTo>
                    <a:pt x="148" y="229"/>
                  </a:lnTo>
                  <a:lnTo>
                    <a:pt x="147" y="229"/>
                  </a:lnTo>
                  <a:lnTo>
                    <a:pt x="146" y="229"/>
                  </a:lnTo>
                  <a:lnTo>
                    <a:pt x="145" y="229"/>
                  </a:lnTo>
                  <a:lnTo>
                    <a:pt x="144" y="228"/>
                  </a:lnTo>
                  <a:lnTo>
                    <a:pt x="143" y="228"/>
                  </a:lnTo>
                  <a:lnTo>
                    <a:pt x="142" y="228"/>
                  </a:lnTo>
                  <a:lnTo>
                    <a:pt x="141" y="228"/>
                  </a:lnTo>
                  <a:lnTo>
                    <a:pt x="140" y="227"/>
                  </a:lnTo>
                  <a:lnTo>
                    <a:pt x="139" y="227"/>
                  </a:lnTo>
                  <a:lnTo>
                    <a:pt x="138" y="226"/>
                  </a:lnTo>
                  <a:lnTo>
                    <a:pt x="137" y="225"/>
                  </a:lnTo>
                  <a:lnTo>
                    <a:pt x="136" y="225"/>
                  </a:lnTo>
                  <a:lnTo>
                    <a:pt x="136" y="224"/>
                  </a:lnTo>
                  <a:lnTo>
                    <a:pt x="135" y="223"/>
                  </a:lnTo>
                  <a:lnTo>
                    <a:pt x="134" y="222"/>
                  </a:lnTo>
                  <a:lnTo>
                    <a:pt x="134" y="221"/>
                  </a:lnTo>
                  <a:lnTo>
                    <a:pt x="133" y="220"/>
                  </a:lnTo>
                  <a:lnTo>
                    <a:pt x="133" y="219"/>
                  </a:lnTo>
                  <a:lnTo>
                    <a:pt x="132" y="218"/>
                  </a:lnTo>
                  <a:lnTo>
                    <a:pt x="132" y="217"/>
                  </a:lnTo>
                  <a:lnTo>
                    <a:pt x="132" y="216"/>
                  </a:lnTo>
                  <a:lnTo>
                    <a:pt x="132" y="215"/>
                  </a:lnTo>
                  <a:lnTo>
                    <a:pt x="131" y="212"/>
                  </a:lnTo>
                  <a:lnTo>
                    <a:pt x="131" y="210"/>
                  </a:lnTo>
                  <a:lnTo>
                    <a:pt x="131" y="208"/>
                  </a:lnTo>
                  <a:lnTo>
                    <a:pt x="131" y="206"/>
                  </a:lnTo>
                  <a:lnTo>
                    <a:pt x="131" y="203"/>
                  </a:lnTo>
                  <a:lnTo>
                    <a:pt x="131" y="201"/>
                  </a:lnTo>
                  <a:lnTo>
                    <a:pt x="131" y="199"/>
                  </a:lnTo>
                  <a:lnTo>
                    <a:pt x="131" y="197"/>
                  </a:lnTo>
                  <a:lnTo>
                    <a:pt x="131" y="194"/>
                  </a:lnTo>
                  <a:lnTo>
                    <a:pt x="132" y="192"/>
                  </a:lnTo>
                  <a:lnTo>
                    <a:pt x="132" y="190"/>
                  </a:lnTo>
                  <a:lnTo>
                    <a:pt x="132" y="187"/>
                  </a:lnTo>
                  <a:lnTo>
                    <a:pt x="133" y="185"/>
                  </a:lnTo>
                  <a:lnTo>
                    <a:pt x="134" y="183"/>
                  </a:lnTo>
                  <a:lnTo>
                    <a:pt x="135" y="181"/>
                  </a:lnTo>
                  <a:lnTo>
                    <a:pt x="136" y="179"/>
                  </a:lnTo>
                  <a:lnTo>
                    <a:pt x="137" y="179"/>
                  </a:lnTo>
                  <a:lnTo>
                    <a:pt x="138" y="179"/>
                  </a:lnTo>
                  <a:lnTo>
                    <a:pt x="139" y="179"/>
                  </a:lnTo>
                  <a:lnTo>
                    <a:pt x="140" y="179"/>
                  </a:lnTo>
                  <a:lnTo>
                    <a:pt x="141" y="179"/>
                  </a:lnTo>
                  <a:lnTo>
                    <a:pt x="142" y="179"/>
                  </a:lnTo>
                  <a:lnTo>
                    <a:pt x="143" y="179"/>
                  </a:lnTo>
                  <a:lnTo>
                    <a:pt x="144" y="179"/>
                  </a:lnTo>
                  <a:lnTo>
                    <a:pt x="146" y="178"/>
                  </a:lnTo>
                  <a:lnTo>
                    <a:pt x="148" y="177"/>
                  </a:lnTo>
                  <a:lnTo>
                    <a:pt x="150" y="176"/>
                  </a:lnTo>
                  <a:lnTo>
                    <a:pt x="152" y="175"/>
                  </a:lnTo>
                  <a:lnTo>
                    <a:pt x="155" y="173"/>
                  </a:lnTo>
                  <a:lnTo>
                    <a:pt x="157" y="171"/>
                  </a:lnTo>
                  <a:lnTo>
                    <a:pt x="160" y="169"/>
                  </a:lnTo>
                  <a:lnTo>
                    <a:pt x="162" y="166"/>
                  </a:lnTo>
                  <a:lnTo>
                    <a:pt x="165" y="164"/>
                  </a:lnTo>
                  <a:lnTo>
                    <a:pt x="169" y="160"/>
                  </a:lnTo>
                  <a:lnTo>
                    <a:pt x="171" y="157"/>
                  </a:lnTo>
                  <a:lnTo>
                    <a:pt x="174" y="153"/>
                  </a:lnTo>
                  <a:lnTo>
                    <a:pt x="177" y="149"/>
                  </a:lnTo>
                  <a:lnTo>
                    <a:pt x="180" y="145"/>
                  </a:lnTo>
                  <a:lnTo>
                    <a:pt x="183" y="139"/>
                  </a:lnTo>
                  <a:lnTo>
                    <a:pt x="187" y="135"/>
                  </a:lnTo>
                  <a:lnTo>
                    <a:pt x="188" y="133"/>
                  </a:lnTo>
                  <a:lnTo>
                    <a:pt x="189" y="131"/>
                  </a:lnTo>
                  <a:lnTo>
                    <a:pt x="190" y="129"/>
                  </a:lnTo>
                  <a:lnTo>
                    <a:pt x="191" y="127"/>
                  </a:lnTo>
                  <a:lnTo>
                    <a:pt x="192" y="125"/>
                  </a:lnTo>
                  <a:lnTo>
                    <a:pt x="193" y="123"/>
                  </a:lnTo>
                  <a:lnTo>
                    <a:pt x="194" y="121"/>
                  </a:lnTo>
                  <a:lnTo>
                    <a:pt x="195" y="119"/>
                  </a:lnTo>
                  <a:lnTo>
                    <a:pt x="196" y="116"/>
                  </a:lnTo>
                  <a:lnTo>
                    <a:pt x="198" y="114"/>
                  </a:lnTo>
                  <a:lnTo>
                    <a:pt x="199" y="112"/>
                  </a:lnTo>
                  <a:lnTo>
                    <a:pt x="200" y="110"/>
                  </a:lnTo>
                  <a:lnTo>
                    <a:pt x="201" y="108"/>
                  </a:lnTo>
                  <a:lnTo>
                    <a:pt x="202" y="105"/>
                  </a:lnTo>
                  <a:lnTo>
                    <a:pt x="203" y="103"/>
                  </a:lnTo>
                  <a:lnTo>
                    <a:pt x="204" y="101"/>
                  </a:lnTo>
                  <a:lnTo>
                    <a:pt x="201" y="101"/>
                  </a:lnTo>
                  <a:lnTo>
                    <a:pt x="199" y="102"/>
                  </a:lnTo>
                  <a:lnTo>
                    <a:pt x="197" y="102"/>
                  </a:lnTo>
                  <a:lnTo>
                    <a:pt x="195" y="103"/>
                  </a:lnTo>
                  <a:lnTo>
                    <a:pt x="193" y="103"/>
                  </a:lnTo>
                  <a:lnTo>
                    <a:pt x="191" y="104"/>
                  </a:lnTo>
                  <a:lnTo>
                    <a:pt x="188" y="104"/>
                  </a:lnTo>
                  <a:lnTo>
                    <a:pt x="187" y="105"/>
                  </a:lnTo>
                  <a:lnTo>
                    <a:pt x="185" y="106"/>
                  </a:lnTo>
                  <a:lnTo>
                    <a:pt x="183" y="106"/>
                  </a:lnTo>
                  <a:lnTo>
                    <a:pt x="181" y="107"/>
                  </a:lnTo>
                  <a:lnTo>
                    <a:pt x="179" y="107"/>
                  </a:lnTo>
                  <a:lnTo>
                    <a:pt x="177" y="108"/>
                  </a:lnTo>
                  <a:lnTo>
                    <a:pt x="176" y="108"/>
                  </a:lnTo>
                  <a:lnTo>
                    <a:pt x="174" y="109"/>
                  </a:lnTo>
                  <a:lnTo>
                    <a:pt x="173" y="110"/>
                  </a:lnTo>
                  <a:lnTo>
                    <a:pt x="171" y="110"/>
                  </a:lnTo>
                  <a:lnTo>
                    <a:pt x="169" y="111"/>
                  </a:lnTo>
                  <a:lnTo>
                    <a:pt x="167" y="111"/>
                  </a:lnTo>
                  <a:lnTo>
                    <a:pt x="165" y="112"/>
                  </a:lnTo>
                  <a:lnTo>
                    <a:pt x="164" y="112"/>
                  </a:lnTo>
                  <a:lnTo>
                    <a:pt x="163" y="113"/>
                  </a:lnTo>
                  <a:lnTo>
                    <a:pt x="161" y="113"/>
                  </a:lnTo>
                  <a:lnTo>
                    <a:pt x="160" y="114"/>
                  </a:lnTo>
                  <a:lnTo>
                    <a:pt x="159" y="114"/>
                  </a:lnTo>
                  <a:lnTo>
                    <a:pt x="158" y="114"/>
                  </a:lnTo>
                  <a:lnTo>
                    <a:pt x="157" y="114"/>
                  </a:lnTo>
                  <a:lnTo>
                    <a:pt x="156" y="115"/>
                  </a:lnTo>
                  <a:lnTo>
                    <a:pt x="155" y="115"/>
                  </a:lnTo>
                  <a:lnTo>
                    <a:pt x="154" y="115"/>
                  </a:lnTo>
                  <a:lnTo>
                    <a:pt x="154" y="116"/>
                  </a:lnTo>
                  <a:lnTo>
                    <a:pt x="151" y="116"/>
                  </a:lnTo>
                  <a:lnTo>
                    <a:pt x="149" y="116"/>
                  </a:lnTo>
                  <a:lnTo>
                    <a:pt x="147" y="116"/>
                  </a:lnTo>
                  <a:lnTo>
                    <a:pt x="145" y="116"/>
                  </a:lnTo>
                  <a:lnTo>
                    <a:pt x="143" y="116"/>
                  </a:lnTo>
                  <a:lnTo>
                    <a:pt x="142" y="115"/>
                  </a:lnTo>
                  <a:lnTo>
                    <a:pt x="140" y="115"/>
                  </a:lnTo>
                  <a:lnTo>
                    <a:pt x="139" y="114"/>
                  </a:lnTo>
                  <a:lnTo>
                    <a:pt x="137" y="113"/>
                  </a:lnTo>
                  <a:lnTo>
                    <a:pt x="136" y="112"/>
                  </a:lnTo>
                  <a:lnTo>
                    <a:pt x="135" y="110"/>
                  </a:lnTo>
                  <a:lnTo>
                    <a:pt x="134" y="109"/>
                  </a:lnTo>
                  <a:lnTo>
                    <a:pt x="133" y="107"/>
                  </a:lnTo>
                  <a:lnTo>
                    <a:pt x="133" y="106"/>
                  </a:lnTo>
                  <a:lnTo>
                    <a:pt x="132" y="104"/>
                  </a:lnTo>
                  <a:lnTo>
                    <a:pt x="132" y="102"/>
                  </a:lnTo>
                  <a:lnTo>
                    <a:pt x="131" y="100"/>
                  </a:lnTo>
                  <a:lnTo>
                    <a:pt x="131" y="98"/>
                  </a:lnTo>
                  <a:lnTo>
                    <a:pt x="131" y="95"/>
                  </a:lnTo>
                  <a:lnTo>
                    <a:pt x="131" y="93"/>
                  </a:lnTo>
                  <a:lnTo>
                    <a:pt x="131" y="92"/>
                  </a:lnTo>
                  <a:lnTo>
                    <a:pt x="131" y="90"/>
                  </a:lnTo>
                  <a:lnTo>
                    <a:pt x="131" y="89"/>
                  </a:lnTo>
                  <a:lnTo>
                    <a:pt x="131" y="87"/>
                  </a:lnTo>
                  <a:lnTo>
                    <a:pt x="132" y="86"/>
                  </a:lnTo>
                  <a:lnTo>
                    <a:pt x="132" y="84"/>
                  </a:lnTo>
                  <a:lnTo>
                    <a:pt x="133" y="83"/>
                  </a:lnTo>
                  <a:lnTo>
                    <a:pt x="133" y="81"/>
                  </a:lnTo>
                  <a:lnTo>
                    <a:pt x="134" y="80"/>
                  </a:lnTo>
                  <a:lnTo>
                    <a:pt x="135" y="79"/>
                  </a:lnTo>
                  <a:lnTo>
                    <a:pt x="136" y="78"/>
                  </a:lnTo>
                  <a:lnTo>
                    <a:pt x="137" y="77"/>
                  </a:lnTo>
                  <a:lnTo>
                    <a:pt x="138" y="75"/>
                  </a:lnTo>
                  <a:lnTo>
                    <a:pt x="140" y="74"/>
                  </a:lnTo>
                  <a:lnTo>
                    <a:pt x="142" y="73"/>
                  </a:lnTo>
                  <a:lnTo>
                    <a:pt x="145" y="72"/>
                  </a:lnTo>
                  <a:lnTo>
                    <a:pt x="148" y="70"/>
                  </a:lnTo>
                  <a:lnTo>
                    <a:pt x="152" y="69"/>
                  </a:lnTo>
                  <a:lnTo>
                    <a:pt x="156" y="67"/>
                  </a:lnTo>
                  <a:lnTo>
                    <a:pt x="161" y="66"/>
                  </a:lnTo>
                  <a:lnTo>
                    <a:pt x="166" y="64"/>
                  </a:lnTo>
                  <a:lnTo>
                    <a:pt x="172" y="63"/>
                  </a:lnTo>
                  <a:lnTo>
                    <a:pt x="178" y="61"/>
                  </a:lnTo>
                  <a:lnTo>
                    <a:pt x="185" y="60"/>
                  </a:lnTo>
                  <a:lnTo>
                    <a:pt x="192" y="58"/>
                  </a:lnTo>
                  <a:lnTo>
                    <a:pt x="199" y="56"/>
                  </a:lnTo>
                  <a:lnTo>
                    <a:pt x="207" y="54"/>
                  </a:lnTo>
                  <a:lnTo>
                    <a:pt x="217" y="53"/>
                  </a:lnTo>
                  <a:lnTo>
                    <a:pt x="217" y="51"/>
                  </a:lnTo>
                  <a:lnTo>
                    <a:pt x="218" y="48"/>
                  </a:lnTo>
                  <a:lnTo>
                    <a:pt x="218" y="46"/>
                  </a:lnTo>
                  <a:lnTo>
                    <a:pt x="218" y="44"/>
                  </a:lnTo>
                  <a:lnTo>
                    <a:pt x="219" y="42"/>
                  </a:lnTo>
                  <a:lnTo>
                    <a:pt x="219" y="40"/>
                  </a:lnTo>
                  <a:lnTo>
                    <a:pt x="219" y="38"/>
                  </a:lnTo>
                  <a:lnTo>
                    <a:pt x="220" y="36"/>
                  </a:lnTo>
                  <a:lnTo>
                    <a:pt x="220" y="34"/>
                  </a:lnTo>
                  <a:lnTo>
                    <a:pt x="220" y="32"/>
                  </a:lnTo>
                  <a:lnTo>
                    <a:pt x="221" y="29"/>
                  </a:lnTo>
                  <a:lnTo>
                    <a:pt x="221" y="27"/>
                  </a:lnTo>
                  <a:lnTo>
                    <a:pt x="221" y="25"/>
                  </a:lnTo>
                  <a:lnTo>
                    <a:pt x="221" y="23"/>
                  </a:lnTo>
                  <a:lnTo>
                    <a:pt x="221" y="21"/>
                  </a:lnTo>
                  <a:lnTo>
                    <a:pt x="222" y="19"/>
                  </a:lnTo>
                  <a:lnTo>
                    <a:pt x="222" y="17"/>
                  </a:lnTo>
                  <a:lnTo>
                    <a:pt x="222" y="15"/>
                  </a:lnTo>
                  <a:lnTo>
                    <a:pt x="223" y="13"/>
                  </a:lnTo>
                  <a:lnTo>
                    <a:pt x="224" y="12"/>
                  </a:lnTo>
                  <a:lnTo>
                    <a:pt x="224" y="11"/>
                  </a:lnTo>
                  <a:lnTo>
                    <a:pt x="225" y="9"/>
                  </a:lnTo>
                  <a:lnTo>
                    <a:pt x="226" y="8"/>
                  </a:lnTo>
                  <a:lnTo>
                    <a:pt x="227" y="7"/>
                  </a:lnTo>
                  <a:lnTo>
                    <a:pt x="228" y="6"/>
                  </a:lnTo>
                  <a:lnTo>
                    <a:pt x="229" y="5"/>
                  </a:lnTo>
                  <a:lnTo>
                    <a:pt x="231" y="3"/>
                  </a:lnTo>
                  <a:lnTo>
                    <a:pt x="232" y="3"/>
                  </a:lnTo>
                  <a:lnTo>
                    <a:pt x="233" y="2"/>
                  </a:lnTo>
                  <a:lnTo>
                    <a:pt x="235" y="1"/>
                  </a:lnTo>
                  <a:lnTo>
                    <a:pt x="237" y="1"/>
                  </a:lnTo>
                  <a:lnTo>
                    <a:pt x="239" y="1"/>
                  </a:lnTo>
                  <a:lnTo>
                    <a:pt x="239" y="0"/>
                  </a:lnTo>
                  <a:lnTo>
                    <a:pt x="240" y="0"/>
                  </a:lnTo>
                  <a:lnTo>
                    <a:pt x="241" y="0"/>
                  </a:lnTo>
                  <a:lnTo>
                    <a:pt x="242" y="0"/>
                  </a:lnTo>
                  <a:lnTo>
                    <a:pt x="243" y="0"/>
                  </a:lnTo>
                  <a:lnTo>
                    <a:pt x="244" y="0"/>
                  </a:lnTo>
                  <a:lnTo>
                    <a:pt x="245" y="0"/>
                  </a:lnTo>
                  <a:lnTo>
                    <a:pt x="246" y="1"/>
                  </a:lnTo>
                  <a:lnTo>
                    <a:pt x="247" y="1"/>
                  </a:lnTo>
                  <a:lnTo>
                    <a:pt x="248" y="1"/>
                  </a:lnTo>
                  <a:lnTo>
                    <a:pt x="249" y="1"/>
                  </a:lnTo>
                  <a:lnTo>
                    <a:pt x="250" y="2"/>
                  </a:lnTo>
                  <a:lnTo>
                    <a:pt x="251" y="2"/>
                  </a:lnTo>
                  <a:lnTo>
                    <a:pt x="252" y="2"/>
                  </a:lnTo>
                  <a:lnTo>
                    <a:pt x="253" y="3"/>
                  </a:lnTo>
                  <a:lnTo>
                    <a:pt x="254" y="5"/>
                  </a:lnTo>
                  <a:lnTo>
                    <a:pt x="255" y="5"/>
                  </a:lnTo>
                  <a:lnTo>
                    <a:pt x="256" y="6"/>
                  </a:lnTo>
                  <a:lnTo>
                    <a:pt x="257" y="6"/>
                  </a:lnTo>
                  <a:lnTo>
                    <a:pt x="258" y="7"/>
                  </a:lnTo>
                  <a:lnTo>
                    <a:pt x="259" y="8"/>
                  </a:lnTo>
                  <a:lnTo>
                    <a:pt x="260" y="9"/>
                  </a:lnTo>
                  <a:lnTo>
                    <a:pt x="261" y="10"/>
                  </a:lnTo>
                  <a:lnTo>
                    <a:pt x="261" y="11"/>
                  </a:lnTo>
                  <a:lnTo>
                    <a:pt x="261" y="12"/>
                  </a:lnTo>
                  <a:lnTo>
                    <a:pt x="262" y="12"/>
                  </a:lnTo>
                  <a:lnTo>
                    <a:pt x="262" y="13"/>
                  </a:lnTo>
                  <a:lnTo>
                    <a:pt x="262" y="14"/>
                  </a:lnTo>
                  <a:lnTo>
                    <a:pt x="263" y="15"/>
                  </a:lnTo>
                  <a:lnTo>
                    <a:pt x="263" y="16"/>
                  </a:lnTo>
                  <a:lnTo>
                    <a:pt x="263" y="18"/>
                  </a:lnTo>
                  <a:lnTo>
                    <a:pt x="263" y="19"/>
                  </a:lnTo>
                  <a:lnTo>
                    <a:pt x="263" y="21"/>
                  </a:lnTo>
                  <a:lnTo>
                    <a:pt x="263" y="22"/>
                  </a:lnTo>
                  <a:lnTo>
                    <a:pt x="263" y="24"/>
                  </a:lnTo>
                  <a:lnTo>
                    <a:pt x="263" y="26"/>
                  </a:lnTo>
                  <a:lnTo>
                    <a:pt x="263" y="28"/>
                  </a:lnTo>
                  <a:lnTo>
                    <a:pt x="263" y="29"/>
                  </a:lnTo>
                  <a:lnTo>
                    <a:pt x="263" y="31"/>
                  </a:lnTo>
                  <a:lnTo>
                    <a:pt x="263" y="33"/>
                  </a:lnTo>
                  <a:lnTo>
                    <a:pt x="263" y="35"/>
                  </a:lnTo>
                  <a:lnTo>
                    <a:pt x="262" y="37"/>
                  </a:lnTo>
                  <a:lnTo>
                    <a:pt x="262" y="39"/>
                  </a:lnTo>
                  <a:lnTo>
                    <a:pt x="262" y="41"/>
                  </a:lnTo>
                  <a:lnTo>
                    <a:pt x="262" y="44"/>
                  </a:lnTo>
                  <a:lnTo>
                    <a:pt x="262" y="43"/>
                  </a:lnTo>
                  <a:lnTo>
                    <a:pt x="263" y="43"/>
                  </a:lnTo>
                  <a:lnTo>
                    <a:pt x="264" y="43"/>
                  </a:lnTo>
                  <a:lnTo>
                    <a:pt x="266" y="43"/>
                  </a:lnTo>
                  <a:lnTo>
                    <a:pt x="267" y="43"/>
                  </a:lnTo>
                  <a:lnTo>
                    <a:pt x="268" y="43"/>
                  </a:lnTo>
                  <a:lnTo>
                    <a:pt x="269" y="42"/>
                  </a:lnTo>
                  <a:lnTo>
                    <a:pt x="270" y="42"/>
                  </a:lnTo>
                  <a:lnTo>
                    <a:pt x="271" y="42"/>
                  </a:lnTo>
                  <a:lnTo>
                    <a:pt x="272" y="42"/>
                  </a:lnTo>
                  <a:lnTo>
                    <a:pt x="273" y="42"/>
                  </a:lnTo>
                  <a:lnTo>
                    <a:pt x="274" y="4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2" name="Freeform 215">
              <a:extLst>
                <a:ext uri="{FF2B5EF4-FFF2-40B4-BE49-F238E27FC236}">
                  <a16:creationId xmlns:a16="http://schemas.microsoft.com/office/drawing/2014/main" id="{7BEA1B68-2C03-4E13-B5DC-21E822DFBF94}"/>
                </a:ext>
              </a:extLst>
            </p:cNvPr>
            <p:cNvSpPr>
              <a:spLocks noEditPoints="1"/>
            </p:cNvSpPr>
            <p:nvPr/>
          </p:nvSpPr>
          <p:spPr bwMode="auto">
            <a:xfrm>
              <a:off x="4689" y="1613"/>
              <a:ext cx="25" cy="21"/>
            </a:xfrm>
            <a:custGeom>
              <a:avLst/>
              <a:gdLst>
                <a:gd name="T0" fmla="*/ 23 w 430"/>
                <a:gd name="T1" fmla="*/ 17 h 349"/>
                <a:gd name="T2" fmla="*/ 21 w 430"/>
                <a:gd name="T3" fmla="*/ 15 h 349"/>
                <a:gd name="T4" fmla="*/ 0 w 430"/>
                <a:gd name="T5" fmla="*/ 6 h 349"/>
                <a:gd name="T6" fmla="*/ 2 w 430"/>
                <a:gd name="T7" fmla="*/ 7 h 349"/>
                <a:gd name="T8" fmla="*/ 6 w 430"/>
                <a:gd name="T9" fmla="*/ 7 h 349"/>
                <a:gd name="T10" fmla="*/ 10 w 430"/>
                <a:gd name="T11" fmla="*/ 5 h 349"/>
                <a:gd name="T12" fmla="*/ 10 w 430"/>
                <a:gd name="T13" fmla="*/ 3 h 349"/>
                <a:gd name="T14" fmla="*/ 6 w 430"/>
                <a:gd name="T15" fmla="*/ 2 h 349"/>
                <a:gd name="T16" fmla="*/ 4 w 430"/>
                <a:gd name="T17" fmla="*/ 3 h 349"/>
                <a:gd name="T18" fmla="*/ 12 w 430"/>
                <a:gd name="T19" fmla="*/ 3 h 349"/>
                <a:gd name="T20" fmla="*/ 14 w 430"/>
                <a:gd name="T21" fmla="*/ 4 h 349"/>
                <a:gd name="T22" fmla="*/ 17 w 430"/>
                <a:gd name="T23" fmla="*/ 5 h 349"/>
                <a:gd name="T24" fmla="*/ 19 w 430"/>
                <a:gd name="T25" fmla="*/ 3 h 349"/>
                <a:gd name="T26" fmla="*/ 22 w 430"/>
                <a:gd name="T27" fmla="*/ 3 h 349"/>
                <a:gd name="T28" fmla="*/ 19 w 430"/>
                <a:gd name="T29" fmla="*/ 1 h 349"/>
                <a:gd name="T30" fmla="*/ 17 w 430"/>
                <a:gd name="T31" fmla="*/ 0 h 349"/>
                <a:gd name="T32" fmla="*/ 15 w 430"/>
                <a:gd name="T33" fmla="*/ 2 h 349"/>
                <a:gd name="T34" fmla="*/ 2 w 430"/>
                <a:gd name="T35" fmla="*/ 9 h 349"/>
                <a:gd name="T36" fmla="*/ 3 w 430"/>
                <a:gd name="T37" fmla="*/ 17 h 349"/>
                <a:gd name="T38" fmla="*/ 2 w 430"/>
                <a:gd name="T39" fmla="*/ 20 h 349"/>
                <a:gd name="T40" fmla="*/ 6 w 430"/>
                <a:gd name="T41" fmla="*/ 18 h 349"/>
                <a:gd name="T42" fmla="*/ 9 w 430"/>
                <a:gd name="T43" fmla="*/ 18 h 349"/>
                <a:gd name="T44" fmla="*/ 11 w 430"/>
                <a:gd name="T45" fmla="*/ 20 h 349"/>
                <a:gd name="T46" fmla="*/ 11 w 430"/>
                <a:gd name="T47" fmla="*/ 15 h 349"/>
                <a:gd name="T48" fmla="*/ 14 w 430"/>
                <a:gd name="T49" fmla="*/ 15 h 349"/>
                <a:gd name="T50" fmla="*/ 16 w 430"/>
                <a:gd name="T51" fmla="*/ 14 h 349"/>
                <a:gd name="T52" fmla="*/ 16 w 430"/>
                <a:gd name="T53" fmla="*/ 11 h 349"/>
                <a:gd name="T54" fmla="*/ 21 w 430"/>
                <a:gd name="T55" fmla="*/ 11 h 349"/>
                <a:gd name="T56" fmla="*/ 25 w 430"/>
                <a:gd name="T57" fmla="*/ 13 h 349"/>
                <a:gd name="T58" fmla="*/ 23 w 430"/>
                <a:gd name="T59" fmla="*/ 10 h 349"/>
                <a:gd name="T60" fmla="*/ 24 w 430"/>
                <a:gd name="T61" fmla="*/ 8 h 349"/>
                <a:gd name="T62" fmla="*/ 20 w 430"/>
                <a:gd name="T63" fmla="*/ 7 h 349"/>
                <a:gd name="T64" fmla="*/ 23 w 430"/>
                <a:gd name="T65" fmla="*/ 7 h 349"/>
                <a:gd name="T66" fmla="*/ 21 w 430"/>
                <a:gd name="T67" fmla="*/ 5 h 349"/>
                <a:gd name="T68" fmla="*/ 19 w 430"/>
                <a:gd name="T69" fmla="*/ 4 h 349"/>
                <a:gd name="T70" fmla="*/ 18 w 430"/>
                <a:gd name="T71" fmla="*/ 6 h 349"/>
                <a:gd name="T72" fmla="*/ 16 w 430"/>
                <a:gd name="T73" fmla="*/ 5 h 349"/>
                <a:gd name="T74" fmla="*/ 14 w 430"/>
                <a:gd name="T75" fmla="*/ 7 h 349"/>
                <a:gd name="T76" fmla="*/ 13 w 430"/>
                <a:gd name="T77" fmla="*/ 5 h 349"/>
                <a:gd name="T78" fmla="*/ 12 w 430"/>
                <a:gd name="T79" fmla="*/ 7 h 349"/>
                <a:gd name="T80" fmla="*/ 10 w 430"/>
                <a:gd name="T81" fmla="*/ 9 h 349"/>
                <a:gd name="T82" fmla="*/ 12 w 430"/>
                <a:gd name="T83" fmla="*/ 9 h 349"/>
                <a:gd name="T84" fmla="*/ 13 w 430"/>
                <a:gd name="T85" fmla="*/ 10 h 349"/>
                <a:gd name="T86" fmla="*/ 11 w 430"/>
                <a:gd name="T87" fmla="*/ 12 h 349"/>
                <a:gd name="T88" fmla="*/ 13 w 430"/>
                <a:gd name="T89" fmla="*/ 11 h 349"/>
                <a:gd name="T90" fmla="*/ 11 w 430"/>
                <a:gd name="T91" fmla="*/ 13 h 349"/>
                <a:gd name="T92" fmla="*/ 10 w 430"/>
                <a:gd name="T93" fmla="*/ 8 h 349"/>
                <a:gd name="T94" fmla="*/ 4 w 430"/>
                <a:gd name="T95" fmla="*/ 8 h 349"/>
                <a:gd name="T96" fmla="*/ 17 w 430"/>
                <a:gd name="T97" fmla="*/ 9 h 349"/>
                <a:gd name="T98" fmla="*/ 18 w 430"/>
                <a:gd name="T99" fmla="*/ 9 h 349"/>
                <a:gd name="T100" fmla="*/ 7 w 430"/>
                <a:gd name="T101" fmla="*/ 13 h 349"/>
                <a:gd name="T102" fmla="*/ 6 w 430"/>
                <a:gd name="T103" fmla="*/ 15 h 349"/>
                <a:gd name="T104" fmla="*/ 7 w 430"/>
                <a:gd name="T105" fmla="*/ 11 h 349"/>
                <a:gd name="T106" fmla="*/ 5 w 430"/>
                <a:gd name="T107" fmla="*/ 11 h 349"/>
                <a:gd name="T108" fmla="*/ 18 w 430"/>
                <a:gd name="T109" fmla="*/ 18 h 349"/>
                <a:gd name="T110" fmla="*/ 20 w 430"/>
                <a:gd name="T111" fmla="*/ 16 h 349"/>
                <a:gd name="T112" fmla="*/ 21 w 430"/>
                <a:gd name="T113" fmla="*/ 13 h 349"/>
                <a:gd name="T114" fmla="*/ 20 w 430"/>
                <a:gd name="T115" fmla="*/ 12 h 349"/>
                <a:gd name="T116" fmla="*/ 19 w 430"/>
                <a:gd name="T117" fmla="*/ 12 h 349"/>
                <a:gd name="T118" fmla="*/ 16 w 430"/>
                <a:gd name="T119" fmla="*/ 12 h 349"/>
                <a:gd name="T120" fmla="*/ 13 w 430"/>
                <a:gd name="T121" fmla="*/ 18 h 349"/>
                <a:gd name="T122" fmla="*/ 16 w 430"/>
                <a:gd name="T123" fmla="*/ 17 h 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0" h="349">
                  <a:moveTo>
                    <a:pt x="341" y="250"/>
                  </a:moveTo>
                  <a:lnTo>
                    <a:pt x="341" y="251"/>
                  </a:lnTo>
                  <a:lnTo>
                    <a:pt x="341" y="252"/>
                  </a:lnTo>
                  <a:lnTo>
                    <a:pt x="342" y="254"/>
                  </a:lnTo>
                  <a:lnTo>
                    <a:pt x="343" y="255"/>
                  </a:lnTo>
                  <a:lnTo>
                    <a:pt x="343" y="257"/>
                  </a:lnTo>
                  <a:lnTo>
                    <a:pt x="345" y="258"/>
                  </a:lnTo>
                  <a:lnTo>
                    <a:pt x="346" y="260"/>
                  </a:lnTo>
                  <a:lnTo>
                    <a:pt x="347" y="262"/>
                  </a:lnTo>
                  <a:lnTo>
                    <a:pt x="349" y="263"/>
                  </a:lnTo>
                  <a:lnTo>
                    <a:pt x="352" y="265"/>
                  </a:lnTo>
                  <a:lnTo>
                    <a:pt x="353" y="267"/>
                  </a:lnTo>
                  <a:lnTo>
                    <a:pt x="356" y="269"/>
                  </a:lnTo>
                  <a:lnTo>
                    <a:pt x="358" y="271"/>
                  </a:lnTo>
                  <a:lnTo>
                    <a:pt x="360" y="272"/>
                  </a:lnTo>
                  <a:lnTo>
                    <a:pt x="363" y="274"/>
                  </a:lnTo>
                  <a:lnTo>
                    <a:pt x="366" y="278"/>
                  </a:lnTo>
                  <a:lnTo>
                    <a:pt x="367" y="278"/>
                  </a:lnTo>
                  <a:lnTo>
                    <a:pt x="368" y="279"/>
                  </a:lnTo>
                  <a:lnTo>
                    <a:pt x="370" y="280"/>
                  </a:lnTo>
                  <a:lnTo>
                    <a:pt x="371" y="281"/>
                  </a:lnTo>
                  <a:lnTo>
                    <a:pt x="373" y="281"/>
                  </a:lnTo>
                  <a:lnTo>
                    <a:pt x="374" y="282"/>
                  </a:lnTo>
                  <a:lnTo>
                    <a:pt x="375" y="282"/>
                  </a:lnTo>
                  <a:lnTo>
                    <a:pt x="377" y="283"/>
                  </a:lnTo>
                  <a:lnTo>
                    <a:pt x="378" y="283"/>
                  </a:lnTo>
                  <a:lnTo>
                    <a:pt x="379" y="283"/>
                  </a:lnTo>
                  <a:lnTo>
                    <a:pt x="381" y="284"/>
                  </a:lnTo>
                  <a:lnTo>
                    <a:pt x="382" y="284"/>
                  </a:lnTo>
                  <a:lnTo>
                    <a:pt x="383" y="284"/>
                  </a:lnTo>
                  <a:lnTo>
                    <a:pt x="384" y="284"/>
                  </a:lnTo>
                  <a:lnTo>
                    <a:pt x="385" y="284"/>
                  </a:lnTo>
                  <a:lnTo>
                    <a:pt x="387" y="284"/>
                  </a:lnTo>
                  <a:lnTo>
                    <a:pt x="387" y="283"/>
                  </a:lnTo>
                  <a:lnTo>
                    <a:pt x="388" y="283"/>
                  </a:lnTo>
                  <a:lnTo>
                    <a:pt x="389" y="283"/>
                  </a:lnTo>
                  <a:lnTo>
                    <a:pt x="390" y="282"/>
                  </a:lnTo>
                  <a:lnTo>
                    <a:pt x="391" y="282"/>
                  </a:lnTo>
                  <a:lnTo>
                    <a:pt x="392" y="282"/>
                  </a:lnTo>
                  <a:lnTo>
                    <a:pt x="393" y="281"/>
                  </a:lnTo>
                  <a:lnTo>
                    <a:pt x="394" y="281"/>
                  </a:lnTo>
                  <a:lnTo>
                    <a:pt x="395" y="280"/>
                  </a:lnTo>
                  <a:lnTo>
                    <a:pt x="396" y="279"/>
                  </a:lnTo>
                  <a:lnTo>
                    <a:pt x="397" y="278"/>
                  </a:lnTo>
                  <a:lnTo>
                    <a:pt x="398" y="278"/>
                  </a:lnTo>
                  <a:lnTo>
                    <a:pt x="398" y="277"/>
                  </a:lnTo>
                  <a:lnTo>
                    <a:pt x="400" y="275"/>
                  </a:lnTo>
                  <a:lnTo>
                    <a:pt x="401" y="275"/>
                  </a:lnTo>
                  <a:lnTo>
                    <a:pt x="401" y="273"/>
                  </a:lnTo>
                  <a:lnTo>
                    <a:pt x="402" y="272"/>
                  </a:lnTo>
                  <a:lnTo>
                    <a:pt x="403" y="271"/>
                  </a:lnTo>
                  <a:lnTo>
                    <a:pt x="403" y="270"/>
                  </a:lnTo>
                  <a:lnTo>
                    <a:pt x="404" y="268"/>
                  </a:lnTo>
                  <a:lnTo>
                    <a:pt x="405" y="267"/>
                  </a:lnTo>
                  <a:lnTo>
                    <a:pt x="405" y="265"/>
                  </a:lnTo>
                  <a:lnTo>
                    <a:pt x="406" y="264"/>
                  </a:lnTo>
                  <a:lnTo>
                    <a:pt x="406" y="262"/>
                  </a:lnTo>
                  <a:lnTo>
                    <a:pt x="407" y="261"/>
                  </a:lnTo>
                  <a:lnTo>
                    <a:pt x="407" y="259"/>
                  </a:lnTo>
                  <a:lnTo>
                    <a:pt x="407" y="258"/>
                  </a:lnTo>
                  <a:lnTo>
                    <a:pt x="408" y="256"/>
                  </a:lnTo>
                  <a:lnTo>
                    <a:pt x="408" y="254"/>
                  </a:lnTo>
                  <a:lnTo>
                    <a:pt x="408" y="252"/>
                  </a:lnTo>
                  <a:lnTo>
                    <a:pt x="409" y="251"/>
                  </a:lnTo>
                  <a:lnTo>
                    <a:pt x="405" y="250"/>
                  </a:lnTo>
                  <a:lnTo>
                    <a:pt x="402" y="250"/>
                  </a:lnTo>
                  <a:lnTo>
                    <a:pt x="398" y="250"/>
                  </a:lnTo>
                  <a:lnTo>
                    <a:pt x="395" y="249"/>
                  </a:lnTo>
                  <a:lnTo>
                    <a:pt x="392" y="249"/>
                  </a:lnTo>
                  <a:lnTo>
                    <a:pt x="389" y="249"/>
                  </a:lnTo>
                  <a:lnTo>
                    <a:pt x="386" y="248"/>
                  </a:lnTo>
                  <a:lnTo>
                    <a:pt x="383" y="248"/>
                  </a:lnTo>
                  <a:lnTo>
                    <a:pt x="381" y="247"/>
                  </a:lnTo>
                  <a:lnTo>
                    <a:pt x="378" y="247"/>
                  </a:lnTo>
                  <a:lnTo>
                    <a:pt x="376" y="246"/>
                  </a:lnTo>
                  <a:lnTo>
                    <a:pt x="373" y="246"/>
                  </a:lnTo>
                  <a:lnTo>
                    <a:pt x="371" y="245"/>
                  </a:lnTo>
                  <a:lnTo>
                    <a:pt x="369" y="245"/>
                  </a:lnTo>
                  <a:lnTo>
                    <a:pt x="367" y="244"/>
                  </a:lnTo>
                  <a:lnTo>
                    <a:pt x="365" y="244"/>
                  </a:lnTo>
                  <a:lnTo>
                    <a:pt x="363" y="243"/>
                  </a:lnTo>
                  <a:lnTo>
                    <a:pt x="362" y="243"/>
                  </a:lnTo>
                  <a:lnTo>
                    <a:pt x="361" y="243"/>
                  </a:lnTo>
                  <a:lnTo>
                    <a:pt x="359" y="242"/>
                  </a:lnTo>
                  <a:lnTo>
                    <a:pt x="358" y="242"/>
                  </a:lnTo>
                  <a:lnTo>
                    <a:pt x="357" y="242"/>
                  </a:lnTo>
                  <a:lnTo>
                    <a:pt x="356" y="242"/>
                  </a:lnTo>
                  <a:lnTo>
                    <a:pt x="355" y="242"/>
                  </a:lnTo>
                  <a:lnTo>
                    <a:pt x="354" y="242"/>
                  </a:lnTo>
                  <a:lnTo>
                    <a:pt x="353" y="242"/>
                  </a:lnTo>
                  <a:lnTo>
                    <a:pt x="352" y="242"/>
                  </a:lnTo>
                  <a:lnTo>
                    <a:pt x="351" y="242"/>
                  </a:lnTo>
                  <a:lnTo>
                    <a:pt x="349" y="242"/>
                  </a:lnTo>
                  <a:lnTo>
                    <a:pt x="348" y="242"/>
                  </a:lnTo>
                  <a:lnTo>
                    <a:pt x="347" y="242"/>
                  </a:lnTo>
                  <a:lnTo>
                    <a:pt x="346" y="242"/>
                  </a:lnTo>
                  <a:lnTo>
                    <a:pt x="345" y="242"/>
                  </a:lnTo>
                  <a:lnTo>
                    <a:pt x="344" y="242"/>
                  </a:lnTo>
                  <a:lnTo>
                    <a:pt x="343" y="243"/>
                  </a:lnTo>
                  <a:lnTo>
                    <a:pt x="342" y="243"/>
                  </a:lnTo>
                  <a:lnTo>
                    <a:pt x="342" y="244"/>
                  </a:lnTo>
                  <a:lnTo>
                    <a:pt x="341" y="244"/>
                  </a:lnTo>
                  <a:lnTo>
                    <a:pt x="341" y="245"/>
                  </a:lnTo>
                  <a:lnTo>
                    <a:pt x="340" y="246"/>
                  </a:lnTo>
                  <a:lnTo>
                    <a:pt x="340" y="247"/>
                  </a:lnTo>
                  <a:lnTo>
                    <a:pt x="340" y="248"/>
                  </a:lnTo>
                  <a:lnTo>
                    <a:pt x="340" y="249"/>
                  </a:lnTo>
                  <a:lnTo>
                    <a:pt x="341" y="250"/>
                  </a:lnTo>
                  <a:close/>
                  <a:moveTo>
                    <a:pt x="3" y="85"/>
                  </a:moveTo>
                  <a:lnTo>
                    <a:pt x="2" y="85"/>
                  </a:lnTo>
                  <a:lnTo>
                    <a:pt x="2" y="86"/>
                  </a:lnTo>
                  <a:lnTo>
                    <a:pt x="1" y="87"/>
                  </a:lnTo>
                  <a:lnTo>
                    <a:pt x="1" y="88"/>
                  </a:lnTo>
                  <a:lnTo>
                    <a:pt x="1" y="89"/>
                  </a:lnTo>
                  <a:lnTo>
                    <a:pt x="0" y="90"/>
                  </a:lnTo>
                  <a:lnTo>
                    <a:pt x="0" y="91"/>
                  </a:lnTo>
                  <a:lnTo>
                    <a:pt x="0" y="92"/>
                  </a:lnTo>
                  <a:lnTo>
                    <a:pt x="0" y="94"/>
                  </a:lnTo>
                  <a:lnTo>
                    <a:pt x="0" y="95"/>
                  </a:lnTo>
                  <a:lnTo>
                    <a:pt x="0" y="97"/>
                  </a:lnTo>
                  <a:lnTo>
                    <a:pt x="0" y="98"/>
                  </a:lnTo>
                  <a:lnTo>
                    <a:pt x="0" y="99"/>
                  </a:lnTo>
                  <a:lnTo>
                    <a:pt x="0" y="101"/>
                  </a:lnTo>
                  <a:lnTo>
                    <a:pt x="0" y="102"/>
                  </a:lnTo>
                  <a:lnTo>
                    <a:pt x="1" y="104"/>
                  </a:lnTo>
                  <a:lnTo>
                    <a:pt x="1" y="105"/>
                  </a:lnTo>
                  <a:lnTo>
                    <a:pt x="1" y="107"/>
                  </a:lnTo>
                  <a:lnTo>
                    <a:pt x="2" y="108"/>
                  </a:lnTo>
                  <a:lnTo>
                    <a:pt x="3" y="109"/>
                  </a:lnTo>
                  <a:lnTo>
                    <a:pt x="3" y="110"/>
                  </a:lnTo>
                  <a:lnTo>
                    <a:pt x="4" y="111"/>
                  </a:lnTo>
                  <a:lnTo>
                    <a:pt x="5" y="112"/>
                  </a:lnTo>
                  <a:lnTo>
                    <a:pt x="6" y="113"/>
                  </a:lnTo>
                  <a:lnTo>
                    <a:pt x="7" y="114"/>
                  </a:lnTo>
                  <a:lnTo>
                    <a:pt x="8" y="114"/>
                  </a:lnTo>
                  <a:lnTo>
                    <a:pt x="9" y="115"/>
                  </a:lnTo>
                  <a:lnTo>
                    <a:pt x="11" y="115"/>
                  </a:lnTo>
                  <a:lnTo>
                    <a:pt x="13" y="115"/>
                  </a:lnTo>
                  <a:lnTo>
                    <a:pt x="14" y="115"/>
                  </a:lnTo>
                  <a:lnTo>
                    <a:pt x="16" y="115"/>
                  </a:lnTo>
                  <a:lnTo>
                    <a:pt x="18" y="115"/>
                  </a:lnTo>
                  <a:lnTo>
                    <a:pt x="18" y="114"/>
                  </a:lnTo>
                  <a:lnTo>
                    <a:pt x="19" y="114"/>
                  </a:lnTo>
                  <a:lnTo>
                    <a:pt x="20" y="114"/>
                  </a:lnTo>
                  <a:lnTo>
                    <a:pt x="21" y="114"/>
                  </a:lnTo>
                  <a:lnTo>
                    <a:pt x="22" y="113"/>
                  </a:lnTo>
                  <a:lnTo>
                    <a:pt x="23" y="113"/>
                  </a:lnTo>
                  <a:lnTo>
                    <a:pt x="24" y="113"/>
                  </a:lnTo>
                  <a:lnTo>
                    <a:pt x="24" y="112"/>
                  </a:lnTo>
                  <a:lnTo>
                    <a:pt x="25" y="112"/>
                  </a:lnTo>
                  <a:lnTo>
                    <a:pt x="26" y="112"/>
                  </a:lnTo>
                  <a:lnTo>
                    <a:pt x="27" y="111"/>
                  </a:lnTo>
                  <a:lnTo>
                    <a:pt x="28" y="111"/>
                  </a:lnTo>
                  <a:lnTo>
                    <a:pt x="30" y="111"/>
                  </a:lnTo>
                  <a:lnTo>
                    <a:pt x="31" y="110"/>
                  </a:lnTo>
                  <a:lnTo>
                    <a:pt x="33" y="109"/>
                  </a:lnTo>
                  <a:lnTo>
                    <a:pt x="36" y="108"/>
                  </a:lnTo>
                  <a:lnTo>
                    <a:pt x="38" y="107"/>
                  </a:lnTo>
                  <a:lnTo>
                    <a:pt x="40" y="106"/>
                  </a:lnTo>
                  <a:lnTo>
                    <a:pt x="43" y="105"/>
                  </a:lnTo>
                  <a:lnTo>
                    <a:pt x="45" y="104"/>
                  </a:lnTo>
                  <a:lnTo>
                    <a:pt x="48" y="104"/>
                  </a:lnTo>
                  <a:lnTo>
                    <a:pt x="51" y="103"/>
                  </a:lnTo>
                  <a:lnTo>
                    <a:pt x="54" y="102"/>
                  </a:lnTo>
                  <a:lnTo>
                    <a:pt x="57" y="101"/>
                  </a:lnTo>
                  <a:lnTo>
                    <a:pt x="61" y="101"/>
                  </a:lnTo>
                  <a:lnTo>
                    <a:pt x="65" y="100"/>
                  </a:lnTo>
                  <a:lnTo>
                    <a:pt x="68" y="99"/>
                  </a:lnTo>
                  <a:lnTo>
                    <a:pt x="72" y="98"/>
                  </a:lnTo>
                  <a:lnTo>
                    <a:pt x="76" y="98"/>
                  </a:lnTo>
                  <a:lnTo>
                    <a:pt x="76" y="99"/>
                  </a:lnTo>
                  <a:lnTo>
                    <a:pt x="77" y="100"/>
                  </a:lnTo>
                  <a:lnTo>
                    <a:pt x="77" y="101"/>
                  </a:lnTo>
                  <a:lnTo>
                    <a:pt x="78" y="102"/>
                  </a:lnTo>
                  <a:lnTo>
                    <a:pt x="78" y="104"/>
                  </a:lnTo>
                  <a:lnTo>
                    <a:pt x="79" y="105"/>
                  </a:lnTo>
                  <a:lnTo>
                    <a:pt x="80" y="106"/>
                  </a:lnTo>
                  <a:lnTo>
                    <a:pt x="80" y="107"/>
                  </a:lnTo>
                  <a:lnTo>
                    <a:pt x="81" y="108"/>
                  </a:lnTo>
                  <a:lnTo>
                    <a:pt x="82" y="109"/>
                  </a:lnTo>
                  <a:lnTo>
                    <a:pt x="82" y="110"/>
                  </a:lnTo>
                  <a:lnTo>
                    <a:pt x="83" y="111"/>
                  </a:lnTo>
                  <a:lnTo>
                    <a:pt x="84" y="112"/>
                  </a:lnTo>
                  <a:lnTo>
                    <a:pt x="85" y="113"/>
                  </a:lnTo>
                  <a:lnTo>
                    <a:pt x="86" y="114"/>
                  </a:lnTo>
                  <a:lnTo>
                    <a:pt x="87" y="116"/>
                  </a:lnTo>
                  <a:lnTo>
                    <a:pt x="88" y="117"/>
                  </a:lnTo>
                  <a:lnTo>
                    <a:pt x="88" y="118"/>
                  </a:lnTo>
                  <a:lnTo>
                    <a:pt x="89" y="119"/>
                  </a:lnTo>
                  <a:lnTo>
                    <a:pt x="90" y="119"/>
                  </a:lnTo>
                  <a:lnTo>
                    <a:pt x="91" y="120"/>
                  </a:lnTo>
                  <a:lnTo>
                    <a:pt x="92" y="120"/>
                  </a:lnTo>
                  <a:lnTo>
                    <a:pt x="93" y="121"/>
                  </a:lnTo>
                  <a:lnTo>
                    <a:pt x="94" y="121"/>
                  </a:lnTo>
                  <a:lnTo>
                    <a:pt x="95" y="121"/>
                  </a:lnTo>
                  <a:lnTo>
                    <a:pt x="97" y="121"/>
                  </a:lnTo>
                  <a:lnTo>
                    <a:pt x="98" y="121"/>
                  </a:lnTo>
                  <a:lnTo>
                    <a:pt x="99" y="121"/>
                  </a:lnTo>
                  <a:lnTo>
                    <a:pt x="101" y="121"/>
                  </a:lnTo>
                  <a:lnTo>
                    <a:pt x="102" y="121"/>
                  </a:lnTo>
                  <a:lnTo>
                    <a:pt x="104" y="121"/>
                  </a:lnTo>
                  <a:lnTo>
                    <a:pt x="105" y="120"/>
                  </a:lnTo>
                  <a:lnTo>
                    <a:pt x="106" y="120"/>
                  </a:lnTo>
                  <a:lnTo>
                    <a:pt x="108" y="120"/>
                  </a:lnTo>
                  <a:lnTo>
                    <a:pt x="109" y="119"/>
                  </a:lnTo>
                  <a:lnTo>
                    <a:pt x="110" y="119"/>
                  </a:lnTo>
                  <a:lnTo>
                    <a:pt x="111" y="118"/>
                  </a:lnTo>
                  <a:lnTo>
                    <a:pt x="112" y="117"/>
                  </a:lnTo>
                  <a:lnTo>
                    <a:pt x="113" y="117"/>
                  </a:lnTo>
                  <a:lnTo>
                    <a:pt x="113" y="116"/>
                  </a:lnTo>
                  <a:lnTo>
                    <a:pt x="114" y="115"/>
                  </a:lnTo>
                  <a:lnTo>
                    <a:pt x="115" y="114"/>
                  </a:lnTo>
                  <a:lnTo>
                    <a:pt x="115" y="113"/>
                  </a:lnTo>
                  <a:lnTo>
                    <a:pt x="116" y="112"/>
                  </a:lnTo>
                  <a:lnTo>
                    <a:pt x="117" y="111"/>
                  </a:lnTo>
                  <a:lnTo>
                    <a:pt x="117" y="110"/>
                  </a:lnTo>
                  <a:lnTo>
                    <a:pt x="118" y="109"/>
                  </a:lnTo>
                  <a:lnTo>
                    <a:pt x="118" y="107"/>
                  </a:lnTo>
                  <a:lnTo>
                    <a:pt x="118" y="106"/>
                  </a:lnTo>
                  <a:lnTo>
                    <a:pt x="118" y="105"/>
                  </a:lnTo>
                  <a:lnTo>
                    <a:pt x="118" y="104"/>
                  </a:lnTo>
                  <a:lnTo>
                    <a:pt x="118" y="103"/>
                  </a:lnTo>
                  <a:lnTo>
                    <a:pt x="119" y="102"/>
                  </a:lnTo>
                  <a:lnTo>
                    <a:pt x="119" y="101"/>
                  </a:lnTo>
                  <a:lnTo>
                    <a:pt x="119" y="100"/>
                  </a:lnTo>
                  <a:lnTo>
                    <a:pt x="119" y="98"/>
                  </a:lnTo>
                  <a:lnTo>
                    <a:pt x="119" y="97"/>
                  </a:lnTo>
                  <a:lnTo>
                    <a:pt x="119" y="96"/>
                  </a:lnTo>
                  <a:lnTo>
                    <a:pt x="119" y="95"/>
                  </a:lnTo>
                  <a:lnTo>
                    <a:pt x="119" y="94"/>
                  </a:lnTo>
                  <a:lnTo>
                    <a:pt x="119" y="92"/>
                  </a:lnTo>
                  <a:lnTo>
                    <a:pt x="119" y="91"/>
                  </a:lnTo>
                  <a:lnTo>
                    <a:pt x="120" y="90"/>
                  </a:lnTo>
                  <a:lnTo>
                    <a:pt x="168" y="81"/>
                  </a:lnTo>
                  <a:lnTo>
                    <a:pt x="168" y="80"/>
                  </a:lnTo>
                  <a:lnTo>
                    <a:pt x="169" y="80"/>
                  </a:lnTo>
                  <a:lnTo>
                    <a:pt x="170" y="80"/>
                  </a:lnTo>
                  <a:lnTo>
                    <a:pt x="171" y="80"/>
                  </a:lnTo>
                  <a:lnTo>
                    <a:pt x="172" y="79"/>
                  </a:lnTo>
                  <a:lnTo>
                    <a:pt x="173" y="78"/>
                  </a:lnTo>
                  <a:lnTo>
                    <a:pt x="174" y="78"/>
                  </a:lnTo>
                  <a:lnTo>
                    <a:pt x="175" y="77"/>
                  </a:lnTo>
                  <a:lnTo>
                    <a:pt x="175" y="76"/>
                  </a:lnTo>
                  <a:lnTo>
                    <a:pt x="176" y="75"/>
                  </a:lnTo>
                  <a:lnTo>
                    <a:pt x="176" y="74"/>
                  </a:lnTo>
                  <a:lnTo>
                    <a:pt x="176" y="73"/>
                  </a:lnTo>
                  <a:lnTo>
                    <a:pt x="177" y="73"/>
                  </a:lnTo>
                  <a:lnTo>
                    <a:pt x="177" y="71"/>
                  </a:lnTo>
                  <a:lnTo>
                    <a:pt x="177" y="70"/>
                  </a:lnTo>
                  <a:lnTo>
                    <a:pt x="178" y="69"/>
                  </a:lnTo>
                  <a:lnTo>
                    <a:pt x="178" y="67"/>
                  </a:lnTo>
                  <a:lnTo>
                    <a:pt x="178" y="66"/>
                  </a:lnTo>
                  <a:lnTo>
                    <a:pt x="179" y="65"/>
                  </a:lnTo>
                  <a:lnTo>
                    <a:pt x="179" y="64"/>
                  </a:lnTo>
                  <a:lnTo>
                    <a:pt x="179" y="63"/>
                  </a:lnTo>
                  <a:lnTo>
                    <a:pt x="179" y="61"/>
                  </a:lnTo>
                  <a:lnTo>
                    <a:pt x="179" y="60"/>
                  </a:lnTo>
                  <a:lnTo>
                    <a:pt x="179" y="59"/>
                  </a:lnTo>
                  <a:lnTo>
                    <a:pt x="179" y="58"/>
                  </a:lnTo>
                  <a:lnTo>
                    <a:pt x="179" y="57"/>
                  </a:lnTo>
                  <a:lnTo>
                    <a:pt x="179" y="56"/>
                  </a:lnTo>
                  <a:lnTo>
                    <a:pt x="179" y="55"/>
                  </a:lnTo>
                  <a:lnTo>
                    <a:pt x="179" y="54"/>
                  </a:lnTo>
                  <a:lnTo>
                    <a:pt x="178" y="53"/>
                  </a:lnTo>
                  <a:lnTo>
                    <a:pt x="178" y="52"/>
                  </a:lnTo>
                  <a:lnTo>
                    <a:pt x="177" y="52"/>
                  </a:lnTo>
                  <a:lnTo>
                    <a:pt x="177" y="51"/>
                  </a:lnTo>
                  <a:lnTo>
                    <a:pt x="176" y="51"/>
                  </a:lnTo>
                  <a:lnTo>
                    <a:pt x="175" y="51"/>
                  </a:lnTo>
                  <a:lnTo>
                    <a:pt x="174" y="51"/>
                  </a:lnTo>
                  <a:lnTo>
                    <a:pt x="173" y="51"/>
                  </a:lnTo>
                  <a:lnTo>
                    <a:pt x="172" y="51"/>
                  </a:lnTo>
                  <a:lnTo>
                    <a:pt x="171" y="51"/>
                  </a:lnTo>
                  <a:lnTo>
                    <a:pt x="170" y="51"/>
                  </a:lnTo>
                  <a:lnTo>
                    <a:pt x="167" y="51"/>
                  </a:lnTo>
                  <a:lnTo>
                    <a:pt x="164" y="51"/>
                  </a:lnTo>
                  <a:lnTo>
                    <a:pt x="161" y="52"/>
                  </a:lnTo>
                  <a:lnTo>
                    <a:pt x="158" y="52"/>
                  </a:lnTo>
                  <a:lnTo>
                    <a:pt x="154" y="52"/>
                  </a:lnTo>
                  <a:lnTo>
                    <a:pt x="151" y="53"/>
                  </a:lnTo>
                  <a:lnTo>
                    <a:pt x="148" y="53"/>
                  </a:lnTo>
                  <a:lnTo>
                    <a:pt x="144" y="54"/>
                  </a:lnTo>
                  <a:lnTo>
                    <a:pt x="141" y="54"/>
                  </a:lnTo>
                  <a:lnTo>
                    <a:pt x="138" y="54"/>
                  </a:lnTo>
                  <a:lnTo>
                    <a:pt x="134" y="55"/>
                  </a:lnTo>
                  <a:lnTo>
                    <a:pt x="131" y="55"/>
                  </a:lnTo>
                  <a:lnTo>
                    <a:pt x="127" y="56"/>
                  </a:lnTo>
                  <a:lnTo>
                    <a:pt x="124" y="56"/>
                  </a:lnTo>
                  <a:lnTo>
                    <a:pt x="120" y="57"/>
                  </a:lnTo>
                  <a:lnTo>
                    <a:pt x="117" y="58"/>
                  </a:lnTo>
                  <a:lnTo>
                    <a:pt x="116" y="57"/>
                  </a:lnTo>
                  <a:lnTo>
                    <a:pt x="116" y="56"/>
                  </a:lnTo>
                  <a:lnTo>
                    <a:pt x="116" y="55"/>
                  </a:lnTo>
                  <a:lnTo>
                    <a:pt x="116" y="54"/>
                  </a:lnTo>
                  <a:lnTo>
                    <a:pt x="116" y="53"/>
                  </a:lnTo>
                  <a:lnTo>
                    <a:pt x="116" y="52"/>
                  </a:lnTo>
                  <a:lnTo>
                    <a:pt x="116" y="51"/>
                  </a:lnTo>
                  <a:lnTo>
                    <a:pt x="115" y="50"/>
                  </a:lnTo>
                  <a:lnTo>
                    <a:pt x="115" y="49"/>
                  </a:lnTo>
                  <a:lnTo>
                    <a:pt x="115" y="48"/>
                  </a:lnTo>
                  <a:lnTo>
                    <a:pt x="114" y="48"/>
                  </a:lnTo>
                  <a:lnTo>
                    <a:pt x="114" y="46"/>
                  </a:lnTo>
                  <a:lnTo>
                    <a:pt x="113" y="45"/>
                  </a:lnTo>
                  <a:lnTo>
                    <a:pt x="112" y="44"/>
                  </a:lnTo>
                  <a:lnTo>
                    <a:pt x="111" y="43"/>
                  </a:lnTo>
                  <a:lnTo>
                    <a:pt x="110" y="42"/>
                  </a:lnTo>
                  <a:lnTo>
                    <a:pt x="109" y="42"/>
                  </a:lnTo>
                  <a:lnTo>
                    <a:pt x="109" y="41"/>
                  </a:lnTo>
                  <a:lnTo>
                    <a:pt x="108" y="41"/>
                  </a:lnTo>
                  <a:lnTo>
                    <a:pt x="106" y="40"/>
                  </a:lnTo>
                  <a:lnTo>
                    <a:pt x="105" y="40"/>
                  </a:lnTo>
                  <a:lnTo>
                    <a:pt x="104" y="39"/>
                  </a:lnTo>
                  <a:lnTo>
                    <a:pt x="103" y="39"/>
                  </a:lnTo>
                  <a:lnTo>
                    <a:pt x="101" y="39"/>
                  </a:lnTo>
                  <a:lnTo>
                    <a:pt x="100" y="38"/>
                  </a:lnTo>
                  <a:lnTo>
                    <a:pt x="99" y="38"/>
                  </a:lnTo>
                  <a:lnTo>
                    <a:pt x="98" y="38"/>
                  </a:lnTo>
                  <a:lnTo>
                    <a:pt x="97" y="38"/>
                  </a:lnTo>
                  <a:lnTo>
                    <a:pt x="96" y="38"/>
                  </a:lnTo>
                  <a:lnTo>
                    <a:pt x="95" y="38"/>
                  </a:lnTo>
                  <a:lnTo>
                    <a:pt x="93" y="38"/>
                  </a:lnTo>
                  <a:lnTo>
                    <a:pt x="92" y="38"/>
                  </a:lnTo>
                  <a:lnTo>
                    <a:pt x="91" y="38"/>
                  </a:lnTo>
                  <a:lnTo>
                    <a:pt x="89" y="38"/>
                  </a:lnTo>
                  <a:lnTo>
                    <a:pt x="88" y="38"/>
                  </a:lnTo>
                  <a:lnTo>
                    <a:pt x="87" y="38"/>
                  </a:lnTo>
                  <a:lnTo>
                    <a:pt x="86" y="39"/>
                  </a:lnTo>
                  <a:lnTo>
                    <a:pt x="84" y="39"/>
                  </a:lnTo>
                  <a:lnTo>
                    <a:pt x="83" y="39"/>
                  </a:lnTo>
                  <a:lnTo>
                    <a:pt x="82" y="39"/>
                  </a:lnTo>
                  <a:lnTo>
                    <a:pt x="81" y="40"/>
                  </a:lnTo>
                  <a:lnTo>
                    <a:pt x="79" y="40"/>
                  </a:lnTo>
                  <a:lnTo>
                    <a:pt x="78" y="40"/>
                  </a:lnTo>
                  <a:lnTo>
                    <a:pt x="77" y="41"/>
                  </a:lnTo>
                  <a:lnTo>
                    <a:pt x="76" y="42"/>
                  </a:lnTo>
                  <a:lnTo>
                    <a:pt x="75" y="42"/>
                  </a:lnTo>
                  <a:lnTo>
                    <a:pt x="74" y="43"/>
                  </a:lnTo>
                  <a:lnTo>
                    <a:pt x="73" y="43"/>
                  </a:lnTo>
                  <a:lnTo>
                    <a:pt x="72" y="44"/>
                  </a:lnTo>
                  <a:lnTo>
                    <a:pt x="71" y="45"/>
                  </a:lnTo>
                  <a:lnTo>
                    <a:pt x="70" y="46"/>
                  </a:lnTo>
                  <a:lnTo>
                    <a:pt x="69" y="48"/>
                  </a:lnTo>
                  <a:lnTo>
                    <a:pt x="69" y="49"/>
                  </a:lnTo>
                  <a:lnTo>
                    <a:pt x="68" y="49"/>
                  </a:lnTo>
                  <a:lnTo>
                    <a:pt x="67" y="50"/>
                  </a:lnTo>
                  <a:lnTo>
                    <a:pt x="67" y="51"/>
                  </a:lnTo>
                  <a:lnTo>
                    <a:pt x="66" y="52"/>
                  </a:lnTo>
                  <a:lnTo>
                    <a:pt x="66" y="53"/>
                  </a:lnTo>
                  <a:lnTo>
                    <a:pt x="66" y="54"/>
                  </a:lnTo>
                  <a:lnTo>
                    <a:pt x="65" y="55"/>
                  </a:lnTo>
                  <a:lnTo>
                    <a:pt x="65" y="56"/>
                  </a:lnTo>
                  <a:lnTo>
                    <a:pt x="65" y="57"/>
                  </a:lnTo>
                  <a:lnTo>
                    <a:pt x="64" y="58"/>
                  </a:lnTo>
                  <a:lnTo>
                    <a:pt x="64" y="59"/>
                  </a:lnTo>
                  <a:lnTo>
                    <a:pt x="64" y="60"/>
                  </a:lnTo>
                  <a:lnTo>
                    <a:pt x="64" y="61"/>
                  </a:lnTo>
                  <a:lnTo>
                    <a:pt x="65" y="62"/>
                  </a:lnTo>
                  <a:lnTo>
                    <a:pt x="65" y="63"/>
                  </a:lnTo>
                  <a:lnTo>
                    <a:pt x="65" y="64"/>
                  </a:lnTo>
                  <a:lnTo>
                    <a:pt x="65" y="65"/>
                  </a:lnTo>
                  <a:lnTo>
                    <a:pt x="65" y="66"/>
                  </a:lnTo>
                  <a:lnTo>
                    <a:pt x="66" y="67"/>
                  </a:lnTo>
                  <a:lnTo>
                    <a:pt x="59" y="68"/>
                  </a:lnTo>
                  <a:lnTo>
                    <a:pt x="52" y="69"/>
                  </a:lnTo>
                  <a:lnTo>
                    <a:pt x="46" y="70"/>
                  </a:lnTo>
                  <a:lnTo>
                    <a:pt x="40" y="72"/>
                  </a:lnTo>
                  <a:lnTo>
                    <a:pt x="35" y="73"/>
                  </a:lnTo>
                  <a:lnTo>
                    <a:pt x="31" y="74"/>
                  </a:lnTo>
                  <a:lnTo>
                    <a:pt x="26" y="75"/>
                  </a:lnTo>
                  <a:lnTo>
                    <a:pt x="22" y="76"/>
                  </a:lnTo>
                  <a:lnTo>
                    <a:pt x="19" y="77"/>
                  </a:lnTo>
                  <a:lnTo>
                    <a:pt x="16" y="78"/>
                  </a:lnTo>
                  <a:lnTo>
                    <a:pt x="13" y="80"/>
                  </a:lnTo>
                  <a:lnTo>
                    <a:pt x="9" y="81"/>
                  </a:lnTo>
                  <a:lnTo>
                    <a:pt x="7" y="82"/>
                  </a:lnTo>
                  <a:lnTo>
                    <a:pt x="5" y="83"/>
                  </a:lnTo>
                  <a:lnTo>
                    <a:pt x="4" y="84"/>
                  </a:lnTo>
                  <a:lnTo>
                    <a:pt x="3" y="85"/>
                  </a:lnTo>
                  <a:close/>
                  <a:moveTo>
                    <a:pt x="214" y="42"/>
                  </a:moveTo>
                  <a:lnTo>
                    <a:pt x="212" y="42"/>
                  </a:lnTo>
                  <a:lnTo>
                    <a:pt x="211" y="43"/>
                  </a:lnTo>
                  <a:lnTo>
                    <a:pt x="210" y="44"/>
                  </a:lnTo>
                  <a:lnTo>
                    <a:pt x="209" y="45"/>
                  </a:lnTo>
                  <a:lnTo>
                    <a:pt x="208" y="48"/>
                  </a:lnTo>
                  <a:lnTo>
                    <a:pt x="208" y="49"/>
                  </a:lnTo>
                  <a:lnTo>
                    <a:pt x="207" y="50"/>
                  </a:lnTo>
                  <a:lnTo>
                    <a:pt x="207" y="51"/>
                  </a:lnTo>
                  <a:lnTo>
                    <a:pt x="206" y="52"/>
                  </a:lnTo>
                  <a:lnTo>
                    <a:pt x="206" y="53"/>
                  </a:lnTo>
                  <a:lnTo>
                    <a:pt x="206" y="55"/>
                  </a:lnTo>
                  <a:lnTo>
                    <a:pt x="205" y="56"/>
                  </a:lnTo>
                  <a:lnTo>
                    <a:pt x="205" y="57"/>
                  </a:lnTo>
                  <a:lnTo>
                    <a:pt x="205" y="59"/>
                  </a:lnTo>
                  <a:lnTo>
                    <a:pt x="205" y="60"/>
                  </a:lnTo>
                  <a:lnTo>
                    <a:pt x="206" y="62"/>
                  </a:lnTo>
                  <a:lnTo>
                    <a:pt x="206" y="63"/>
                  </a:lnTo>
                  <a:lnTo>
                    <a:pt x="206" y="64"/>
                  </a:lnTo>
                  <a:lnTo>
                    <a:pt x="206" y="65"/>
                  </a:lnTo>
                  <a:lnTo>
                    <a:pt x="207" y="66"/>
                  </a:lnTo>
                  <a:lnTo>
                    <a:pt x="207" y="67"/>
                  </a:lnTo>
                  <a:lnTo>
                    <a:pt x="208" y="68"/>
                  </a:lnTo>
                  <a:lnTo>
                    <a:pt x="209" y="69"/>
                  </a:lnTo>
                  <a:lnTo>
                    <a:pt x="209" y="70"/>
                  </a:lnTo>
                  <a:lnTo>
                    <a:pt x="210" y="71"/>
                  </a:lnTo>
                  <a:lnTo>
                    <a:pt x="211" y="72"/>
                  </a:lnTo>
                  <a:lnTo>
                    <a:pt x="212" y="73"/>
                  </a:lnTo>
                  <a:lnTo>
                    <a:pt x="213" y="73"/>
                  </a:lnTo>
                  <a:lnTo>
                    <a:pt x="214" y="74"/>
                  </a:lnTo>
                  <a:lnTo>
                    <a:pt x="215" y="74"/>
                  </a:lnTo>
                  <a:lnTo>
                    <a:pt x="216" y="74"/>
                  </a:lnTo>
                  <a:lnTo>
                    <a:pt x="217" y="74"/>
                  </a:lnTo>
                  <a:lnTo>
                    <a:pt x="218" y="75"/>
                  </a:lnTo>
                  <a:lnTo>
                    <a:pt x="219" y="75"/>
                  </a:lnTo>
                  <a:lnTo>
                    <a:pt x="220" y="75"/>
                  </a:lnTo>
                  <a:lnTo>
                    <a:pt x="221" y="75"/>
                  </a:lnTo>
                  <a:lnTo>
                    <a:pt x="222" y="75"/>
                  </a:lnTo>
                  <a:lnTo>
                    <a:pt x="223" y="75"/>
                  </a:lnTo>
                  <a:lnTo>
                    <a:pt x="224" y="75"/>
                  </a:lnTo>
                  <a:lnTo>
                    <a:pt x="224" y="74"/>
                  </a:lnTo>
                  <a:lnTo>
                    <a:pt x="225" y="74"/>
                  </a:lnTo>
                  <a:lnTo>
                    <a:pt x="226" y="74"/>
                  </a:lnTo>
                  <a:lnTo>
                    <a:pt x="227" y="73"/>
                  </a:lnTo>
                  <a:lnTo>
                    <a:pt x="228" y="73"/>
                  </a:lnTo>
                  <a:lnTo>
                    <a:pt x="229" y="73"/>
                  </a:lnTo>
                  <a:lnTo>
                    <a:pt x="231" y="73"/>
                  </a:lnTo>
                  <a:lnTo>
                    <a:pt x="232" y="72"/>
                  </a:lnTo>
                  <a:lnTo>
                    <a:pt x="233" y="72"/>
                  </a:lnTo>
                  <a:lnTo>
                    <a:pt x="235" y="71"/>
                  </a:lnTo>
                  <a:lnTo>
                    <a:pt x="236" y="71"/>
                  </a:lnTo>
                  <a:lnTo>
                    <a:pt x="238" y="70"/>
                  </a:lnTo>
                  <a:lnTo>
                    <a:pt x="240" y="70"/>
                  </a:lnTo>
                  <a:lnTo>
                    <a:pt x="241" y="69"/>
                  </a:lnTo>
                  <a:lnTo>
                    <a:pt x="244" y="69"/>
                  </a:lnTo>
                  <a:lnTo>
                    <a:pt x="245" y="68"/>
                  </a:lnTo>
                  <a:lnTo>
                    <a:pt x="247" y="67"/>
                  </a:lnTo>
                  <a:lnTo>
                    <a:pt x="249" y="67"/>
                  </a:lnTo>
                  <a:lnTo>
                    <a:pt x="251" y="66"/>
                  </a:lnTo>
                  <a:lnTo>
                    <a:pt x="254" y="66"/>
                  </a:lnTo>
                  <a:lnTo>
                    <a:pt x="256" y="65"/>
                  </a:lnTo>
                  <a:lnTo>
                    <a:pt x="258" y="64"/>
                  </a:lnTo>
                  <a:lnTo>
                    <a:pt x="261" y="64"/>
                  </a:lnTo>
                  <a:lnTo>
                    <a:pt x="263" y="63"/>
                  </a:lnTo>
                  <a:lnTo>
                    <a:pt x="265" y="63"/>
                  </a:lnTo>
                  <a:lnTo>
                    <a:pt x="267" y="62"/>
                  </a:lnTo>
                  <a:lnTo>
                    <a:pt x="270" y="61"/>
                  </a:lnTo>
                  <a:lnTo>
                    <a:pt x="272" y="61"/>
                  </a:lnTo>
                  <a:lnTo>
                    <a:pt x="274" y="60"/>
                  </a:lnTo>
                  <a:lnTo>
                    <a:pt x="277" y="59"/>
                  </a:lnTo>
                  <a:lnTo>
                    <a:pt x="280" y="59"/>
                  </a:lnTo>
                  <a:lnTo>
                    <a:pt x="280" y="60"/>
                  </a:lnTo>
                  <a:lnTo>
                    <a:pt x="280" y="61"/>
                  </a:lnTo>
                  <a:lnTo>
                    <a:pt x="281" y="63"/>
                  </a:lnTo>
                  <a:lnTo>
                    <a:pt x="281" y="64"/>
                  </a:lnTo>
                  <a:lnTo>
                    <a:pt x="282" y="65"/>
                  </a:lnTo>
                  <a:lnTo>
                    <a:pt x="282" y="67"/>
                  </a:lnTo>
                  <a:lnTo>
                    <a:pt x="283" y="68"/>
                  </a:lnTo>
                  <a:lnTo>
                    <a:pt x="283" y="69"/>
                  </a:lnTo>
                  <a:lnTo>
                    <a:pt x="284" y="70"/>
                  </a:lnTo>
                  <a:lnTo>
                    <a:pt x="284" y="71"/>
                  </a:lnTo>
                  <a:lnTo>
                    <a:pt x="285" y="72"/>
                  </a:lnTo>
                  <a:lnTo>
                    <a:pt x="285" y="73"/>
                  </a:lnTo>
                  <a:lnTo>
                    <a:pt x="286" y="74"/>
                  </a:lnTo>
                  <a:lnTo>
                    <a:pt x="287" y="75"/>
                  </a:lnTo>
                  <a:lnTo>
                    <a:pt x="288" y="76"/>
                  </a:lnTo>
                  <a:lnTo>
                    <a:pt x="289" y="77"/>
                  </a:lnTo>
                  <a:lnTo>
                    <a:pt x="289" y="78"/>
                  </a:lnTo>
                  <a:lnTo>
                    <a:pt x="290" y="78"/>
                  </a:lnTo>
                  <a:lnTo>
                    <a:pt x="291" y="79"/>
                  </a:lnTo>
                  <a:lnTo>
                    <a:pt x="292" y="79"/>
                  </a:lnTo>
                  <a:lnTo>
                    <a:pt x="292" y="80"/>
                  </a:lnTo>
                  <a:lnTo>
                    <a:pt x="293" y="80"/>
                  </a:lnTo>
                  <a:lnTo>
                    <a:pt x="294" y="80"/>
                  </a:lnTo>
                  <a:lnTo>
                    <a:pt x="295" y="80"/>
                  </a:lnTo>
                  <a:lnTo>
                    <a:pt x="296" y="81"/>
                  </a:lnTo>
                  <a:lnTo>
                    <a:pt x="297" y="81"/>
                  </a:lnTo>
                  <a:lnTo>
                    <a:pt x="298" y="81"/>
                  </a:lnTo>
                  <a:lnTo>
                    <a:pt x="299" y="81"/>
                  </a:lnTo>
                  <a:lnTo>
                    <a:pt x="300" y="81"/>
                  </a:lnTo>
                  <a:lnTo>
                    <a:pt x="302" y="81"/>
                  </a:lnTo>
                  <a:lnTo>
                    <a:pt x="303" y="80"/>
                  </a:lnTo>
                  <a:lnTo>
                    <a:pt x="305" y="80"/>
                  </a:lnTo>
                  <a:lnTo>
                    <a:pt x="306" y="79"/>
                  </a:lnTo>
                  <a:lnTo>
                    <a:pt x="308" y="79"/>
                  </a:lnTo>
                  <a:lnTo>
                    <a:pt x="309" y="78"/>
                  </a:lnTo>
                  <a:lnTo>
                    <a:pt x="310" y="78"/>
                  </a:lnTo>
                  <a:lnTo>
                    <a:pt x="312" y="77"/>
                  </a:lnTo>
                  <a:lnTo>
                    <a:pt x="313" y="76"/>
                  </a:lnTo>
                  <a:lnTo>
                    <a:pt x="314" y="76"/>
                  </a:lnTo>
                  <a:lnTo>
                    <a:pt x="315" y="75"/>
                  </a:lnTo>
                  <a:lnTo>
                    <a:pt x="316" y="74"/>
                  </a:lnTo>
                  <a:lnTo>
                    <a:pt x="317" y="73"/>
                  </a:lnTo>
                  <a:lnTo>
                    <a:pt x="317" y="72"/>
                  </a:lnTo>
                  <a:lnTo>
                    <a:pt x="318" y="71"/>
                  </a:lnTo>
                  <a:lnTo>
                    <a:pt x="319" y="70"/>
                  </a:lnTo>
                  <a:lnTo>
                    <a:pt x="320" y="69"/>
                  </a:lnTo>
                  <a:lnTo>
                    <a:pt x="320" y="68"/>
                  </a:lnTo>
                  <a:lnTo>
                    <a:pt x="321" y="67"/>
                  </a:lnTo>
                  <a:lnTo>
                    <a:pt x="321" y="66"/>
                  </a:lnTo>
                  <a:lnTo>
                    <a:pt x="322" y="65"/>
                  </a:lnTo>
                  <a:lnTo>
                    <a:pt x="322" y="64"/>
                  </a:lnTo>
                  <a:lnTo>
                    <a:pt x="322" y="62"/>
                  </a:lnTo>
                  <a:lnTo>
                    <a:pt x="323" y="61"/>
                  </a:lnTo>
                  <a:lnTo>
                    <a:pt x="323" y="60"/>
                  </a:lnTo>
                  <a:lnTo>
                    <a:pt x="324" y="59"/>
                  </a:lnTo>
                  <a:lnTo>
                    <a:pt x="324" y="58"/>
                  </a:lnTo>
                  <a:lnTo>
                    <a:pt x="324" y="57"/>
                  </a:lnTo>
                  <a:lnTo>
                    <a:pt x="325" y="56"/>
                  </a:lnTo>
                  <a:lnTo>
                    <a:pt x="325" y="54"/>
                  </a:lnTo>
                  <a:lnTo>
                    <a:pt x="325" y="53"/>
                  </a:lnTo>
                  <a:lnTo>
                    <a:pt x="325" y="52"/>
                  </a:lnTo>
                  <a:lnTo>
                    <a:pt x="326" y="51"/>
                  </a:lnTo>
                  <a:lnTo>
                    <a:pt x="327" y="50"/>
                  </a:lnTo>
                  <a:lnTo>
                    <a:pt x="329" y="50"/>
                  </a:lnTo>
                  <a:lnTo>
                    <a:pt x="331" y="50"/>
                  </a:lnTo>
                  <a:lnTo>
                    <a:pt x="333" y="50"/>
                  </a:lnTo>
                  <a:lnTo>
                    <a:pt x="335" y="50"/>
                  </a:lnTo>
                  <a:lnTo>
                    <a:pt x="337" y="50"/>
                  </a:lnTo>
                  <a:lnTo>
                    <a:pt x="340" y="50"/>
                  </a:lnTo>
                  <a:lnTo>
                    <a:pt x="342" y="50"/>
                  </a:lnTo>
                  <a:lnTo>
                    <a:pt x="344" y="50"/>
                  </a:lnTo>
                  <a:lnTo>
                    <a:pt x="346" y="50"/>
                  </a:lnTo>
                  <a:lnTo>
                    <a:pt x="348" y="50"/>
                  </a:lnTo>
                  <a:lnTo>
                    <a:pt x="352" y="50"/>
                  </a:lnTo>
                  <a:lnTo>
                    <a:pt x="354" y="50"/>
                  </a:lnTo>
                  <a:lnTo>
                    <a:pt x="356" y="50"/>
                  </a:lnTo>
                  <a:lnTo>
                    <a:pt x="358" y="50"/>
                  </a:lnTo>
                  <a:lnTo>
                    <a:pt x="361" y="51"/>
                  </a:lnTo>
                  <a:lnTo>
                    <a:pt x="362" y="50"/>
                  </a:lnTo>
                  <a:lnTo>
                    <a:pt x="363" y="50"/>
                  </a:lnTo>
                  <a:lnTo>
                    <a:pt x="365" y="50"/>
                  </a:lnTo>
                  <a:lnTo>
                    <a:pt x="366" y="50"/>
                  </a:lnTo>
                  <a:lnTo>
                    <a:pt x="367" y="50"/>
                  </a:lnTo>
                  <a:lnTo>
                    <a:pt x="369" y="50"/>
                  </a:lnTo>
                  <a:lnTo>
                    <a:pt x="370" y="50"/>
                  </a:lnTo>
                  <a:lnTo>
                    <a:pt x="371" y="50"/>
                  </a:lnTo>
                  <a:lnTo>
                    <a:pt x="372" y="50"/>
                  </a:lnTo>
                  <a:lnTo>
                    <a:pt x="373" y="50"/>
                  </a:lnTo>
                  <a:lnTo>
                    <a:pt x="374" y="50"/>
                  </a:lnTo>
                  <a:lnTo>
                    <a:pt x="375" y="50"/>
                  </a:lnTo>
                  <a:lnTo>
                    <a:pt x="376" y="50"/>
                  </a:lnTo>
                  <a:lnTo>
                    <a:pt x="377" y="50"/>
                  </a:lnTo>
                  <a:lnTo>
                    <a:pt x="378" y="50"/>
                  </a:lnTo>
                  <a:lnTo>
                    <a:pt x="378" y="49"/>
                  </a:lnTo>
                  <a:lnTo>
                    <a:pt x="379" y="49"/>
                  </a:lnTo>
                  <a:lnTo>
                    <a:pt x="380" y="49"/>
                  </a:lnTo>
                  <a:lnTo>
                    <a:pt x="381" y="48"/>
                  </a:lnTo>
                  <a:lnTo>
                    <a:pt x="382" y="48"/>
                  </a:lnTo>
                  <a:lnTo>
                    <a:pt x="383" y="48"/>
                  </a:lnTo>
                  <a:lnTo>
                    <a:pt x="383" y="46"/>
                  </a:lnTo>
                  <a:lnTo>
                    <a:pt x="384" y="46"/>
                  </a:lnTo>
                  <a:lnTo>
                    <a:pt x="385" y="45"/>
                  </a:lnTo>
                  <a:lnTo>
                    <a:pt x="386" y="44"/>
                  </a:lnTo>
                  <a:lnTo>
                    <a:pt x="387" y="43"/>
                  </a:lnTo>
                  <a:lnTo>
                    <a:pt x="387" y="42"/>
                  </a:lnTo>
                  <a:lnTo>
                    <a:pt x="388" y="42"/>
                  </a:lnTo>
                  <a:lnTo>
                    <a:pt x="388" y="40"/>
                  </a:lnTo>
                  <a:lnTo>
                    <a:pt x="389" y="39"/>
                  </a:lnTo>
                  <a:lnTo>
                    <a:pt x="389" y="38"/>
                  </a:lnTo>
                  <a:lnTo>
                    <a:pt x="390" y="36"/>
                  </a:lnTo>
                  <a:lnTo>
                    <a:pt x="390" y="35"/>
                  </a:lnTo>
                  <a:lnTo>
                    <a:pt x="391" y="33"/>
                  </a:lnTo>
                  <a:lnTo>
                    <a:pt x="391" y="31"/>
                  </a:lnTo>
                  <a:lnTo>
                    <a:pt x="391" y="29"/>
                  </a:lnTo>
                  <a:lnTo>
                    <a:pt x="391" y="27"/>
                  </a:lnTo>
                  <a:lnTo>
                    <a:pt x="391" y="25"/>
                  </a:lnTo>
                  <a:lnTo>
                    <a:pt x="391" y="23"/>
                  </a:lnTo>
                  <a:lnTo>
                    <a:pt x="391" y="21"/>
                  </a:lnTo>
                  <a:lnTo>
                    <a:pt x="391" y="19"/>
                  </a:lnTo>
                  <a:lnTo>
                    <a:pt x="391" y="16"/>
                  </a:lnTo>
                  <a:lnTo>
                    <a:pt x="391" y="14"/>
                  </a:lnTo>
                  <a:lnTo>
                    <a:pt x="391" y="12"/>
                  </a:lnTo>
                  <a:lnTo>
                    <a:pt x="386" y="12"/>
                  </a:lnTo>
                  <a:lnTo>
                    <a:pt x="382" y="12"/>
                  </a:lnTo>
                  <a:lnTo>
                    <a:pt x="378" y="13"/>
                  </a:lnTo>
                  <a:lnTo>
                    <a:pt x="374" y="13"/>
                  </a:lnTo>
                  <a:lnTo>
                    <a:pt x="369" y="13"/>
                  </a:lnTo>
                  <a:lnTo>
                    <a:pt x="365" y="14"/>
                  </a:lnTo>
                  <a:lnTo>
                    <a:pt x="361" y="14"/>
                  </a:lnTo>
                  <a:lnTo>
                    <a:pt x="357" y="15"/>
                  </a:lnTo>
                  <a:lnTo>
                    <a:pt x="353" y="15"/>
                  </a:lnTo>
                  <a:lnTo>
                    <a:pt x="348" y="16"/>
                  </a:lnTo>
                  <a:lnTo>
                    <a:pt x="345" y="16"/>
                  </a:lnTo>
                  <a:lnTo>
                    <a:pt x="341" y="17"/>
                  </a:lnTo>
                  <a:lnTo>
                    <a:pt x="337" y="17"/>
                  </a:lnTo>
                  <a:lnTo>
                    <a:pt x="333" y="18"/>
                  </a:lnTo>
                  <a:lnTo>
                    <a:pt x="329" y="19"/>
                  </a:lnTo>
                  <a:lnTo>
                    <a:pt x="326" y="20"/>
                  </a:lnTo>
                  <a:lnTo>
                    <a:pt x="325" y="19"/>
                  </a:lnTo>
                  <a:lnTo>
                    <a:pt x="325" y="18"/>
                  </a:lnTo>
                  <a:lnTo>
                    <a:pt x="325" y="17"/>
                  </a:lnTo>
                  <a:lnTo>
                    <a:pt x="325" y="16"/>
                  </a:lnTo>
                  <a:lnTo>
                    <a:pt x="325" y="15"/>
                  </a:lnTo>
                  <a:lnTo>
                    <a:pt x="325" y="14"/>
                  </a:lnTo>
                  <a:lnTo>
                    <a:pt x="324" y="13"/>
                  </a:lnTo>
                  <a:lnTo>
                    <a:pt x="324" y="12"/>
                  </a:lnTo>
                  <a:lnTo>
                    <a:pt x="324" y="11"/>
                  </a:lnTo>
                  <a:lnTo>
                    <a:pt x="323" y="11"/>
                  </a:lnTo>
                  <a:lnTo>
                    <a:pt x="323" y="10"/>
                  </a:lnTo>
                  <a:lnTo>
                    <a:pt x="322" y="9"/>
                  </a:lnTo>
                  <a:lnTo>
                    <a:pt x="322" y="8"/>
                  </a:lnTo>
                  <a:lnTo>
                    <a:pt x="321" y="8"/>
                  </a:lnTo>
                  <a:lnTo>
                    <a:pt x="321" y="7"/>
                  </a:lnTo>
                  <a:lnTo>
                    <a:pt x="320" y="6"/>
                  </a:lnTo>
                  <a:lnTo>
                    <a:pt x="319" y="6"/>
                  </a:lnTo>
                  <a:lnTo>
                    <a:pt x="318" y="5"/>
                  </a:lnTo>
                  <a:lnTo>
                    <a:pt x="317" y="4"/>
                  </a:lnTo>
                  <a:lnTo>
                    <a:pt x="316" y="4"/>
                  </a:lnTo>
                  <a:lnTo>
                    <a:pt x="315" y="4"/>
                  </a:lnTo>
                  <a:lnTo>
                    <a:pt x="313" y="3"/>
                  </a:lnTo>
                  <a:lnTo>
                    <a:pt x="312" y="3"/>
                  </a:lnTo>
                  <a:lnTo>
                    <a:pt x="310" y="2"/>
                  </a:lnTo>
                  <a:lnTo>
                    <a:pt x="309" y="2"/>
                  </a:lnTo>
                  <a:lnTo>
                    <a:pt x="308" y="2"/>
                  </a:lnTo>
                  <a:lnTo>
                    <a:pt x="306" y="0"/>
                  </a:lnTo>
                  <a:lnTo>
                    <a:pt x="305" y="0"/>
                  </a:lnTo>
                  <a:lnTo>
                    <a:pt x="304" y="0"/>
                  </a:lnTo>
                  <a:lnTo>
                    <a:pt x="302" y="0"/>
                  </a:lnTo>
                  <a:lnTo>
                    <a:pt x="300" y="0"/>
                  </a:lnTo>
                  <a:lnTo>
                    <a:pt x="298" y="0"/>
                  </a:lnTo>
                  <a:lnTo>
                    <a:pt x="297" y="0"/>
                  </a:lnTo>
                  <a:lnTo>
                    <a:pt x="296" y="0"/>
                  </a:lnTo>
                  <a:lnTo>
                    <a:pt x="294" y="0"/>
                  </a:lnTo>
                  <a:lnTo>
                    <a:pt x="293" y="0"/>
                  </a:lnTo>
                  <a:lnTo>
                    <a:pt x="292" y="2"/>
                  </a:lnTo>
                  <a:lnTo>
                    <a:pt x="290" y="2"/>
                  </a:lnTo>
                  <a:lnTo>
                    <a:pt x="289" y="2"/>
                  </a:lnTo>
                  <a:lnTo>
                    <a:pt x="288" y="2"/>
                  </a:lnTo>
                  <a:lnTo>
                    <a:pt x="287" y="3"/>
                  </a:lnTo>
                  <a:lnTo>
                    <a:pt x="286" y="3"/>
                  </a:lnTo>
                  <a:lnTo>
                    <a:pt x="284" y="3"/>
                  </a:lnTo>
                  <a:lnTo>
                    <a:pt x="283" y="4"/>
                  </a:lnTo>
                  <a:lnTo>
                    <a:pt x="282" y="5"/>
                  </a:lnTo>
                  <a:lnTo>
                    <a:pt x="281" y="5"/>
                  </a:lnTo>
                  <a:lnTo>
                    <a:pt x="280" y="6"/>
                  </a:lnTo>
                  <a:lnTo>
                    <a:pt x="279" y="6"/>
                  </a:lnTo>
                  <a:lnTo>
                    <a:pt x="278" y="7"/>
                  </a:lnTo>
                  <a:lnTo>
                    <a:pt x="277" y="8"/>
                  </a:lnTo>
                  <a:lnTo>
                    <a:pt x="277" y="9"/>
                  </a:lnTo>
                  <a:lnTo>
                    <a:pt x="276" y="9"/>
                  </a:lnTo>
                  <a:lnTo>
                    <a:pt x="275" y="10"/>
                  </a:lnTo>
                  <a:lnTo>
                    <a:pt x="274" y="11"/>
                  </a:lnTo>
                  <a:lnTo>
                    <a:pt x="274" y="12"/>
                  </a:lnTo>
                  <a:lnTo>
                    <a:pt x="273" y="13"/>
                  </a:lnTo>
                  <a:lnTo>
                    <a:pt x="273" y="14"/>
                  </a:lnTo>
                  <a:lnTo>
                    <a:pt x="272" y="15"/>
                  </a:lnTo>
                  <a:lnTo>
                    <a:pt x="272" y="16"/>
                  </a:lnTo>
                  <a:lnTo>
                    <a:pt x="272" y="17"/>
                  </a:lnTo>
                  <a:lnTo>
                    <a:pt x="272" y="18"/>
                  </a:lnTo>
                  <a:lnTo>
                    <a:pt x="271" y="18"/>
                  </a:lnTo>
                  <a:lnTo>
                    <a:pt x="271" y="19"/>
                  </a:lnTo>
                  <a:lnTo>
                    <a:pt x="271" y="20"/>
                  </a:lnTo>
                  <a:lnTo>
                    <a:pt x="271" y="21"/>
                  </a:lnTo>
                  <a:lnTo>
                    <a:pt x="271" y="22"/>
                  </a:lnTo>
                  <a:lnTo>
                    <a:pt x="272" y="23"/>
                  </a:lnTo>
                  <a:lnTo>
                    <a:pt x="272" y="24"/>
                  </a:lnTo>
                  <a:lnTo>
                    <a:pt x="272" y="25"/>
                  </a:lnTo>
                  <a:lnTo>
                    <a:pt x="272" y="26"/>
                  </a:lnTo>
                  <a:lnTo>
                    <a:pt x="272" y="27"/>
                  </a:lnTo>
                  <a:lnTo>
                    <a:pt x="272" y="28"/>
                  </a:lnTo>
                  <a:lnTo>
                    <a:pt x="273" y="29"/>
                  </a:lnTo>
                  <a:lnTo>
                    <a:pt x="267" y="30"/>
                  </a:lnTo>
                  <a:lnTo>
                    <a:pt x="261" y="31"/>
                  </a:lnTo>
                  <a:lnTo>
                    <a:pt x="256" y="32"/>
                  </a:lnTo>
                  <a:lnTo>
                    <a:pt x="250" y="33"/>
                  </a:lnTo>
                  <a:lnTo>
                    <a:pt x="245" y="34"/>
                  </a:lnTo>
                  <a:lnTo>
                    <a:pt x="241" y="34"/>
                  </a:lnTo>
                  <a:lnTo>
                    <a:pt x="237" y="35"/>
                  </a:lnTo>
                  <a:lnTo>
                    <a:pt x="233" y="36"/>
                  </a:lnTo>
                  <a:lnTo>
                    <a:pt x="230" y="37"/>
                  </a:lnTo>
                  <a:lnTo>
                    <a:pt x="226" y="38"/>
                  </a:lnTo>
                  <a:lnTo>
                    <a:pt x="224" y="38"/>
                  </a:lnTo>
                  <a:lnTo>
                    <a:pt x="221" y="39"/>
                  </a:lnTo>
                  <a:lnTo>
                    <a:pt x="219" y="40"/>
                  </a:lnTo>
                  <a:lnTo>
                    <a:pt x="217" y="40"/>
                  </a:lnTo>
                  <a:lnTo>
                    <a:pt x="215" y="41"/>
                  </a:lnTo>
                  <a:lnTo>
                    <a:pt x="214" y="42"/>
                  </a:lnTo>
                  <a:close/>
                  <a:moveTo>
                    <a:pt x="38" y="132"/>
                  </a:moveTo>
                  <a:lnTo>
                    <a:pt x="37" y="132"/>
                  </a:lnTo>
                  <a:lnTo>
                    <a:pt x="36" y="133"/>
                  </a:lnTo>
                  <a:lnTo>
                    <a:pt x="36" y="134"/>
                  </a:lnTo>
                  <a:lnTo>
                    <a:pt x="36" y="135"/>
                  </a:lnTo>
                  <a:lnTo>
                    <a:pt x="35" y="136"/>
                  </a:lnTo>
                  <a:lnTo>
                    <a:pt x="35" y="137"/>
                  </a:lnTo>
                  <a:lnTo>
                    <a:pt x="35" y="139"/>
                  </a:lnTo>
                  <a:lnTo>
                    <a:pt x="35" y="140"/>
                  </a:lnTo>
                  <a:lnTo>
                    <a:pt x="34" y="141"/>
                  </a:lnTo>
                  <a:lnTo>
                    <a:pt x="34" y="142"/>
                  </a:lnTo>
                  <a:lnTo>
                    <a:pt x="34" y="143"/>
                  </a:lnTo>
                  <a:lnTo>
                    <a:pt x="34" y="144"/>
                  </a:lnTo>
                  <a:lnTo>
                    <a:pt x="34" y="145"/>
                  </a:lnTo>
                  <a:lnTo>
                    <a:pt x="34" y="146"/>
                  </a:lnTo>
                  <a:lnTo>
                    <a:pt x="34" y="147"/>
                  </a:lnTo>
                  <a:lnTo>
                    <a:pt x="35" y="148"/>
                  </a:lnTo>
                  <a:lnTo>
                    <a:pt x="35" y="149"/>
                  </a:lnTo>
                  <a:lnTo>
                    <a:pt x="35" y="150"/>
                  </a:lnTo>
                  <a:lnTo>
                    <a:pt x="35" y="151"/>
                  </a:lnTo>
                  <a:lnTo>
                    <a:pt x="35" y="152"/>
                  </a:lnTo>
                  <a:lnTo>
                    <a:pt x="36" y="153"/>
                  </a:lnTo>
                  <a:lnTo>
                    <a:pt x="36" y="154"/>
                  </a:lnTo>
                  <a:lnTo>
                    <a:pt x="37" y="155"/>
                  </a:lnTo>
                  <a:lnTo>
                    <a:pt x="37" y="156"/>
                  </a:lnTo>
                  <a:lnTo>
                    <a:pt x="37" y="157"/>
                  </a:lnTo>
                  <a:lnTo>
                    <a:pt x="38" y="158"/>
                  </a:lnTo>
                  <a:lnTo>
                    <a:pt x="38" y="159"/>
                  </a:lnTo>
                  <a:lnTo>
                    <a:pt x="39" y="160"/>
                  </a:lnTo>
                  <a:lnTo>
                    <a:pt x="39" y="161"/>
                  </a:lnTo>
                  <a:lnTo>
                    <a:pt x="40" y="162"/>
                  </a:lnTo>
                  <a:lnTo>
                    <a:pt x="40" y="163"/>
                  </a:lnTo>
                  <a:lnTo>
                    <a:pt x="41" y="165"/>
                  </a:lnTo>
                  <a:lnTo>
                    <a:pt x="41" y="166"/>
                  </a:lnTo>
                  <a:lnTo>
                    <a:pt x="42" y="167"/>
                  </a:lnTo>
                  <a:lnTo>
                    <a:pt x="42" y="169"/>
                  </a:lnTo>
                  <a:lnTo>
                    <a:pt x="43" y="171"/>
                  </a:lnTo>
                  <a:lnTo>
                    <a:pt x="43" y="172"/>
                  </a:lnTo>
                  <a:lnTo>
                    <a:pt x="44" y="174"/>
                  </a:lnTo>
                  <a:lnTo>
                    <a:pt x="44" y="176"/>
                  </a:lnTo>
                  <a:lnTo>
                    <a:pt x="45" y="178"/>
                  </a:lnTo>
                  <a:lnTo>
                    <a:pt x="45" y="180"/>
                  </a:lnTo>
                  <a:lnTo>
                    <a:pt x="46" y="181"/>
                  </a:lnTo>
                  <a:lnTo>
                    <a:pt x="46" y="183"/>
                  </a:lnTo>
                  <a:lnTo>
                    <a:pt x="47" y="187"/>
                  </a:lnTo>
                  <a:lnTo>
                    <a:pt x="48" y="196"/>
                  </a:lnTo>
                  <a:lnTo>
                    <a:pt x="50" y="205"/>
                  </a:lnTo>
                  <a:lnTo>
                    <a:pt x="51" y="213"/>
                  </a:lnTo>
                  <a:lnTo>
                    <a:pt x="52" y="221"/>
                  </a:lnTo>
                  <a:lnTo>
                    <a:pt x="53" y="228"/>
                  </a:lnTo>
                  <a:lnTo>
                    <a:pt x="54" y="236"/>
                  </a:lnTo>
                  <a:lnTo>
                    <a:pt x="54" y="243"/>
                  </a:lnTo>
                  <a:lnTo>
                    <a:pt x="55" y="249"/>
                  </a:lnTo>
                  <a:lnTo>
                    <a:pt x="55" y="255"/>
                  </a:lnTo>
                  <a:lnTo>
                    <a:pt x="55" y="260"/>
                  </a:lnTo>
                  <a:lnTo>
                    <a:pt x="55" y="265"/>
                  </a:lnTo>
                  <a:lnTo>
                    <a:pt x="55" y="269"/>
                  </a:lnTo>
                  <a:lnTo>
                    <a:pt x="55" y="273"/>
                  </a:lnTo>
                  <a:lnTo>
                    <a:pt x="54" y="277"/>
                  </a:lnTo>
                  <a:lnTo>
                    <a:pt x="53" y="280"/>
                  </a:lnTo>
                  <a:lnTo>
                    <a:pt x="53" y="283"/>
                  </a:lnTo>
                  <a:lnTo>
                    <a:pt x="52" y="284"/>
                  </a:lnTo>
                  <a:lnTo>
                    <a:pt x="51" y="286"/>
                  </a:lnTo>
                  <a:lnTo>
                    <a:pt x="51" y="288"/>
                  </a:lnTo>
                  <a:lnTo>
                    <a:pt x="50" y="289"/>
                  </a:lnTo>
                  <a:lnTo>
                    <a:pt x="49" y="291"/>
                  </a:lnTo>
                  <a:lnTo>
                    <a:pt x="48" y="292"/>
                  </a:lnTo>
                  <a:lnTo>
                    <a:pt x="47" y="293"/>
                  </a:lnTo>
                  <a:lnTo>
                    <a:pt x="47" y="294"/>
                  </a:lnTo>
                  <a:lnTo>
                    <a:pt x="46" y="295"/>
                  </a:lnTo>
                  <a:lnTo>
                    <a:pt x="45" y="296"/>
                  </a:lnTo>
                  <a:lnTo>
                    <a:pt x="44" y="297"/>
                  </a:lnTo>
                  <a:lnTo>
                    <a:pt x="43" y="298"/>
                  </a:lnTo>
                  <a:lnTo>
                    <a:pt x="42" y="298"/>
                  </a:lnTo>
                  <a:lnTo>
                    <a:pt x="41" y="299"/>
                  </a:lnTo>
                  <a:lnTo>
                    <a:pt x="40" y="299"/>
                  </a:lnTo>
                  <a:lnTo>
                    <a:pt x="39" y="300"/>
                  </a:lnTo>
                  <a:lnTo>
                    <a:pt x="38" y="299"/>
                  </a:lnTo>
                  <a:lnTo>
                    <a:pt x="37" y="299"/>
                  </a:lnTo>
                  <a:lnTo>
                    <a:pt x="36" y="299"/>
                  </a:lnTo>
                  <a:lnTo>
                    <a:pt x="35" y="299"/>
                  </a:lnTo>
                  <a:lnTo>
                    <a:pt x="35" y="298"/>
                  </a:lnTo>
                  <a:lnTo>
                    <a:pt x="34" y="298"/>
                  </a:lnTo>
                  <a:lnTo>
                    <a:pt x="34" y="297"/>
                  </a:lnTo>
                  <a:lnTo>
                    <a:pt x="33" y="298"/>
                  </a:lnTo>
                  <a:lnTo>
                    <a:pt x="33" y="299"/>
                  </a:lnTo>
                  <a:lnTo>
                    <a:pt x="33" y="300"/>
                  </a:lnTo>
                  <a:lnTo>
                    <a:pt x="33" y="301"/>
                  </a:lnTo>
                  <a:lnTo>
                    <a:pt x="33" y="303"/>
                  </a:lnTo>
                  <a:lnTo>
                    <a:pt x="34" y="305"/>
                  </a:lnTo>
                  <a:lnTo>
                    <a:pt x="34" y="307"/>
                  </a:lnTo>
                  <a:lnTo>
                    <a:pt x="34" y="309"/>
                  </a:lnTo>
                  <a:lnTo>
                    <a:pt x="34" y="311"/>
                  </a:lnTo>
                  <a:lnTo>
                    <a:pt x="35" y="313"/>
                  </a:lnTo>
                  <a:lnTo>
                    <a:pt x="35" y="315"/>
                  </a:lnTo>
                  <a:lnTo>
                    <a:pt x="35" y="318"/>
                  </a:lnTo>
                  <a:lnTo>
                    <a:pt x="36" y="321"/>
                  </a:lnTo>
                  <a:lnTo>
                    <a:pt x="36" y="324"/>
                  </a:lnTo>
                  <a:lnTo>
                    <a:pt x="37" y="327"/>
                  </a:lnTo>
                  <a:lnTo>
                    <a:pt x="38" y="331"/>
                  </a:lnTo>
                  <a:lnTo>
                    <a:pt x="38" y="333"/>
                  </a:lnTo>
                  <a:lnTo>
                    <a:pt x="38" y="335"/>
                  </a:lnTo>
                  <a:lnTo>
                    <a:pt x="39" y="338"/>
                  </a:lnTo>
                  <a:lnTo>
                    <a:pt x="40" y="340"/>
                  </a:lnTo>
                  <a:lnTo>
                    <a:pt x="41" y="341"/>
                  </a:lnTo>
                  <a:lnTo>
                    <a:pt x="41" y="343"/>
                  </a:lnTo>
                  <a:lnTo>
                    <a:pt x="43" y="344"/>
                  </a:lnTo>
                  <a:lnTo>
                    <a:pt x="44" y="346"/>
                  </a:lnTo>
                  <a:lnTo>
                    <a:pt x="45" y="347"/>
                  </a:lnTo>
                  <a:lnTo>
                    <a:pt x="46" y="347"/>
                  </a:lnTo>
                  <a:lnTo>
                    <a:pt x="48" y="348"/>
                  </a:lnTo>
                  <a:lnTo>
                    <a:pt x="49" y="349"/>
                  </a:lnTo>
                  <a:lnTo>
                    <a:pt x="51" y="349"/>
                  </a:lnTo>
                  <a:lnTo>
                    <a:pt x="53" y="349"/>
                  </a:lnTo>
                  <a:lnTo>
                    <a:pt x="54" y="349"/>
                  </a:lnTo>
                  <a:lnTo>
                    <a:pt x="57" y="349"/>
                  </a:lnTo>
                  <a:lnTo>
                    <a:pt x="61" y="348"/>
                  </a:lnTo>
                  <a:lnTo>
                    <a:pt x="64" y="347"/>
                  </a:lnTo>
                  <a:lnTo>
                    <a:pt x="66" y="346"/>
                  </a:lnTo>
                  <a:lnTo>
                    <a:pt x="69" y="345"/>
                  </a:lnTo>
                  <a:lnTo>
                    <a:pt x="72" y="343"/>
                  </a:lnTo>
                  <a:lnTo>
                    <a:pt x="74" y="342"/>
                  </a:lnTo>
                  <a:lnTo>
                    <a:pt x="77" y="340"/>
                  </a:lnTo>
                  <a:lnTo>
                    <a:pt x="79" y="338"/>
                  </a:lnTo>
                  <a:lnTo>
                    <a:pt x="81" y="336"/>
                  </a:lnTo>
                  <a:lnTo>
                    <a:pt x="83" y="334"/>
                  </a:lnTo>
                  <a:lnTo>
                    <a:pt x="85" y="331"/>
                  </a:lnTo>
                  <a:lnTo>
                    <a:pt x="86" y="329"/>
                  </a:lnTo>
                  <a:lnTo>
                    <a:pt x="88" y="326"/>
                  </a:lnTo>
                  <a:lnTo>
                    <a:pt x="90" y="323"/>
                  </a:lnTo>
                  <a:lnTo>
                    <a:pt x="91" y="319"/>
                  </a:lnTo>
                  <a:lnTo>
                    <a:pt x="93" y="316"/>
                  </a:lnTo>
                  <a:lnTo>
                    <a:pt x="93" y="314"/>
                  </a:lnTo>
                  <a:lnTo>
                    <a:pt x="93" y="313"/>
                  </a:lnTo>
                  <a:lnTo>
                    <a:pt x="94" y="311"/>
                  </a:lnTo>
                  <a:lnTo>
                    <a:pt x="94" y="310"/>
                  </a:lnTo>
                  <a:lnTo>
                    <a:pt x="94" y="308"/>
                  </a:lnTo>
                  <a:lnTo>
                    <a:pt x="94" y="306"/>
                  </a:lnTo>
                  <a:lnTo>
                    <a:pt x="95" y="305"/>
                  </a:lnTo>
                  <a:lnTo>
                    <a:pt x="95" y="303"/>
                  </a:lnTo>
                  <a:lnTo>
                    <a:pt x="95" y="301"/>
                  </a:lnTo>
                  <a:lnTo>
                    <a:pt x="95" y="299"/>
                  </a:lnTo>
                  <a:lnTo>
                    <a:pt x="96" y="297"/>
                  </a:lnTo>
                  <a:lnTo>
                    <a:pt x="96" y="296"/>
                  </a:lnTo>
                  <a:lnTo>
                    <a:pt x="96" y="294"/>
                  </a:lnTo>
                  <a:lnTo>
                    <a:pt x="96" y="292"/>
                  </a:lnTo>
                  <a:lnTo>
                    <a:pt x="96" y="290"/>
                  </a:lnTo>
                  <a:lnTo>
                    <a:pt x="97" y="288"/>
                  </a:lnTo>
                  <a:lnTo>
                    <a:pt x="98" y="287"/>
                  </a:lnTo>
                  <a:lnTo>
                    <a:pt x="100" y="287"/>
                  </a:lnTo>
                  <a:lnTo>
                    <a:pt x="101" y="286"/>
                  </a:lnTo>
                  <a:lnTo>
                    <a:pt x="103" y="286"/>
                  </a:lnTo>
                  <a:lnTo>
                    <a:pt x="104" y="285"/>
                  </a:lnTo>
                  <a:lnTo>
                    <a:pt x="106" y="285"/>
                  </a:lnTo>
                  <a:lnTo>
                    <a:pt x="109" y="284"/>
                  </a:lnTo>
                  <a:lnTo>
                    <a:pt x="111" y="284"/>
                  </a:lnTo>
                  <a:lnTo>
                    <a:pt x="112" y="284"/>
                  </a:lnTo>
                  <a:lnTo>
                    <a:pt x="114" y="283"/>
                  </a:lnTo>
                  <a:lnTo>
                    <a:pt x="116" y="283"/>
                  </a:lnTo>
                  <a:lnTo>
                    <a:pt x="118" y="282"/>
                  </a:lnTo>
                  <a:lnTo>
                    <a:pt x="120" y="282"/>
                  </a:lnTo>
                  <a:lnTo>
                    <a:pt x="122" y="281"/>
                  </a:lnTo>
                  <a:lnTo>
                    <a:pt x="124" y="281"/>
                  </a:lnTo>
                  <a:lnTo>
                    <a:pt x="127" y="281"/>
                  </a:lnTo>
                  <a:lnTo>
                    <a:pt x="127" y="280"/>
                  </a:lnTo>
                  <a:lnTo>
                    <a:pt x="128" y="280"/>
                  </a:lnTo>
                  <a:lnTo>
                    <a:pt x="129" y="280"/>
                  </a:lnTo>
                  <a:lnTo>
                    <a:pt x="130" y="280"/>
                  </a:lnTo>
                  <a:lnTo>
                    <a:pt x="131" y="280"/>
                  </a:lnTo>
                  <a:lnTo>
                    <a:pt x="132" y="279"/>
                  </a:lnTo>
                  <a:lnTo>
                    <a:pt x="134" y="279"/>
                  </a:lnTo>
                  <a:lnTo>
                    <a:pt x="135" y="279"/>
                  </a:lnTo>
                  <a:lnTo>
                    <a:pt x="136" y="279"/>
                  </a:lnTo>
                  <a:lnTo>
                    <a:pt x="137" y="279"/>
                  </a:lnTo>
                  <a:lnTo>
                    <a:pt x="138" y="279"/>
                  </a:lnTo>
                  <a:lnTo>
                    <a:pt x="139" y="279"/>
                  </a:lnTo>
                  <a:lnTo>
                    <a:pt x="140" y="279"/>
                  </a:lnTo>
                  <a:lnTo>
                    <a:pt x="141" y="279"/>
                  </a:lnTo>
                  <a:lnTo>
                    <a:pt x="142" y="279"/>
                  </a:lnTo>
                  <a:lnTo>
                    <a:pt x="144" y="279"/>
                  </a:lnTo>
                  <a:lnTo>
                    <a:pt x="147" y="294"/>
                  </a:lnTo>
                  <a:lnTo>
                    <a:pt x="147" y="296"/>
                  </a:lnTo>
                  <a:lnTo>
                    <a:pt x="147" y="299"/>
                  </a:lnTo>
                  <a:lnTo>
                    <a:pt x="148" y="302"/>
                  </a:lnTo>
                  <a:lnTo>
                    <a:pt x="148" y="304"/>
                  </a:lnTo>
                  <a:lnTo>
                    <a:pt x="149" y="306"/>
                  </a:lnTo>
                  <a:lnTo>
                    <a:pt x="149" y="309"/>
                  </a:lnTo>
                  <a:lnTo>
                    <a:pt x="150" y="311"/>
                  </a:lnTo>
                  <a:lnTo>
                    <a:pt x="151" y="313"/>
                  </a:lnTo>
                  <a:lnTo>
                    <a:pt x="151" y="315"/>
                  </a:lnTo>
                  <a:lnTo>
                    <a:pt x="152" y="317"/>
                  </a:lnTo>
                  <a:lnTo>
                    <a:pt x="153" y="318"/>
                  </a:lnTo>
                  <a:lnTo>
                    <a:pt x="154" y="320"/>
                  </a:lnTo>
                  <a:lnTo>
                    <a:pt x="154" y="323"/>
                  </a:lnTo>
                  <a:lnTo>
                    <a:pt x="156" y="324"/>
                  </a:lnTo>
                  <a:lnTo>
                    <a:pt x="157" y="325"/>
                  </a:lnTo>
                  <a:lnTo>
                    <a:pt x="158" y="327"/>
                  </a:lnTo>
                  <a:lnTo>
                    <a:pt x="159" y="328"/>
                  </a:lnTo>
                  <a:lnTo>
                    <a:pt x="160" y="329"/>
                  </a:lnTo>
                  <a:lnTo>
                    <a:pt x="161" y="329"/>
                  </a:lnTo>
                  <a:lnTo>
                    <a:pt x="162" y="330"/>
                  </a:lnTo>
                  <a:lnTo>
                    <a:pt x="163" y="330"/>
                  </a:lnTo>
                  <a:lnTo>
                    <a:pt x="164" y="330"/>
                  </a:lnTo>
                  <a:lnTo>
                    <a:pt x="164" y="331"/>
                  </a:lnTo>
                  <a:lnTo>
                    <a:pt x="165" y="331"/>
                  </a:lnTo>
                  <a:lnTo>
                    <a:pt x="167" y="331"/>
                  </a:lnTo>
                  <a:lnTo>
                    <a:pt x="168" y="331"/>
                  </a:lnTo>
                  <a:lnTo>
                    <a:pt x="169" y="331"/>
                  </a:lnTo>
                  <a:lnTo>
                    <a:pt x="170" y="331"/>
                  </a:lnTo>
                  <a:lnTo>
                    <a:pt x="171" y="331"/>
                  </a:lnTo>
                  <a:lnTo>
                    <a:pt x="173" y="331"/>
                  </a:lnTo>
                  <a:lnTo>
                    <a:pt x="174" y="330"/>
                  </a:lnTo>
                  <a:lnTo>
                    <a:pt x="175" y="330"/>
                  </a:lnTo>
                  <a:lnTo>
                    <a:pt x="176" y="330"/>
                  </a:lnTo>
                  <a:lnTo>
                    <a:pt x="177" y="329"/>
                  </a:lnTo>
                  <a:lnTo>
                    <a:pt x="178" y="329"/>
                  </a:lnTo>
                  <a:lnTo>
                    <a:pt x="179" y="329"/>
                  </a:lnTo>
                  <a:lnTo>
                    <a:pt x="180" y="328"/>
                  </a:lnTo>
                  <a:lnTo>
                    <a:pt x="181" y="328"/>
                  </a:lnTo>
                  <a:lnTo>
                    <a:pt x="182" y="327"/>
                  </a:lnTo>
                  <a:lnTo>
                    <a:pt x="183" y="327"/>
                  </a:lnTo>
                  <a:lnTo>
                    <a:pt x="183" y="326"/>
                  </a:lnTo>
                  <a:lnTo>
                    <a:pt x="184" y="326"/>
                  </a:lnTo>
                  <a:lnTo>
                    <a:pt x="185" y="325"/>
                  </a:lnTo>
                  <a:lnTo>
                    <a:pt x="186" y="325"/>
                  </a:lnTo>
                  <a:lnTo>
                    <a:pt x="187" y="324"/>
                  </a:lnTo>
                  <a:lnTo>
                    <a:pt x="188" y="324"/>
                  </a:lnTo>
                  <a:lnTo>
                    <a:pt x="188" y="323"/>
                  </a:lnTo>
                  <a:lnTo>
                    <a:pt x="189" y="321"/>
                  </a:lnTo>
                  <a:lnTo>
                    <a:pt x="189" y="320"/>
                  </a:lnTo>
                  <a:lnTo>
                    <a:pt x="190" y="319"/>
                  </a:lnTo>
                  <a:lnTo>
                    <a:pt x="190" y="318"/>
                  </a:lnTo>
                  <a:lnTo>
                    <a:pt x="190" y="317"/>
                  </a:lnTo>
                  <a:lnTo>
                    <a:pt x="191" y="317"/>
                  </a:lnTo>
                  <a:lnTo>
                    <a:pt x="191" y="316"/>
                  </a:lnTo>
                  <a:lnTo>
                    <a:pt x="191" y="315"/>
                  </a:lnTo>
                  <a:lnTo>
                    <a:pt x="191" y="314"/>
                  </a:lnTo>
                  <a:lnTo>
                    <a:pt x="191" y="313"/>
                  </a:lnTo>
                  <a:lnTo>
                    <a:pt x="191" y="312"/>
                  </a:lnTo>
                  <a:lnTo>
                    <a:pt x="191" y="311"/>
                  </a:lnTo>
                  <a:lnTo>
                    <a:pt x="182" y="265"/>
                  </a:lnTo>
                  <a:lnTo>
                    <a:pt x="181" y="264"/>
                  </a:lnTo>
                  <a:lnTo>
                    <a:pt x="181" y="263"/>
                  </a:lnTo>
                  <a:lnTo>
                    <a:pt x="181" y="262"/>
                  </a:lnTo>
                  <a:lnTo>
                    <a:pt x="181" y="261"/>
                  </a:lnTo>
                  <a:lnTo>
                    <a:pt x="181" y="260"/>
                  </a:lnTo>
                  <a:lnTo>
                    <a:pt x="180" y="259"/>
                  </a:lnTo>
                  <a:lnTo>
                    <a:pt x="180" y="258"/>
                  </a:lnTo>
                  <a:lnTo>
                    <a:pt x="180" y="257"/>
                  </a:lnTo>
                  <a:lnTo>
                    <a:pt x="180" y="256"/>
                  </a:lnTo>
                  <a:lnTo>
                    <a:pt x="180" y="255"/>
                  </a:lnTo>
                  <a:lnTo>
                    <a:pt x="179" y="254"/>
                  </a:lnTo>
                  <a:lnTo>
                    <a:pt x="179" y="253"/>
                  </a:lnTo>
                  <a:lnTo>
                    <a:pt x="179" y="252"/>
                  </a:lnTo>
                  <a:lnTo>
                    <a:pt x="179" y="251"/>
                  </a:lnTo>
                  <a:lnTo>
                    <a:pt x="179" y="250"/>
                  </a:lnTo>
                  <a:lnTo>
                    <a:pt x="179" y="251"/>
                  </a:lnTo>
                  <a:lnTo>
                    <a:pt x="179" y="253"/>
                  </a:lnTo>
                  <a:lnTo>
                    <a:pt x="180" y="254"/>
                  </a:lnTo>
                  <a:lnTo>
                    <a:pt x="181" y="256"/>
                  </a:lnTo>
                  <a:lnTo>
                    <a:pt x="182" y="257"/>
                  </a:lnTo>
                  <a:lnTo>
                    <a:pt x="182" y="258"/>
                  </a:lnTo>
                  <a:lnTo>
                    <a:pt x="183" y="259"/>
                  </a:lnTo>
                  <a:lnTo>
                    <a:pt x="185" y="260"/>
                  </a:lnTo>
                  <a:lnTo>
                    <a:pt x="186" y="261"/>
                  </a:lnTo>
                  <a:lnTo>
                    <a:pt x="187" y="261"/>
                  </a:lnTo>
                  <a:lnTo>
                    <a:pt x="188" y="262"/>
                  </a:lnTo>
                  <a:lnTo>
                    <a:pt x="190" y="262"/>
                  </a:lnTo>
                  <a:lnTo>
                    <a:pt x="191" y="263"/>
                  </a:lnTo>
                  <a:lnTo>
                    <a:pt x="193" y="263"/>
                  </a:lnTo>
                  <a:lnTo>
                    <a:pt x="195" y="263"/>
                  </a:lnTo>
                  <a:lnTo>
                    <a:pt x="197" y="263"/>
                  </a:lnTo>
                  <a:lnTo>
                    <a:pt x="199" y="262"/>
                  </a:lnTo>
                  <a:lnTo>
                    <a:pt x="201" y="262"/>
                  </a:lnTo>
                  <a:lnTo>
                    <a:pt x="203" y="261"/>
                  </a:lnTo>
                  <a:lnTo>
                    <a:pt x="206" y="260"/>
                  </a:lnTo>
                  <a:lnTo>
                    <a:pt x="208" y="259"/>
                  </a:lnTo>
                  <a:lnTo>
                    <a:pt x="210" y="258"/>
                  </a:lnTo>
                  <a:lnTo>
                    <a:pt x="213" y="257"/>
                  </a:lnTo>
                  <a:lnTo>
                    <a:pt x="215" y="256"/>
                  </a:lnTo>
                  <a:lnTo>
                    <a:pt x="217" y="255"/>
                  </a:lnTo>
                  <a:lnTo>
                    <a:pt x="219" y="253"/>
                  </a:lnTo>
                  <a:lnTo>
                    <a:pt x="222" y="252"/>
                  </a:lnTo>
                  <a:lnTo>
                    <a:pt x="224" y="250"/>
                  </a:lnTo>
                  <a:lnTo>
                    <a:pt x="226" y="248"/>
                  </a:lnTo>
                  <a:lnTo>
                    <a:pt x="229" y="246"/>
                  </a:lnTo>
                  <a:lnTo>
                    <a:pt x="231" y="245"/>
                  </a:lnTo>
                  <a:lnTo>
                    <a:pt x="234" y="243"/>
                  </a:lnTo>
                  <a:lnTo>
                    <a:pt x="234" y="244"/>
                  </a:lnTo>
                  <a:lnTo>
                    <a:pt x="235" y="245"/>
                  </a:lnTo>
                  <a:lnTo>
                    <a:pt x="235" y="246"/>
                  </a:lnTo>
                  <a:lnTo>
                    <a:pt x="236" y="247"/>
                  </a:lnTo>
                  <a:lnTo>
                    <a:pt x="237" y="248"/>
                  </a:lnTo>
                  <a:lnTo>
                    <a:pt x="238" y="249"/>
                  </a:lnTo>
                  <a:lnTo>
                    <a:pt x="239" y="249"/>
                  </a:lnTo>
                  <a:lnTo>
                    <a:pt x="240" y="250"/>
                  </a:lnTo>
                  <a:lnTo>
                    <a:pt x="241" y="250"/>
                  </a:lnTo>
                  <a:lnTo>
                    <a:pt x="242" y="250"/>
                  </a:lnTo>
                  <a:lnTo>
                    <a:pt x="243" y="250"/>
                  </a:lnTo>
                  <a:lnTo>
                    <a:pt x="244" y="250"/>
                  </a:lnTo>
                  <a:lnTo>
                    <a:pt x="245" y="249"/>
                  </a:lnTo>
                  <a:lnTo>
                    <a:pt x="246" y="249"/>
                  </a:lnTo>
                  <a:lnTo>
                    <a:pt x="247" y="249"/>
                  </a:lnTo>
                  <a:lnTo>
                    <a:pt x="248" y="249"/>
                  </a:lnTo>
                  <a:lnTo>
                    <a:pt x="249" y="249"/>
                  </a:lnTo>
                  <a:lnTo>
                    <a:pt x="250" y="249"/>
                  </a:lnTo>
                  <a:lnTo>
                    <a:pt x="251" y="249"/>
                  </a:lnTo>
                  <a:lnTo>
                    <a:pt x="252" y="249"/>
                  </a:lnTo>
                  <a:lnTo>
                    <a:pt x="254" y="249"/>
                  </a:lnTo>
                  <a:lnTo>
                    <a:pt x="256" y="249"/>
                  </a:lnTo>
                  <a:lnTo>
                    <a:pt x="257" y="249"/>
                  </a:lnTo>
                  <a:lnTo>
                    <a:pt x="258" y="249"/>
                  </a:lnTo>
                  <a:lnTo>
                    <a:pt x="259" y="249"/>
                  </a:lnTo>
                  <a:lnTo>
                    <a:pt x="260" y="249"/>
                  </a:lnTo>
                  <a:lnTo>
                    <a:pt x="261" y="249"/>
                  </a:lnTo>
                  <a:lnTo>
                    <a:pt x="262" y="250"/>
                  </a:lnTo>
                  <a:lnTo>
                    <a:pt x="263" y="250"/>
                  </a:lnTo>
                  <a:lnTo>
                    <a:pt x="264" y="250"/>
                  </a:lnTo>
                  <a:lnTo>
                    <a:pt x="265" y="250"/>
                  </a:lnTo>
                  <a:lnTo>
                    <a:pt x="266" y="250"/>
                  </a:lnTo>
                  <a:lnTo>
                    <a:pt x="267" y="250"/>
                  </a:lnTo>
                  <a:lnTo>
                    <a:pt x="268" y="250"/>
                  </a:lnTo>
                  <a:lnTo>
                    <a:pt x="269" y="250"/>
                  </a:lnTo>
                  <a:lnTo>
                    <a:pt x="270" y="250"/>
                  </a:lnTo>
                  <a:lnTo>
                    <a:pt x="271" y="249"/>
                  </a:lnTo>
                  <a:lnTo>
                    <a:pt x="272" y="249"/>
                  </a:lnTo>
                  <a:lnTo>
                    <a:pt x="273" y="249"/>
                  </a:lnTo>
                  <a:lnTo>
                    <a:pt x="274" y="248"/>
                  </a:lnTo>
                  <a:lnTo>
                    <a:pt x="275" y="248"/>
                  </a:lnTo>
                  <a:lnTo>
                    <a:pt x="275" y="247"/>
                  </a:lnTo>
                  <a:lnTo>
                    <a:pt x="276" y="247"/>
                  </a:lnTo>
                  <a:lnTo>
                    <a:pt x="277" y="246"/>
                  </a:lnTo>
                  <a:lnTo>
                    <a:pt x="277" y="245"/>
                  </a:lnTo>
                  <a:lnTo>
                    <a:pt x="277" y="244"/>
                  </a:lnTo>
                  <a:lnTo>
                    <a:pt x="278" y="243"/>
                  </a:lnTo>
                  <a:lnTo>
                    <a:pt x="278" y="242"/>
                  </a:lnTo>
                  <a:lnTo>
                    <a:pt x="278" y="241"/>
                  </a:lnTo>
                  <a:lnTo>
                    <a:pt x="278" y="240"/>
                  </a:lnTo>
                  <a:lnTo>
                    <a:pt x="278" y="239"/>
                  </a:lnTo>
                  <a:lnTo>
                    <a:pt x="277" y="238"/>
                  </a:lnTo>
                  <a:lnTo>
                    <a:pt x="277" y="237"/>
                  </a:lnTo>
                  <a:lnTo>
                    <a:pt x="277" y="236"/>
                  </a:lnTo>
                  <a:lnTo>
                    <a:pt x="276" y="236"/>
                  </a:lnTo>
                  <a:lnTo>
                    <a:pt x="275" y="235"/>
                  </a:lnTo>
                  <a:lnTo>
                    <a:pt x="275" y="234"/>
                  </a:lnTo>
                  <a:lnTo>
                    <a:pt x="274" y="233"/>
                  </a:lnTo>
                  <a:lnTo>
                    <a:pt x="273" y="232"/>
                  </a:lnTo>
                  <a:lnTo>
                    <a:pt x="272" y="231"/>
                  </a:lnTo>
                  <a:lnTo>
                    <a:pt x="270" y="228"/>
                  </a:lnTo>
                  <a:lnTo>
                    <a:pt x="269" y="227"/>
                  </a:lnTo>
                  <a:lnTo>
                    <a:pt x="268" y="226"/>
                  </a:lnTo>
                  <a:lnTo>
                    <a:pt x="266" y="224"/>
                  </a:lnTo>
                  <a:lnTo>
                    <a:pt x="264" y="223"/>
                  </a:lnTo>
                  <a:lnTo>
                    <a:pt x="263" y="222"/>
                  </a:lnTo>
                  <a:lnTo>
                    <a:pt x="262" y="221"/>
                  </a:lnTo>
                  <a:lnTo>
                    <a:pt x="262" y="220"/>
                  </a:lnTo>
                  <a:lnTo>
                    <a:pt x="261" y="220"/>
                  </a:lnTo>
                  <a:lnTo>
                    <a:pt x="260" y="219"/>
                  </a:lnTo>
                  <a:lnTo>
                    <a:pt x="259" y="218"/>
                  </a:lnTo>
                  <a:lnTo>
                    <a:pt x="258" y="217"/>
                  </a:lnTo>
                  <a:lnTo>
                    <a:pt x="257" y="217"/>
                  </a:lnTo>
                  <a:lnTo>
                    <a:pt x="256" y="216"/>
                  </a:lnTo>
                  <a:lnTo>
                    <a:pt x="257" y="213"/>
                  </a:lnTo>
                  <a:lnTo>
                    <a:pt x="258" y="211"/>
                  </a:lnTo>
                  <a:lnTo>
                    <a:pt x="260" y="209"/>
                  </a:lnTo>
                  <a:lnTo>
                    <a:pt x="261" y="207"/>
                  </a:lnTo>
                  <a:lnTo>
                    <a:pt x="262" y="205"/>
                  </a:lnTo>
                  <a:lnTo>
                    <a:pt x="264" y="202"/>
                  </a:lnTo>
                  <a:lnTo>
                    <a:pt x="265" y="200"/>
                  </a:lnTo>
                  <a:lnTo>
                    <a:pt x="266" y="198"/>
                  </a:lnTo>
                  <a:lnTo>
                    <a:pt x="267" y="195"/>
                  </a:lnTo>
                  <a:lnTo>
                    <a:pt x="269" y="193"/>
                  </a:lnTo>
                  <a:lnTo>
                    <a:pt x="270" y="190"/>
                  </a:lnTo>
                  <a:lnTo>
                    <a:pt x="271" y="187"/>
                  </a:lnTo>
                  <a:lnTo>
                    <a:pt x="272" y="185"/>
                  </a:lnTo>
                  <a:lnTo>
                    <a:pt x="273" y="181"/>
                  </a:lnTo>
                  <a:lnTo>
                    <a:pt x="274" y="178"/>
                  </a:lnTo>
                  <a:lnTo>
                    <a:pt x="276" y="176"/>
                  </a:lnTo>
                  <a:lnTo>
                    <a:pt x="276" y="175"/>
                  </a:lnTo>
                  <a:lnTo>
                    <a:pt x="277" y="175"/>
                  </a:lnTo>
                  <a:lnTo>
                    <a:pt x="278" y="175"/>
                  </a:lnTo>
                  <a:lnTo>
                    <a:pt x="279" y="175"/>
                  </a:lnTo>
                  <a:lnTo>
                    <a:pt x="280" y="175"/>
                  </a:lnTo>
                  <a:lnTo>
                    <a:pt x="281" y="174"/>
                  </a:lnTo>
                  <a:lnTo>
                    <a:pt x="282" y="174"/>
                  </a:lnTo>
                  <a:lnTo>
                    <a:pt x="283" y="174"/>
                  </a:lnTo>
                  <a:lnTo>
                    <a:pt x="284" y="174"/>
                  </a:lnTo>
                  <a:lnTo>
                    <a:pt x="285" y="174"/>
                  </a:lnTo>
                  <a:lnTo>
                    <a:pt x="286" y="173"/>
                  </a:lnTo>
                  <a:lnTo>
                    <a:pt x="287" y="173"/>
                  </a:lnTo>
                  <a:lnTo>
                    <a:pt x="288" y="173"/>
                  </a:lnTo>
                  <a:lnTo>
                    <a:pt x="289" y="173"/>
                  </a:lnTo>
                  <a:lnTo>
                    <a:pt x="290" y="173"/>
                  </a:lnTo>
                  <a:lnTo>
                    <a:pt x="292" y="173"/>
                  </a:lnTo>
                  <a:lnTo>
                    <a:pt x="294" y="172"/>
                  </a:lnTo>
                  <a:lnTo>
                    <a:pt x="297" y="172"/>
                  </a:lnTo>
                  <a:lnTo>
                    <a:pt x="300" y="171"/>
                  </a:lnTo>
                  <a:lnTo>
                    <a:pt x="304" y="171"/>
                  </a:lnTo>
                  <a:lnTo>
                    <a:pt x="307" y="171"/>
                  </a:lnTo>
                  <a:lnTo>
                    <a:pt x="309" y="170"/>
                  </a:lnTo>
                  <a:lnTo>
                    <a:pt x="312" y="170"/>
                  </a:lnTo>
                  <a:lnTo>
                    <a:pt x="315" y="170"/>
                  </a:lnTo>
                  <a:lnTo>
                    <a:pt x="318" y="169"/>
                  </a:lnTo>
                  <a:lnTo>
                    <a:pt x="321" y="169"/>
                  </a:lnTo>
                  <a:lnTo>
                    <a:pt x="324" y="169"/>
                  </a:lnTo>
                  <a:lnTo>
                    <a:pt x="327" y="168"/>
                  </a:lnTo>
                  <a:lnTo>
                    <a:pt x="330" y="168"/>
                  </a:lnTo>
                  <a:lnTo>
                    <a:pt x="333" y="168"/>
                  </a:lnTo>
                  <a:lnTo>
                    <a:pt x="336" y="168"/>
                  </a:lnTo>
                  <a:lnTo>
                    <a:pt x="340" y="168"/>
                  </a:lnTo>
                  <a:lnTo>
                    <a:pt x="342" y="170"/>
                  </a:lnTo>
                  <a:lnTo>
                    <a:pt x="344" y="172"/>
                  </a:lnTo>
                  <a:lnTo>
                    <a:pt x="347" y="175"/>
                  </a:lnTo>
                  <a:lnTo>
                    <a:pt x="349" y="178"/>
                  </a:lnTo>
                  <a:lnTo>
                    <a:pt x="353" y="180"/>
                  </a:lnTo>
                  <a:lnTo>
                    <a:pt x="356" y="183"/>
                  </a:lnTo>
                  <a:lnTo>
                    <a:pt x="358" y="187"/>
                  </a:lnTo>
                  <a:lnTo>
                    <a:pt x="361" y="190"/>
                  </a:lnTo>
                  <a:lnTo>
                    <a:pt x="364" y="192"/>
                  </a:lnTo>
                  <a:lnTo>
                    <a:pt x="367" y="195"/>
                  </a:lnTo>
                  <a:lnTo>
                    <a:pt x="369" y="198"/>
                  </a:lnTo>
                  <a:lnTo>
                    <a:pt x="372" y="201"/>
                  </a:lnTo>
                  <a:lnTo>
                    <a:pt x="375" y="204"/>
                  </a:lnTo>
                  <a:lnTo>
                    <a:pt x="378" y="207"/>
                  </a:lnTo>
                  <a:lnTo>
                    <a:pt x="381" y="210"/>
                  </a:lnTo>
                  <a:lnTo>
                    <a:pt x="385" y="214"/>
                  </a:lnTo>
                  <a:lnTo>
                    <a:pt x="387" y="216"/>
                  </a:lnTo>
                  <a:lnTo>
                    <a:pt x="389" y="218"/>
                  </a:lnTo>
                  <a:lnTo>
                    <a:pt x="391" y="220"/>
                  </a:lnTo>
                  <a:lnTo>
                    <a:pt x="393" y="222"/>
                  </a:lnTo>
                  <a:lnTo>
                    <a:pt x="395" y="224"/>
                  </a:lnTo>
                  <a:lnTo>
                    <a:pt x="397" y="225"/>
                  </a:lnTo>
                  <a:lnTo>
                    <a:pt x="398" y="227"/>
                  </a:lnTo>
                  <a:lnTo>
                    <a:pt x="401" y="228"/>
                  </a:lnTo>
                  <a:lnTo>
                    <a:pt x="402" y="229"/>
                  </a:lnTo>
                  <a:lnTo>
                    <a:pt x="403" y="231"/>
                  </a:lnTo>
                  <a:lnTo>
                    <a:pt x="404" y="231"/>
                  </a:lnTo>
                  <a:lnTo>
                    <a:pt x="405" y="232"/>
                  </a:lnTo>
                  <a:lnTo>
                    <a:pt x="406" y="232"/>
                  </a:lnTo>
                  <a:lnTo>
                    <a:pt x="407" y="233"/>
                  </a:lnTo>
                  <a:lnTo>
                    <a:pt x="408" y="233"/>
                  </a:lnTo>
                  <a:lnTo>
                    <a:pt x="409" y="233"/>
                  </a:lnTo>
                  <a:lnTo>
                    <a:pt x="410" y="232"/>
                  </a:lnTo>
                  <a:lnTo>
                    <a:pt x="411" y="232"/>
                  </a:lnTo>
                  <a:lnTo>
                    <a:pt x="412" y="232"/>
                  </a:lnTo>
                  <a:lnTo>
                    <a:pt x="413" y="231"/>
                  </a:lnTo>
                  <a:lnTo>
                    <a:pt x="414" y="231"/>
                  </a:lnTo>
                  <a:lnTo>
                    <a:pt x="416" y="229"/>
                  </a:lnTo>
                  <a:lnTo>
                    <a:pt x="417" y="228"/>
                  </a:lnTo>
                  <a:lnTo>
                    <a:pt x="418" y="228"/>
                  </a:lnTo>
                  <a:lnTo>
                    <a:pt x="418" y="227"/>
                  </a:lnTo>
                  <a:lnTo>
                    <a:pt x="419" y="226"/>
                  </a:lnTo>
                  <a:lnTo>
                    <a:pt x="420" y="225"/>
                  </a:lnTo>
                  <a:lnTo>
                    <a:pt x="421" y="224"/>
                  </a:lnTo>
                  <a:lnTo>
                    <a:pt x="422" y="223"/>
                  </a:lnTo>
                  <a:lnTo>
                    <a:pt x="422" y="222"/>
                  </a:lnTo>
                  <a:lnTo>
                    <a:pt x="423" y="221"/>
                  </a:lnTo>
                  <a:lnTo>
                    <a:pt x="424" y="220"/>
                  </a:lnTo>
                  <a:lnTo>
                    <a:pt x="424" y="218"/>
                  </a:lnTo>
                  <a:lnTo>
                    <a:pt x="425" y="216"/>
                  </a:lnTo>
                  <a:lnTo>
                    <a:pt x="426" y="214"/>
                  </a:lnTo>
                  <a:lnTo>
                    <a:pt x="427" y="212"/>
                  </a:lnTo>
                  <a:lnTo>
                    <a:pt x="427" y="210"/>
                  </a:lnTo>
                  <a:lnTo>
                    <a:pt x="428" y="209"/>
                  </a:lnTo>
                  <a:lnTo>
                    <a:pt x="428" y="207"/>
                  </a:lnTo>
                  <a:lnTo>
                    <a:pt x="429" y="205"/>
                  </a:lnTo>
                  <a:lnTo>
                    <a:pt x="429" y="203"/>
                  </a:lnTo>
                  <a:lnTo>
                    <a:pt x="429" y="201"/>
                  </a:lnTo>
                  <a:lnTo>
                    <a:pt x="430" y="200"/>
                  </a:lnTo>
                  <a:lnTo>
                    <a:pt x="430" y="198"/>
                  </a:lnTo>
                  <a:lnTo>
                    <a:pt x="430" y="196"/>
                  </a:lnTo>
                  <a:lnTo>
                    <a:pt x="430" y="194"/>
                  </a:lnTo>
                  <a:lnTo>
                    <a:pt x="430" y="192"/>
                  </a:lnTo>
                  <a:lnTo>
                    <a:pt x="430" y="191"/>
                  </a:lnTo>
                  <a:lnTo>
                    <a:pt x="427" y="189"/>
                  </a:lnTo>
                  <a:lnTo>
                    <a:pt x="424" y="188"/>
                  </a:lnTo>
                  <a:lnTo>
                    <a:pt x="421" y="186"/>
                  </a:lnTo>
                  <a:lnTo>
                    <a:pt x="418" y="185"/>
                  </a:lnTo>
                  <a:lnTo>
                    <a:pt x="415" y="183"/>
                  </a:lnTo>
                  <a:lnTo>
                    <a:pt x="413" y="181"/>
                  </a:lnTo>
                  <a:lnTo>
                    <a:pt x="410" y="180"/>
                  </a:lnTo>
                  <a:lnTo>
                    <a:pt x="407" y="178"/>
                  </a:lnTo>
                  <a:lnTo>
                    <a:pt x="405" y="177"/>
                  </a:lnTo>
                  <a:lnTo>
                    <a:pt x="402" y="175"/>
                  </a:lnTo>
                  <a:lnTo>
                    <a:pt x="398" y="174"/>
                  </a:lnTo>
                  <a:lnTo>
                    <a:pt x="396" y="172"/>
                  </a:lnTo>
                  <a:lnTo>
                    <a:pt x="393" y="171"/>
                  </a:lnTo>
                  <a:lnTo>
                    <a:pt x="390" y="169"/>
                  </a:lnTo>
                  <a:lnTo>
                    <a:pt x="388" y="168"/>
                  </a:lnTo>
                  <a:lnTo>
                    <a:pt x="386" y="167"/>
                  </a:lnTo>
                  <a:lnTo>
                    <a:pt x="387" y="166"/>
                  </a:lnTo>
                  <a:lnTo>
                    <a:pt x="388" y="166"/>
                  </a:lnTo>
                  <a:lnTo>
                    <a:pt x="389" y="166"/>
                  </a:lnTo>
                  <a:lnTo>
                    <a:pt x="390" y="166"/>
                  </a:lnTo>
                  <a:lnTo>
                    <a:pt x="391" y="166"/>
                  </a:lnTo>
                  <a:lnTo>
                    <a:pt x="392" y="166"/>
                  </a:lnTo>
                  <a:lnTo>
                    <a:pt x="393" y="166"/>
                  </a:lnTo>
                  <a:lnTo>
                    <a:pt x="394" y="166"/>
                  </a:lnTo>
                  <a:lnTo>
                    <a:pt x="394" y="165"/>
                  </a:lnTo>
                  <a:lnTo>
                    <a:pt x="395" y="165"/>
                  </a:lnTo>
                  <a:lnTo>
                    <a:pt x="396" y="165"/>
                  </a:lnTo>
                  <a:lnTo>
                    <a:pt x="397" y="165"/>
                  </a:lnTo>
                  <a:lnTo>
                    <a:pt x="398" y="165"/>
                  </a:lnTo>
                  <a:lnTo>
                    <a:pt x="400" y="165"/>
                  </a:lnTo>
                  <a:lnTo>
                    <a:pt x="401" y="165"/>
                  </a:lnTo>
                  <a:lnTo>
                    <a:pt x="401" y="164"/>
                  </a:lnTo>
                  <a:lnTo>
                    <a:pt x="402" y="164"/>
                  </a:lnTo>
                  <a:lnTo>
                    <a:pt x="403" y="164"/>
                  </a:lnTo>
                  <a:lnTo>
                    <a:pt x="404" y="164"/>
                  </a:lnTo>
                  <a:lnTo>
                    <a:pt x="405" y="163"/>
                  </a:lnTo>
                  <a:lnTo>
                    <a:pt x="406" y="163"/>
                  </a:lnTo>
                  <a:lnTo>
                    <a:pt x="406" y="162"/>
                  </a:lnTo>
                  <a:lnTo>
                    <a:pt x="407" y="162"/>
                  </a:lnTo>
                  <a:lnTo>
                    <a:pt x="407" y="161"/>
                  </a:lnTo>
                  <a:lnTo>
                    <a:pt x="408" y="160"/>
                  </a:lnTo>
                  <a:lnTo>
                    <a:pt x="408" y="159"/>
                  </a:lnTo>
                  <a:lnTo>
                    <a:pt x="409" y="159"/>
                  </a:lnTo>
                  <a:lnTo>
                    <a:pt x="409" y="158"/>
                  </a:lnTo>
                  <a:lnTo>
                    <a:pt x="410" y="156"/>
                  </a:lnTo>
                  <a:lnTo>
                    <a:pt x="410" y="155"/>
                  </a:lnTo>
                  <a:lnTo>
                    <a:pt x="410" y="154"/>
                  </a:lnTo>
                  <a:lnTo>
                    <a:pt x="411" y="153"/>
                  </a:lnTo>
                  <a:lnTo>
                    <a:pt x="411" y="151"/>
                  </a:lnTo>
                  <a:lnTo>
                    <a:pt x="411" y="150"/>
                  </a:lnTo>
                  <a:lnTo>
                    <a:pt x="411" y="148"/>
                  </a:lnTo>
                  <a:lnTo>
                    <a:pt x="411" y="147"/>
                  </a:lnTo>
                  <a:lnTo>
                    <a:pt x="412" y="145"/>
                  </a:lnTo>
                  <a:lnTo>
                    <a:pt x="412" y="143"/>
                  </a:lnTo>
                  <a:lnTo>
                    <a:pt x="411" y="141"/>
                  </a:lnTo>
                  <a:lnTo>
                    <a:pt x="411" y="139"/>
                  </a:lnTo>
                  <a:lnTo>
                    <a:pt x="411" y="137"/>
                  </a:lnTo>
                  <a:lnTo>
                    <a:pt x="411" y="135"/>
                  </a:lnTo>
                  <a:lnTo>
                    <a:pt x="411" y="133"/>
                  </a:lnTo>
                  <a:lnTo>
                    <a:pt x="407" y="133"/>
                  </a:lnTo>
                  <a:lnTo>
                    <a:pt x="403" y="133"/>
                  </a:lnTo>
                  <a:lnTo>
                    <a:pt x="398" y="133"/>
                  </a:lnTo>
                  <a:lnTo>
                    <a:pt x="395" y="133"/>
                  </a:lnTo>
                  <a:lnTo>
                    <a:pt x="391" y="134"/>
                  </a:lnTo>
                  <a:lnTo>
                    <a:pt x="387" y="134"/>
                  </a:lnTo>
                  <a:lnTo>
                    <a:pt x="384" y="134"/>
                  </a:lnTo>
                  <a:lnTo>
                    <a:pt x="380" y="135"/>
                  </a:lnTo>
                  <a:lnTo>
                    <a:pt x="377" y="135"/>
                  </a:lnTo>
                  <a:lnTo>
                    <a:pt x="373" y="136"/>
                  </a:lnTo>
                  <a:lnTo>
                    <a:pt x="369" y="136"/>
                  </a:lnTo>
                  <a:lnTo>
                    <a:pt x="366" y="136"/>
                  </a:lnTo>
                  <a:lnTo>
                    <a:pt x="362" y="137"/>
                  </a:lnTo>
                  <a:lnTo>
                    <a:pt x="359" y="137"/>
                  </a:lnTo>
                  <a:lnTo>
                    <a:pt x="355" y="139"/>
                  </a:lnTo>
                  <a:lnTo>
                    <a:pt x="352" y="140"/>
                  </a:lnTo>
                  <a:lnTo>
                    <a:pt x="351" y="139"/>
                  </a:lnTo>
                  <a:lnTo>
                    <a:pt x="349" y="137"/>
                  </a:lnTo>
                  <a:lnTo>
                    <a:pt x="348" y="136"/>
                  </a:lnTo>
                  <a:lnTo>
                    <a:pt x="347" y="135"/>
                  </a:lnTo>
                  <a:lnTo>
                    <a:pt x="346" y="134"/>
                  </a:lnTo>
                  <a:lnTo>
                    <a:pt x="345" y="133"/>
                  </a:lnTo>
                  <a:lnTo>
                    <a:pt x="344" y="132"/>
                  </a:lnTo>
                  <a:lnTo>
                    <a:pt x="344" y="131"/>
                  </a:lnTo>
                  <a:lnTo>
                    <a:pt x="343" y="130"/>
                  </a:lnTo>
                  <a:lnTo>
                    <a:pt x="342" y="129"/>
                  </a:lnTo>
                  <a:lnTo>
                    <a:pt x="341" y="128"/>
                  </a:lnTo>
                  <a:lnTo>
                    <a:pt x="340" y="127"/>
                  </a:lnTo>
                  <a:lnTo>
                    <a:pt x="339" y="126"/>
                  </a:lnTo>
                  <a:lnTo>
                    <a:pt x="338" y="125"/>
                  </a:lnTo>
                  <a:lnTo>
                    <a:pt x="337" y="124"/>
                  </a:lnTo>
                  <a:lnTo>
                    <a:pt x="338" y="123"/>
                  </a:lnTo>
                  <a:lnTo>
                    <a:pt x="339" y="123"/>
                  </a:lnTo>
                  <a:lnTo>
                    <a:pt x="340" y="123"/>
                  </a:lnTo>
                  <a:lnTo>
                    <a:pt x="341" y="123"/>
                  </a:lnTo>
                  <a:lnTo>
                    <a:pt x="342" y="123"/>
                  </a:lnTo>
                  <a:lnTo>
                    <a:pt x="343" y="123"/>
                  </a:lnTo>
                  <a:lnTo>
                    <a:pt x="344" y="123"/>
                  </a:lnTo>
                  <a:lnTo>
                    <a:pt x="346" y="123"/>
                  </a:lnTo>
                  <a:lnTo>
                    <a:pt x="347" y="123"/>
                  </a:lnTo>
                  <a:lnTo>
                    <a:pt x="348" y="123"/>
                  </a:lnTo>
                  <a:lnTo>
                    <a:pt x="349" y="123"/>
                  </a:lnTo>
                  <a:lnTo>
                    <a:pt x="351" y="123"/>
                  </a:lnTo>
                  <a:lnTo>
                    <a:pt x="353" y="123"/>
                  </a:lnTo>
                  <a:lnTo>
                    <a:pt x="354" y="123"/>
                  </a:lnTo>
                  <a:lnTo>
                    <a:pt x="355" y="123"/>
                  </a:lnTo>
                  <a:lnTo>
                    <a:pt x="357" y="123"/>
                  </a:lnTo>
                  <a:lnTo>
                    <a:pt x="359" y="122"/>
                  </a:lnTo>
                  <a:lnTo>
                    <a:pt x="361" y="122"/>
                  </a:lnTo>
                  <a:lnTo>
                    <a:pt x="363" y="122"/>
                  </a:lnTo>
                  <a:lnTo>
                    <a:pt x="365" y="122"/>
                  </a:lnTo>
                  <a:lnTo>
                    <a:pt x="367" y="122"/>
                  </a:lnTo>
                  <a:lnTo>
                    <a:pt x="368" y="122"/>
                  </a:lnTo>
                  <a:lnTo>
                    <a:pt x="370" y="122"/>
                  </a:lnTo>
                  <a:lnTo>
                    <a:pt x="372" y="122"/>
                  </a:lnTo>
                  <a:lnTo>
                    <a:pt x="373" y="122"/>
                  </a:lnTo>
                  <a:lnTo>
                    <a:pt x="375" y="122"/>
                  </a:lnTo>
                  <a:lnTo>
                    <a:pt x="376" y="122"/>
                  </a:lnTo>
                  <a:lnTo>
                    <a:pt x="377" y="122"/>
                  </a:lnTo>
                  <a:lnTo>
                    <a:pt x="378" y="122"/>
                  </a:lnTo>
                  <a:lnTo>
                    <a:pt x="379" y="122"/>
                  </a:lnTo>
                  <a:lnTo>
                    <a:pt x="381" y="122"/>
                  </a:lnTo>
                  <a:lnTo>
                    <a:pt x="382" y="122"/>
                  </a:lnTo>
                  <a:lnTo>
                    <a:pt x="382" y="121"/>
                  </a:lnTo>
                  <a:lnTo>
                    <a:pt x="383" y="121"/>
                  </a:lnTo>
                  <a:lnTo>
                    <a:pt x="384" y="121"/>
                  </a:lnTo>
                  <a:lnTo>
                    <a:pt x="384" y="120"/>
                  </a:lnTo>
                  <a:lnTo>
                    <a:pt x="385" y="120"/>
                  </a:lnTo>
                  <a:lnTo>
                    <a:pt x="386" y="119"/>
                  </a:lnTo>
                  <a:lnTo>
                    <a:pt x="387" y="118"/>
                  </a:lnTo>
                  <a:lnTo>
                    <a:pt x="388" y="118"/>
                  </a:lnTo>
                  <a:lnTo>
                    <a:pt x="388" y="117"/>
                  </a:lnTo>
                  <a:lnTo>
                    <a:pt x="389" y="117"/>
                  </a:lnTo>
                  <a:lnTo>
                    <a:pt x="389" y="116"/>
                  </a:lnTo>
                  <a:lnTo>
                    <a:pt x="390" y="116"/>
                  </a:lnTo>
                  <a:lnTo>
                    <a:pt x="390" y="115"/>
                  </a:lnTo>
                  <a:lnTo>
                    <a:pt x="391" y="113"/>
                  </a:lnTo>
                  <a:lnTo>
                    <a:pt x="391" y="112"/>
                  </a:lnTo>
                  <a:lnTo>
                    <a:pt x="391" y="111"/>
                  </a:lnTo>
                  <a:lnTo>
                    <a:pt x="392" y="110"/>
                  </a:lnTo>
                  <a:lnTo>
                    <a:pt x="392" y="109"/>
                  </a:lnTo>
                  <a:lnTo>
                    <a:pt x="392" y="107"/>
                  </a:lnTo>
                  <a:lnTo>
                    <a:pt x="392" y="106"/>
                  </a:lnTo>
                  <a:lnTo>
                    <a:pt x="392" y="104"/>
                  </a:lnTo>
                  <a:lnTo>
                    <a:pt x="393" y="102"/>
                  </a:lnTo>
                  <a:lnTo>
                    <a:pt x="393" y="101"/>
                  </a:lnTo>
                  <a:lnTo>
                    <a:pt x="392" y="99"/>
                  </a:lnTo>
                  <a:lnTo>
                    <a:pt x="392" y="97"/>
                  </a:lnTo>
                  <a:lnTo>
                    <a:pt x="392" y="95"/>
                  </a:lnTo>
                  <a:lnTo>
                    <a:pt x="392" y="92"/>
                  </a:lnTo>
                  <a:lnTo>
                    <a:pt x="392" y="90"/>
                  </a:lnTo>
                  <a:lnTo>
                    <a:pt x="389" y="90"/>
                  </a:lnTo>
                  <a:lnTo>
                    <a:pt x="386" y="90"/>
                  </a:lnTo>
                  <a:lnTo>
                    <a:pt x="383" y="91"/>
                  </a:lnTo>
                  <a:lnTo>
                    <a:pt x="380" y="91"/>
                  </a:lnTo>
                  <a:lnTo>
                    <a:pt x="377" y="91"/>
                  </a:lnTo>
                  <a:lnTo>
                    <a:pt x="375" y="92"/>
                  </a:lnTo>
                  <a:lnTo>
                    <a:pt x="372" y="92"/>
                  </a:lnTo>
                  <a:lnTo>
                    <a:pt x="369" y="94"/>
                  </a:lnTo>
                  <a:lnTo>
                    <a:pt x="366" y="94"/>
                  </a:lnTo>
                  <a:lnTo>
                    <a:pt x="364" y="94"/>
                  </a:lnTo>
                  <a:lnTo>
                    <a:pt x="361" y="95"/>
                  </a:lnTo>
                  <a:lnTo>
                    <a:pt x="358" y="95"/>
                  </a:lnTo>
                  <a:lnTo>
                    <a:pt x="355" y="95"/>
                  </a:lnTo>
                  <a:lnTo>
                    <a:pt x="353" y="96"/>
                  </a:lnTo>
                  <a:lnTo>
                    <a:pt x="349" y="96"/>
                  </a:lnTo>
                  <a:lnTo>
                    <a:pt x="347" y="97"/>
                  </a:lnTo>
                  <a:lnTo>
                    <a:pt x="347" y="96"/>
                  </a:lnTo>
                  <a:lnTo>
                    <a:pt x="347" y="94"/>
                  </a:lnTo>
                  <a:lnTo>
                    <a:pt x="348" y="92"/>
                  </a:lnTo>
                  <a:lnTo>
                    <a:pt x="349" y="91"/>
                  </a:lnTo>
                  <a:lnTo>
                    <a:pt x="351" y="89"/>
                  </a:lnTo>
                  <a:lnTo>
                    <a:pt x="351" y="88"/>
                  </a:lnTo>
                  <a:lnTo>
                    <a:pt x="352" y="87"/>
                  </a:lnTo>
                  <a:lnTo>
                    <a:pt x="352" y="86"/>
                  </a:lnTo>
                  <a:lnTo>
                    <a:pt x="353" y="85"/>
                  </a:lnTo>
                  <a:lnTo>
                    <a:pt x="353" y="84"/>
                  </a:lnTo>
                  <a:lnTo>
                    <a:pt x="354" y="83"/>
                  </a:lnTo>
                  <a:lnTo>
                    <a:pt x="354" y="82"/>
                  </a:lnTo>
                  <a:lnTo>
                    <a:pt x="354" y="81"/>
                  </a:lnTo>
                  <a:lnTo>
                    <a:pt x="354" y="80"/>
                  </a:lnTo>
                  <a:lnTo>
                    <a:pt x="354" y="79"/>
                  </a:lnTo>
                  <a:lnTo>
                    <a:pt x="355" y="79"/>
                  </a:lnTo>
                  <a:lnTo>
                    <a:pt x="354" y="78"/>
                  </a:lnTo>
                  <a:lnTo>
                    <a:pt x="354" y="77"/>
                  </a:lnTo>
                  <a:lnTo>
                    <a:pt x="354" y="76"/>
                  </a:lnTo>
                  <a:lnTo>
                    <a:pt x="353" y="76"/>
                  </a:lnTo>
                  <a:lnTo>
                    <a:pt x="353" y="75"/>
                  </a:lnTo>
                  <a:lnTo>
                    <a:pt x="352" y="74"/>
                  </a:lnTo>
                  <a:lnTo>
                    <a:pt x="351" y="73"/>
                  </a:lnTo>
                  <a:lnTo>
                    <a:pt x="349" y="72"/>
                  </a:lnTo>
                  <a:lnTo>
                    <a:pt x="348" y="71"/>
                  </a:lnTo>
                  <a:lnTo>
                    <a:pt x="347" y="71"/>
                  </a:lnTo>
                  <a:lnTo>
                    <a:pt x="346" y="70"/>
                  </a:lnTo>
                  <a:lnTo>
                    <a:pt x="345" y="70"/>
                  </a:lnTo>
                  <a:lnTo>
                    <a:pt x="344" y="69"/>
                  </a:lnTo>
                  <a:lnTo>
                    <a:pt x="343" y="69"/>
                  </a:lnTo>
                  <a:lnTo>
                    <a:pt x="342" y="69"/>
                  </a:lnTo>
                  <a:lnTo>
                    <a:pt x="341" y="69"/>
                  </a:lnTo>
                  <a:lnTo>
                    <a:pt x="340" y="68"/>
                  </a:lnTo>
                  <a:lnTo>
                    <a:pt x="339" y="68"/>
                  </a:lnTo>
                  <a:lnTo>
                    <a:pt x="338" y="68"/>
                  </a:lnTo>
                  <a:lnTo>
                    <a:pt x="337" y="68"/>
                  </a:lnTo>
                  <a:lnTo>
                    <a:pt x="336" y="68"/>
                  </a:lnTo>
                  <a:lnTo>
                    <a:pt x="335" y="68"/>
                  </a:lnTo>
                  <a:lnTo>
                    <a:pt x="334" y="68"/>
                  </a:lnTo>
                  <a:lnTo>
                    <a:pt x="334" y="69"/>
                  </a:lnTo>
                  <a:lnTo>
                    <a:pt x="333" y="69"/>
                  </a:lnTo>
                  <a:lnTo>
                    <a:pt x="332" y="69"/>
                  </a:lnTo>
                  <a:lnTo>
                    <a:pt x="331" y="69"/>
                  </a:lnTo>
                  <a:lnTo>
                    <a:pt x="330" y="69"/>
                  </a:lnTo>
                  <a:lnTo>
                    <a:pt x="329" y="70"/>
                  </a:lnTo>
                  <a:lnTo>
                    <a:pt x="328" y="70"/>
                  </a:lnTo>
                  <a:lnTo>
                    <a:pt x="327" y="71"/>
                  </a:lnTo>
                  <a:lnTo>
                    <a:pt x="326" y="71"/>
                  </a:lnTo>
                  <a:lnTo>
                    <a:pt x="325" y="71"/>
                  </a:lnTo>
                  <a:lnTo>
                    <a:pt x="325" y="72"/>
                  </a:lnTo>
                  <a:lnTo>
                    <a:pt x="324" y="72"/>
                  </a:lnTo>
                  <a:lnTo>
                    <a:pt x="323" y="72"/>
                  </a:lnTo>
                  <a:lnTo>
                    <a:pt x="323" y="73"/>
                  </a:lnTo>
                  <a:lnTo>
                    <a:pt x="322" y="73"/>
                  </a:lnTo>
                  <a:lnTo>
                    <a:pt x="322" y="74"/>
                  </a:lnTo>
                  <a:lnTo>
                    <a:pt x="321" y="74"/>
                  </a:lnTo>
                  <a:lnTo>
                    <a:pt x="321" y="75"/>
                  </a:lnTo>
                  <a:lnTo>
                    <a:pt x="320" y="75"/>
                  </a:lnTo>
                  <a:lnTo>
                    <a:pt x="320" y="76"/>
                  </a:lnTo>
                  <a:lnTo>
                    <a:pt x="320" y="77"/>
                  </a:lnTo>
                  <a:lnTo>
                    <a:pt x="319" y="77"/>
                  </a:lnTo>
                  <a:lnTo>
                    <a:pt x="319" y="78"/>
                  </a:lnTo>
                  <a:lnTo>
                    <a:pt x="319" y="79"/>
                  </a:lnTo>
                  <a:lnTo>
                    <a:pt x="319" y="80"/>
                  </a:lnTo>
                  <a:lnTo>
                    <a:pt x="319" y="81"/>
                  </a:lnTo>
                  <a:lnTo>
                    <a:pt x="319" y="82"/>
                  </a:lnTo>
                  <a:lnTo>
                    <a:pt x="319" y="83"/>
                  </a:lnTo>
                  <a:lnTo>
                    <a:pt x="319" y="84"/>
                  </a:lnTo>
                  <a:lnTo>
                    <a:pt x="319" y="85"/>
                  </a:lnTo>
                  <a:lnTo>
                    <a:pt x="320" y="87"/>
                  </a:lnTo>
                  <a:lnTo>
                    <a:pt x="320" y="88"/>
                  </a:lnTo>
                  <a:lnTo>
                    <a:pt x="320" y="89"/>
                  </a:lnTo>
                  <a:lnTo>
                    <a:pt x="320" y="90"/>
                  </a:lnTo>
                  <a:lnTo>
                    <a:pt x="321" y="91"/>
                  </a:lnTo>
                  <a:lnTo>
                    <a:pt x="321" y="92"/>
                  </a:lnTo>
                  <a:lnTo>
                    <a:pt x="321" y="94"/>
                  </a:lnTo>
                  <a:lnTo>
                    <a:pt x="321" y="95"/>
                  </a:lnTo>
                  <a:lnTo>
                    <a:pt x="322" y="96"/>
                  </a:lnTo>
                  <a:lnTo>
                    <a:pt x="322" y="97"/>
                  </a:lnTo>
                  <a:lnTo>
                    <a:pt x="322" y="98"/>
                  </a:lnTo>
                  <a:lnTo>
                    <a:pt x="322" y="99"/>
                  </a:lnTo>
                  <a:lnTo>
                    <a:pt x="323" y="100"/>
                  </a:lnTo>
                  <a:lnTo>
                    <a:pt x="321" y="100"/>
                  </a:lnTo>
                  <a:lnTo>
                    <a:pt x="319" y="100"/>
                  </a:lnTo>
                  <a:lnTo>
                    <a:pt x="317" y="100"/>
                  </a:lnTo>
                  <a:lnTo>
                    <a:pt x="316" y="100"/>
                  </a:lnTo>
                  <a:lnTo>
                    <a:pt x="314" y="101"/>
                  </a:lnTo>
                  <a:lnTo>
                    <a:pt x="312" y="101"/>
                  </a:lnTo>
                  <a:lnTo>
                    <a:pt x="311" y="101"/>
                  </a:lnTo>
                  <a:lnTo>
                    <a:pt x="309" y="102"/>
                  </a:lnTo>
                  <a:lnTo>
                    <a:pt x="307" y="102"/>
                  </a:lnTo>
                  <a:lnTo>
                    <a:pt x="305" y="102"/>
                  </a:lnTo>
                  <a:lnTo>
                    <a:pt x="304" y="102"/>
                  </a:lnTo>
                  <a:lnTo>
                    <a:pt x="302" y="103"/>
                  </a:lnTo>
                  <a:lnTo>
                    <a:pt x="299" y="103"/>
                  </a:lnTo>
                  <a:lnTo>
                    <a:pt x="297" y="103"/>
                  </a:lnTo>
                  <a:lnTo>
                    <a:pt x="295" y="103"/>
                  </a:lnTo>
                  <a:lnTo>
                    <a:pt x="294" y="104"/>
                  </a:lnTo>
                  <a:lnTo>
                    <a:pt x="293" y="103"/>
                  </a:lnTo>
                  <a:lnTo>
                    <a:pt x="293" y="102"/>
                  </a:lnTo>
                  <a:lnTo>
                    <a:pt x="293" y="101"/>
                  </a:lnTo>
                  <a:lnTo>
                    <a:pt x="293" y="100"/>
                  </a:lnTo>
                  <a:lnTo>
                    <a:pt x="293" y="99"/>
                  </a:lnTo>
                  <a:lnTo>
                    <a:pt x="293" y="98"/>
                  </a:lnTo>
                  <a:lnTo>
                    <a:pt x="293" y="97"/>
                  </a:lnTo>
                  <a:lnTo>
                    <a:pt x="293" y="96"/>
                  </a:lnTo>
                  <a:lnTo>
                    <a:pt x="293" y="95"/>
                  </a:lnTo>
                  <a:lnTo>
                    <a:pt x="293" y="94"/>
                  </a:lnTo>
                  <a:lnTo>
                    <a:pt x="293" y="92"/>
                  </a:lnTo>
                  <a:lnTo>
                    <a:pt x="293" y="91"/>
                  </a:lnTo>
                  <a:lnTo>
                    <a:pt x="293" y="90"/>
                  </a:lnTo>
                  <a:lnTo>
                    <a:pt x="293" y="89"/>
                  </a:lnTo>
                  <a:lnTo>
                    <a:pt x="292" y="87"/>
                  </a:lnTo>
                  <a:lnTo>
                    <a:pt x="292" y="85"/>
                  </a:lnTo>
                  <a:lnTo>
                    <a:pt x="291" y="83"/>
                  </a:lnTo>
                  <a:lnTo>
                    <a:pt x="290" y="81"/>
                  </a:lnTo>
                  <a:lnTo>
                    <a:pt x="289" y="80"/>
                  </a:lnTo>
                  <a:lnTo>
                    <a:pt x="288" y="79"/>
                  </a:lnTo>
                  <a:lnTo>
                    <a:pt x="287" y="78"/>
                  </a:lnTo>
                  <a:lnTo>
                    <a:pt x="286" y="77"/>
                  </a:lnTo>
                  <a:lnTo>
                    <a:pt x="284" y="76"/>
                  </a:lnTo>
                  <a:lnTo>
                    <a:pt x="283" y="75"/>
                  </a:lnTo>
                  <a:lnTo>
                    <a:pt x="281" y="75"/>
                  </a:lnTo>
                  <a:lnTo>
                    <a:pt x="280" y="75"/>
                  </a:lnTo>
                  <a:lnTo>
                    <a:pt x="278" y="75"/>
                  </a:lnTo>
                  <a:lnTo>
                    <a:pt x="276" y="75"/>
                  </a:lnTo>
                  <a:lnTo>
                    <a:pt x="274" y="75"/>
                  </a:lnTo>
                  <a:lnTo>
                    <a:pt x="272" y="76"/>
                  </a:lnTo>
                  <a:lnTo>
                    <a:pt x="270" y="76"/>
                  </a:lnTo>
                  <a:lnTo>
                    <a:pt x="269" y="76"/>
                  </a:lnTo>
                  <a:lnTo>
                    <a:pt x="268" y="77"/>
                  </a:lnTo>
                  <a:lnTo>
                    <a:pt x="267" y="77"/>
                  </a:lnTo>
                  <a:lnTo>
                    <a:pt x="266" y="78"/>
                  </a:lnTo>
                  <a:lnTo>
                    <a:pt x="265" y="79"/>
                  </a:lnTo>
                  <a:lnTo>
                    <a:pt x="264" y="80"/>
                  </a:lnTo>
                  <a:lnTo>
                    <a:pt x="263" y="82"/>
                  </a:lnTo>
                  <a:lnTo>
                    <a:pt x="263" y="83"/>
                  </a:lnTo>
                  <a:lnTo>
                    <a:pt x="262" y="85"/>
                  </a:lnTo>
                  <a:lnTo>
                    <a:pt x="261" y="86"/>
                  </a:lnTo>
                  <a:lnTo>
                    <a:pt x="261" y="88"/>
                  </a:lnTo>
                  <a:lnTo>
                    <a:pt x="260" y="90"/>
                  </a:lnTo>
                  <a:lnTo>
                    <a:pt x="260" y="94"/>
                  </a:lnTo>
                  <a:lnTo>
                    <a:pt x="260" y="96"/>
                  </a:lnTo>
                  <a:lnTo>
                    <a:pt x="260" y="99"/>
                  </a:lnTo>
                  <a:lnTo>
                    <a:pt x="259" y="99"/>
                  </a:lnTo>
                  <a:lnTo>
                    <a:pt x="259" y="100"/>
                  </a:lnTo>
                  <a:lnTo>
                    <a:pt x="259" y="101"/>
                  </a:lnTo>
                  <a:lnTo>
                    <a:pt x="259" y="102"/>
                  </a:lnTo>
                  <a:lnTo>
                    <a:pt x="258" y="103"/>
                  </a:lnTo>
                  <a:lnTo>
                    <a:pt x="258" y="104"/>
                  </a:lnTo>
                  <a:lnTo>
                    <a:pt x="258" y="105"/>
                  </a:lnTo>
                  <a:lnTo>
                    <a:pt x="258" y="106"/>
                  </a:lnTo>
                  <a:lnTo>
                    <a:pt x="257" y="107"/>
                  </a:lnTo>
                  <a:lnTo>
                    <a:pt x="257" y="108"/>
                  </a:lnTo>
                  <a:lnTo>
                    <a:pt x="257" y="109"/>
                  </a:lnTo>
                  <a:lnTo>
                    <a:pt x="257" y="110"/>
                  </a:lnTo>
                  <a:lnTo>
                    <a:pt x="257" y="111"/>
                  </a:lnTo>
                  <a:lnTo>
                    <a:pt x="255" y="111"/>
                  </a:lnTo>
                  <a:lnTo>
                    <a:pt x="254" y="111"/>
                  </a:lnTo>
                  <a:lnTo>
                    <a:pt x="252" y="112"/>
                  </a:lnTo>
                  <a:lnTo>
                    <a:pt x="250" y="112"/>
                  </a:lnTo>
                  <a:lnTo>
                    <a:pt x="249" y="112"/>
                  </a:lnTo>
                  <a:lnTo>
                    <a:pt x="248" y="112"/>
                  </a:lnTo>
                  <a:lnTo>
                    <a:pt x="247" y="113"/>
                  </a:lnTo>
                  <a:lnTo>
                    <a:pt x="246" y="113"/>
                  </a:lnTo>
                  <a:lnTo>
                    <a:pt x="244" y="113"/>
                  </a:lnTo>
                  <a:lnTo>
                    <a:pt x="243" y="113"/>
                  </a:lnTo>
                  <a:lnTo>
                    <a:pt x="242" y="114"/>
                  </a:lnTo>
                  <a:lnTo>
                    <a:pt x="241" y="114"/>
                  </a:lnTo>
                  <a:lnTo>
                    <a:pt x="240" y="114"/>
                  </a:lnTo>
                  <a:lnTo>
                    <a:pt x="239" y="114"/>
                  </a:lnTo>
                  <a:lnTo>
                    <a:pt x="238" y="114"/>
                  </a:lnTo>
                  <a:lnTo>
                    <a:pt x="237" y="115"/>
                  </a:lnTo>
                  <a:lnTo>
                    <a:pt x="237" y="113"/>
                  </a:lnTo>
                  <a:lnTo>
                    <a:pt x="237" y="112"/>
                  </a:lnTo>
                  <a:lnTo>
                    <a:pt x="238" y="111"/>
                  </a:lnTo>
                  <a:lnTo>
                    <a:pt x="238" y="110"/>
                  </a:lnTo>
                  <a:lnTo>
                    <a:pt x="238" y="109"/>
                  </a:lnTo>
                  <a:lnTo>
                    <a:pt x="238" y="107"/>
                  </a:lnTo>
                  <a:lnTo>
                    <a:pt x="238" y="106"/>
                  </a:lnTo>
                  <a:lnTo>
                    <a:pt x="239" y="105"/>
                  </a:lnTo>
                  <a:lnTo>
                    <a:pt x="239" y="104"/>
                  </a:lnTo>
                  <a:lnTo>
                    <a:pt x="239" y="103"/>
                  </a:lnTo>
                  <a:lnTo>
                    <a:pt x="239" y="101"/>
                  </a:lnTo>
                  <a:lnTo>
                    <a:pt x="239" y="100"/>
                  </a:lnTo>
                  <a:lnTo>
                    <a:pt x="239" y="99"/>
                  </a:lnTo>
                  <a:lnTo>
                    <a:pt x="239" y="98"/>
                  </a:lnTo>
                  <a:lnTo>
                    <a:pt x="239" y="97"/>
                  </a:lnTo>
                  <a:lnTo>
                    <a:pt x="239" y="96"/>
                  </a:lnTo>
                  <a:lnTo>
                    <a:pt x="238" y="95"/>
                  </a:lnTo>
                  <a:lnTo>
                    <a:pt x="238" y="94"/>
                  </a:lnTo>
                  <a:lnTo>
                    <a:pt x="237" y="94"/>
                  </a:lnTo>
                  <a:lnTo>
                    <a:pt x="237" y="92"/>
                  </a:lnTo>
                  <a:lnTo>
                    <a:pt x="236" y="92"/>
                  </a:lnTo>
                  <a:lnTo>
                    <a:pt x="236" y="91"/>
                  </a:lnTo>
                  <a:lnTo>
                    <a:pt x="235" y="91"/>
                  </a:lnTo>
                  <a:lnTo>
                    <a:pt x="234" y="91"/>
                  </a:lnTo>
                  <a:lnTo>
                    <a:pt x="234" y="90"/>
                  </a:lnTo>
                  <a:lnTo>
                    <a:pt x="233" y="90"/>
                  </a:lnTo>
                  <a:lnTo>
                    <a:pt x="232" y="90"/>
                  </a:lnTo>
                  <a:lnTo>
                    <a:pt x="231" y="90"/>
                  </a:lnTo>
                  <a:lnTo>
                    <a:pt x="230" y="89"/>
                  </a:lnTo>
                  <a:lnTo>
                    <a:pt x="229" y="89"/>
                  </a:lnTo>
                  <a:lnTo>
                    <a:pt x="228" y="89"/>
                  </a:lnTo>
                  <a:lnTo>
                    <a:pt x="227" y="88"/>
                  </a:lnTo>
                  <a:lnTo>
                    <a:pt x="226" y="88"/>
                  </a:lnTo>
                  <a:lnTo>
                    <a:pt x="225" y="88"/>
                  </a:lnTo>
                  <a:lnTo>
                    <a:pt x="224" y="88"/>
                  </a:lnTo>
                  <a:lnTo>
                    <a:pt x="223" y="88"/>
                  </a:lnTo>
                  <a:lnTo>
                    <a:pt x="222" y="88"/>
                  </a:lnTo>
                  <a:lnTo>
                    <a:pt x="221" y="88"/>
                  </a:lnTo>
                  <a:lnTo>
                    <a:pt x="220" y="88"/>
                  </a:lnTo>
                  <a:lnTo>
                    <a:pt x="219" y="88"/>
                  </a:lnTo>
                  <a:lnTo>
                    <a:pt x="218" y="88"/>
                  </a:lnTo>
                  <a:lnTo>
                    <a:pt x="218" y="89"/>
                  </a:lnTo>
                  <a:lnTo>
                    <a:pt x="217" y="89"/>
                  </a:lnTo>
                  <a:lnTo>
                    <a:pt x="216" y="89"/>
                  </a:lnTo>
                  <a:lnTo>
                    <a:pt x="215" y="89"/>
                  </a:lnTo>
                  <a:lnTo>
                    <a:pt x="214" y="89"/>
                  </a:lnTo>
                  <a:lnTo>
                    <a:pt x="213" y="89"/>
                  </a:lnTo>
                  <a:lnTo>
                    <a:pt x="212" y="90"/>
                  </a:lnTo>
                  <a:lnTo>
                    <a:pt x="211" y="90"/>
                  </a:lnTo>
                  <a:lnTo>
                    <a:pt x="210" y="91"/>
                  </a:lnTo>
                  <a:lnTo>
                    <a:pt x="209" y="91"/>
                  </a:lnTo>
                  <a:lnTo>
                    <a:pt x="209" y="92"/>
                  </a:lnTo>
                  <a:lnTo>
                    <a:pt x="208" y="92"/>
                  </a:lnTo>
                  <a:lnTo>
                    <a:pt x="207" y="94"/>
                  </a:lnTo>
                  <a:lnTo>
                    <a:pt x="206" y="95"/>
                  </a:lnTo>
                  <a:lnTo>
                    <a:pt x="206" y="96"/>
                  </a:lnTo>
                  <a:lnTo>
                    <a:pt x="205" y="96"/>
                  </a:lnTo>
                  <a:lnTo>
                    <a:pt x="205" y="97"/>
                  </a:lnTo>
                  <a:lnTo>
                    <a:pt x="203" y="97"/>
                  </a:lnTo>
                  <a:lnTo>
                    <a:pt x="203" y="98"/>
                  </a:lnTo>
                  <a:lnTo>
                    <a:pt x="203" y="99"/>
                  </a:lnTo>
                  <a:lnTo>
                    <a:pt x="202" y="100"/>
                  </a:lnTo>
                  <a:lnTo>
                    <a:pt x="202" y="101"/>
                  </a:lnTo>
                  <a:lnTo>
                    <a:pt x="202" y="102"/>
                  </a:lnTo>
                  <a:lnTo>
                    <a:pt x="202" y="103"/>
                  </a:lnTo>
                  <a:lnTo>
                    <a:pt x="202" y="104"/>
                  </a:lnTo>
                  <a:lnTo>
                    <a:pt x="202" y="105"/>
                  </a:lnTo>
                  <a:lnTo>
                    <a:pt x="202" y="106"/>
                  </a:lnTo>
                  <a:lnTo>
                    <a:pt x="202" y="107"/>
                  </a:lnTo>
                  <a:lnTo>
                    <a:pt x="203" y="108"/>
                  </a:lnTo>
                  <a:lnTo>
                    <a:pt x="203" y="109"/>
                  </a:lnTo>
                  <a:lnTo>
                    <a:pt x="205" y="110"/>
                  </a:lnTo>
                  <a:lnTo>
                    <a:pt x="205" y="111"/>
                  </a:lnTo>
                  <a:lnTo>
                    <a:pt x="206" y="112"/>
                  </a:lnTo>
                  <a:lnTo>
                    <a:pt x="207" y="113"/>
                  </a:lnTo>
                  <a:lnTo>
                    <a:pt x="208" y="115"/>
                  </a:lnTo>
                  <a:lnTo>
                    <a:pt x="209" y="116"/>
                  </a:lnTo>
                  <a:lnTo>
                    <a:pt x="209" y="117"/>
                  </a:lnTo>
                  <a:lnTo>
                    <a:pt x="210" y="118"/>
                  </a:lnTo>
                  <a:lnTo>
                    <a:pt x="211" y="119"/>
                  </a:lnTo>
                  <a:lnTo>
                    <a:pt x="213" y="121"/>
                  </a:lnTo>
                  <a:lnTo>
                    <a:pt x="214" y="121"/>
                  </a:lnTo>
                  <a:lnTo>
                    <a:pt x="211" y="121"/>
                  </a:lnTo>
                  <a:lnTo>
                    <a:pt x="208" y="122"/>
                  </a:lnTo>
                  <a:lnTo>
                    <a:pt x="206" y="123"/>
                  </a:lnTo>
                  <a:lnTo>
                    <a:pt x="203" y="123"/>
                  </a:lnTo>
                  <a:lnTo>
                    <a:pt x="201" y="124"/>
                  </a:lnTo>
                  <a:lnTo>
                    <a:pt x="199" y="125"/>
                  </a:lnTo>
                  <a:lnTo>
                    <a:pt x="197" y="126"/>
                  </a:lnTo>
                  <a:lnTo>
                    <a:pt x="195" y="126"/>
                  </a:lnTo>
                  <a:lnTo>
                    <a:pt x="193" y="127"/>
                  </a:lnTo>
                  <a:lnTo>
                    <a:pt x="192" y="128"/>
                  </a:lnTo>
                  <a:lnTo>
                    <a:pt x="190" y="128"/>
                  </a:lnTo>
                  <a:lnTo>
                    <a:pt x="189" y="129"/>
                  </a:lnTo>
                  <a:lnTo>
                    <a:pt x="188" y="130"/>
                  </a:lnTo>
                  <a:lnTo>
                    <a:pt x="187" y="130"/>
                  </a:lnTo>
                  <a:lnTo>
                    <a:pt x="185" y="131"/>
                  </a:lnTo>
                  <a:lnTo>
                    <a:pt x="185" y="132"/>
                  </a:lnTo>
                  <a:lnTo>
                    <a:pt x="184" y="132"/>
                  </a:lnTo>
                  <a:lnTo>
                    <a:pt x="183" y="133"/>
                  </a:lnTo>
                  <a:lnTo>
                    <a:pt x="182" y="134"/>
                  </a:lnTo>
                  <a:lnTo>
                    <a:pt x="181" y="135"/>
                  </a:lnTo>
                  <a:lnTo>
                    <a:pt x="180" y="136"/>
                  </a:lnTo>
                  <a:lnTo>
                    <a:pt x="180" y="137"/>
                  </a:lnTo>
                  <a:lnTo>
                    <a:pt x="179" y="139"/>
                  </a:lnTo>
                  <a:lnTo>
                    <a:pt x="179" y="140"/>
                  </a:lnTo>
                  <a:lnTo>
                    <a:pt x="178" y="141"/>
                  </a:lnTo>
                  <a:lnTo>
                    <a:pt x="178" y="142"/>
                  </a:lnTo>
                  <a:lnTo>
                    <a:pt x="178" y="143"/>
                  </a:lnTo>
                  <a:lnTo>
                    <a:pt x="178" y="144"/>
                  </a:lnTo>
                  <a:lnTo>
                    <a:pt x="178" y="145"/>
                  </a:lnTo>
                  <a:lnTo>
                    <a:pt x="179" y="147"/>
                  </a:lnTo>
                  <a:lnTo>
                    <a:pt x="179" y="148"/>
                  </a:lnTo>
                  <a:lnTo>
                    <a:pt x="179" y="149"/>
                  </a:lnTo>
                  <a:lnTo>
                    <a:pt x="179" y="150"/>
                  </a:lnTo>
                  <a:lnTo>
                    <a:pt x="179" y="151"/>
                  </a:lnTo>
                  <a:lnTo>
                    <a:pt x="180" y="151"/>
                  </a:lnTo>
                  <a:lnTo>
                    <a:pt x="180" y="152"/>
                  </a:lnTo>
                  <a:lnTo>
                    <a:pt x="181" y="153"/>
                  </a:lnTo>
                  <a:lnTo>
                    <a:pt x="181" y="154"/>
                  </a:lnTo>
                  <a:lnTo>
                    <a:pt x="182" y="154"/>
                  </a:lnTo>
                  <a:lnTo>
                    <a:pt x="182" y="155"/>
                  </a:lnTo>
                  <a:lnTo>
                    <a:pt x="183" y="155"/>
                  </a:lnTo>
                  <a:lnTo>
                    <a:pt x="184" y="156"/>
                  </a:lnTo>
                  <a:lnTo>
                    <a:pt x="185" y="156"/>
                  </a:lnTo>
                  <a:lnTo>
                    <a:pt x="185" y="157"/>
                  </a:lnTo>
                  <a:lnTo>
                    <a:pt x="186" y="157"/>
                  </a:lnTo>
                  <a:lnTo>
                    <a:pt x="187" y="157"/>
                  </a:lnTo>
                  <a:lnTo>
                    <a:pt x="188" y="157"/>
                  </a:lnTo>
                  <a:lnTo>
                    <a:pt x="188" y="158"/>
                  </a:lnTo>
                  <a:lnTo>
                    <a:pt x="189" y="158"/>
                  </a:lnTo>
                  <a:lnTo>
                    <a:pt x="190" y="158"/>
                  </a:lnTo>
                  <a:lnTo>
                    <a:pt x="191" y="158"/>
                  </a:lnTo>
                  <a:lnTo>
                    <a:pt x="192" y="158"/>
                  </a:lnTo>
                  <a:lnTo>
                    <a:pt x="193" y="158"/>
                  </a:lnTo>
                  <a:lnTo>
                    <a:pt x="194" y="158"/>
                  </a:lnTo>
                  <a:lnTo>
                    <a:pt x="194" y="157"/>
                  </a:lnTo>
                  <a:lnTo>
                    <a:pt x="195" y="157"/>
                  </a:lnTo>
                  <a:lnTo>
                    <a:pt x="196" y="157"/>
                  </a:lnTo>
                  <a:lnTo>
                    <a:pt x="197" y="157"/>
                  </a:lnTo>
                  <a:lnTo>
                    <a:pt x="198" y="156"/>
                  </a:lnTo>
                  <a:lnTo>
                    <a:pt x="199" y="156"/>
                  </a:lnTo>
                  <a:lnTo>
                    <a:pt x="200" y="156"/>
                  </a:lnTo>
                  <a:lnTo>
                    <a:pt x="201" y="155"/>
                  </a:lnTo>
                  <a:lnTo>
                    <a:pt x="203" y="154"/>
                  </a:lnTo>
                  <a:lnTo>
                    <a:pt x="205" y="154"/>
                  </a:lnTo>
                  <a:lnTo>
                    <a:pt x="207" y="153"/>
                  </a:lnTo>
                  <a:lnTo>
                    <a:pt x="209" y="153"/>
                  </a:lnTo>
                  <a:lnTo>
                    <a:pt x="211" y="152"/>
                  </a:lnTo>
                  <a:lnTo>
                    <a:pt x="212" y="151"/>
                  </a:lnTo>
                  <a:lnTo>
                    <a:pt x="215" y="151"/>
                  </a:lnTo>
                  <a:lnTo>
                    <a:pt x="216" y="150"/>
                  </a:lnTo>
                  <a:lnTo>
                    <a:pt x="218" y="149"/>
                  </a:lnTo>
                  <a:lnTo>
                    <a:pt x="220" y="148"/>
                  </a:lnTo>
                  <a:lnTo>
                    <a:pt x="222" y="147"/>
                  </a:lnTo>
                  <a:lnTo>
                    <a:pt x="224" y="147"/>
                  </a:lnTo>
                  <a:lnTo>
                    <a:pt x="227" y="146"/>
                  </a:lnTo>
                  <a:lnTo>
                    <a:pt x="229" y="145"/>
                  </a:lnTo>
                  <a:lnTo>
                    <a:pt x="231" y="144"/>
                  </a:lnTo>
                  <a:lnTo>
                    <a:pt x="233" y="143"/>
                  </a:lnTo>
                  <a:lnTo>
                    <a:pt x="235" y="142"/>
                  </a:lnTo>
                  <a:lnTo>
                    <a:pt x="238" y="141"/>
                  </a:lnTo>
                  <a:lnTo>
                    <a:pt x="240" y="141"/>
                  </a:lnTo>
                  <a:lnTo>
                    <a:pt x="242" y="140"/>
                  </a:lnTo>
                  <a:lnTo>
                    <a:pt x="245" y="139"/>
                  </a:lnTo>
                  <a:lnTo>
                    <a:pt x="247" y="137"/>
                  </a:lnTo>
                  <a:lnTo>
                    <a:pt x="250" y="137"/>
                  </a:lnTo>
                  <a:lnTo>
                    <a:pt x="249" y="139"/>
                  </a:lnTo>
                  <a:lnTo>
                    <a:pt x="249" y="140"/>
                  </a:lnTo>
                  <a:lnTo>
                    <a:pt x="248" y="141"/>
                  </a:lnTo>
                  <a:lnTo>
                    <a:pt x="248" y="143"/>
                  </a:lnTo>
                  <a:lnTo>
                    <a:pt x="248" y="144"/>
                  </a:lnTo>
                  <a:lnTo>
                    <a:pt x="247" y="145"/>
                  </a:lnTo>
                  <a:lnTo>
                    <a:pt x="247" y="146"/>
                  </a:lnTo>
                  <a:lnTo>
                    <a:pt x="247" y="147"/>
                  </a:lnTo>
                  <a:lnTo>
                    <a:pt x="246" y="149"/>
                  </a:lnTo>
                  <a:lnTo>
                    <a:pt x="246" y="150"/>
                  </a:lnTo>
                  <a:lnTo>
                    <a:pt x="245" y="151"/>
                  </a:lnTo>
                  <a:lnTo>
                    <a:pt x="245" y="152"/>
                  </a:lnTo>
                  <a:lnTo>
                    <a:pt x="245" y="153"/>
                  </a:lnTo>
                  <a:lnTo>
                    <a:pt x="244" y="154"/>
                  </a:lnTo>
                  <a:lnTo>
                    <a:pt x="244" y="155"/>
                  </a:lnTo>
                  <a:lnTo>
                    <a:pt x="244" y="157"/>
                  </a:lnTo>
                  <a:lnTo>
                    <a:pt x="237" y="158"/>
                  </a:lnTo>
                  <a:lnTo>
                    <a:pt x="232" y="159"/>
                  </a:lnTo>
                  <a:lnTo>
                    <a:pt x="226" y="160"/>
                  </a:lnTo>
                  <a:lnTo>
                    <a:pt x="221" y="162"/>
                  </a:lnTo>
                  <a:lnTo>
                    <a:pt x="216" y="163"/>
                  </a:lnTo>
                  <a:lnTo>
                    <a:pt x="212" y="164"/>
                  </a:lnTo>
                  <a:lnTo>
                    <a:pt x="208" y="165"/>
                  </a:lnTo>
                  <a:lnTo>
                    <a:pt x="203" y="166"/>
                  </a:lnTo>
                  <a:lnTo>
                    <a:pt x="199" y="167"/>
                  </a:lnTo>
                  <a:lnTo>
                    <a:pt x="196" y="168"/>
                  </a:lnTo>
                  <a:lnTo>
                    <a:pt x="193" y="170"/>
                  </a:lnTo>
                  <a:lnTo>
                    <a:pt x="190" y="171"/>
                  </a:lnTo>
                  <a:lnTo>
                    <a:pt x="187" y="172"/>
                  </a:lnTo>
                  <a:lnTo>
                    <a:pt x="185" y="173"/>
                  </a:lnTo>
                  <a:lnTo>
                    <a:pt x="183" y="174"/>
                  </a:lnTo>
                  <a:lnTo>
                    <a:pt x="182" y="175"/>
                  </a:lnTo>
                  <a:lnTo>
                    <a:pt x="181" y="175"/>
                  </a:lnTo>
                  <a:lnTo>
                    <a:pt x="180" y="176"/>
                  </a:lnTo>
                  <a:lnTo>
                    <a:pt x="179" y="177"/>
                  </a:lnTo>
                  <a:lnTo>
                    <a:pt x="178" y="178"/>
                  </a:lnTo>
                  <a:lnTo>
                    <a:pt x="178" y="179"/>
                  </a:lnTo>
                  <a:lnTo>
                    <a:pt x="177" y="179"/>
                  </a:lnTo>
                  <a:lnTo>
                    <a:pt x="177" y="180"/>
                  </a:lnTo>
                  <a:lnTo>
                    <a:pt x="176" y="181"/>
                  </a:lnTo>
                  <a:lnTo>
                    <a:pt x="176" y="182"/>
                  </a:lnTo>
                  <a:lnTo>
                    <a:pt x="176" y="183"/>
                  </a:lnTo>
                  <a:lnTo>
                    <a:pt x="175" y="185"/>
                  </a:lnTo>
                  <a:lnTo>
                    <a:pt x="175" y="186"/>
                  </a:lnTo>
                  <a:lnTo>
                    <a:pt x="175" y="187"/>
                  </a:lnTo>
                  <a:lnTo>
                    <a:pt x="175" y="188"/>
                  </a:lnTo>
                  <a:lnTo>
                    <a:pt x="175" y="189"/>
                  </a:lnTo>
                  <a:lnTo>
                    <a:pt x="176" y="191"/>
                  </a:lnTo>
                  <a:lnTo>
                    <a:pt x="176" y="192"/>
                  </a:lnTo>
                  <a:lnTo>
                    <a:pt x="176" y="193"/>
                  </a:lnTo>
                  <a:lnTo>
                    <a:pt x="177" y="194"/>
                  </a:lnTo>
                  <a:lnTo>
                    <a:pt x="177" y="195"/>
                  </a:lnTo>
                  <a:lnTo>
                    <a:pt x="178" y="195"/>
                  </a:lnTo>
                  <a:lnTo>
                    <a:pt x="178" y="196"/>
                  </a:lnTo>
                  <a:lnTo>
                    <a:pt x="179" y="197"/>
                  </a:lnTo>
                  <a:lnTo>
                    <a:pt x="179" y="198"/>
                  </a:lnTo>
                  <a:lnTo>
                    <a:pt x="180" y="198"/>
                  </a:lnTo>
                  <a:lnTo>
                    <a:pt x="181" y="199"/>
                  </a:lnTo>
                  <a:lnTo>
                    <a:pt x="182" y="199"/>
                  </a:lnTo>
                  <a:lnTo>
                    <a:pt x="183" y="200"/>
                  </a:lnTo>
                  <a:lnTo>
                    <a:pt x="184" y="200"/>
                  </a:lnTo>
                  <a:lnTo>
                    <a:pt x="185" y="200"/>
                  </a:lnTo>
                  <a:lnTo>
                    <a:pt x="186" y="200"/>
                  </a:lnTo>
                  <a:lnTo>
                    <a:pt x="187" y="200"/>
                  </a:lnTo>
                  <a:lnTo>
                    <a:pt x="188" y="200"/>
                  </a:lnTo>
                  <a:lnTo>
                    <a:pt x="189" y="200"/>
                  </a:lnTo>
                  <a:lnTo>
                    <a:pt x="190" y="201"/>
                  </a:lnTo>
                  <a:lnTo>
                    <a:pt x="190" y="200"/>
                  </a:lnTo>
                  <a:lnTo>
                    <a:pt x="191" y="200"/>
                  </a:lnTo>
                  <a:lnTo>
                    <a:pt x="192" y="200"/>
                  </a:lnTo>
                  <a:lnTo>
                    <a:pt x="193" y="200"/>
                  </a:lnTo>
                  <a:lnTo>
                    <a:pt x="194" y="199"/>
                  </a:lnTo>
                  <a:lnTo>
                    <a:pt x="195" y="199"/>
                  </a:lnTo>
                  <a:lnTo>
                    <a:pt x="196" y="199"/>
                  </a:lnTo>
                  <a:lnTo>
                    <a:pt x="197" y="198"/>
                  </a:lnTo>
                  <a:lnTo>
                    <a:pt x="199" y="198"/>
                  </a:lnTo>
                  <a:lnTo>
                    <a:pt x="200" y="197"/>
                  </a:lnTo>
                  <a:lnTo>
                    <a:pt x="202" y="197"/>
                  </a:lnTo>
                  <a:lnTo>
                    <a:pt x="203" y="196"/>
                  </a:lnTo>
                  <a:lnTo>
                    <a:pt x="206" y="196"/>
                  </a:lnTo>
                  <a:lnTo>
                    <a:pt x="208" y="195"/>
                  </a:lnTo>
                  <a:lnTo>
                    <a:pt x="210" y="194"/>
                  </a:lnTo>
                  <a:lnTo>
                    <a:pt x="213" y="194"/>
                  </a:lnTo>
                  <a:lnTo>
                    <a:pt x="214" y="193"/>
                  </a:lnTo>
                  <a:lnTo>
                    <a:pt x="215" y="193"/>
                  </a:lnTo>
                  <a:lnTo>
                    <a:pt x="216" y="192"/>
                  </a:lnTo>
                  <a:lnTo>
                    <a:pt x="217" y="192"/>
                  </a:lnTo>
                  <a:lnTo>
                    <a:pt x="218" y="192"/>
                  </a:lnTo>
                  <a:lnTo>
                    <a:pt x="219" y="191"/>
                  </a:lnTo>
                  <a:lnTo>
                    <a:pt x="220" y="191"/>
                  </a:lnTo>
                  <a:lnTo>
                    <a:pt x="222" y="191"/>
                  </a:lnTo>
                  <a:lnTo>
                    <a:pt x="223" y="190"/>
                  </a:lnTo>
                  <a:lnTo>
                    <a:pt x="224" y="190"/>
                  </a:lnTo>
                  <a:lnTo>
                    <a:pt x="225" y="189"/>
                  </a:lnTo>
                  <a:lnTo>
                    <a:pt x="226" y="189"/>
                  </a:lnTo>
                  <a:lnTo>
                    <a:pt x="227" y="189"/>
                  </a:lnTo>
                  <a:lnTo>
                    <a:pt x="228" y="188"/>
                  </a:lnTo>
                  <a:lnTo>
                    <a:pt x="229" y="188"/>
                  </a:lnTo>
                  <a:lnTo>
                    <a:pt x="231" y="188"/>
                  </a:lnTo>
                  <a:lnTo>
                    <a:pt x="230" y="188"/>
                  </a:lnTo>
                  <a:lnTo>
                    <a:pt x="230" y="189"/>
                  </a:lnTo>
                  <a:lnTo>
                    <a:pt x="229" y="190"/>
                  </a:lnTo>
                  <a:lnTo>
                    <a:pt x="229" y="191"/>
                  </a:lnTo>
                  <a:lnTo>
                    <a:pt x="228" y="192"/>
                  </a:lnTo>
                  <a:lnTo>
                    <a:pt x="228" y="193"/>
                  </a:lnTo>
                  <a:lnTo>
                    <a:pt x="228" y="194"/>
                  </a:lnTo>
                  <a:lnTo>
                    <a:pt x="226" y="196"/>
                  </a:lnTo>
                  <a:lnTo>
                    <a:pt x="224" y="199"/>
                  </a:lnTo>
                  <a:lnTo>
                    <a:pt x="222" y="202"/>
                  </a:lnTo>
                  <a:lnTo>
                    <a:pt x="221" y="204"/>
                  </a:lnTo>
                  <a:lnTo>
                    <a:pt x="219" y="206"/>
                  </a:lnTo>
                  <a:lnTo>
                    <a:pt x="217" y="208"/>
                  </a:lnTo>
                  <a:lnTo>
                    <a:pt x="216" y="210"/>
                  </a:lnTo>
                  <a:lnTo>
                    <a:pt x="214" y="212"/>
                  </a:lnTo>
                  <a:lnTo>
                    <a:pt x="212" y="214"/>
                  </a:lnTo>
                  <a:lnTo>
                    <a:pt x="211" y="215"/>
                  </a:lnTo>
                  <a:lnTo>
                    <a:pt x="209" y="216"/>
                  </a:lnTo>
                  <a:lnTo>
                    <a:pt x="208" y="217"/>
                  </a:lnTo>
                  <a:lnTo>
                    <a:pt x="206" y="218"/>
                  </a:lnTo>
                  <a:lnTo>
                    <a:pt x="205" y="219"/>
                  </a:lnTo>
                  <a:lnTo>
                    <a:pt x="202" y="219"/>
                  </a:lnTo>
                  <a:lnTo>
                    <a:pt x="201" y="220"/>
                  </a:lnTo>
                  <a:lnTo>
                    <a:pt x="199" y="220"/>
                  </a:lnTo>
                  <a:lnTo>
                    <a:pt x="198" y="220"/>
                  </a:lnTo>
                  <a:lnTo>
                    <a:pt x="197" y="220"/>
                  </a:lnTo>
                  <a:lnTo>
                    <a:pt x="196" y="220"/>
                  </a:lnTo>
                  <a:lnTo>
                    <a:pt x="195" y="220"/>
                  </a:lnTo>
                  <a:lnTo>
                    <a:pt x="194" y="220"/>
                  </a:lnTo>
                  <a:lnTo>
                    <a:pt x="193" y="220"/>
                  </a:lnTo>
                  <a:lnTo>
                    <a:pt x="192" y="220"/>
                  </a:lnTo>
                  <a:lnTo>
                    <a:pt x="191" y="219"/>
                  </a:lnTo>
                  <a:lnTo>
                    <a:pt x="190" y="219"/>
                  </a:lnTo>
                  <a:lnTo>
                    <a:pt x="189" y="218"/>
                  </a:lnTo>
                  <a:lnTo>
                    <a:pt x="188" y="218"/>
                  </a:lnTo>
                  <a:lnTo>
                    <a:pt x="188" y="217"/>
                  </a:lnTo>
                  <a:lnTo>
                    <a:pt x="186" y="218"/>
                  </a:lnTo>
                  <a:lnTo>
                    <a:pt x="185" y="220"/>
                  </a:lnTo>
                  <a:lnTo>
                    <a:pt x="184" y="222"/>
                  </a:lnTo>
                  <a:lnTo>
                    <a:pt x="182" y="224"/>
                  </a:lnTo>
                  <a:lnTo>
                    <a:pt x="181" y="226"/>
                  </a:lnTo>
                  <a:lnTo>
                    <a:pt x="181" y="228"/>
                  </a:lnTo>
                  <a:lnTo>
                    <a:pt x="180" y="231"/>
                  </a:lnTo>
                  <a:lnTo>
                    <a:pt x="179" y="233"/>
                  </a:lnTo>
                  <a:lnTo>
                    <a:pt x="179" y="235"/>
                  </a:lnTo>
                  <a:lnTo>
                    <a:pt x="178" y="236"/>
                  </a:lnTo>
                  <a:lnTo>
                    <a:pt x="178" y="238"/>
                  </a:lnTo>
                  <a:lnTo>
                    <a:pt x="178" y="240"/>
                  </a:lnTo>
                  <a:lnTo>
                    <a:pt x="178" y="242"/>
                  </a:lnTo>
                  <a:lnTo>
                    <a:pt x="178" y="244"/>
                  </a:lnTo>
                  <a:lnTo>
                    <a:pt x="178" y="246"/>
                  </a:lnTo>
                  <a:lnTo>
                    <a:pt x="179" y="249"/>
                  </a:lnTo>
                  <a:lnTo>
                    <a:pt x="177" y="237"/>
                  </a:lnTo>
                  <a:lnTo>
                    <a:pt x="175" y="226"/>
                  </a:lnTo>
                  <a:lnTo>
                    <a:pt x="173" y="216"/>
                  </a:lnTo>
                  <a:lnTo>
                    <a:pt x="171" y="206"/>
                  </a:lnTo>
                  <a:lnTo>
                    <a:pt x="170" y="197"/>
                  </a:lnTo>
                  <a:lnTo>
                    <a:pt x="169" y="189"/>
                  </a:lnTo>
                  <a:lnTo>
                    <a:pt x="167" y="180"/>
                  </a:lnTo>
                  <a:lnTo>
                    <a:pt x="166" y="173"/>
                  </a:lnTo>
                  <a:lnTo>
                    <a:pt x="165" y="167"/>
                  </a:lnTo>
                  <a:lnTo>
                    <a:pt x="165" y="161"/>
                  </a:lnTo>
                  <a:lnTo>
                    <a:pt x="164" y="155"/>
                  </a:lnTo>
                  <a:lnTo>
                    <a:pt x="163" y="151"/>
                  </a:lnTo>
                  <a:lnTo>
                    <a:pt x="163" y="146"/>
                  </a:lnTo>
                  <a:lnTo>
                    <a:pt x="163" y="143"/>
                  </a:lnTo>
                  <a:lnTo>
                    <a:pt x="163" y="140"/>
                  </a:lnTo>
                  <a:lnTo>
                    <a:pt x="163" y="137"/>
                  </a:lnTo>
                  <a:lnTo>
                    <a:pt x="163" y="135"/>
                  </a:lnTo>
                  <a:lnTo>
                    <a:pt x="163" y="134"/>
                  </a:lnTo>
                  <a:lnTo>
                    <a:pt x="163" y="133"/>
                  </a:lnTo>
                  <a:lnTo>
                    <a:pt x="163" y="132"/>
                  </a:lnTo>
                  <a:lnTo>
                    <a:pt x="163" y="131"/>
                  </a:lnTo>
                  <a:lnTo>
                    <a:pt x="164" y="130"/>
                  </a:lnTo>
                  <a:lnTo>
                    <a:pt x="164" y="129"/>
                  </a:lnTo>
                  <a:lnTo>
                    <a:pt x="164" y="128"/>
                  </a:lnTo>
                  <a:lnTo>
                    <a:pt x="164" y="127"/>
                  </a:lnTo>
                  <a:lnTo>
                    <a:pt x="164" y="126"/>
                  </a:lnTo>
                  <a:lnTo>
                    <a:pt x="164" y="125"/>
                  </a:lnTo>
                  <a:lnTo>
                    <a:pt x="164" y="124"/>
                  </a:lnTo>
                  <a:lnTo>
                    <a:pt x="164" y="123"/>
                  </a:lnTo>
                  <a:lnTo>
                    <a:pt x="164" y="122"/>
                  </a:lnTo>
                  <a:lnTo>
                    <a:pt x="163" y="121"/>
                  </a:lnTo>
                  <a:lnTo>
                    <a:pt x="163" y="120"/>
                  </a:lnTo>
                  <a:lnTo>
                    <a:pt x="163" y="119"/>
                  </a:lnTo>
                  <a:lnTo>
                    <a:pt x="162" y="118"/>
                  </a:lnTo>
                  <a:lnTo>
                    <a:pt x="162" y="117"/>
                  </a:lnTo>
                  <a:lnTo>
                    <a:pt x="161" y="117"/>
                  </a:lnTo>
                  <a:lnTo>
                    <a:pt x="161" y="116"/>
                  </a:lnTo>
                  <a:lnTo>
                    <a:pt x="160" y="116"/>
                  </a:lnTo>
                  <a:lnTo>
                    <a:pt x="159" y="115"/>
                  </a:lnTo>
                  <a:lnTo>
                    <a:pt x="158" y="115"/>
                  </a:lnTo>
                  <a:lnTo>
                    <a:pt x="157" y="115"/>
                  </a:lnTo>
                  <a:lnTo>
                    <a:pt x="156" y="115"/>
                  </a:lnTo>
                  <a:lnTo>
                    <a:pt x="154" y="115"/>
                  </a:lnTo>
                  <a:lnTo>
                    <a:pt x="152" y="115"/>
                  </a:lnTo>
                  <a:lnTo>
                    <a:pt x="150" y="115"/>
                  </a:lnTo>
                  <a:lnTo>
                    <a:pt x="148" y="115"/>
                  </a:lnTo>
                  <a:lnTo>
                    <a:pt x="146" y="116"/>
                  </a:lnTo>
                  <a:lnTo>
                    <a:pt x="144" y="116"/>
                  </a:lnTo>
                  <a:lnTo>
                    <a:pt x="141" y="116"/>
                  </a:lnTo>
                  <a:lnTo>
                    <a:pt x="138" y="117"/>
                  </a:lnTo>
                  <a:lnTo>
                    <a:pt x="135" y="118"/>
                  </a:lnTo>
                  <a:lnTo>
                    <a:pt x="131" y="118"/>
                  </a:lnTo>
                  <a:lnTo>
                    <a:pt x="128" y="119"/>
                  </a:lnTo>
                  <a:lnTo>
                    <a:pt x="124" y="119"/>
                  </a:lnTo>
                  <a:lnTo>
                    <a:pt x="120" y="120"/>
                  </a:lnTo>
                  <a:lnTo>
                    <a:pt x="115" y="121"/>
                  </a:lnTo>
                  <a:lnTo>
                    <a:pt x="111" y="122"/>
                  </a:lnTo>
                  <a:lnTo>
                    <a:pt x="105" y="123"/>
                  </a:lnTo>
                  <a:lnTo>
                    <a:pt x="100" y="124"/>
                  </a:lnTo>
                  <a:lnTo>
                    <a:pt x="76" y="128"/>
                  </a:lnTo>
                  <a:lnTo>
                    <a:pt x="75" y="127"/>
                  </a:lnTo>
                  <a:lnTo>
                    <a:pt x="75" y="126"/>
                  </a:lnTo>
                  <a:lnTo>
                    <a:pt x="74" y="126"/>
                  </a:lnTo>
                  <a:lnTo>
                    <a:pt x="74" y="125"/>
                  </a:lnTo>
                  <a:lnTo>
                    <a:pt x="73" y="125"/>
                  </a:lnTo>
                  <a:lnTo>
                    <a:pt x="72" y="125"/>
                  </a:lnTo>
                  <a:lnTo>
                    <a:pt x="71" y="124"/>
                  </a:lnTo>
                  <a:lnTo>
                    <a:pt x="70" y="124"/>
                  </a:lnTo>
                  <a:lnTo>
                    <a:pt x="69" y="123"/>
                  </a:lnTo>
                  <a:lnTo>
                    <a:pt x="68" y="123"/>
                  </a:lnTo>
                  <a:lnTo>
                    <a:pt x="67" y="123"/>
                  </a:lnTo>
                  <a:lnTo>
                    <a:pt x="66" y="123"/>
                  </a:lnTo>
                  <a:lnTo>
                    <a:pt x="65" y="123"/>
                  </a:lnTo>
                  <a:lnTo>
                    <a:pt x="64" y="123"/>
                  </a:lnTo>
                  <a:lnTo>
                    <a:pt x="63" y="123"/>
                  </a:lnTo>
                  <a:lnTo>
                    <a:pt x="62" y="123"/>
                  </a:lnTo>
                  <a:lnTo>
                    <a:pt x="61" y="123"/>
                  </a:lnTo>
                  <a:lnTo>
                    <a:pt x="60" y="123"/>
                  </a:lnTo>
                  <a:lnTo>
                    <a:pt x="57" y="123"/>
                  </a:lnTo>
                  <a:lnTo>
                    <a:pt x="56" y="123"/>
                  </a:lnTo>
                  <a:lnTo>
                    <a:pt x="55" y="124"/>
                  </a:lnTo>
                  <a:lnTo>
                    <a:pt x="53" y="124"/>
                  </a:lnTo>
                  <a:lnTo>
                    <a:pt x="51" y="124"/>
                  </a:lnTo>
                  <a:lnTo>
                    <a:pt x="50" y="125"/>
                  </a:lnTo>
                  <a:lnTo>
                    <a:pt x="48" y="125"/>
                  </a:lnTo>
                  <a:lnTo>
                    <a:pt x="47" y="125"/>
                  </a:lnTo>
                  <a:lnTo>
                    <a:pt x="46" y="126"/>
                  </a:lnTo>
                  <a:lnTo>
                    <a:pt x="45" y="126"/>
                  </a:lnTo>
                  <a:lnTo>
                    <a:pt x="44" y="127"/>
                  </a:lnTo>
                  <a:lnTo>
                    <a:pt x="43" y="127"/>
                  </a:lnTo>
                  <a:lnTo>
                    <a:pt x="42" y="128"/>
                  </a:lnTo>
                  <a:lnTo>
                    <a:pt x="41" y="128"/>
                  </a:lnTo>
                  <a:lnTo>
                    <a:pt x="40" y="129"/>
                  </a:lnTo>
                  <a:lnTo>
                    <a:pt x="39" y="129"/>
                  </a:lnTo>
                  <a:lnTo>
                    <a:pt x="39" y="130"/>
                  </a:lnTo>
                  <a:lnTo>
                    <a:pt x="38" y="131"/>
                  </a:lnTo>
                  <a:lnTo>
                    <a:pt x="38" y="132"/>
                  </a:lnTo>
                  <a:close/>
                  <a:moveTo>
                    <a:pt x="288" y="149"/>
                  </a:moveTo>
                  <a:lnTo>
                    <a:pt x="287" y="149"/>
                  </a:lnTo>
                  <a:lnTo>
                    <a:pt x="286" y="149"/>
                  </a:lnTo>
                  <a:lnTo>
                    <a:pt x="285" y="149"/>
                  </a:lnTo>
                  <a:lnTo>
                    <a:pt x="285" y="150"/>
                  </a:lnTo>
                  <a:lnTo>
                    <a:pt x="285" y="148"/>
                  </a:lnTo>
                  <a:lnTo>
                    <a:pt x="285" y="147"/>
                  </a:lnTo>
                  <a:lnTo>
                    <a:pt x="286" y="145"/>
                  </a:lnTo>
                  <a:lnTo>
                    <a:pt x="286" y="144"/>
                  </a:lnTo>
                  <a:lnTo>
                    <a:pt x="286" y="142"/>
                  </a:lnTo>
                  <a:lnTo>
                    <a:pt x="287" y="141"/>
                  </a:lnTo>
                  <a:lnTo>
                    <a:pt x="287" y="140"/>
                  </a:lnTo>
                  <a:lnTo>
                    <a:pt x="287" y="139"/>
                  </a:lnTo>
                  <a:lnTo>
                    <a:pt x="288" y="136"/>
                  </a:lnTo>
                  <a:lnTo>
                    <a:pt x="288" y="135"/>
                  </a:lnTo>
                  <a:lnTo>
                    <a:pt x="288" y="134"/>
                  </a:lnTo>
                  <a:lnTo>
                    <a:pt x="289" y="133"/>
                  </a:lnTo>
                  <a:lnTo>
                    <a:pt x="289" y="131"/>
                  </a:lnTo>
                  <a:lnTo>
                    <a:pt x="289" y="130"/>
                  </a:lnTo>
                  <a:lnTo>
                    <a:pt x="289" y="129"/>
                  </a:lnTo>
                  <a:lnTo>
                    <a:pt x="290" y="128"/>
                  </a:lnTo>
                  <a:lnTo>
                    <a:pt x="291" y="128"/>
                  </a:lnTo>
                  <a:lnTo>
                    <a:pt x="291" y="127"/>
                  </a:lnTo>
                  <a:lnTo>
                    <a:pt x="292" y="127"/>
                  </a:lnTo>
                  <a:lnTo>
                    <a:pt x="293" y="127"/>
                  </a:lnTo>
                  <a:lnTo>
                    <a:pt x="294" y="127"/>
                  </a:lnTo>
                  <a:lnTo>
                    <a:pt x="295" y="127"/>
                  </a:lnTo>
                  <a:lnTo>
                    <a:pt x="296" y="127"/>
                  </a:lnTo>
                  <a:lnTo>
                    <a:pt x="297" y="127"/>
                  </a:lnTo>
                  <a:lnTo>
                    <a:pt x="298" y="127"/>
                  </a:lnTo>
                  <a:lnTo>
                    <a:pt x="299" y="127"/>
                  </a:lnTo>
                  <a:lnTo>
                    <a:pt x="300" y="127"/>
                  </a:lnTo>
                  <a:lnTo>
                    <a:pt x="302" y="127"/>
                  </a:lnTo>
                  <a:lnTo>
                    <a:pt x="303" y="128"/>
                  </a:lnTo>
                  <a:lnTo>
                    <a:pt x="304" y="129"/>
                  </a:lnTo>
                  <a:lnTo>
                    <a:pt x="305" y="130"/>
                  </a:lnTo>
                  <a:lnTo>
                    <a:pt x="306" y="131"/>
                  </a:lnTo>
                  <a:lnTo>
                    <a:pt x="307" y="132"/>
                  </a:lnTo>
                  <a:lnTo>
                    <a:pt x="308" y="133"/>
                  </a:lnTo>
                  <a:lnTo>
                    <a:pt x="309" y="134"/>
                  </a:lnTo>
                  <a:lnTo>
                    <a:pt x="310" y="135"/>
                  </a:lnTo>
                  <a:lnTo>
                    <a:pt x="311" y="136"/>
                  </a:lnTo>
                  <a:lnTo>
                    <a:pt x="312" y="137"/>
                  </a:lnTo>
                  <a:lnTo>
                    <a:pt x="313" y="140"/>
                  </a:lnTo>
                  <a:lnTo>
                    <a:pt x="314" y="141"/>
                  </a:lnTo>
                  <a:lnTo>
                    <a:pt x="315" y="142"/>
                  </a:lnTo>
                  <a:lnTo>
                    <a:pt x="316" y="143"/>
                  </a:lnTo>
                  <a:lnTo>
                    <a:pt x="318" y="145"/>
                  </a:lnTo>
                  <a:lnTo>
                    <a:pt x="316" y="145"/>
                  </a:lnTo>
                  <a:lnTo>
                    <a:pt x="314" y="145"/>
                  </a:lnTo>
                  <a:lnTo>
                    <a:pt x="312" y="145"/>
                  </a:lnTo>
                  <a:lnTo>
                    <a:pt x="310" y="145"/>
                  </a:lnTo>
                  <a:lnTo>
                    <a:pt x="308" y="146"/>
                  </a:lnTo>
                  <a:lnTo>
                    <a:pt x="306" y="146"/>
                  </a:lnTo>
                  <a:lnTo>
                    <a:pt x="304" y="146"/>
                  </a:lnTo>
                  <a:lnTo>
                    <a:pt x="303" y="147"/>
                  </a:lnTo>
                  <a:lnTo>
                    <a:pt x="300" y="147"/>
                  </a:lnTo>
                  <a:lnTo>
                    <a:pt x="298" y="147"/>
                  </a:lnTo>
                  <a:lnTo>
                    <a:pt x="296" y="147"/>
                  </a:lnTo>
                  <a:lnTo>
                    <a:pt x="294" y="148"/>
                  </a:lnTo>
                  <a:lnTo>
                    <a:pt x="293" y="148"/>
                  </a:lnTo>
                  <a:lnTo>
                    <a:pt x="291" y="148"/>
                  </a:lnTo>
                  <a:lnTo>
                    <a:pt x="289" y="148"/>
                  </a:lnTo>
                  <a:lnTo>
                    <a:pt x="288" y="149"/>
                  </a:lnTo>
                  <a:close/>
                  <a:moveTo>
                    <a:pt x="94" y="224"/>
                  </a:moveTo>
                  <a:lnTo>
                    <a:pt x="95" y="223"/>
                  </a:lnTo>
                  <a:lnTo>
                    <a:pt x="96" y="223"/>
                  </a:lnTo>
                  <a:lnTo>
                    <a:pt x="97" y="222"/>
                  </a:lnTo>
                  <a:lnTo>
                    <a:pt x="98" y="222"/>
                  </a:lnTo>
                  <a:lnTo>
                    <a:pt x="100" y="222"/>
                  </a:lnTo>
                  <a:lnTo>
                    <a:pt x="101" y="221"/>
                  </a:lnTo>
                  <a:lnTo>
                    <a:pt x="102" y="221"/>
                  </a:lnTo>
                  <a:lnTo>
                    <a:pt x="104" y="221"/>
                  </a:lnTo>
                  <a:lnTo>
                    <a:pt x="105" y="220"/>
                  </a:lnTo>
                  <a:lnTo>
                    <a:pt x="108" y="220"/>
                  </a:lnTo>
                  <a:lnTo>
                    <a:pt x="109" y="220"/>
                  </a:lnTo>
                  <a:lnTo>
                    <a:pt x="111" y="219"/>
                  </a:lnTo>
                  <a:lnTo>
                    <a:pt x="113" y="219"/>
                  </a:lnTo>
                  <a:lnTo>
                    <a:pt x="114" y="219"/>
                  </a:lnTo>
                  <a:lnTo>
                    <a:pt x="116" y="219"/>
                  </a:lnTo>
                  <a:lnTo>
                    <a:pt x="118" y="219"/>
                  </a:lnTo>
                  <a:lnTo>
                    <a:pt x="118" y="218"/>
                  </a:lnTo>
                  <a:lnTo>
                    <a:pt x="119" y="218"/>
                  </a:lnTo>
                  <a:lnTo>
                    <a:pt x="120" y="218"/>
                  </a:lnTo>
                  <a:lnTo>
                    <a:pt x="121" y="218"/>
                  </a:lnTo>
                  <a:lnTo>
                    <a:pt x="122" y="218"/>
                  </a:lnTo>
                  <a:lnTo>
                    <a:pt x="123" y="217"/>
                  </a:lnTo>
                  <a:lnTo>
                    <a:pt x="125" y="217"/>
                  </a:lnTo>
                  <a:lnTo>
                    <a:pt x="126" y="217"/>
                  </a:lnTo>
                  <a:lnTo>
                    <a:pt x="127" y="217"/>
                  </a:lnTo>
                  <a:lnTo>
                    <a:pt x="128" y="217"/>
                  </a:lnTo>
                  <a:lnTo>
                    <a:pt x="129" y="217"/>
                  </a:lnTo>
                  <a:lnTo>
                    <a:pt x="130" y="217"/>
                  </a:lnTo>
                  <a:lnTo>
                    <a:pt x="131" y="217"/>
                  </a:lnTo>
                  <a:lnTo>
                    <a:pt x="132" y="217"/>
                  </a:lnTo>
                  <a:lnTo>
                    <a:pt x="133" y="217"/>
                  </a:lnTo>
                  <a:lnTo>
                    <a:pt x="135" y="217"/>
                  </a:lnTo>
                  <a:lnTo>
                    <a:pt x="140" y="249"/>
                  </a:lnTo>
                  <a:lnTo>
                    <a:pt x="138" y="249"/>
                  </a:lnTo>
                  <a:lnTo>
                    <a:pt x="137" y="249"/>
                  </a:lnTo>
                  <a:lnTo>
                    <a:pt x="136" y="249"/>
                  </a:lnTo>
                  <a:lnTo>
                    <a:pt x="134" y="249"/>
                  </a:lnTo>
                  <a:lnTo>
                    <a:pt x="133" y="249"/>
                  </a:lnTo>
                  <a:lnTo>
                    <a:pt x="132" y="249"/>
                  </a:lnTo>
                  <a:lnTo>
                    <a:pt x="131" y="249"/>
                  </a:lnTo>
                  <a:lnTo>
                    <a:pt x="130" y="249"/>
                  </a:lnTo>
                  <a:lnTo>
                    <a:pt x="128" y="249"/>
                  </a:lnTo>
                  <a:lnTo>
                    <a:pt x="127" y="249"/>
                  </a:lnTo>
                  <a:lnTo>
                    <a:pt x="126" y="250"/>
                  </a:lnTo>
                  <a:lnTo>
                    <a:pt x="125" y="250"/>
                  </a:lnTo>
                  <a:lnTo>
                    <a:pt x="124" y="250"/>
                  </a:lnTo>
                  <a:lnTo>
                    <a:pt x="123" y="250"/>
                  </a:lnTo>
                  <a:lnTo>
                    <a:pt x="122" y="250"/>
                  </a:lnTo>
                  <a:lnTo>
                    <a:pt x="121" y="251"/>
                  </a:lnTo>
                  <a:lnTo>
                    <a:pt x="119" y="251"/>
                  </a:lnTo>
                  <a:lnTo>
                    <a:pt x="118" y="251"/>
                  </a:lnTo>
                  <a:lnTo>
                    <a:pt x="116" y="251"/>
                  </a:lnTo>
                  <a:lnTo>
                    <a:pt x="115" y="251"/>
                  </a:lnTo>
                  <a:lnTo>
                    <a:pt x="113" y="252"/>
                  </a:lnTo>
                  <a:lnTo>
                    <a:pt x="112" y="252"/>
                  </a:lnTo>
                  <a:lnTo>
                    <a:pt x="110" y="252"/>
                  </a:lnTo>
                  <a:lnTo>
                    <a:pt x="109" y="253"/>
                  </a:lnTo>
                  <a:lnTo>
                    <a:pt x="106" y="253"/>
                  </a:lnTo>
                  <a:lnTo>
                    <a:pt x="105" y="254"/>
                  </a:lnTo>
                  <a:lnTo>
                    <a:pt x="103" y="254"/>
                  </a:lnTo>
                  <a:lnTo>
                    <a:pt x="102" y="254"/>
                  </a:lnTo>
                  <a:lnTo>
                    <a:pt x="101" y="255"/>
                  </a:lnTo>
                  <a:lnTo>
                    <a:pt x="99" y="255"/>
                  </a:lnTo>
                  <a:lnTo>
                    <a:pt x="98" y="256"/>
                  </a:lnTo>
                  <a:lnTo>
                    <a:pt x="97" y="257"/>
                  </a:lnTo>
                  <a:lnTo>
                    <a:pt x="96" y="255"/>
                  </a:lnTo>
                  <a:lnTo>
                    <a:pt x="96" y="253"/>
                  </a:lnTo>
                  <a:lnTo>
                    <a:pt x="96" y="251"/>
                  </a:lnTo>
                  <a:lnTo>
                    <a:pt x="96" y="249"/>
                  </a:lnTo>
                  <a:lnTo>
                    <a:pt x="96" y="247"/>
                  </a:lnTo>
                  <a:lnTo>
                    <a:pt x="95" y="245"/>
                  </a:lnTo>
                  <a:lnTo>
                    <a:pt x="95" y="243"/>
                  </a:lnTo>
                  <a:lnTo>
                    <a:pt x="95" y="241"/>
                  </a:lnTo>
                  <a:lnTo>
                    <a:pt x="95" y="239"/>
                  </a:lnTo>
                  <a:lnTo>
                    <a:pt x="95" y="237"/>
                  </a:lnTo>
                  <a:lnTo>
                    <a:pt x="94" y="235"/>
                  </a:lnTo>
                  <a:lnTo>
                    <a:pt x="94" y="233"/>
                  </a:lnTo>
                  <a:lnTo>
                    <a:pt x="94" y="231"/>
                  </a:lnTo>
                  <a:lnTo>
                    <a:pt x="94" y="228"/>
                  </a:lnTo>
                  <a:lnTo>
                    <a:pt x="94" y="226"/>
                  </a:lnTo>
                  <a:lnTo>
                    <a:pt x="94" y="224"/>
                  </a:lnTo>
                  <a:close/>
                  <a:moveTo>
                    <a:pt x="88" y="183"/>
                  </a:moveTo>
                  <a:lnTo>
                    <a:pt x="84" y="161"/>
                  </a:lnTo>
                  <a:lnTo>
                    <a:pt x="118" y="156"/>
                  </a:lnTo>
                  <a:lnTo>
                    <a:pt x="118" y="155"/>
                  </a:lnTo>
                  <a:lnTo>
                    <a:pt x="119" y="155"/>
                  </a:lnTo>
                  <a:lnTo>
                    <a:pt x="120" y="155"/>
                  </a:lnTo>
                  <a:lnTo>
                    <a:pt x="121" y="155"/>
                  </a:lnTo>
                  <a:lnTo>
                    <a:pt x="122" y="155"/>
                  </a:lnTo>
                  <a:lnTo>
                    <a:pt x="123" y="156"/>
                  </a:lnTo>
                  <a:lnTo>
                    <a:pt x="124" y="157"/>
                  </a:lnTo>
                  <a:lnTo>
                    <a:pt x="124" y="158"/>
                  </a:lnTo>
                  <a:lnTo>
                    <a:pt x="124" y="159"/>
                  </a:lnTo>
                  <a:lnTo>
                    <a:pt x="125" y="160"/>
                  </a:lnTo>
                  <a:lnTo>
                    <a:pt x="130" y="188"/>
                  </a:lnTo>
                  <a:lnTo>
                    <a:pt x="128" y="188"/>
                  </a:lnTo>
                  <a:lnTo>
                    <a:pt x="127" y="188"/>
                  </a:lnTo>
                  <a:lnTo>
                    <a:pt x="126" y="188"/>
                  </a:lnTo>
                  <a:lnTo>
                    <a:pt x="125" y="188"/>
                  </a:lnTo>
                  <a:lnTo>
                    <a:pt x="124" y="188"/>
                  </a:lnTo>
                  <a:lnTo>
                    <a:pt x="123" y="188"/>
                  </a:lnTo>
                  <a:lnTo>
                    <a:pt x="122" y="188"/>
                  </a:lnTo>
                  <a:lnTo>
                    <a:pt x="121" y="188"/>
                  </a:lnTo>
                  <a:lnTo>
                    <a:pt x="120" y="188"/>
                  </a:lnTo>
                  <a:lnTo>
                    <a:pt x="118" y="188"/>
                  </a:lnTo>
                  <a:lnTo>
                    <a:pt x="117" y="189"/>
                  </a:lnTo>
                  <a:lnTo>
                    <a:pt x="116" y="189"/>
                  </a:lnTo>
                  <a:lnTo>
                    <a:pt x="115" y="189"/>
                  </a:lnTo>
                  <a:lnTo>
                    <a:pt x="114" y="189"/>
                  </a:lnTo>
                  <a:lnTo>
                    <a:pt x="113" y="189"/>
                  </a:lnTo>
                  <a:lnTo>
                    <a:pt x="113" y="190"/>
                  </a:lnTo>
                  <a:lnTo>
                    <a:pt x="111" y="190"/>
                  </a:lnTo>
                  <a:lnTo>
                    <a:pt x="109" y="190"/>
                  </a:lnTo>
                  <a:lnTo>
                    <a:pt x="108" y="190"/>
                  </a:lnTo>
                  <a:lnTo>
                    <a:pt x="105" y="190"/>
                  </a:lnTo>
                  <a:lnTo>
                    <a:pt x="104" y="191"/>
                  </a:lnTo>
                  <a:lnTo>
                    <a:pt x="102" y="191"/>
                  </a:lnTo>
                  <a:lnTo>
                    <a:pt x="101" y="191"/>
                  </a:lnTo>
                  <a:lnTo>
                    <a:pt x="99" y="192"/>
                  </a:lnTo>
                  <a:lnTo>
                    <a:pt x="98" y="192"/>
                  </a:lnTo>
                  <a:lnTo>
                    <a:pt x="96" y="192"/>
                  </a:lnTo>
                  <a:lnTo>
                    <a:pt x="95" y="193"/>
                  </a:lnTo>
                  <a:lnTo>
                    <a:pt x="94" y="193"/>
                  </a:lnTo>
                  <a:lnTo>
                    <a:pt x="92" y="193"/>
                  </a:lnTo>
                  <a:lnTo>
                    <a:pt x="91" y="194"/>
                  </a:lnTo>
                  <a:lnTo>
                    <a:pt x="90" y="194"/>
                  </a:lnTo>
                  <a:lnTo>
                    <a:pt x="89" y="195"/>
                  </a:lnTo>
                  <a:lnTo>
                    <a:pt x="88" y="194"/>
                  </a:lnTo>
                  <a:lnTo>
                    <a:pt x="88" y="193"/>
                  </a:lnTo>
                  <a:lnTo>
                    <a:pt x="88" y="192"/>
                  </a:lnTo>
                  <a:lnTo>
                    <a:pt x="88" y="191"/>
                  </a:lnTo>
                  <a:lnTo>
                    <a:pt x="88" y="190"/>
                  </a:lnTo>
                  <a:lnTo>
                    <a:pt x="88" y="189"/>
                  </a:lnTo>
                  <a:lnTo>
                    <a:pt x="88" y="188"/>
                  </a:lnTo>
                  <a:lnTo>
                    <a:pt x="88" y="187"/>
                  </a:lnTo>
                  <a:lnTo>
                    <a:pt x="88" y="186"/>
                  </a:lnTo>
                  <a:lnTo>
                    <a:pt x="88" y="185"/>
                  </a:lnTo>
                  <a:lnTo>
                    <a:pt x="88" y="183"/>
                  </a:lnTo>
                  <a:close/>
                  <a:moveTo>
                    <a:pt x="280" y="195"/>
                  </a:moveTo>
                  <a:lnTo>
                    <a:pt x="279" y="196"/>
                  </a:lnTo>
                  <a:lnTo>
                    <a:pt x="278" y="197"/>
                  </a:lnTo>
                  <a:lnTo>
                    <a:pt x="278" y="198"/>
                  </a:lnTo>
                  <a:lnTo>
                    <a:pt x="277" y="199"/>
                  </a:lnTo>
                  <a:lnTo>
                    <a:pt x="277" y="200"/>
                  </a:lnTo>
                  <a:lnTo>
                    <a:pt x="276" y="201"/>
                  </a:lnTo>
                  <a:lnTo>
                    <a:pt x="276" y="202"/>
                  </a:lnTo>
                  <a:lnTo>
                    <a:pt x="276" y="204"/>
                  </a:lnTo>
                  <a:lnTo>
                    <a:pt x="275" y="205"/>
                  </a:lnTo>
                  <a:lnTo>
                    <a:pt x="275" y="206"/>
                  </a:lnTo>
                  <a:lnTo>
                    <a:pt x="275" y="207"/>
                  </a:lnTo>
                  <a:lnTo>
                    <a:pt x="275" y="208"/>
                  </a:lnTo>
                  <a:lnTo>
                    <a:pt x="275" y="210"/>
                  </a:lnTo>
                  <a:lnTo>
                    <a:pt x="275" y="211"/>
                  </a:lnTo>
                  <a:lnTo>
                    <a:pt x="275" y="212"/>
                  </a:lnTo>
                  <a:lnTo>
                    <a:pt x="276" y="214"/>
                  </a:lnTo>
                  <a:lnTo>
                    <a:pt x="287" y="265"/>
                  </a:lnTo>
                  <a:lnTo>
                    <a:pt x="287" y="268"/>
                  </a:lnTo>
                  <a:lnTo>
                    <a:pt x="288" y="271"/>
                  </a:lnTo>
                  <a:lnTo>
                    <a:pt x="288" y="273"/>
                  </a:lnTo>
                  <a:lnTo>
                    <a:pt x="289" y="277"/>
                  </a:lnTo>
                  <a:lnTo>
                    <a:pt x="290" y="279"/>
                  </a:lnTo>
                  <a:lnTo>
                    <a:pt x="290" y="282"/>
                  </a:lnTo>
                  <a:lnTo>
                    <a:pt x="291" y="284"/>
                  </a:lnTo>
                  <a:lnTo>
                    <a:pt x="292" y="286"/>
                  </a:lnTo>
                  <a:lnTo>
                    <a:pt x="293" y="288"/>
                  </a:lnTo>
                  <a:lnTo>
                    <a:pt x="293" y="289"/>
                  </a:lnTo>
                  <a:lnTo>
                    <a:pt x="294" y="291"/>
                  </a:lnTo>
                  <a:lnTo>
                    <a:pt x="295" y="292"/>
                  </a:lnTo>
                  <a:lnTo>
                    <a:pt x="296" y="293"/>
                  </a:lnTo>
                  <a:lnTo>
                    <a:pt x="297" y="294"/>
                  </a:lnTo>
                  <a:lnTo>
                    <a:pt x="298" y="295"/>
                  </a:lnTo>
                  <a:lnTo>
                    <a:pt x="299" y="296"/>
                  </a:lnTo>
                  <a:lnTo>
                    <a:pt x="300" y="296"/>
                  </a:lnTo>
                  <a:lnTo>
                    <a:pt x="302" y="297"/>
                  </a:lnTo>
                  <a:lnTo>
                    <a:pt x="303" y="297"/>
                  </a:lnTo>
                  <a:lnTo>
                    <a:pt x="304" y="297"/>
                  </a:lnTo>
                  <a:lnTo>
                    <a:pt x="305" y="298"/>
                  </a:lnTo>
                  <a:lnTo>
                    <a:pt x="307" y="298"/>
                  </a:lnTo>
                  <a:lnTo>
                    <a:pt x="308" y="298"/>
                  </a:lnTo>
                  <a:lnTo>
                    <a:pt x="309" y="299"/>
                  </a:lnTo>
                  <a:lnTo>
                    <a:pt x="310" y="299"/>
                  </a:lnTo>
                  <a:lnTo>
                    <a:pt x="311" y="299"/>
                  </a:lnTo>
                  <a:lnTo>
                    <a:pt x="313" y="299"/>
                  </a:lnTo>
                  <a:lnTo>
                    <a:pt x="314" y="299"/>
                  </a:lnTo>
                  <a:lnTo>
                    <a:pt x="315" y="299"/>
                  </a:lnTo>
                  <a:lnTo>
                    <a:pt x="316" y="299"/>
                  </a:lnTo>
                  <a:lnTo>
                    <a:pt x="317" y="299"/>
                  </a:lnTo>
                  <a:lnTo>
                    <a:pt x="319" y="299"/>
                  </a:lnTo>
                  <a:lnTo>
                    <a:pt x="320" y="298"/>
                  </a:lnTo>
                  <a:lnTo>
                    <a:pt x="321" y="298"/>
                  </a:lnTo>
                  <a:lnTo>
                    <a:pt x="323" y="298"/>
                  </a:lnTo>
                  <a:lnTo>
                    <a:pt x="324" y="297"/>
                  </a:lnTo>
                  <a:lnTo>
                    <a:pt x="325" y="296"/>
                  </a:lnTo>
                  <a:lnTo>
                    <a:pt x="326" y="296"/>
                  </a:lnTo>
                  <a:lnTo>
                    <a:pt x="327" y="295"/>
                  </a:lnTo>
                  <a:lnTo>
                    <a:pt x="328" y="294"/>
                  </a:lnTo>
                  <a:lnTo>
                    <a:pt x="329" y="293"/>
                  </a:lnTo>
                  <a:lnTo>
                    <a:pt x="330" y="292"/>
                  </a:lnTo>
                  <a:lnTo>
                    <a:pt x="331" y="291"/>
                  </a:lnTo>
                  <a:lnTo>
                    <a:pt x="332" y="290"/>
                  </a:lnTo>
                  <a:lnTo>
                    <a:pt x="333" y="289"/>
                  </a:lnTo>
                  <a:lnTo>
                    <a:pt x="333" y="287"/>
                  </a:lnTo>
                  <a:lnTo>
                    <a:pt x="334" y="286"/>
                  </a:lnTo>
                  <a:lnTo>
                    <a:pt x="335" y="285"/>
                  </a:lnTo>
                  <a:lnTo>
                    <a:pt x="335" y="283"/>
                  </a:lnTo>
                  <a:lnTo>
                    <a:pt x="335" y="281"/>
                  </a:lnTo>
                  <a:lnTo>
                    <a:pt x="336" y="280"/>
                  </a:lnTo>
                  <a:lnTo>
                    <a:pt x="336" y="278"/>
                  </a:lnTo>
                  <a:lnTo>
                    <a:pt x="336" y="275"/>
                  </a:lnTo>
                  <a:lnTo>
                    <a:pt x="337" y="273"/>
                  </a:lnTo>
                  <a:lnTo>
                    <a:pt x="337" y="271"/>
                  </a:lnTo>
                  <a:lnTo>
                    <a:pt x="337" y="269"/>
                  </a:lnTo>
                  <a:lnTo>
                    <a:pt x="337" y="267"/>
                  </a:lnTo>
                  <a:lnTo>
                    <a:pt x="337" y="265"/>
                  </a:lnTo>
                  <a:lnTo>
                    <a:pt x="336" y="263"/>
                  </a:lnTo>
                  <a:lnTo>
                    <a:pt x="336" y="260"/>
                  </a:lnTo>
                  <a:lnTo>
                    <a:pt x="336" y="258"/>
                  </a:lnTo>
                  <a:lnTo>
                    <a:pt x="335" y="256"/>
                  </a:lnTo>
                  <a:lnTo>
                    <a:pt x="335" y="253"/>
                  </a:lnTo>
                  <a:lnTo>
                    <a:pt x="335" y="251"/>
                  </a:lnTo>
                  <a:lnTo>
                    <a:pt x="333" y="226"/>
                  </a:lnTo>
                  <a:lnTo>
                    <a:pt x="333" y="227"/>
                  </a:lnTo>
                  <a:lnTo>
                    <a:pt x="333" y="228"/>
                  </a:lnTo>
                  <a:lnTo>
                    <a:pt x="334" y="229"/>
                  </a:lnTo>
                  <a:lnTo>
                    <a:pt x="334" y="231"/>
                  </a:lnTo>
                  <a:lnTo>
                    <a:pt x="335" y="232"/>
                  </a:lnTo>
                  <a:lnTo>
                    <a:pt x="336" y="232"/>
                  </a:lnTo>
                  <a:lnTo>
                    <a:pt x="336" y="233"/>
                  </a:lnTo>
                  <a:lnTo>
                    <a:pt x="337" y="233"/>
                  </a:lnTo>
                  <a:lnTo>
                    <a:pt x="338" y="233"/>
                  </a:lnTo>
                  <a:lnTo>
                    <a:pt x="339" y="233"/>
                  </a:lnTo>
                  <a:lnTo>
                    <a:pt x="340" y="233"/>
                  </a:lnTo>
                  <a:lnTo>
                    <a:pt x="341" y="233"/>
                  </a:lnTo>
                  <a:lnTo>
                    <a:pt x="342" y="233"/>
                  </a:lnTo>
                  <a:lnTo>
                    <a:pt x="343" y="233"/>
                  </a:lnTo>
                  <a:lnTo>
                    <a:pt x="345" y="233"/>
                  </a:lnTo>
                  <a:lnTo>
                    <a:pt x="346" y="232"/>
                  </a:lnTo>
                  <a:lnTo>
                    <a:pt x="347" y="232"/>
                  </a:lnTo>
                  <a:lnTo>
                    <a:pt x="348" y="232"/>
                  </a:lnTo>
                  <a:lnTo>
                    <a:pt x="351" y="232"/>
                  </a:lnTo>
                  <a:lnTo>
                    <a:pt x="352" y="231"/>
                  </a:lnTo>
                  <a:lnTo>
                    <a:pt x="353" y="231"/>
                  </a:lnTo>
                  <a:lnTo>
                    <a:pt x="355" y="231"/>
                  </a:lnTo>
                  <a:lnTo>
                    <a:pt x="356" y="229"/>
                  </a:lnTo>
                  <a:lnTo>
                    <a:pt x="357" y="229"/>
                  </a:lnTo>
                  <a:lnTo>
                    <a:pt x="359" y="228"/>
                  </a:lnTo>
                  <a:lnTo>
                    <a:pt x="360" y="228"/>
                  </a:lnTo>
                  <a:lnTo>
                    <a:pt x="362" y="227"/>
                  </a:lnTo>
                  <a:lnTo>
                    <a:pt x="363" y="227"/>
                  </a:lnTo>
                  <a:lnTo>
                    <a:pt x="365" y="226"/>
                  </a:lnTo>
                  <a:lnTo>
                    <a:pt x="366" y="225"/>
                  </a:lnTo>
                  <a:lnTo>
                    <a:pt x="368" y="225"/>
                  </a:lnTo>
                  <a:lnTo>
                    <a:pt x="368" y="224"/>
                  </a:lnTo>
                  <a:lnTo>
                    <a:pt x="369" y="223"/>
                  </a:lnTo>
                  <a:lnTo>
                    <a:pt x="370" y="222"/>
                  </a:lnTo>
                  <a:lnTo>
                    <a:pt x="370" y="221"/>
                  </a:lnTo>
                  <a:lnTo>
                    <a:pt x="371" y="221"/>
                  </a:lnTo>
                  <a:lnTo>
                    <a:pt x="371" y="220"/>
                  </a:lnTo>
                  <a:lnTo>
                    <a:pt x="371" y="219"/>
                  </a:lnTo>
                  <a:lnTo>
                    <a:pt x="372" y="218"/>
                  </a:lnTo>
                  <a:lnTo>
                    <a:pt x="372" y="217"/>
                  </a:lnTo>
                  <a:lnTo>
                    <a:pt x="372" y="216"/>
                  </a:lnTo>
                  <a:lnTo>
                    <a:pt x="372" y="215"/>
                  </a:lnTo>
                  <a:lnTo>
                    <a:pt x="372" y="214"/>
                  </a:lnTo>
                  <a:lnTo>
                    <a:pt x="372" y="213"/>
                  </a:lnTo>
                  <a:lnTo>
                    <a:pt x="372" y="212"/>
                  </a:lnTo>
                  <a:lnTo>
                    <a:pt x="371" y="210"/>
                  </a:lnTo>
                  <a:lnTo>
                    <a:pt x="371" y="209"/>
                  </a:lnTo>
                  <a:lnTo>
                    <a:pt x="371" y="208"/>
                  </a:lnTo>
                  <a:lnTo>
                    <a:pt x="371" y="207"/>
                  </a:lnTo>
                  <a:lnTo>
                    <a:pt x="370" y="206"/>
                  </a:lnTo>
                  <a:lnTo>
                    <a:pt x="370" y="205"/>
                  </a:lnTo>
                  <a:lnTo>
                    <a:pt x="369" y="204"/>
                  </a:lnTo>
                  <a:lnTo>
                    <a:pt x="369" y="203"/>
                  </a:lnTo>
                  <a:lnTo>
                    <a:pt x="368" y="202"/>
                  </a:lnTo>
                  <a:lnTo>
                    <a:pt x="367" y="201"/>
                  </a:lnTo>
                  <a:lnTo>
                    <a:pt x="367" y="200"/>
                  </a:lnTo>
                  <a:lnTo>
                    <a:pt x="366" y="199"/>
                  </a:lnTo>
                  <a:lnTo>
                    <a:pt x="365" y="199"/>
                  </a:lnTo>
                  <a:lnTo>
                    <a:pt x="364" y="198"/>
                  </a:lnTo>
                  <a:lnTo>
                    <a:pt x="363" y="197"/>
                  </a:lnTo>
                  <a:lnTo>
                    <a:pt x="362" y="196"/>
                  </a:lnTo>
                  <a:lnTo>
                    <a:pt x="361" y="195"/>
                  </a:lnTo>
                  <a:lnTo>
                    <a:pt x="360" y="195"/>
                  </a:lnTo>
                  <a:lnTo>
                    <a:pt x="359" y="194"/>
                  </a:lnTo>
                  <a:lnTo>
                    <a:pt x="358" y="194"/>
                  </a:lnTo>
                  <a:lnTo>
                    <a:pt x="357" y="194"/>
                  </a:lnTo>
                  <a:lnTo>
                    <a:pt x="356" y="193"/>
                  </a:lnTo>
                  <a:lnTo>
                    <a:pt x="355" y="193"/>
                  </a:lnTo>
                  <a:lnTo>
                    <a:pt x="354" y="193"/>
                  </a:lnTo>
                  <a:lnTo>
                    <a:pt x="353" y="193"/>
                  </a:lnTo>
                  <a:lnTo>
                    <a:pt x="352" y="193"/>
                  </a:lnTo>
                  <a:lnTo>
                    <a:pt x="352" y="194"/>
                  </a:lnTo>
                  <a:lnTo>
                    <a:pt x="351" y="194"/>
                  </a:lnTo>
                  <a:lnTo>
                    <a:pt x="349" y="194"/>
                  </a:lnTo>
                  <a:lnTo>
                    <a:pt x="348" y="194"/>
                  </a:lnTo>
                  <a:lnTo>
                    <a:pt x="348" y="195"/>
                  </a:lnTo>
                  <a:lnTo>
                    <a:pt x="347" y="195"/>
                  </a:lnTo>
                  <a:lnTo>
                    <a:pt x="347" y="196"/>
                  </a:lnTo>
                  <a:lnTo>
                    <a:pt x="346" y="196"/>
                  </a:lnTo>
                  <a:lnTo>
                    <a:pt x="345" y="197"/>
                  </a:lnTo>
                  <a:lnTo>
                    <a:pt x="345" y="198"/>
                  </a:lnTo>
                  <a:lnTo>
                    <a:pt x="344" y="198"/>
                  </a:lnTo>
                  <a:lnTo>
                    <a:pt x="344" y="199"/>
                  </a:lnTo>
                  <a:lnTo>
                    <a:pt x="343" y="200"/>
                  </a:lnTo>
                  <a:lnTo>
                    <a:pt x="343" y="201"/>
                  </a:lnTo>
                  <a:lnTo>
                    <a:pt x="343" y="202"/>
                  </a:lnTo>
                  <a:lnTo>
                    <a:pt x="341" y="204"/>
                  </a:lnTo>
                  <a:lnTo>
                    <a:pt x="340" y="205"/>
                  </a:lnTo>
                  <a:lnTo>
                    <a:pt x="339" y="207"/>
                  </a:lnTo>
                  <a:lnTo>
                    <a:pt x="339" y="209"/>
                  </a:lnTo>
                  <a:lnTo>
                    <a:pt x="338" y="211"/>
                  </a:lnTo>
                  <a:lnTo>
                    <a:pt x="337" y="213"/>
                  </a:lnTo>
                  <a:lnTo>
                    <a:pt x="336" y="214"/>
                  </a:lnTo>
                  <a:lnTo>
                    <a:pt x="336" y="216"/>
                  </a:lnTo>
                  <a:lnTo>
                    <a:pt x="335" y="217"/>
                  </a:lnTo>
                  <a:lnTo>
                    <a:pt x="335" y="218"/>
                  </a:lnTo>
                  <a:lnTo>
                    <a:pt x="334" y="220"/>
                  </a:lnTo>
                  <a:lnTo>
                    <a:pt x="334" y="221"/>
                  </a:lnTo>
                  <a:lnTo>
                    <a:pt x="333" y="222"/>
                  </a:lnTo>
                  <a:lnTo>
                    <a:pt x="333" y="223"/>
                  </a:lnTo>
                  <a:lnTo>
                    <a:pt x="333" y="224"/>
                  </a:lnTo>
                  <a:lnTo>
                    <a:pt x="333" y="225"/>
                  </a:lnTo>
                  <a:lnTo>
                    <a:pt x="331" y="205"/>
                  </a:lnTo>
                  <a:lnTo>
                    <a:pt x="330" y="203"/>
                  </a:lnTo>
                  <a:lnTo>
                    <a:pt x="330" y="201"/>
                  </a:lnTo>
                  <a:lnTo>
                    <a:pt x="330" y="200"/>
                  </a:lnTo>
                  <a:lnTo>
                    <a:pt x="329" y="198"/>
                  </a:lnTo>
                  <a:lnTo>
                    <a:pt x="328" y="197"/>
                  </a:lnTo>
                  <a:lnTo>
                    <a:pt x="328" y="196"/>
                  </a:lnTo>
                  <a:lnTo>
                    <a:pt x="327" y="194"/>
                  </a:lnTo>
                  <a:lnTo>
                    <a:pt x="326" y="193"/>
                  </a:lnTo>
                  <a:lnTo>
                    <a:pt x="325" y="192"/>
                  </a:lnTo>
                  <a:lnTo>
                    <a:pt x="324" y="191"/>
                  </a:lnTo>
                  <a:lnTo>
                    <a:pt x="323" y="190"/>
                  </a:lnTo>
                  <a:lnTo>
                    <a:pt x="322" y="189"/>
                  </a:lnTo>
                  <a:lnTo>
                    <a:pt x="321" y="189"/>
                  </a:lnTo>
                  <a:lnTo>
                    <a:pt x="320" y="188"/>
                  </a:lnTo>
                  <a:lnTo>
                    <a:pt x="319" y="187"/>
                  </a:lnTo>
                  <a:lnTo>
                    <a:pt x="318" y="187"/>
                  </a:lnTo>
                  <a:lnTo>
                    <a:pt x="317" y="186"/>
                  </a:lnTo>
                  <a:lnTo>
                    <a:pt x="316" y="186"/>
                  </a:lnTo>
                  <a:lnTo>
                    <a:pt x="315" y="185"/>
                  </a:lnTo>
                  <a:lnTo>
                    <a:pt x="314" y="185"/>
                  </a:lnTo>
                  <a:lnTo>
                    <a:pt x="312" y="185"/>
                  </a:lnTo>
                  <a:lnTo>
                    <a:pt x="311" y="185"/>
                  </a:lnTo>
                  <a:lnTo>
                    <a:pt x="310" y="185"/>
                  </a:lnTo>
                  <a:lnTo>
                    <a:pt x="309" y="185"/>
                  </a:lnTo>
                  <a:lnTo>
                    <a:pt x="308" y="183"/>
                  </a:lnTo>
                  <a:lnTo>
                    <a:pt x="307" y="183"/>
                  </a:lnTo>
                  <a:lnTo>
                    <a:pt x="305" y="183"/>
                  </a:lnTo>
                  <a:lnTo>
                    <a:pt x="304" y="185"/>
                  </a:lnTo>
                  <a:lnTo>
                    <a:pt x="303" y="185"/>
                  </a:lnTo>
                  <a:lnTo>
                    <a:pt x="300" y="185"/>
                  </a:lnTo>
                  <a:lnTo>
                    <a:pt x="299" y="185"/>
                  </a:lnTo>
                  <a:lnTo>
                    <a:pt x="298" y="186"/>
                  </a:lnTo>
                  <a:lnTo>
                    <a:pt x="296" y="186"/>
                  </a:lnTo>
                  <a:lnTo>
                    <a:pt x="295" y="186"/>
                  </a:lnTo>
                  <a:lnTo>
                    <a:pt x="293" y="186"/>
                  </a:lnTo>
                  <a:lnTo>
                    <a:pt x="292" y="187"/>
                  </a:lnTo>
                  <a:lnTo>
                    <a:pt x="291" y="187"/>
                  </a:lnTo>
                  <a:lnTo>
                    <a:pt x="289" y="187"/>
                  </a:lnTo>
                  <a:lnTo>
                    <a:pt x="288" y="188"/>
                  </a:lnTo>
                  <a:lnTo>
                    <a:pt x="287" y="189"/>
                  </a:lnTo>
                  <a:lnTo>
                    <a:pt x="286" y="189"/>
                  </a:lnTo>
                  <a:lnTo>
                    <a:pt x="285" y="190"/>
                  </a:lnTo>
                  <a:lnTo>
                    <a:pt x="284" y="190"/>
                  </a:lnTo>
                  <a:lnTo>
                    <a:pt x="283" y="191"/>
                  </a:lnTo>
                  <a:lnTo>
                    <a:pt x="282" y="192"/>
                  </a:lnTo>
                  <a:lnTo>
                    <a:pt x="281" y="193"/>
                  </a:lnTo>
                  <a:lnTo>
                    <a:pt x="280" y="194"/>
                  </a:lnTo>
                  <a:lnTo>
                    <a:pt x="280" y="195"/>
                  </a:lnTo>
                  <a:close/>
                  <a:moveTo>
                    <a:pt x="264" y="262"/>
                  </a:moveTo>
                  <a:lnTo>
                    <a:pt x="261" y="264"/>
                  </a:lnTo>
                  <a:lnTo>
                    <a:pt x="258" y="266"/>
                  </a:lnTo>
                  <a:lnTo>
                    <a:pt x="256" y="268"/>
                  </a:lnTo>
                  <a:lnTo>
                    <a:pt x="252" y="270"/>
                  </a:lnTo>
                  <a:lnTo>
                    <a:pt x="250" y="271"/>
                  </a:lnTo>
                  <a:lnTo>
                    <a:pt x="247" y="273"/>
                  </a:lnTo>
                  <a:lnTo>
                    <a:pt x="245" y="274"/>
                  </a:lnTo>
                  <a:lnTo>
                    <a:pt x="243" y="277"/>
                  </a:lnTo>
                  <a:lnTo>
                    <a:pt x="240" y="278"/>
                  </a:lnTo>
                  <a:lnTo>
                    <a:pt x="238" y="279"/>
                  </a:lnTo>
                  <a:lnTo>
                    <a:pt x="236" y="280"/>
                  </a:lnTo>
                  <a:lnTo>
                    <a:pt x="234" y="281"/>
                  </a:lnTo>
                  <a:lnTo>
                    <a:pt x="231" y="282"/>
                  </a:lnTo>
                  <a:lnTo>
                    <a:pt x="229" y="283"/>
                  </a:lnTo>
                  <a:lnTo>
                    <a:pt x="227" y="283"/>
                  </a:lnTo>
                  <a:lnTo>
                    <a:pt x="225" y="284"/>
                  </a:lnTo>
                  <a:lnTo>
                    <a:pt x="224" y="283"/>
                  </a:lnTo>
                  <a:lnTo>
                    <a:pt x="223" y="283"/>
                  </a:lnTo>
                  <a:lnTo>
                    <a:pt x="222" y="283"/>
                  </a:lnTo>
                  <a:lnTo>
                    <a:pt x="221" y="283"/>
                  </a:lnTo>
                  <a:lnTo>
                    <a:pt x="220" y="283"/>
                  </a:lnTo>
                  <a:lnTo>
                    <a:pt x="220" y="282"/>
                  </a:lnTo>
                  <a:lnTo>
                    <a:pt x="219" y="282"/>
                  </a:lnTo>
                  <a:lnTo>
                    <a:pt x="219" y="281"/>
                  </a:lnTo>
                  <a:lnTo>
                    <a:pt x="218" y="281"/>
                  </a:lnTo>
                  <a:lnTo>
                    <a:pt x="218" y="282"/>
                  </a:lnTo>
                  <a:lnTo>
                    <a:pt x="217" y="283"/>
                  </a:lnTo>
                  <a:lnTo>
                    <a:pt x="217" y="284"/>
                  </a:lnTo>
                  <a:lnTo>
                    <a:pt x="217" y="285"/>
                  </a:lnTo>
                  <a:lnTo>
                    <a:pt x="216" y="286"/>
                  </a:lnTo>
                  <a:lnTo>
                    <a:pt x="216" y="287"/>
                  </a:lnTo>
                  <a:lnTo>
                    <a:pt x="216" y="289"/>
                  </a:lnTo>
                  <a:lnTo>
                    <a:pt x="216" y="290"/>
                  </a:lnTo>
                  <a:lnTo>
                    <a:pt x="216" y="291"/>
                  </a:lnTo>
                  <a:lnTo>
                    <a:pt x="216" y="293"/>
                  </a:lnTo>
                  <a:lnTo>
                    <a:pt x="216" y="294"/>
                  </a:lnTo>
                  <a:lnTo>
                    <a:pt x="216" y="296"/>
                  </a:lnTo>
                  <a:lnTo>
                    <a:pt x="216" y="297"/>
                  </a:lnTo>
                  <a:lnTo>
                    <a:pt x="216" y="299"/>
                  </a:lnTo>
                  <a:lnTo>
                    <a:pt x="217" y="301"/>
                  </a:lnTo>
                  <a:lnTo>
                    <a:pt x="217" y="302"/>
                  </a:lnTo>
                  <a:lnTo>
                    <a:pt x="217" y="304"/>
                  </a:lnTo>
                  <a:lnTo>
                    <a:pt x="218" y="306"/>
                  </a:lnTo>
                  <a:lnTo>
                    <a:pt x="219" y="308"/>
                  </a:lnTo>
                  <a:lnTo>
                    <a:pt x="219" y="309"/>
                  </a:lnTo>
                  <a:lnTo>
                    <a:pt x="220" y="310"/>
                  </a:lnTo>
                  <a:lnTo>
                    <a:pt x="221" y="311"/>
                  </a:lnTo>
                  <a:lnTo>
                    <a:pt x="222" y="313"/>
                  </a:lnTo>
                  <a:lnTo>
                    <a:pt x="223" y="313"/>
                  </a:lnTo>
                  <a:lnTo>
                    <a:pt x="224" y="314"/>
                  </a:lnTo>
                  <a:lnTo>
                    <a:pt x="225" y="315"/>
                  </a:lnTo>
                  <a:lnTo>
                    <a:pt x="226" y="315"/>
                  </a:lnTo>
                  <a:lnTo>
                    <a:pt x="227" y="315"/>
                  </a:lnTo>
                  <a:lnTo>
                    <a:pt x="229" y="316"/>
                  </a:lnTo>
                  <a:lnTo>
                    <a:pt x="230" y="316"/>
                  </a:lnTo>
                  <a:lnTo>
                    <a:pt x="232" y="316"/>
                  </a:lnTo>
                  <a:lnTo>
                    <a:pt x="234" y="315"/>
                  </a:lnTo>
                  <a:lnTo>
                    <a:pt x="236" y="314"/>
                  </a:lnTo>
                  <a:lnTo>
                    <a:pt x="238" y="314"/>
                  </a:lnTo>
                  <a:lnTo>
                    <a:pt x="241" y="313"/>
                  </a:lnTo>
                  <a:lnTo>
                    <a:pt x="243" y="312"/>
                  </a:lnTo>
                  <a:lnTo>
                    <a:pt x="245" y="311"/>
                  </a:lnTo>
                  <a:lnTo>
                    <a:pt x="247" y="309"/>
                  </a:lnTo>
                  <a:lnTo>
                    <a:pt x="250" y="308"/>
                  </a:lnTo>
                  <a:lnTo>
                    <a:pt x="252" y="306"/>
                  </a:lnTo>
                  <a:lnTo>
                    <a:pt x="255" y="304"/>
                  </a:lnTo>
                  <a:lnTo>
                    <a:pt x="258" y="303"/>
                  </a:lnTo>
                  <a:lnTo>
                    <a:pt x="260" y="300"/>
                  </a:lnTo>
                  <a:lnTo>
                    <a:pt x="262" y="298"/>
                  </a:lnTo>
                  <a:lnTo>
                    <a:pt x="265" y="296"/>
                  </a:lnTo>
                  <a:lnTo>
                    <a:pt x="267" y="293"/>
                  </a:lnTo>
                  <a:lnTo>
                    <a:pt x="270" y="291"/>
                  </a:lnTo>
                  <a:lnTo>
                    <a:pt x="271" y="288"/>
                  </a:lnTo>
                  <a:lnTo>
                    <a:pt x="273" y="286"/>
                  </a:lnTo>
                  <a:lnTo>
                    <a:pt x="274" y="284"/>
                  </a:lnTo>
                  <a:lnTo>
                    <a:pt x="275" y="282"/>
                  </a:lnTo>
                  <a:lnTo>
                    <a:pt x="277" y="281"/>
                  </a:lnTo>
                  <a:lnTo>
                    <a:pt x="278" y="279"/>
                  </a:lnTo>
                  <a:lnTo>
                    <a:pt x="279" y="277"/>
                  </a:lnTo>
                  <a:lnTo>
                    <a:pt x="280" y="274"/>
                  </a:lnTo>
                  <a:lnTo>
                    <a:pt x="280" y="272"/>
                  </a:lnTo>
                  <a:lnTo>
                    <a:pt x="281" y="271"/>
                  </a:lnTo>
                  <a:lnTo>
                    <a:pt x="281" y="269"/>
                  </a:lnTo>
                  <a:lnTo>
                    <a:pt x="282" y="267"/>
                  </a:lnTo>
                  <a:lnTo>
                    <a:pt x="282" y="266"/>
                  </a:lnTo>
                  <a:lnTo>
                    <a:pt x="282" y="264"/>
                  </a:lnTo>
                  <a:lnTo>
                    <a:pt x="282" y="263"/>
                  </a:lnTo>
                  <a:lnTo>
                    <a:pt x="282" y="262"/>
                  </a:lnTo>
                  <a:lnTo>
                    <a:pt x="281" y="261"/>
                  </a:lnTo>
                  <a:lnTo>
                    <a:pt x="281" y="260"/>
                  </a:lnTo>
                  <a:lnTo>
                    <a:pt x="281" y="259"/>
                  </a:lnTo>
                  <a:lnTo>
                    <a:pt x="281" y="258"/>
                  </a:lnTo>
                  <a:lnTo>
                    <a:pt x="280" y="257"/>
                  </a:lnTo>
                  <a:lnTo>
                    <a:pt x="279" y="256"/>
                  </a:lnTo>
                  <a:lnTo>
                    <a:pt x="278" y="256"/>
                  </a:lnTo>
                  <a:lnTo>
                    <a:pt x="277" y="256"/>
                  </a:lnTo>
                  <a:lnTo>
                    <a:pt x="276" y="256"/>
                  </a:lnTo>
                  <a:lnTo>
                    <a:pt x="275" y="256"/>
                  </a:lnTo>
                  <a:lnTo>
                    <a:pt x="274" y="256"/>
                  </a:lnTo>
                  <a:lnTo>
                    <a:pt x="273" y="256"/>
                  </a:lnTo>
                  <a:lnTo>
                    <a:pt x="272" y="257"/>
                  </a:lnTo>
                  <a:lnTo>
                    <a:pt x="271" y="257"/>
                  </a:lnTo>
                  <a:lnTo>
                    <a:pt x="270" y="258"/>
                  </a:lnTo>
                  <a:lnTo>
                    <a:pt x="269" y="258"/>
                  </a:lnTo>
                  <a:lnTo>
                    <a:pt x="269" y="259"/>
                  </a:lnTo>
                  <a:lnTo>
                    <a:pt x="268" y="259"/>
                  </a:lnTo>
                  <a:lnTo>
                    <a:pt x="267" y="259"/>
                  </a:lnTo>
                  <a:lnTo>
                    <a:pt x="266" y="260"/>
                  </a:lnTo>
                  <a:lnTo>
                    <a:pt x="265" y="260"/>
                  </a:lnTo>
                  <a:lnTo>
                    <a:pt x="264" y="261"/>
                  </a:lnTo>
                  <a:lnTo>
                    <a:pt x="264" y="26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3" name="Freeform 216">
              <a:extLst>
                <a:ext uri="{FF2B5EF4-FFF2-40B4-BE49-F238E27FC236}">
                  <a16:creationId xmlns:a16="http://schemas.microsoft.com/office/drawing/2014/main" id="{49BAED34-252A-418E-9C2C-18E5153781A5}"/>
                </a:ext>
              </a:extLst>
            </p:cNvPr>
            <p:cNvSpPr>
              <a:spLocks/>
            </p:cNvSpPr>
            <p:nvPr/>
          </p:nvSpPr>
          <p:spPr bwMode="auto">
            <a:xfrm>
              <a:off x="4777" y="1620"/>
              <a:ext cx="24" cy="22"/>
            </a:xfrm>
            <a:custGeom>
              <a:avLst/>
              <a:gdLst>
                <a:gd name="T0" fmla="*/ 0 w 410"/>
                <a:gd name="T1" fmla="*/ 22 h 368"/>
                <a:gd name="T2" fmla="*/ 2 w 410"/>
                <a:gd name="T3" fmla="*/ 22 h 368"/>
                <a:gd name="T4" fmla="*/ 4 w 410"/>
                <a:gd name="T5" fmla="*/ 22 h 368"/>
                <a:gd name="T6" fmla="*/ 6 w 410"/>
                <a:gd name="T7" fmla="*/ 22 h 368"/>
                <a:gd name="T8" fmla="*/ 8 w 410"/>
                <a:gd name="T9" fmla="*/ 21 h 368"/>
                <a:gd name="T10" fmla="*/ 10 w 410"/>
                <a:gd name="T11" fmla="*/ 20 h 368"/>
                <a:gd name="T12" fmla="*/ 12 w 410"/>
                <a:gd name="T13" fmla="*/ 19 h 368"/>
                <a:gd name="T14" fmla="*/ 13 w 410"/>
                <a:gd name="T15" fmla="*/ 18 h 368"/>
                <a:gd name="T16" fmla="*/ 15 w 410"/>
                <a:gd name="T17" fmla="*/ 17 h 368"/>
                <a:gd name="T18" fmla="*/ 17 w 410"/>
                <a:gd name="T19" fmla="*/ 15 h 368"/>
                <a:gd name="T20" fmla="*/ 18 w 410"/>
                <a:gd name="T21" fmla="*/ 14 h 368"/>
                <a:gd name="T22" fmla="*/ 20 w 410"/>
                <a:gd name="T23" fmla="*/ 12 h 368"/>
                <a:gd name="T24" fmla="*/ 21 w 410"/>
                <a:gd name="T25" fmla="*/ 10 h 368"/>
                <a:gd name="T26" fmla="*/ 22 w 410"/>
                <a:gd name="T27" fmla="*/ 7 h 368"/>
                <a:gd name="T28" fmla="*/ 23 w 410"/>
                <a:gd name="T29" fmla="*/ 5 h 368"/>
                <a:gd name="T30" fmla="*/ 23 w 410"/>
                <a:gd name="T31" fmla="*/ 3 h 368"/>
                <a:gd name="T32" fmla="*/ 24 w 410"/>
                <a:gd name="T33" fmla="*/ 0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8">
                  <a:moveTo>
                    <a:pt x="0" y="365"/>
                  </a:moveTo>
                  <a:lnTo>
                    <a:pt x="34" y="368"/>
                  </a:lnTo>
                  <a:lnTo>
                    <a:pt x="68" y="368"/>
                  </a:lnTo>
                  <a:lnTo>
                    <a:pt x="102" y="363"/>
                  </a:lnTo>
                  <a:lnTo>
                    <a:pt x="136" y="354"/>
                  </a:lnTo>
                  <a:lnTo>
                    <a:pt x="168" y="341"/>
                  </a:lnTo>
                  <a:lnTo>
                    <a:pt x="199" y="325"/>
                  </a:lnTo>
                  <a:lnTo>
                    <a:pt x="230" y="306"/>
                  </a:lnTo>
                  <a:lnTo>
                    <a:pt x="258" y="282"/>
                  </a:lnTo>
                  <a:lnTo>
                    <a:pt x="285" y="256"/>
                  </a:lnTo>
                  <a:lnTo>
                    <a:pt x="310" y="227"/>
                  </a:lnTo>
                  <a:lnTo>
                    <a:pt x="334" y="194"/>
                  </a:lnTo>
                  <a:lnTo>
                    <a:pt x="354" y="159"/>
                  </a:lnTo>
                  <a:lnTo>
                    <a:pt x="373" y="123"/>
                  </a:lnTo>
                  <a:lnTo>
                    <a:pt x="388" y="84"/>
                  </a:lnTo>
                  <a:lnTo>
                    <a:pt x="400" y="43"/>
                  </a:lnTo>
                  <a:lnTo>
                    <a:pt x="41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4" name="Freeform 217">
              <a:extLst>
                <a:ext uri="{FF2B5EF4-FFF2-40B4-BE49-F238E27FC236}">
                  <a16:creationId xmlns:a16="http://schemas.microsoft.com/office/drawing/2014/main" id="{B83F3BCE-8F7E-4369-AE33-689F01794E4B}"/>
                </a:ext>
              </a:extLst>
            </p:cNvPr>
            <p:cNvSpPr>
              <a:spLocks/>
            </p:cNvSpPr>
            <p:nvPr/>
          </p:nvSpPr>
          <p:spPr bwMode="auto">
            <a:xfrm>
              <a:off x="4777" y="1641"/>
              <a:ext cx="1" cy="2"/>
            </a:xfrm>
            <a:custGeom>
              <a:avLst/>
              <a:gdLst>
                <a:gd name="T0" fmla="*/ 0 w 4"/>
                <a:gd name="T1" fmla="*/ 2 h 32"/>
                <a:gd name="T2" fmla="*/ 1 w 4"/>
                <a:gd name="T3" fmla="*/ 0 h 32"/>
                <a:gd name="T4" fmla="*/ 0 w 4"/>
                <a:gd name="T5" fmla="*/ 2 h 32"/>
                <a:gd name="T6" fmla="*/ 0 60000 65536"/>
                <a:gd name="T7" fmla="*/ 0 60000 65536"/>
                <a:gd name="T8" fmla="*/ 0 60000 65536"/>
              </a:gdLst>
              <a:ahLst/>
              <a:cxnLst>
                <a:cxn ang="T6">
                  <a:pos x="T0" y="T1"/>
                </a:cxn>
                <a:cxn ang="T7">
                  <a:pos x="T2" y="T3"/>
                </a:cxn>
                <a:cxn ang="T8">
                  <a:pos x="T4" y="T5"/>
                </a:cxn>
              </a:cxnLst>
              <a:rect l="0" t="0" r="r" b="b"/>
              <a:pathLst>
                <a:path w="4" h="32">
                  <a:moveTo>
                    <a:pt x="0" y="32"/>
                  </a:moveTo>
                  <a:lnTo>
                    <a:pt x="4" y="0"/>
                  </a:lnTo>
                  <a:lnTo>
                    <a:pt x="0" y="32"/>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5" name="Freeform 218">
              <a:extLst>
                <a:ext uri="{FF2B5EF4-FFF2-40B4-BE49-F238E27FC236}">
                  <a16:creationId xmlns:a16="http://schemas.microsoft.com/office/drawing/2014/main" id="{CBF861D4-445D-4516-B146-800D718D1F96}"/>
                </a:ext>
              </a:extLst>
            </p:cNvPr>
            <p:cNvSpPr>
              <a:spLocks/>
            </p:cNvSpPr>
            <p:nvPr/>
          </p:nvSpPr>
          <p:spPr bwMode="auto">
            <a:xfrm>
              <a:off x="4800" y="1620"/>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6" name="Freeform 219">
              <a:extLst>
                <a:ext uri="{FF2B5EF4-FFF2-40B4-BE49-F238E27FC236}">
                  <a16:creationId xmlns:a16="http://schemas.microsoft.com/office/drawing/2014/main" id="{7BB869C6-4E7E-4D53-ADDC-B332A6DA1CD4}"/>
                </a:ext>
              </a:extLst>
            </p:cNvPr>
            <p:cNvSpPr>
              <a:spLocks/>
            </p:cNvSpPr>
            <p:nvPr/>
          </p:nvSpPr>
          <p:spPr bwMode="auto">
            <a:xfrm>
              <a:off x="4785" y="1592"/>
              <a:ext cx="16" cy="28"/>
            </a:xfrm>
            <a:custGeom>
              <a:avLst/>
              <a:gdLst>
                <a:gd name="T0" fmla="*/ 16 w 269"/>
                <a:gd name="T1" fmla="*/ 28 h 483"/>
                <a:gd name="T2" fmla="*/ 16 w 269"/>
                <a:gd name="T3" fmla="*/ 25 h 483"/>
                <a:gd name="T4" fmla="*/ 16 w 269"/>
                <a:gd name="T5" fmla="*/ 23 h 483"/>
                <a:gd name="T6" fmla="*/ 16 w 269"/>
                <a:gd name="T7" fmla="*/ 21 h 483"/>
                <a:gd name="T8" fmla="*/ 16 w 269"/>
                <a:gd name="T9" fmla="*/ 18 h 483"/>
                <a:gd name="T10" fmla="*/ 15 w 269"/>
                <a:gd name="T11" fmla="*/ 16 h 483"/>
                <a:gd name="T12" fmla="*/ 15 w 269"/>
                <a:gd name="T13" fmla="*/ 14 h 483"/>
                <a:gd name="T14" fmla="*/ 14 w 269"/>
                <a:gd name="T15" fmla="*/ 12 h 483"/>
                <a:gd name="T16" fmla="*/ 13 w 269"/>
                <a:gd name="T17" fmla="*/ 10 h 483"/>
                <a:gd name="T18" fmla="*/ 12 w 269"/>
                <a:gd name="T19" fmla="*/ 8 h 483"/>
                <a:gd name="T20" fmla="*/ 10 w 269"/>
                <a:gd name="T21" fmla="*/ 6 h 483"/>
                <a:gd name="T22" fmla="*/ 9 w 269"/>
                <a:gd name="T23" fmla="*/ 5 h 483"/>
                <a:gd name="T24" fmla="*/ 7 w 269"/>
                <a:gd name="T25" fmla="*/ 3 h 483"/>
                <a:gd name="T26" fmla="*/ 6 w 269"/>
                <a:gd name="T27" fmla="*/ 2 h 483"/>
                <a:gd name="T28" fmla="*/ 4 w 269"/>
                <a:gd name="T29" fmla="*/ 1 h 483"/>
                <a:gd name="T30" fmla="*/ 2 w 269"/>
                <a:gd name="T31" fmla="*/ 1 h 483"/>
                <a:gd name="T32" fmla="*/ 0 w 269"/>
                <a:gd name="T33" fmla="*/ 0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3">
                  <a:moveTo>
                    <a:pt x="261" y="483"/>
                  </a:moveTo>
                  <a:lnTo>
                    <a:pt x="267" y="439"/>
                  </a:lnTo>
                  <a:lnTo>
                    <a:pt x="269" y="396"/>
                  </a:lnTo>
                  <a:lnTo>
                    <a:pt x="268" y="354"/>
                  </a:lnTo>
                  <a:lnTo>
                    <a:pt x="264" y="313"/>
                  </a:lnTo>
                  <a:lnTo>
                    <a:pt x="256" y="273"/>
                  </a:lnTo>
                  <a:lnTo>
                    <a:pt x="245" y="236"/>
                  </a:lnTo>
                  <a:lnTo>
                    <a:pt x="232" y="200"/>
                  </a:lnTo>
                  <a:lnTo>
                    <a:pt x="216" y="166"/>
                  </a:lnTo>
                  <a:lnTo>
                    <a:pt x="196" y="134"/>
                  </a:lnTo>
                  <a:lnTo>
                    <a:pt x="175" y="106"/>
                  </a:lnTo>
                  <a:lnTo>
                    <a:pt x="151" y="79"/>
                  </a:lnTo>
                  <a:lnTo>
                    <a:pt x="125" y="57"/>
                  </a:lnTo>
                  <a:lnTo>
                    <a:pt x="96" y="36"/>
                  </a:lnTo>
                  <a:lnTo>
                    <a:pt x="65" y="21"/>
                  </a:lnTo>
                  <a:lnTo>
                    <a:pt x="34" y="9"/>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7" name="Freeform 220">
              <a:extLst>
                <a:ext uri="{FF2B5EF4-FFF2-40B4-BE49-F238E27FC236}">
                  <a16:creationId xmlns:a16="http://schemas.microsoft.com/office/drawing/2014/main" id="{346BD5F6-6095-45AF-96EB-85463704FD2A}"/>
                </a:ext>
              </a:extLst>
            </p:cNvPr>
            <p:cNvSpPr>
              <a:spLocks/>
            </p:cNvSpPr>
            <p:nvPr/>
          </p:nvSpPr>
          <p:spPr bwMode="auto">
            <a:xfrm>
              <a:off x="4800" y="1620"/>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8" name="Freeform 221">
              <a:extLst>
                <a:ext uri="{FF2B5EF4-FFF2-40B4-BE49-F238E27FC236}">
                  <a16:creationId xmlns:a16="http://schemas.microsoft.com/office/drawing/2014/main" id="{97EB5305-BDE0-4189-9EC9-1501169C7234}"/>
                </a:ext>
              </a:extLst>
            </p:cNvPr>
            <p:cNvSpPr>
              <a:spLocks/>
            </p:cNvSpPr>
            <p:nvPr/>
          </p:nvSpPr>
          <p:spPr bwMode="auto">
            <a:xfrm>
              <a:off x="4785" y="1591"/>
              <a:ext cx="1" cy="2"/>
            </a:xfrm>
            <a:custGeom>
              <a:avLst/>
              <a:gdLst>
                <a:gd name="T0" fmla="*/ 0 w 4"/>
                <a:gd name="T1" fmla="*/ 2 h 33"/>
                <a:gd name="T2" fmla="*/ 1 w 4"/>
                <a:gd name="T3" fmla="*/ 0 h 33"/>
                <a:gd name="T4" fmla="*/ 0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0" y="33"/>
                  </a:moveTo>
                  <a:lnTo>
                    <a:pt x="4" y="0"/>
                  </a:lnTo>
                  <a:lnTo>
                    <a:pt x="0"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9" name="Freeform 222">
              <a:extLst>
                <a:ext uri="{FF2B5EF4-FFF2-40B4-BE49-F238E27FC236}">
                  <a16:creationId xmlns:a16="http://schemas.microsoft.com/office/drawing/2014/main" id="{52E95430-8DD6-469E-89C7-E8E27D9EA0A2}"/>
                </a:ext>
              </a:extLst>
            </p:cNvPr>
            <p:cNvSpPr>
              <a:spLocks/>
            </p:cNvSpPr>
            <p:nvPr/>
          </p:nvSpPr>
          <p:spPr bwMode="auto">
            <a:xfrm>
              <a:off x="4761" y="1591"/>
              <a:ext cx="24" cy="22"/>
            </a:xfrm>
            <a:custGeom>
              <a:avLst/>
              <a:gdLst>
                <a:gd name="T0" fmla="*/ 24 w 410"/>
                <a:gd name="T1" fmla="*/ 0 h 369"/>
                <a:gd name="T2" fmla="*/ 22 w 410"/>
                <a:gd name="T3" fmla="*/ 0 h 369"/>
                <a:gd name="T4" fmla="*/ 20 w 410"/>
                <a:gd name="T5" fmla="*/ 0 h 369"/>
                <a:gd name="T6" fmla="*/ 18 w 410"/>
                <a:gd name="T7" fmla="*/ 0 h 369"/>
                <a:gd name="T8" fmla="*/ 16 w 410"/>
                <a:gd name="T9" fmla="*/ 1 h 369"/>
                <a:gd name="T10" fmla="*/ 14 w 410"/>
                <a:gd name="T11" fmla="*/ 2 h 369"/>
                <a:gd name="T12" fmla="*/ 12 w 410"/>
                <a:gd name="T13" fmla="*/ 3 h 369"/>
                <a:gd name="T14" fmla="*/ 10 w 410"/>
                <a:gd name="T15" fmla="*/ 4 h 369"/>
                <a:gd name="T16" fmla="*/ 9 w 410"/>
                <a:gd name="T17" fmla="*/ 5 h 369"/>
                <a:gd name="T18" fmla="*/ 7 w 410"/>
                <a:gd name="T19" fmla="*/ 7 h 369"/>
                <a:gd name="T20" fmla="*/ 6 w 410"/>
                <a:gd name="T21" fmla="*/ 8 h 369"/>
                <a:gd name="T22" fmla="*/ 4 w 410"/>
                <a:gd name="T23" fmla="*/ 10 h 369"/>
                <a:gd name="T24" fmla="*/ 3 w 410"/>
                <a:gd name="T25" fmla="*/ 12 h 369"/>
                <a:gd name="T26" fmla="*/ 2 w 410"/>
                <a:gd name="T27" fmla="*/ 15 h 369"/>
                <a:gd name="T28" fmla="*/ 1 w 410"/>
                <a:gd name="T29" fmla="*/ 17 h 369"/>
                <a:gd name="T30" fmla="*/ 1 w 410"/>
                <a:gd name="T31" fmla="*/ 19 h 369"/>
                <a:gd name="T32" fmla="*/ 0 w 410"/>
                <a:gd name="T33" fmla="*/ 2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4"/>
                  </a:moveTo>
                  <a:lnTo>
                    <a:pt x="375" y="0"/>
                  </a:lnTo>
                  <a:lnTo>
                    <a:pt x="341" y="0"/>
                  </a:lnTo>
                  <a:lnTo>
                    <a:pt x="307" y="5"/>
                  </a:lnTo>
                  <a:lnTo>
                    <a:pt x="273" y="14"/>
                  </a:lnTo>
                  <a:lnTo>
                    <a:pt x="241" y="27"/>
                  </a:lnTo>
                  <a:lnTo>
                    <a:pt x="209" y="43"/>
                  </a:lnTo>
                  <a:lnTo>
                    <a:pt x="179" y="63"/>
                  </a:lnTo>
                  <a:lnTo>
                    <a:pt x="151" y="86"/>
                  </a:lnTo>
                  <a:lnTo>
                    <a:pt x="123" y="112"/>
                  </a:lnTo>
                  <a:lnTo>
                    <a:pt x="99" y="141"/>
                  </a:lnTo>
                  <a:lnTo>
                    <a:pt x="75" y="173"/>
                  </a:lnTo>
                  <a:lnTo>
                    <a:pt x="55" y="208"/>
                  </a:lnTo>
                  <a:lnTo>
                    <a:pt x="36" y="245"/>
                  </a:lnTo>
                  <a:lnTo>
                    <a:pt x="21" y="285"/>
                  </a:lnTo>
                  <a:lnTo>
                    <a:pt x="9" y="325"/>
                  </a:lnTo>
                  <a:lnTo>
                    <a:pt x="0" y="369"/>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0" name="Freeform 223">
              <a:extLst>
                <a:ext uri="{FF2B5EF4-FFF2-40B4-BE49-F238E27FC236}">
                  <a16:creationId xmlns:a16="http://schemas.microsoft.com/office/drawing/2014/main" id="{F0EA8380-E379-40D6-8D5A-B50611B82E16}"/>
                </a:ext>
              </a:extLst>
            </p:cNvPr>
            <p:cNvSpPr>
              <a:spLocks/>
            </p:cNvSpPr>
            <p:nvPr/>
          </p:nvSpPr>
          <p:spPr bwMode="auto">
            <a:xfrm>
              <a:off x="4785" y="1591"/>
              <a:ext cx="1" cy="2"/>
            </a:xfrm>
            <a:custGeom>
              <a:avLst/>
              <a:gdLst>
                <a:gd name="T0" fmla="*/ 1 w 4"/>
                <a:gd name="T1" fmla="*/ 0 h 33"/>
                <a:gd name="T2" fmla="*/ 0 w 4"/>
                <a:gd name="T3" fmla="*/ 2 h 33"/>
                <a:gd name="T4" fmla="*/ 1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4" y="0"/>
                  </a:moveTo>
                  <a:lnTo>
                    <a:pt x="0" y="33"/>
                  </a:lnTo>
                  <a:lnTo>
                    <a:pt x="4"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1" name="Freeform 224">
              <a:extLst>
                <a:ext uri="{FF2B5EF4-FFF2-40B4-BE49-F238E27FC236}">
                  <a16:creationId xmlns:a16="http://schemas.microsoft.com/office/drawing/2014/main" id="{F42E4F65-3AEC-4B08-A3C6-054FFCEA94A9}"/>
                </a:ext>
              </a:extLst>
            </p:cNvPr>
            <p:cNvSpPr>
              <a:spLocks/>
            </p:cNvSpPr>
            <p:nvPr/>
          </p:nvSpPr>
          <p:spPr bwMode="auto">
            <a:xfrm>
              <a:off x="4760" y="1613"/>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2" name="Freeform 225">
              <a:extLst>
                <a:ext uri="{FF2B5EF4-FFF2-40B4-BE49-F238E27FC236}">
                  <a16:creationId xmlns:a16="http://schemas.microsoft.com/office/drawing/2014/main" id="{7B338AC2-9024-4AEE-B647-14D59EA424B4}"/>
                </a:ext>
              </a:extLst>
            </p:cNvPr>
            <p:cNvSpPr>
              <a:spLocks/>
            </p:cNvSpPr>
            <p:nvPr/>
          </p:nvSpPr>
          <p:spPr bwMode="auto">
            <a:xfrm>
              <a:off x="4761" y="1613"/>
              <a:ext cx="16" cy="29"/>
            </a:xfrm>
            <a:custGeom>
              <a:avLst/>
              <a:gdLst>
                <a:gd name="T0" fmla="*/ 1 w 270"/>
                <a:gd name="T1" fmla="*/ 0 h 483"/>
                <a:gd name="T2" fmla="*/ 0 w 270"/>
                <a:gd name="T3" fmla="*/ 3 h 483"/>
                <a:gd name="T4" fmla="*/ 0 w 270"/>
                <a:gd name="T5" fmla="*/ 5 h 483"/>
                <a:gd name="T6" fmla="*/ 0 w 270"/>
                <a:gd name="T7" fmla="*/ 8 h 483"/>
                <a:gd name="T8" fmla="*/ 0 w 270"/>
                <a:gd name="T9" fmla="*/ 10 h 483"/>
                <a:gd name="T10" fmla="*/ 1 w 270"/>
                <a:gd name="T11" fmla="*/ 13 h 483"/>
                <a:gd name="T12" fmla="*/ 1 w 270"/>
                <a:gd name="T13" fmla="*/ 15 h 483"/>
                <a:gd name="T14" fmla="*/ 2 w 270"/>
                <a:gd name="T15" fmla="*/ 17 h 483"/>
                <a:gd name="T16" fmla="*/ 3 w 270"/>
                <a:gd name="T17" fmla="*/ 19 h 483"/>
                <a:gd name="T18" fmla="*/ 4 w 270"/>
                <a:gd name="T19" fmla="*/ 21 h 483"/>
                <a:gd name="T20" fmla="*/ 6 w 270"/>
                <a:gd name="T21" fmla="*/ 23 h 483"/>
                <a:gd name="T22" fmla="*/ 7 w 270"/>
                <a:gd name="T23" fmla="*/ 24 h 483"/>
                <a:gd name="T24" fmla="*/ 9 w 270"/>
                <a:gd name="T25" fmla="*/ 26 h 483"/>
                <a:gd name="T26" fmla="*/ 10 w 270"/>
                <a:gd name="T27" fmla="*/ 27 h 483"/>
                <a:gd name="T28" fmla="*/ 12 w 270"/>
                <a:gd name="T29" fmla="*/ 28 h 483"/>
                <a:gd name="T30" fmla="*/ 14 w 270"/>
                <a:gd name="T31" fmla="*/ 28 h 483"/>
                <a:gd name="T32" fmla="*/ 16 w 270"/>
                <a:gd name="T33" fmla="*/ 29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0" h="483">
                  <a:moveTo>
                    <a:pt x="9" y="0"/>
                  </a:moveTo>
                  <a:lnTo>
                    <a:pt x="3" y="43"/>
                  </a:lnTo>
                  <a:lnTo>
                    <a:pt x="0" y="86"/>
                  </a:lnTo>
                  <a:lnTo>
                    <a:pt x="2" y="128"/>
                  </a:lnTo>
                  <a:lnTo>
                    <a:pt x="6" y="169"/>
                  </a:lnTo>
                  <a:lnTo>
                    <a:pt x="13" y="209"/>
                  </a:lnTo>
                  <a:lnTo>
                    <a:pt x="24" y="247"/>
                  </a:lnTo>
                  <a:lnTo>
                    <a:pt x="37" y="283"/>
                  </a:lnTo>
                  <a:lnTo>
                    <a:pt x="54" y="316"/>
                  </a:lnTo>
                  <a:lnTo>
                    <a:pt x="73" y="348"/>
                  </a:lnTo>
                  <a:lnTo>
                    <a:pt x="94" y="377"/>
                  </a:lnTo>
                  <a:lnTo>
                    <a:pt x="118" y="403"/>
                  </a:lnTo>
                  <a:lnTo>
                    <a:pt x="144" y="426"/>
                  </a:lnTo>
                  <a:lnTo>
                    <a:pt x="173" y="446"/>
                  </a:lnTo>
                  <a:lnTo>
                    <a:pt x="204" y="462"/>
                  </a:lnTo>
                  <a:lnTo>
                    <a:pt x="235" y="474"/>
                  </a:lnTo>
                  <a:lnTo>
                    <a:pt x="270" y="48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3" name="Freeform 226">
              <a:extLst>
                <a:ext uri="{FF2B5EF4-FFF2-40B4-BE49-F238E27FC236}">
                  <a16:creationId xmlns:a16="http://schemas.microsoft.com/office/drawing/2014/main" id="{22E16E0E-B1C9-4736-B3CA-B8AF6C77E38F}"/>
                </a:ext>
              </a:extLst>
            </p:cNvPr>
            <p:cNvSpPr>
              <a:spLocks/>
            </p:cNvSpPr>
            <p:nvPr/>
          </p:nvSpPr>
          <p:spPr bwMode="auto">
            <a:xfrm>
              <a:off x="4760" y="1613"/>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4" name="Freeform 227">
              <a:extLst>
                <a:ext uri="{FF2B5EF4-FFF2-40B4-BE49-F238E27FC236}">
                  <a16:creationId xmlns:a16="http://schemas.microsoft.com/office/drawing/2014/main" id="{B0BAD202-8E82-4408-A389-B4A9D6506B19}"/>
                </a:ext>
              </a:extLst>
            </p:cNvPr>
            <p:cNvSpPr>
              <a:spLocks/>
            </p:cNvSpPr>
            <p:nvPr/>
          </p:nvSpPr>
          <p:spPr bwMode="auto">
            <a:xfrm>
              <a:off x="4777" y="1641"/>
              <a:ext cx="1" cy="2"/>
            </a:xfrm>
            <a:custGeom>
              <a:avLst/>
              <a:gdLst>
                <a:gd name="T0" fmla="*/ 1 w 4"/>
                <a:gd name="T1" fmla="*/ 0 h 32"/>
                <a:gd name="T2" fmla="*/ 0 w 4"/>
                <a:gd name="T3" fmla="*/ 2 h 32"/>
                <a:gd name="T4" fmla="*/ 1 w 4"/>
                <a:gd name="T5" fmla="*/ 0 h 32"/>
                <a:gd name="T6" fmla="*/ 0 60000 65536"/>
                <a:gd name="T7" fmla="*/ 0 60000 65536"/>
                <a:gd name="T8" fmla="*/ 0 60000 65536"/>
              </a:gdLst>
              <a:ahLst/>
              <a:cxnLst>
                <a:cxn ang="T6">
                  <a:pos x="T0" y="T1"/>
                </a:cxn>
                <a:cxn ang="T7">
                  <a:pos x="T2" y="T3"/>
                </a:cxn>
                <a:cxn ang="T8">
                  <a:pos x="T4" y="T5"/>
                </a:cxn>
              </a:cxnLst>
              <a:rect l="0" t="0" r="r" b="b"/>
              <a:pathLst>
                <a:path w="4" h="32">
                  <a:moveTo>
                    <a:pt x="4" y="0"/>
                  </a:moveTo>
                  <a:lnTo>
                    <a:pt x="0" y="32"/>
                  </a:lnTo>
                  <a:lnTo>
                    <a:pt x="4"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5" name="Freeform 228">
              <a:extLst>
                <a:ext uri="{FF2B5EF4-FFF2-40B4-BE49-F238E27FC236}">
                  <a16:creationId xmlns:a16="http://schemas.microsoft.com/office/drawing/2014/main" id="{F9789C08-E4E5-4CF0-BD4C-0DA3592EB320}"/>
                </a:ext>
              </a:extLst>
            </p:cNvPr>
            <p:cNvSpPr>
              <a:spLocks noEditPoints="1"/>
            </p:cNvSpPr>
            <p:nvPr/>
          </p:nvSpPr>
          <p:spPr bwMode="auto">
            <a:xfrm>
              <a:off x="4774" y="1597"/>
              <a:ext cx="18" cy="20"/>
            </a:xfrm>
            <a:custGeom>
              <a:avLst/>
              <a:gdLst>
                <a:gd name="T0" fmla="*/ 9 w 307"/>
                <a:gd name="T1" fmla="*/ 5 h 354"/>
                <a:gd name="T2" fmla="*/ 12 w 307"/>
                <a:gd name="T3" fmla="*/ 5 h 354"/>
                <a:gd name="T4" fmla="*/ 13 w 307"/>
                <a:gd name="T5" fmla="*/ 6 h 354"/>
                <a:gd name="T6" fmla="*/ 13 w 307"/>
                <a:gd name="T7" fmla="*/ 8 h 354"/>
                <a:gd name="T8" fmla="*/ 11 w 307"/>
                <a:gd name="T9" fmla="*/ 9 h 354"/>
                <a:gd name="T10" fmla="*/ 10 w 307"/>
                <a:gd name="T11" fmla="*/ 9 h 354"/>
                <a:gd name="T12" fmla="*/ 7 w 307"/>
                <a:gd name="T13" fmla="*/ 8 h 354"/>
                <a:gd name="T14" fmla="*/ 6 w 307"/>
                <a:gd name="T15" fmla="*/ 9 h 354"/>
                <a:gd name="T16" fmla="*/ 5 w 307"/>
                <a:gd name="T17" fmla="*/ 7 h 354"/>
                <a:gd name="T18" fmla="*/ 10 w 307"/>
                <a:gd name="T19" fmla="*/ 7 h 354"/>
                <a:gd name="T20" fmla="*/ 11 w 307"/>
                <a:gd name="T21" fmla="*/ 6 h 354"/>
                <a:gd name="T22" fmla="*/ 10 w 307"/>
                <a:gd name="T23" fmla="*/ 6 h 354"/>
                <a:gd name="T24" fmla="*/ 7 w 307"/>
                <a:gd name="T25" fmla="*/ 6 h 354"/>
                <a:gd name="T26" fmla="*/ 7 w 307"/>
                <a:gd name="T27" fmla="*/ 7 h 354"/>
                <a:gd name="T28" fmla="*/ 5 w 307"/>
                <a:gd name="T29" fmla="*/ 13 h 354"/>
                <a:gd name="T30" fmla="*/ 10 w 307"/>
                <a:gd name="T31" fmla="*/ 13 h 354"/>
                <a:gd name="T32" fmla="*/ 12 w 307"/>
                <a:gd name="T33" fmla="*/ 14 h 354"/>
                <a:gd name="T34" fmla="*/ 9 w 307"/>
                <a:gd name="T35" fmla="*/ 17 h 354"/>
                <a:gd name="T36" fmla="*/ 7 w 307"/>
                <a:gd name="T37" fmla="*/ 17 h 354"/>
                <a:gd name="T38" fmla="*/ 6 w 307"/>
                <a:gd name="T39" fmla="*/ 17 h 354"/>
                <a:gd name="T40" fmla="*/ 5 w 307"/>
                <a:gd name="T41" fmla="*/ 15 h 354"/>
                <a:gd name="T42" fmla="*/ 4 w 307"/>
                <a:gd name="T43" fmla="*/ 13 h 354"/>
                <a:gd name="T44" fmla="*/ 6 w 307"/>
                <a:gd name="T45" fmla="*/ 13 h 354"/>
                <a:gd name="T46" fmla="*/ 6 w 307"/>
                <a:gd name="T47" fmla="*/ 15 h 354"/>
                <a:gd name="T48" fmla="*/ 7 w 307"/>
                <a:gd name="T49" fmla="*/ 16 h 354"/>
                <a:gd name="T50" fmla="*/ 10 w 307"/>
                <a:gd name="T51" fmla="*/ 14 h 354"/>
                <a:gd name="T52" fmla="*/ 3 w 307"/>
                <a:gd name="T53" fmla="*/ 2 h 354"/>
                <a:gd name="T54" fmla="*/ 9 w 307"/>
                <a:gd name="T55" fmla="*/ 3 h 354"/>
                <a:gd name="T56" fmla="*/ 9 w 307"/>
                <a:gd name="T57" fmla="*/ 1 h 354"/>
                <a:gd name="T58" fmla="*/ 9 w 307"/>
                <a:gd name="T59" fmla="*/ 0 h 354"/>
                <a:gd name="T60" fmla="*/ 12 w 307"/>
                <a:gd name="T61" fmla="*/ 2 h 354"/>
                <a:gd name="T62" fmla="*/ 13 w 307"/>
                <a:gd name="T63" fmla="*/ 3 h 354"/>
                <a:gd name="T64" fmla="*/ 15 w 307"/>
                <a:gd name="T65" fmla="*/ 3 h 354"/>
                <a:gd name="T66" fmla="*/ 18 w 307"/>
                <a:gd name="T67" fmla="*/ 4 h 354"/>
                <a:gd name="T68" fmla="*/ 16 w 307"/>
                <a:gd name="T69" fmla="*/ 5 h 354"/>
                <a:gd name="T70" fmla="*/ 10 w 307"/>
                <a:gd name="T71" fmla="*/ 4 h 354"/>
                <a:gd name="T72" fmla="*/ 9 w 307"/>
                <a:gd name="T73" fmla="*/ 3 h 354"/>
                <a:gd name="T74" fmla="*/ 6 w 307"/>
                <a:gd name="T75" fmla="*/ 3 h 354"/>
                <a:gd name="T76" fmla="*/ 4 w 307"/>
                <a:gd name="T77" fmla="*/ 4 h 354"/>
                <a:gd name="T78" fmla="*/ 2 w 307"/>
                <a:gd name="T79" fmla="*/ 3 h 354"/>
                <a:gd name="T80" fmla="*/ 4 w 307"/>
                <a:gd name="T81" fmla="*/ 10 h 354"/>
                <a:gd name="T82" fmla="*/ 10 w 307"/>
                <a:gd name="T83" fmla="*/ 11 h 354"/>
                <a:gd name="T84" fmla="*/ 13 w 307"/>
                <a:gd name="T85" fmla="*/ 11 h 354"/>
                <a:gd name="T86" fmla="*/ 14 w 307"/>
                <a:gd name="T87" fmla="*/ 11 h 354"/>
                <a:gd name="T88" fmla="*/ 16 w 307"/>
                <a:gd name="T89" fmla="*/ 14 h 354"/>
                <a:gd name="T90" fmla="*/ 16 w 307"/>
                <a:gd name="T91" fmla="*/ 16 h 354"/>
                <a:gd name="T92" fmla="*/ 14 w 307"/>
                <a:gd name="T93" fmla="*/ 19 h 354"/>
                <a:gd name="T94" fmla="*/ 13 w 307"/>
                <a:gd name="T95" fmla="*/ 20 h 354"/>
                <a:gd name="T96" fmla="*/ 12 w 307"/>
                <a:gd name="T97" fmla="*/ 19 h 354"/>
                <a:gd name="T98" fmla="*/ 10 w 307"/>
                <a:gd name="T99" fmla="*/ 18 h 354"/>
                <a:gd name="T100" fmla="*/ 13 w 307"/>
                <a:gd name="T101" fmla="*/ 18 h 354"/>
                <a:gd name="T102" fmla="*/ 14 w 307"/>
                <a:gd name="T103" fmla="*/ 13 h 354"/>
                <a:gd name="T104" fmla="*/ 11 w 307"/>
                <a:gd name="T105" fmla="*/ 12 h 354"/>
                <a:gd name="T106" fmla="*/ 9 w 307"/>
                <a:gd name="T107" fmla="*/ 11 h 354"/>
                <a:gd name="T108" fmla="*/ 5 w 307"/>
                <a:gd name="T109" fmla="*/ 11 h 354"/>
                <a:gd name="T110" fmla="*/ 3 w 307"/>
                <a:gd name="T111" fmla="*/ 12 h 354"/>
                <a:gd name="T112" fmla="*/ 2 w 307"/>
                <a:gd name="T113" fmla="*/ 13 h 354"/>
                <a:gd name="T114" fmla="*/ 2 w 307"/>
                <a:gd name="T115" fmla="*/ 15 h 354"/>
                <a:gd name="T116" fmla="*/ 2 w 307"/>
                <a:gd name="T117" fmla="*/ 17 h 354"/>
                <a:gd name="T118" fmla="*/ 0 w 307"/>
                <a:gd name="T119" fmla="*/ 16 h 354"/>
                <a:gd name="T120" fmla="*/ 1 w 307"/>
                <a:gd name="T121" fmla="*/ 13 h 354"/>
                <a:gd name="T122" fmla="*/ 1 w 307"/>
                <a:gd name="T123" fmla="*/ 11 h 354"/>
                <a:gd name="T124" fmla="*/ 0 w 307"/>
                <a:gd name="T125" fmla="*/ 10 h 3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 h="354">
                  <a:moveTo>
                    <a:pt x="101" y="85"/>
                  </a:moveTo>
                  <a:lnTo>
                    <a:pt x="102" y="85"/>
                  </a:lnTo>
                  <a:lnTo>
                    <a:pt x="104" y="85"/>
                  </a:lnTo>
                  <a:lnTo>
                    <a:pt x="106" y="85"/>
                  </a:lnTo>
                  <a:lnTo>
                    <a:pt x="108" y="86"/>
                  </a:lnTo>
                  <a:lnTo>
                    <a:pt x="110" y="86"/>
                  </a:lnTo>
                  <a:lnTo>
                    <a:pt x="112" y="86"/>
                  </a:lnTo>
                  <a:lnTo>
                    <a:pt x="113" y="86"/>
                  </a:lnTo>
                  <a:lnTo>
                    <a:pt x="115" y="86"/>
                  </a:lnTo>
                  <a:lnTo>
                    <a:pt x="118" y="86"/>
                  </a:lnTo>
                  <a:lnTo>
                    <a:pt x="120" y="86"/>
                  </a:lnTo>
                  <a:lnTo>
                    <a:pt x="121" y="86"/>
                  </a:lnTo>
                  <a:lnTo>
                    <a:pt x="123" y="86"/>
                  </a:lnTo>
                  <a:lnTo>
                    <a:pt x="125" y="86"/>
                  </a:lnTo>
                  <a:lnTo>
                    <a:pt x="126" y="86"/>
                  </a:lnTo>
                  <a:lnTo>
                    <a:pt x="128" y="86"/>
                  </a:lnTo>
                  <a:lnTo>
                    <a:pt x="130" y="86"/>
                  </a:lnTo>
                  <a:lnTo>
                    <a:pt x="131" y="86"/>
                  </a:lnTo>
                  <a:lnTo>
                    <a:pt x="133" y="86"/>
                  </a:lnTo>
                  <a:lnTo>
                    <a:pt x="135" y="86"/>
                  </a:lnTo>
                  <a:lnTo>
                    <a:pt x="137" y="86"/>
                  </a:lnTo>
                  <a:lnTo>
                    <a:pt x="140" y="86"/>
                  </a:lnTo>
                  <a:lnTo>
                    <a:pt x="143" y="86"/>
                  </a:lnTo>
                  <a:lnTo>
                    <a:pt x="146" y="86"/>
                  </a:lnTo>
                  <a:lnTo>
                    <a:pt x="149" y="87"/>
                  </a:lnTo>
                  <a:lnTo>
                    <a:pt x="152" y="87"/>
                  </a:lnTo>
                  <a:lnTo>
                    <a:pt x="156" y="87"/>
                  </a:lnTo>
                  <a:lnTo>
                    <a:pt x="158" y="87"/>
                  </a:lnTo>
                  <a:lnTo>
                    <a:pt x="161" y="87"/>
                  </a:lnTo>
                  <a:lnTo>
                    <a:pt x="165" y="87"/>
                  </a:lnTo>
                  <a:lnTo>
                    <a:pt x="167" y="87"/>
                  </a:lnTo>
                  <a:lnTo>
                    <a:pt x="168" y="87"/>
                  </a:lnTo>
                  <a:lnTo>
                    <a:pt x="170" y="88"/>
                  </a:lnTo>
                  <a:lnTo>
                    <a:pt x="171" y="88"/>
                  </a:lnTo>
                  <a:lnTo>
                    <a:pt x="172" y="88"/>
                  </a:lnTo>
                  <a:lnTo>
                    <a:pt x="173" y="88"/>
                  </a:lnTo>
                  <a:lnTo>
                    <a:pt x="175" y="88"/>
                  </a:lnTo>
                  <a:lnTo>
                    <a:pt x="176" y="88"/>
                  </a:lnTo>
                  <a:lnTo>
                    <a:pt x="177" y="88"/>
                  </a:lnTo>
                  <a:lnTo>
                    <a:pt x="179" y="88"/>
                  </a:lnTo>
                  <a:lnTo>
                    <a:pt x="180" y="88"/>
                  </a:lnTo>
                  <a:lnTo>
                    <a:pt x="182" y="88"/>
                  </a:lnTo>
                  <a:lnTo>
                    <a:pt x="183" y="88"/>
                  </a:lnTo>
                  <a:lnTo>
                    <a:pt x="184" y="88"/>
                  </a:lnTo>
                  <a:lnTo>
                    <a:pt x="185" y="88"/>
                  </a:lnTo>
                  <a:lnTo>
                    <a:pt x="186" y="88"/>
                  </a:lnTo>
                  <a:lnTo>
                    <a:pt x="187" y="88"/>
                  </a:lnTo>
                  <a:lnTo>
                    <a:pt x="188" y="89"/>
                  </a:lnTo>
                  <a:lnTo>
                    <a:pt x="189" y="89"/>
                  </a:lnTo>
                  <a:lnTo>
                    <a:pt x="191" y="89"/>
                  </a:lnTo>
                  <a:lnTo>
                    <a:pt x="192" y="89"/>
                  </a:lnTo>
                  <a:lnTo>
                    <a:pt x="193" y="89"/>
                  </a:lnTo>
                  <a:lnTo>
                    <a:pt x="194" y="89"/>
                  </a:lnTo>
                  <a:lnTo>
                    <a:pt x="195" y="89"/>
                  </a:lnTo>
                  <a:lnTo>
                    <a:pt x="196" y="89"/>
                  </a:lnTo>
                  <a:lnTo>
                    <a:pt x="197" y="89"/>
                  </a:lnTo>
                  <a:lnTo>
                    <a:pt x="198" y="89"/>
                  </a:lnTo>
                  <a:lnTo>
                    <a:pt x="199" y="89"/>
                  </a:lnTo>
                  <a:lnTo>
                    <a:pt x="200" y="88"/>
                  </a:lnTo>
                  <a:lnTo>
                    <a:pt x="201" y="88"/>
                  </a:lnTo>
                  <a:lnTo>
                    <a:pt x="202" y="88"/>
                  </a:lnTo>
                  <a:lnTo>
                    <a:pt x="203" y="88"/>
                  </a:lnTo>
                  <a:lnTo>
                    <a:pt x="204" y="88"/>
                  </a:lnTo>
                  <a:lnTo>
                    <a:pt x="205" y="88"/>
                  </a:lnTo>
                  <a:lnTo>
                    <a:pt x="206" y="88"/>
                  </a:lnTo>
                  <a:lnTo>
                    <a:pt x="207" y="89"/>
                  </a:lnTo>
                  <a:lnTo>
                    <a:pt x="208" y="89"/>
                  </a:lnTo>
                  <a:lnTo>
                    <a:pt x="209" y="90"/>
                  </a:lnTo>
                  <a:lnTo>
                    <a:pt x="210" y="91"/>
                  </a:lnTo>
                  <a:lnTo>
                    <a:pt x="211" y="92"/>
                  </a:lnTo>
                  <a:lnTo>
                    <a:pt x="212" y="93"/>
                  </a:lnTo>
                  <a:lnTo>
                    <a:pt x="215" y="94"/>
                  </a:lnTo>
                  <a:lnTo>
                    <a:pt x="216" y="95"/>
                  </a:lnTo>
                  <a:lnTo>
                    <a:pt x="218" y="97"/>
                  </a:lnTo>
                  <a:lnTo>
                    <a:pt x="221" y="99"/>
                  </a:lnTo>
                  <a:lnTo>
                    <a:pt x="222" y="100"/>
                  </a:lnTo>
                  <a:lnTo>
                    <a:pt x="223" y="102"/>
                  </a:lnTo>
                  <a:lnTo>
                    <a:pt x="224" y="102"/>
                  </a:lnTo>
                  <a:lnTo>
                    <a:pt x="224" y="103"/>
                  </a:lnTo>
                  <a:lnTo>
                    <a:pt x="225" y="104"/>
                  </a:lnTo>
                  <a:lnTo>
                    <a:pt x="226" y="105"/>
                  </a:lnTo>
                  <a:lnTo>
                    <a:pt x="227" y="105"/>
                  </a:lnTo>
                  <a:lnTo>
                    <a:pt x="227" y="106"/>
                  </a:lnTo>
                  <a:lnTo>
                    <a:pt x="228" y="107"/>
                  </a:lnTo>
                  <a:lnTo>
                    <a:pt x="229" y="108"/>
                  </a:lnTo>
                  <a:lnTo>
                    <a:pt x="229" y="109"/>
                  </a:lnTo>
                  <a:lnTo>
                    <a:pt x="230" y="110"/>
                  </a:lnTo>
                  <a:lnTo>
                    <a:pt x="230" y="111"/>
                  </a:lnTo>
                  <a:lnTo>
                    <a:pt x="231" y="113"/>
                  </a:lnTo>
                  <a:lnTo>
                    <a:pt x="231" y="114"/>
                  </a:lnTo>
                  <a:lnTo>
                    <a:pt x="231" y="115"/>
                  </a:lnTo>
                  <a:lnTo>
                    <a:pt x="231" y="116"/>
                  </a:lnTo>
                  <a:lnTo>
                    <a:pt x="231" y="117"/>
                  </a:lnTo>
                  <a:lnTo>
                    <a:pt x="230" y="117"/>
                  </a:lnTo>
                  <a:lnTo>
                    <a:pt x="230" y="118"/>
                  </a:lnTo>
                  <a:lnTo>
                    <a:pt x="230" y="119"/>
                  </a:lnTo>
                  <a:lnTo>
                    <a:pt x="229" y="120"/>
                  </a:lnTo>
                  <a:lnTo>
                    <a:pt x="229" y="121"/>
                  </a:lnTo>
                  <a:lnTo>
                    <a:pt x="228" y="121"/>
                  </a:lnTo>
                  <a:lnTo>
                    <a:pt x="228" y="122"/>
                  </a:lnTo>
                  <a:lnTo>
                    <a:pt x="227" y="122"/>
                  </a:lnTo>
                  <a:lnTo>
                    <a:pt x="227" y="123"/>
                  </a:lnTo>
                  <a:lnTo>
                    <a:pt x="225" y="123"/>
                  </a:lnTo>
                  <a:lnTo>
                    <a:pt x="224" y="123"/>
                  </a:lnTo>
                  <a:lnTo>
                    <a:pt x="223" y="124"/>
                  </a:lnTo>
                  <a:lnTo>
                    <a:pt x="222" y="124"/>
                  </a:lnTo>
                  <a:lnTo>
                    <a:pt x="222" y="125"/>
                  </a:lnTo>
                  <a:lnTo>
                    <a:pt x="221" y="125"/>
                  </a:lnTo>
                  <a:lnTo>
                    <a:pt x="220" y="125"/>
                  </a:lnTo>
                  <a:lnTo>
                    <a:pt x="220" y="126"/>
                  </a:lnTo>
                  <a:lnTo>
                    <a:pt x="219" y="126"/>
                  </a:lnTo>
                  <a:lnTo>
                    <a:pt x="218" y="127"/>
                  </a:lnTo>
                  <a:lnTo>
                    <a:pt x="218" y="128"/>
                  </a:lnTo>
                  <a:lnTo>
                    <a:pt x="216" y="130"/>
                  </a:lnTo>
                  <a:lnTo>
                    <a:pt x="215" y="133"/>
                  </a:lnTo>
                  <a:lnTo>
                    <a:pt x="214" y="135"/>
                  </a:lnTo>
                  <a:lnTo>
                    <a:pt x="212" y="137"/>
                  </a:lnTo>
                  <a:lnTo>
                    <a:pt x="211" y="138"/>
                  </a:lnTo>
                  <a:lnTo>
                    <a:pt x="210" y="140"/>
                  </a:lnTo>
                  <a:lnTo>
                    <a:pt x="210" y="141"/>
                  </a:lnTo>
                  <a:lnTo>
                    <a:pt x="209" y="142"/>
                  </a:lnTo>
                  <a:lnTo>
                    <a:pt x="209" y="143"/>
                  </a:lnTo>
                  <a:lnTo>
                    <a:pt x="208" y="144"/>
                  </a:lnTo>
                  <a:lnTo>
                    <a:pt x="207" y="145"/>
                  </a:lnTo>
                  <a:lnTo>
                    <a:pt x="207" y="146"/>
                  </a:lnTo>
                  <a:lnTo>
                    <a:pt x="206" y="146"/>
                  </a:lnTo>
                  <a:lnTo>
                    <a:pt x="206" y="148"/>
                  </a:lnTo>
                  <a:lnTo>
                    <a:pt x="205" y="148"/>
                  </a:lnTo>
                  <a:lnTo>
                    <a:pt x="204" y="149"/>
                  </a:lnTo>
                  <a:lnTo>
                    <a:pt x="204" y="150"/>
                  </a:lnTo>
                  <a:lnTo>
                    <a:pt x="204" y="151"/>
                  </a:lnTo>
                  <a:lnTo>
                    <a:pt x="203" y="151"/>
                  </a:lnTo>
                  <a:lnTo>
                    <a:pt x="203" y="152"/>
                  </a:lnTo>
                  <a:lnTo>
                    <a:pt x="202" y="152"/>
                  </a:lnTo>
                  <a:lnTo>
                    <a:pt x="202" y="153"/>
                  </a:lnTo>
                  <a:lnTo>
                    <a:pt x="201" y="153"/>
                  </a:lnTo>
                  <a:lnTo>
                    <a:pt x="201" y="154"/>
                  </a:lnTo>
                  <a:lnTo>
                    <a:pt x="200" y="154"/>
                  </a:lnTo>
                  <a:lnTo>
                    <a:pt x="200" y="155"/>
                  </a:lnTo>
                  <a:lnTo>
                    <a:pt x="199" y="156"/>
                  </a:lnTo>
                  <a:lnTo>
                    <a:pt x="198" y="156"/>
                  </a:lnTo>
                  <a:lnTo>
                    <a:pt x="197" y="157"/>
                  </a:lnTo>
                  <a:lnTo>
                    <a:pt x="197" y="158"/>
                  </a:lnTo>
                  <a:lnTo>
                    <a:pt x="196" y="158"/>
                  </a:lnTo>
                  <a:lnTo>
                    <a:pt x="195" y="158"/>
                  </a:lnTo>
                  <a:lnTo>
                    <a:pt x="194" y="159"/>
                  </a:lnTo>
                  <a:lnTo>
                    <a:pt x="193" y="159"/>
                  </a:lnTo>
                  <a:lnTo>
                    <a:pt x="192" y="159"/>
                  </a:lnTo>
                  <a:lnTo>
                    <a:pt x="191" y="160"/>
                  </a:lnTo>
                  <a:lnTo>
                    <a:pt x="190" y="160"/>
                  </a:lnTo>
                  <a:lnTo>
                    <a:pt x="189" y="160"/>
                  </a:lnTo>
                  <a:lnTo>
                    <a:pt x="188" y="160"/>
                  </a:lnTo>
                  <a:lnTo>
                    <a:pt x="187" y="161"/>
                  </a:lnTo>
                  <a:lnTo>
                    <a:pt x="185" y="161"/>
                  </a:lnTo>
                  <a:lnTo>
                    <a:pt x="184" y="161"/>
                  </a:lnTo>
                  <a:lnTo>
                    <a:pt x="183" y="161"/>
                  </a:lnTo>
                  <a:lnTo>
                    <a:pt x="182" y="161"/>
                  </a:lnTo>
                  <a:lnTo>
                    <a:pt x="181" y="160"/>
                  </a:lnTo>
                  <a:lnTo>
                    <a:pt x="180" y="160"/>
                  </a:lnTo>
                  <a:lnTo>
                    <a:pt x="179" y="159"/>
                  </a:lnTo>
                  <a:lnTo>
                    <a:pt x="178" y="159"/>
                  </a:lnTo>
                  <a:lnTo>
                    <a:pt x="177" y="158"/>
                  </a:lnTo>
                  <a:lnTo>
                    <a:pt x="176" y="158"/>
                  </a:lnTo>
                  <a:lnTo>
                    <a:pt x="176" y="157"/>
                  </a:lnTo>
                  <a:lnTo>
                    <a:pt x="175" y="157"/>
                  </a:lnTo>
                  <a:lnTo>
                    <a:pt x="174" y="156"/>
                  </a:lnTo>
                  <a:lnTo>
                    <a:pt x="173" y="155"/>
                  </a:lnTo>
                  <a:lnTo>
                    <a:pt x="172" y="154"/>
                  </a:lnTo>
                  <a:lnTo>
                    <a:pt x="171" y="154"/>
                  </a:lnTo>
                  <a:lnTo>
                    <a:pt x="170" y="153"/>
                  </a:lnTo>
                  <a:lnTo>
                    <a:pt x="169" y="152"/>
                  </a:lnTo>
                  <a:lnTo>
                    <a:pt x="168" y="152"/>
                  </a:lnTo>
                  <a:lnTo>
                    <a:pt x="167" y="152"/>
                  </a:lnTo>
                  <a:lnTo>
                    <a:pt x="166" y="152"/>
                  </a:lnTo>
                  <a:lnTo>
                    <a:pt x="165" y="152"/>
                  </a:lnTo>
                  <a:lnTo>
                    <a:pt x="163" y="152"/>
                  </a:lnTo>
                  <a:lnTo>
                    <a:pt x="162" y="152"/>
                  </a:lnTo>
                  <a:lnTo>
                    <a:pt x="160" y="152"/>
                  </a:lnTo>
                  <a:lnTo>
                    <a:pt x="159" y="152"/>
                  </a:lnTo>
                  <a:lnTo>
                    <a:pt x="158" y="152"/>
                  </a:lnTo>
                  <a:lnTo>
                    <a:pt x="157" y="152"/>
                  </a:lnTo>
                  <a:lnTo>
                    <a:pt x="156" y="152"/>
                  </a:lnTo>
                  <a:lnTo>
                    <a:pt x="155" y="152"/>
                  </a:lnTo>
                  <a:lnTo>
                    <a:pt x="151" y="152"/>
                  </a:lnTo>
                  <a:lnTo>
                    <a:pt x="148" y="152"/>
                  </a:lnTo>
                  <a:lnTo>
                    <a:pt x="145" y="152"/>
                  </a:lnTo>
                  <a:lnTo>
                    <a:pt x="143" y="152"/>
                  </a:lnTo>
                  <a:lnTo>
                    <a:pt x="141" y="152"/>
                  </a:lnTo>
                  <a:lnTo>
                    <a:pt x="139" y="152"/>
                  </a:lnTo>
                  <a:lnTo>
                    <a:pt x="137" y="152"/>
                  </a:lnTo>
                  <a:lnTo>
                    <a:pt x="136" y="152"/>
                  </a:lnTo>
                  <a:lnTo>
                    <a:pt x="135" y="152"/>
                  </a:lnTo>
                  <a:lnTo>
                    <a:pt x="134" y="152"/>
                  </a:lnTo>
                  <a:lnTo>
                    <a:pt x="133" y="152"/>
                  </a:lnTo>
                  <a:lnTo>
                    <a:pt x="132" y="152"/>
                  </a:lnTo>
                  <a:lnTo>
                    <a:pt x="131" y="152"/>
                  </a:lnTo>
                  <a:lnTo>
                    <a:pt x="130" y="152"/>
                  </a:lnTo>
                  <a:lnTo>
                    <a:pt x="129" y="152"/>
                  </a:lnTo>
                  <a:lnTo>
                    <a:pt x="122" y="150"/>
                  </a:lnTo>
                  <a:lnTo>
                    <a:pt x="121" y="150"/>
                  </a:lnTo>
                  <a:lnTo>
                    <a:pt x="120" y="150"/>
                  </a:lnTo>
                  <a:lnTo>
                    <a:pt x="119" y="150"/>
                  </a:lnTo>
                  <a:lnTo>
                    <a:pt x="118" y="150"/>
                  </a:lnTo>
                  <a:lnTo>
                    <a:pt x="117" y="150"/>
                  </a:lnTo>
                  <a:lnTo>
                    <a:pt x="115" y="150"/>
                  </a:lnTo>
                  <a:lnTo>
                    <a:pt x="115" y="151"/>
                  </a:lnTo>
                  <a:lnTo>
                    <a:pt x="115" y="152"/>
                  </a:lnTo>
                  <a:lnTo>
                    <a:pt x="115" y="153"/>
                  </a:lnTo>
                  <a:lnTo>
                    <a:pt x="115" y="154"/>
                  </a:lnTo>
                  <a:lnTo>
                    <a:pt x="115" y="155"/>
                  </a:lnTo>
                  <a:lnTo>
                    <a:pt x="114" y="155"/>
                  </a:lnTo>
                  <a:lnTo>
                    <a:pt x="114" y="156"/>
                  </a:lnTo>
                  <a:lnTo>
                    <a:pt x="114" y="157"/>
                  </a:lnTo>
                  <a:lnTo>
                    <a:pt x="114" y="158"/>
                  </a:lnTo>
                  <a:lnTo>
                    <a:pt x="114" y="159"/>
                  </a:lnTo>
                  <a:lnTo>
                    <a:pt x="113" y="159"/>
                  </a:lnTo>
                  <a:lnTo>
                    <a:pt x="113" y="160"/>
                  </a:lnTo>
                  <a:lnTo>
                    <a:pt x="112" y="161"/>
                  </a:lnTo>
                  <a:lnTo>
                    <a:pt x="112" y="162"/>
                  </a:lnTo>
                  <a:lnTo>
                    <a:pt x="112" y="163"/>
                  </a:lnTo>
                  <a:lnTo>
                    <a:pt x="112" y="164"/>
                  </a:lnTo>
                  <a:lnTo>
                    <a:pt x="112" y="165"/>
                  </a:lnTo>
                  <a:lnTo>
                    <a:pt x="112" y="166"/>
                  </a:lnTo>
                  <a:lnTo>
                    <a:pt x="111" y="166"/>
                  </a:lnTo>
                  <a:lnTo>
                    <a:pt x="110" y="166"/>
                  </a:lnTo>
                  <a:lnTo>
                    <a:pt x="109" y="166"/>
                  </a:lnTo>
                  <a:lnTo>
                    <a:pt x="108" y="166"/>
                  </a:lnTo>
                  <a:lnTo>
                    <a:pt x="107" y="166"/>
                  </a:lnTo>
                  <a:lnTo>
                    <a:pt x="107" y="167"/>
                  </a:lnTo>
                  <a:lnTo>
                    <a:pt x="105" y="166"/>
                  </a:lnTo>
                  <a:lnTo>
                    <a:pt x="104" y="166"/>
                  </a:lnTo>
                  <a:lnTo>
                    <a:pt x="103" y="165"/>
                  </a:lnTo>
                  <a:lnTo>
                    <a:pt x="101" y="164"/>
                  </a:lnTo>
                  <a:lnTo>
                    <a:pt x="100" y="163"/>
                  </a:lnTo>
                  <a:lnTo>
                    <a:pt x="99" y="162"/>
                  </a:lnTo>
                  <a:lnTo>
                    <a:pt x="98" y="160"/>
                  </a:lnTo>
                  <a:lnTo>
                    <a:pt x="96" y="159"/>
                  </a:lnTo>
                  <a:lnTo>
                    <a:pt x="95" y="157"/>
                  </a:lnTo>
                  <a:lnTo>
                    <a:pt x="94" y="156"/>
                  </a:lnTo>
                  <a:lnTo>
                    <a:pt x="93" y="154"/>
                  </a:lnTo>
                  <a:lnTo>
                    <a:pt x="93" y="153"/>
                  </a:lnTo>
                  <a:lnTo>
                    <a:pt x="92" y="151"/>
                  </a:lnTo>
                  <a:lnTo>
                    <a:pt x="92" y="150"/>
                  </a:lnTo>
                  <a:lnTo>
                    <a:pt x="91" y="149"/>
                  </a:lnTo>
                  <a:lnTo>
                    <a:pt x="92" y="148"/>
                  </a:lnTo>
                  <a:lnTo>
                    <a:pt x="92" y="145"/>
                  </a:lnTo>
                  <a:lnTo>
                    <a:pt x="92" y="144"/>
                  </a:lnTo>
                  <a:lnTo>
                    <a:pt x="92" y="143"/>
                  </a:lnTo>
                  <a:lnTo>
                    <a:pt x="92" y="142"/>
                  </a:lnTo>
                  <a:lnTo>
                    <a:pt x="93" y="141"/>
                  </a:lnTo>
                  <a:lnTo>
                    <a:pt x="93" y="140"/>
                  </a:lnTo>
                  <a:lnTo>
                    <a:pt x="93" y="139"/>
                  </a:lnTo>
                  <a:lnTo>
                    <a:pt x="93" y="138"/>
                  </a:lnTo>
                  <a:lnTo>
                    <a:pt x="93" y="136"/>
                  </a:lnTo>
                  <a:lnTo>
                    <a:pt x="92" y="135"/>
                  </a:lnTo>
                  <a:lnTo>
                    <a:pt x="92" y="133"/>
                  </a:lnTo>
                  <a:lnTo>
                    <a:pt x="92" y="132"/>
                  </a:lnTo>
                  <a:lnTo>
                    <a:pt x="92" y="130"/>
                  </a:lnTo>
                  <a:lnTo>
                    <a:pt x="92" y="127"/>
                  </a:lnTo>
                  <a:lnTo>
                    <a:pt x="92" y="125"/>
                  </a:lnTo>
                  <a:lnTo>
                    <a:pt x="92" y="122"/>
                  </a:lnTo>
                  <a:lnTo>
                    <a:pt x="92" y="95"/>
                  </a:lnTo>
                  <a:lnTo>
                    <a:pt x="91" y="94"/>
                  </a:lnTo>
                  <a:lnTo>
                    <a:pt x="91" y="93"/>
                  </a:lnTo>
                  <a:lnTo>
                    <a:pt x="91" y="92"/>
                  </a:lnTo>
                  <a:lnTo>
                    <a:pt x="90" y="91"/>
                  </a:lnTo>
                  <a:lnTo>
                    <a:pt x="90" y="90"/>
                  </a:lnTo>
                  <a:lnTo>
                    <a:pt x="89" y="89"/>
                  </a:lnTo>
                  <a:lnTo>
                    <a:pt x="88" y="89"/>
                  </a:lnTo>
                  <a:lnTo>
                    <a:pt x="88" y="88"/>
                  </a:lnTo>
                  <a:lnTo>
                    <a:pt x="87" y="87"/>
                  </a:lnTo>
                  <a:lnTo>
                    <a:pt x="86" y="87"/>
                  </a:lnTo>
                  <a:lnTo>
                    <a:pt x="86" y="86"/>
                  </a:lnTo>
                  <a:lnTo>
                    <a:pt x="85" y="86"/>
                  </a:lnTo>
                  <a:lnTo>
                    <a:pt x="84" y="85"/>
                  </a:lnTo>
                  <a:lnTo>
                    <a:pt x="84" y="84"/>
                  </a:lnTo>
                  <a:lnTo>
                    <a:pt x="84" y="83"/>
                  </a:lnTo>
                  <a:lnTo>
                    <a:pt x="85" y="82"/>
                  </a:lnTo>
                  <a:lnTo>
                    <a:pt x="86" y="82"/>
                  </a:lnTo>
                  <a:lnTo>
                    <a:pt x="87" y="82"/>
                  </a:lnTo>
                  <a:lnTo>
                    <a:pt x="88" y="82"/>
                  </a:lnTo>
                  <a:lnTo>
                    <a:pt x="89" y="82"/>
                  </a:lnTo>
                  <a:lnTo>
                    <a:pt x="90" y="82"/>
                  </a:lnTo>
                  <a:lnTo>
                    <a:pt x="91" y="82"/>
                  </a:lnTo>
                  <a:lnTo>
                    <a:pt x="92" y="82"/>
                  </a:lnTo>
                  <a:lnTo>
                    <a:pt x="93" y="83"/>
                  </a:lnTo>
                  <a:lnTo>
                    <a:pt x="101" y="85"/>
                  </a:lnTo>
                  <a:close/>
                  <a:moveTo>
                    <a:pt x="163" y="132"/>
                  </a:moveTo>
                  <a:lnTo>
                    <a:pt x="165" y="132"/>
                  </a:lnTo>
                  <a:lnTo>
                    <a:pt x="166" y="132"/>
                  </a:lnTo>
                  <a:lnTo>
                    <a:pt x="167" y="132"/>
                  </a:lnTo>
                  <a:lnTo>
                    <a:pt x="168" y="132"/>
                  </a:lnTo>
                  <a:lnTo>
                    <a:pt x="169" y="132"/>
                  </a:lnTo>
                  <a:lnTo>
                    <a:pt x="170" y="132"/>
                  </a:lnTo>
                  <a:lnTo>
                    <a:pt x="171" y="132"/>
                  </a:lnTo>
                  <a:lnTo>
                    <a:pt x="172" y="132"/>
                  </a:lnTo>
                  <a:lnTo>
                    <a:pt x="174" y="132"/>
                  </a:lnTo>
                  <a:lnTo>
                    <a:pt x="175" y="132"/>
                  </a:lnTo>
                  <a:lnTo>
                    <a:pt x="176" y="132"/>
                  </a:lnTo>
                  <a:lnTo>
                    <a:pt x="177" y="132"/>
                  </a:lnTo>
                  <a:lnTo>
                    <a:pt x="178" y="132"/>
                  </a:lnTo>
                  <a:lnTo>
                    <a:pt x="179" y="132"/>
                  </a:lnTo>
                  <a:lnTo>
                    <a:pt x="180" y="132"/>
                  </a:lnTo>
                  <a:lnTo>
                    <a:pt x="181" y="132"/>
                  </a:lnTo>
                  <a:lnTo>
                    <a:pt x="182" y="132"/>
                  </a:lnTo>
                  <a:lnTo>
                    <a:pt x="182" y="131"/>
                  </a:lnTo>
                  <a:lnTo>
                    <a:pt x="183" y="131"/>
                  </a:lnTo>
                  <a:lnTo>
                    <a:pt x="184" y="131"/>
                  </a:lnTo>
                  <a:lnTo>
                    <a:pt x="184" y="130"/>
                  </a:lnTo>
                  <a:lnTo>
                    <a:pt x="185" y="129"/>
                  </a:lnTo>
                  <a:lnTo>
                    <a:pt x="185" y="128"/>
                  </a:lnTo>
                  <a:lnTo>
                    <a:pt x="186" y="126"/>
                  </a:lnTo>
                  <a:lnTo>
                    <a:pt x="187" y="124"/>
                  </a:lnTo>
                  <a:lnTo>
                    <a:pt x="188" y="123"/>
                  </a:lnTo>
                  <a:lnTo>
                    <a:pt x="188" y="121"/>
                  </a:lnTo>
                  <a:lnTo>
                    <a:pt x="189" y="119"/>
                  </a:lnTo>
                  <a:lnTo>
                    <a:pt x="190" y="117"/>
                  </a:lnTo>
                  <a:lnTo>
                    <a:pt x="190" y="115"/>
                  </a:lnTo>
                  <a:lnTo>
                    <a:pt x="191" y="113"/>
                  </a:lnTo>
                  <a:lnTo>
                    <a:pt x="192" y="112"/>
                  </a:lnTo>
                  <a:lnTo>
                    <a:pt x="192" y="110"/>
                  </a:lnTo>
                  <a:lnTo>
                    <a:pt x="192" y="109"/>
                  </a:lnTo>
                  <a:lnTo>
                    <a:pt x="192" y="107"/>
                  </a:lnTo>
                  <a:lnTo>
                    <a:pt x="193" y="107"/>
                  </a:lnTo>
                  <a:lnTo>
                    <a:pt x="193" y="106"/>
                  </a:lnTo>
                  <a:lnTo>
                    <a:pt x="193" y="105"/>
                  </a:lnTo>
                  <a:lnTo>
                    <a:pt x="193" y="104"/>
                  </a:lnTo>
                  <a:lnTo>
                    <a:pt x="193" y="103"/>
                  </a:lnTo>
                  <a:lnTo>
                    <a:pt x="193" y="102"/>
                  </a:lnTo>
                  <a:lnTo>
                    <a:pt x="193" y="100"/>
                  </a:lnTo>
                  <a:lnTo>
                    <a:pt x="194" y="100"/>
                  </a:lnTo>
                  <a:lnTo>
                    <a:pt x="192" y="99"/>
                  </a:lnTo>
                  <a:lnTo>
                    <a:pt x="190" y="99"/>
                  </a:lnTo>
                  <a:lnTo>
                    <a:pt x="189" y="99"/>
                  </a:lnTo>
                  <a:lnTo>
                    <a:pt x="187" y="99"/>
                  </a:lnTo>
                  <a:lnTo>
                    <a:pt x="186" y="99"/>
                  </a:lnTo>
                  <a:lnTo>
                    <a:pt x="185" y="98"/>
                  </a:lnTo>
                  <a:lnTo>
                    <a:pt x="184" y="98"/>
                  </a:lnTo>
                  <a:lnTo>
                    <a:pt x="183" y="98"/>
                  </a:lnTo>
                  <a:lnTo>
                    <a:pt x="182" y="98"/>
                  </a:lnTo>
                  <a:lnTo>
                    <a:pt x="181" y="98"/>
                  </a:lnTo>
                  <a:lnTo>
                    <a:pt x="180" y="98"/>
                  </a:lnTo>
                  <a:lnTo>
                    <a:pt x="179" y="98"/>
                  </a:lnTo>
                  <a:lnTo>
                    <a:pt x="178" y="98"/>
                  </a:lnTo>
                  <a:lnTo>
                    <a:pt x="177" y="99"/>
                  </a:lnTo>
                  <a:lnTo>
                    <a:pt x="174" y="98"/>
                  </a:lnTo>
                  <a:lnTo>
                    <a:pt x="171" y="98"/>
                  </a:lnTo>
                  <a:lnTo>
                    <a:pt x="168" y="98"/>
                  </a:lnTo>
                  <a:lnTo>
                    <a:pt x="165" y="98"/>
                  </a:lnTo>
                  <a:lnTo>
                    <a:pt x="161" y="98"/>
                  </a:lnTo>
                  <a:lnTo>
                    <a:pt x="158" y="98"/>
                  </a:lnTo>
                  <a:lnTo>
                    <a:pt x="155" y="98"/>
                  </a:lnTo>
                  <a:lnTo>
                    <a:pt x="152" y="98"/>
                  </a:lnTo>
                  <a:lnTo>
                    <a:pt x="149" y="98"/>
                  </a:lnTo>
                  <a:lnTo>
                    <a:pt x="146" y="98"/>
                  </a:lnTo>
                  <a:lnTo>
                    <a:pt x="143" y="98"/>
                  </a:lnTo>
                  <a:lnTo>
                    <a:pt x="140" y="98"/>
                  </a:lnTo>
                  <a:lnTo>
                    <a:pt x="137" y="98"/>
                  </a:lnTo>
                  <a:lnTo>
                    <a:pt x="134" y="98"/>
                  </a:lnTo>
                  <a:lnTo>
                    <a:pt x="131" y="98"/>
                  </a:lnTo>
                  <a:lnTo>
                    <a:pt x="128" y="98"/>
                  </a:lnTo>
                  <a:lnTo>
                    <a:pt x="126" y="98"/>
                  </a:lnTo>
                  <a:lnTo>
                    <a:pt x="125" y="98"/>
                  </a:lnTo>
                  <a:lnTo>
                    <a:pt x="124" y="98"/>
                  </a:lnTo>
                  <a:lnTo>
                    <a:pt x="123" y="98"/>
                  </a:lnTo>
                  <a:lnTo>
                    <a:pt x="122" y="98"/>
                  </a:lnTo>
                  <a:lnTo>
                    <a:pt x="121" y="98"/>
                  </a:lnTo>
                  <a:lnTo>
                    <a:pt x="120" y="98"/>
                  </a:lnTo>
                  <a:lnTo>
                    <a:pt x="119" y="98"/>
                  </a:lnTo>
                  <a:lnTo>
                    <a:pt x="118" y="98"/>
                  </a:lnTo>
                  <a:lnTo>
                    <a:pt x="117" y="98"/>
                  </a:lnTo>
                  <a:lnTo>
                    <a:pt x="117" y="99"/>
                  </a:lnTo>
                  <a:lnTo>
                    <a:pt x="117" y="100"/>
                  </a:lnTo>
                  <a:lnTo>
                    <a:pt x="115" y="102"/>
                  </a:lnTo>
                  <a:lnTo>
                    <a:pt x="115" y="103"/>
                  </a:lnTo>
                  <a:lnTo>
                    <a:pt x="115" y="104"/>
                  </a:lnTo>
                  <a:lnTo>
                    <a:pt x="115" y="105"/>
                  </a:lnTo>
                  <a:lnTo>
                    <a:pt x="115" y="106"/>
                  </a:lnTo>
                  <a:lnTo>
                    <a:pt x="115" y="107"/>
                  </a:lnTo>
                  <a:lnTo>
                    <a:pt x="115" y="108"/>
                  </a:lnTo>
                  <a:lnTo>
                    <a:pt x="115" y="109"/>
                  </a:lnTo>
                  <a:lnTo>
                    <a:pt x="115" y="110"/>
                  </a:lnTo>
                  <a:lnTo>
                    <a:pt x="115" y="111"/>
                  </a:lnTo>
                  <a:lnTo>
                    <a:pt x="115" y="112"/>
                  </a:lnTo>
                  <a:lnTo>
                    <a:pt x="115" y="113"/>
                  </a:lnTo>
                  <a:lnTo>
                    <a:pt x="115" y="114"/>
                  </a:lnTo>
                  <a:lnTo>
                    <a:pt x="115" y="116"/>
                  </a:lnTo>
                  <a:lnTo>
                    <a:pt x="115" y="117"/>
                  </a:lnTo>
                  <a:lnTo>
                    <a:pt x="115" y="119"/>
                  </a:lnTo>
                  <a:lnTo>
                    <a:pt x="115" y="120"/>
                  </a:lnTo>
                  <a:lnTo>
                    <a:pt x="115" y="121"/>
                  </a:lnTo>
                  <a:lnTo>
                    <a:pt x="115" y="123"/>
                  </a:lnTo>
                  <a:lnTo>
                    <a:pt x="115" y="124"/>
                  </a:lnTo>
                  <a:lnTo>
                    <a:pt x="115" y="125"/>
                  </a:lnTo>
                  <a:lnTo>
                    <a:pt x="115" y="126"/>
                  </a:lnTo>
                  <a:lnTo>
                    <a:pt x="115" y="127"/>
                  </a:lnTo>
                  <a:lnTo>
                    <a:pt x="115" y="128"/>
                  </a:lnTo>
                  <a:lnTo>
                    <a:pt x="115" y="129"/>
                  </a:lnTo>
                  <a:lnTo>
                    <a:pt x="117" y="129"/>
                  </a:lnTo>
                  <a:lnTo>
                    <a:pt x="117" y="130"/>
                  </a:lnTo>
                  <a:lnTo>
                    <a:pt x="118" y="130"/>
                  </a:lnTo>
                  <a:lnTo>
                    <a:pt x="119" y="131"/>
                  </a:lnTo>
                  <a:lnTo>
                    <a:pt x="120" y="131"/>
                  </a:lnTo>
                  <a:lnTo>
                    <a:pt x="121" y="131"/>
                  </a:lnTo>
                  <a:lnTo>
                    <a:pt x="122" y="131"/>
                  </a:lnTo>
                  <a:lnTo>
                    <a:pt x="123" y="131"/>
                  </a:lnTo>
                  <a:lnTo>
                    <a:pt x="124" y="131"/>
                  </a:lnTo>
                  <a:lnTo>
                    <a:pt x="125" y="131"/>
                  </a:lnTo>
                  <a:lnTo>
                    <a:pt x="126" y="131"/>
                  </a:lnTo>
                  <a:lnTo>
                    <a:pt x="127" y="131"/>
                  </a:lnTo>
                  <a:lnTo>
                    <a:pt x="129" y="131"/>
                  </a:lnTo>
                  <a:lnTo>
                    <a:pt x="130" y="131"/>
                  </a:lnTo>
                  <a:lnTo>
                    <a:pt x="131" y="131"/>
                  </a:lnTo>
                  <a:lnTo>
                    <a:pt x="132" y="131"/>
                  </a:lnTo>
                  <a:lnTo>
                    <a:pt x="133" y="131"/>
                  </a:lnTo>
                  <a:lnTo>
                    <a:pt x="163" y="132"/>
                  </a:lnTo>
                  <a:close/>
                  <a:moveTo>
                    <a:pt x="64" y="219"/>
                  </a:moveTo>
                  <a:lnTo>
                    <a:pt x="65" y="219"/>
                  </a:lnTo>
                  <a:lnTo>
                    <a:pt x="66" y="219"/>
                  </a:lnTo>
                  <a:lnTo>
                    <a:pt x="68" y="220"/>
                  </a:lnTo>
                  <a:lnTo>
                    <a:pt x="69" y="220"/>
                  </a:lnTo>
                  <a:lnTo>
                    <a:pt x="70" y="220"/>
                  </a:lnTo>
                  <a:lnTo>
                    <a:pt x="71" y="220"/>
                  </a:lnTo>
                  <a:lnTo>
                    <a:pt x="72" y="221"/>
                  </a:lnTo>
                  <a:lnTo>
                    <a:pt x="73" y="221"/>
                  </a:lnTo>
                  <a:lnTo>
                    <a:pt x="74" y="221"/>
                  </a:lnTo>
                  <a:lnTo>
                    <a:pt x="75" y="221"/>
                  </a:lnTo>
                  <a:lnTo>
                    <a:pt x="76" y="221"/>
                  </a:lnTo>
                  <a:lnTo>
                    <a:pt x="77" y="221"/>
                  </a:lnTo>
                  <a:lnTo>
                    <a:pt x="78" y="221"/>
                  </a:lnTo>
                  <a:lnTo>
                    <a:pt x="79" y="222"/>
                  </a:lnTo>
                  <a:lnTo>
                    <a:pt x="81" y="222"/>
                  </a:lnTo>
                  <a:lnTo>
                    <a:pt x="83" y="222"/>
                  </a:lnTo>
                  <a:lnTo>
                    <a:pt x="85" y="222"/>
                  </a:lnTo>
                  <a:lnTo>
                    <a:pt x="87" y="222"/>
                  </a:lnTo>
                  <a:lnTo>
                    <a:pt x="89" y="222"/>
                  </a:lnTo>
                  <a:lnTo>
                    <a:pt x="91" y="222"/>
                  </a:lnTo>
                  <a:lnTo>
                    <a:pt x="94" y="222"/>
                  </a:lnTo>
                  <a:lnTo>
                    <a:pt x="97" y="222"/>
                  </a:lnTo>
                  <a:lnTo>
                    <a:pt x="100" y="222"/>
                  </a:lnTo>
                  <a:lnTo>
                    <a:pt x="103" y="222"/>
                  </a:lnTo>
                  <a:lnTo>
                    <a:pt x="107" y="222"/>
                  </a:lnTo>
                  <a:lnTo>
                    <a:pt x="112" y="222"/>
                  </a:lnTo>
                  <a:lnTo>
                    <a:pt x="118" y="222"/>
                  </a:lnTo>
                  <a:lnTo>
                    <a:pt x="124" y="222"/>
                  </a:lnTo>
                  <a:lnTo>
                    <a:pt x="130" y="222"/>
                  </a:lnTo>
                  <a:lnTo>
                    <a:pt x="138" y="222"/>
                  </a:lnTo>
                  <a:lnTo>
                    <a:pt x="139" y="222"/>
                  </a:lnTo>
                  <a:lnTo>
                    <a:pt x="140" y="222"/>
                  </a:lnTo>
                  <a:lnTo>
                    <a:pt x="142" y="222"/>
                  </a:lnTo>
                  <a:lnTo>
                    <a:pt x="144" y="222"/>
                  </a:lnTo>
                  <a:lnTo>
                    <a:pt x="146" y="222"/>
                  </a:lnTo>
                  <a:lnTo>
                    <a:pt x="148" y="222"/>
                  </a:lnTo>
                  <a:lnTo>
                    <a:pt x="151" y="222"/>
                  </a:lnTo>
                  <a:lnTo>
                    <a:pt x="153" y="223"/>
                  </a:lnTo>
                  <a:lnTo>
                    <a:pt x="155" y="223"/>
                  </a:lnTo>
                  <a:lnTo>
                    <a:pt x="158" y="223"/>
                  </a:lnTo>
                  <a:lnTo>
                    <a:pt x="160" y="223"/>
                  </a:lnTo>
                  <a:lnTo>
                    <a:pt x="162" y="223"/>
                  </a:lnTo>
                  <a:lnTo>
                    <a:pt x="165" y="223"/>
                  </a:lnTo>
                  <a:lnTo>
                    <a:pt x="167" y="223"/>
                  </a:lnTo>
                  <a:lnTo>
                    <a:pt x="168" y="223"/>
                  </a:lnTo>
                  <a:lnTo>
                    <a:pt x="170" y="224"/>
                  </a:lnTo>
                  <a:lnTo>
                    <a:pt x="171" y="224"/>
                  </a:lnTo>
                  <a:lnTo>
                    <a:pt x="173" y="224"/>
                  </a:lnTo>
                  <a:lnTo>
                    <a:pt x="174" y="225"/>
                  </a:lnTo>
                  <a:lnTo>
                    <a:pt x="176" y="225"/>
                  </a:lnTo>
                  <a:lnTo>
                    <a:pt x="177" y="226"/>
                  </a:lnTo>
                  <a:lnTo>
                    <a:pt x="178" y="226"/>
                  </a:lnTo>
                  <a:lnTo>
                    <a:pt x="179" y="227"/>
                  </a:lnTo>
                  <a:lnTo>
                    <a:pt x="181" y="227"/>
                  </a:lnTo>
                  <a:lnTo>
                    <a:pt x="182" y="228"/>
                  </a:lnTo>
                  <a:lnTo>
                    <a:pt x="183" y="228"/>
                  </a:lnTo>
                  <a:lnTo>
                    <a:pt x="184" y="229"/>
                  </a:lnTo>
                  <a:lnTo>
                    <a:pt x="185" y="230"/>
                  </a:lnTo>
                  <a:lnTo>
                    <a:pt x="186" y="230"/>
                  </a:lnTo>
                  <a:lnTo>
                    <a:pt x="187" y="231"/>
                  </a:lnTo>
                  <a:lnTo>
                    <a:pt x="188" y="232"/>
                  </a:lnTo>
                  <a:lnTo>
                    <a:pt x="189" y="233"/>
                  </a:lnTo>
                  <a:lnTo>
                    <a:pt x="190" y="234"/>
                  </a:lnTo>
                  <a:lnTo>
                    <a:pt x="191" y="235"/>
                  </a:lnTo>
                  <a:lnTo>
                    <a:pt x="193" y="236"/>
                  </a:lnTo>
                  <a:lnTo>
                    <a:pt x="194" y="237"/>
                  </a:lnTo>
                  <a:lnTo>
                    <a:pt x="195" y="239"/>
                  </a:lnTo>
                  <a:lnTo>
                    <a:pt x="195" y="240"/>
                  </a:lnTo>
                  <a:lnTo>
                    <a:pt x="196" y="241"/>
                  </a:lnTo>
                  <a:lnTo>
                    <a:pt x="196" y="242"/>
                  </a:lnTo>
                  <a:lnTo>
                    <a:pt x="197" y="242"/>
                  </a:lnTo>
                  <a:lnTo>
                    <a:pt x="197" y="243"/>
                  </a:lnTo>
                  <a:lnTo>
                    <a:pt x="197" y="244"/>
                  </a:lnTo>
                  <a:lnTo>
                    <a:pt x="197" y="245"/>
                  </a:lnTo>
                  <a:lnTo>
                    <a:pt x="197" y="246"/>
                  </a:lnTo>
                  <a:lnTo>
                    <a:pt x="197" y="247"/>
                  </a:lnTo>
                  <a:lnTo>
                    <a:pt x="198" y="248"/>
                  </a:lnTo>
                  <a:lnTo>
                    <a:pt x="195" y="252"/>
                  </a:lnTo>
                  <a:lnTo>
                    <a:pt x="186" y="268"/>
                  </a:lnTo>
                  <a:lnTo>
                    <a:pt x="185" y="268"/>
                  </a:lnTo>
                  <a:lnTo>
                    <a:pt x="184" y="269"/>
                  </a:lnTo>
                  <a:lnTo>
                    <a:pt x="183" y="270"/>
                  </a:lnTo>
                  <a:lnTo>
                    <a:pt x="183" y="271"/>
                  </a:lnTo>
                  <a:lnTo>
                    <a:pt x="182" y="271"/>
                  </a:lnTo>
                  <a:lnTo>
                    <a:pt x="182" y="272"/>
                  </a:lnTo>
                  <a:lnTo>
                    <a:pt x="181" y="272"/>
                  </a:lnTo>
                  <a:lnTo>
                    <a:pt x="181" y="273"/>
                  </a:lnTo>
                  <a:lnTo>
                    <a:pt x="180" y="274"/>
                  </a:lnTo>
                  <a:lnTo>
                    <a:pt x="179" y="275"/>
                  </a:lnTo>
                  <a:lnTo>
                    <a:pt x="179" y="277"/>
                  </a:lnTo>
                  <a:lnTo>
                    <a:pt x="170" y="285"/>
                  </a:lnTo>
                  <a:lnTo>
                    <a:pt x="169" y="286"/>
                  </a:lnTo>
                  <a:lnTo>
                    <a:pt x="169" y="288"/>
                  </a:lnTo>
                  <a:lnTo>
                    <a:pt x="169" y="289"/>
                  </a:lnTo>
                  <a:lnTo>
                    <a:pt x="168" y="290"/>
                  </a:lnTo>
                  <a:lnTo>
                    <a:pt x="168" y="291"/>
                  </a:lnTo>
                  <a:lnTo>
                    <a:pt x="168" y="292"/>
                  </a:lnTo>
                  <a:lnTo>
                    <a:pt x="168" y="293"/>
                  </a:lnTo>
                  <a:lnTo>
                    <a:pt x="167" y="294"/>
                  </a:lnTo>
                  <a:lnTo>
                    <a:pt x="167" y="295"/>
                  </a:lnTo>
                  <a:lnTo>
                    <a:pt x="166" y="295"/>
                  </a:lnTo>
                  <a:lnTo>
                    <a:pt x="166" y="296"/>
                  </a:lnTo>
                  <a:lnTo>
                    <a:pt x="165" y="296"/>
                  </a:lnTo>
                  <a:lnTo>
                    <a:pt x="163" y="296"/>
                  </a:lnTo>
                  <a:lnTo>
                    <a:pt x="162" y="296"/>
                  </a:lnTo>
                  <a:lnTo>
                    <a:pt x="161" y="296"/>
                  </a:lnTo>
                  <a:lnTo>
                    <a:pt x="160" y="296"/>
                  </a:lnTo>
                  <a:lnTo>
                    <a:pt x="159" y="296"/>
                  </a:lnTo>
                  <a:lnTo>
                    <a:pt x="158" y="296"/>
                  </a:lnTo>
                  <a:lnTo>
                    <a:pt x="157" y="296"/>
                  </a:lnTo>
                  <a:lnTo>
                    <a:pt x="155" y="296"/>
                  </a:lnTo>
                  <a:lnTo>
                    <a:pt x="154" y="296"/>
                  </a:lnTo>
                  <a:lnTo>
                    <a:pt x="153" y="296"/>
                  </a:lnTo>
                  <a:lnTo>
                    <a:pt x="152" y="296"/>
                  </a:lnTo>
                  <a:lnTo>
                    <a:pt x="151" y="296"/>
                  </a:lnTo>
                  <a:lnTo>
                    <a:pt x="150" y="296"/>
                  </a:lnTo>
                  <a:lnTo>
                    <a:pt x="149" y="296"/>
                  </a:lnTo>
                  <a:lnTo>
                    <a:pt x="148" y="296"/>
                  </a:lnTo>
                  <a:lnTo>
                    <a:pt x="147" y="296"/>
                  </a:lnTo>
                  <a:lnTo>
                    <a:pt x="146" y="296"/>
                  </a:lnTo>
                  <a:lnTo>
                    <a:pt x="144" y="296"/>
                  </a:lnTo>
                  <a:lnTo>
                    <a:pt x="143" y="295"/>
                  </a:lnTo>
                  <a:lnTo>
                    <a:pt x="141" y="295"/>
                  </a:lnTo>
                  <a:lnTo>
                    <a:pt x="139" y="295"/>
                  </a:lnTo>
                  <a:lnTo>
                    <a:pt x="137" y="295"/>
                  </a:lnTo>
                  <a:lnTo>
                    <a:pt x="135" y="294"/>
                  </a:lnTo>
                  <a:lnTo>
                    <a:pt x="134" y="294"/>
                  </a:lnTo>
                  <a:lnTo>
                    <a:pt x="133" y="294"/>
                  </a:lnTo>
                  <a:lnTo>
                    <a:pt x="131" y="294"/>
                  </a:lnTo>
                  <a:lnTo>
                    <a:pt x="130" y="294"/>
                  </a:lnTo>
                  <a:lnTo>
                    <a:pt x="128" y="294"/>
                  </a:lnTo>
                  <a:lnTo>
                    <a:pt x="127" y="294"/>
                  </a:lnTo>
                  <a:lnTo>
                    <a:pt x="126" y="294"/>
                  </a:lnTo>
                  <a:lnTo>
                    <a:pt x="124" y="294"/>
                  </a:lnTo>
                  <a:lnTo>
                    <a:pt x="123" y="294"/>
                  </a:lnTo>
                  <a:lnTo>
                    <a:pt x="122" y="294"/>
                  </a:lnTo>
                  <a:lnTo>
                    <a:pt x="121" y="294"/>
                  </a:lnTo>
                  <a:lnTo>
                    <a:pt x="120" y="294"/>
                  </a:lnTo>
                  <a:lnTo>
                    <a:pt x="119" y="294"/>
                  </a:lnTo>
                  <a:lnTo>
                    <a:pt x="117" y="293"/>
                  </a:lnTo>
                  <a:lnTo>
                    <a:pt x="115" y="293"/>
                  </a:lnTo>
                  <a:lnTo>
                    <a:pt x="113" y="293"/>
                  </a:lnTo>
                  <a:lnTo>
                    <a:pt x="112" y="292"/>
                  </a:lnTo>
                  <a:lnTo>
                    <a:pt x="111" y="292"/>
                  </a:lnTo>
                  <a:lnTo>
                    <a:pt x="110" y="292"/>
                  </a:lnTo>
                  <a:lnTo>
                    <a:pt x="109" y="292"/>
                  </a:lnTo>
                  <a:lnTo>
                    <a:pt x="108" y="292"/>
                  </a:lnTo>
                  <a:lnTo>
                    <a:pt x="107" y="292"/>
                  </a:lnTo>
                  <a:lnTo>
                    <a:pt x="107" y="293"/>
                  </a:lnTo>
                  <a:lnTo>
                    <a:pt x="106" y="293"/>
                  </a:lnTo>
                  <a:lnTo>
                    <a:pt x="105" y="293"/>
                  </a:lnTo>
                  <a:lnTo>
                    <a:pt x="104" y="294"/>
                  </a:lnTo>
                  <a:lnTo>
                    <a:pt x="103" y="295"/>
                  </a:lnTo>
                  <a:lnTo>
                    <a:pt x="102" y="295"/>
                  </a:lnTo>
                  <a:lnTo>
                    <a:pt x="102" y="296"/>
                  </a:lnTo>
                  <a:lnTo>
                    <a:pt x="101" y="296"/>
                  </a:lnTo>
                  <a:lnTo>
                    <a:pt x="101" y="297"/>
                  </a:lnTo>
                  <a:lnTo>
                    <a:pt x="100" y="297"/>
                  </a:lnTo>
                  <a:lnTo>
                    <a:pt x="100" y="298"/>
                  </a:lnTo>
                  <a:lnTo>
                    <a:pt x="99" y="298"/>
                  </a:lnTo>
                  <a:lnTo>
                    <a:pt x="98" y="298"/>
                  </a:lnTo>
                  <a:lnTo>
                    <a:pt x="97" y="298"/>
                  </a:lnTo>
                  <a:lnTo>
                    <a:pt x="97" y="299"/>
                  </a:lnTo>
                  <a:lnTo>
                    <a:pt x="96" y="298"/>
                  </a:lnTo>
                  <a:lnTo>
                    <a:pt x="95" y="298"/>
                  </a:lnTo>
                  <a:lnTo>
                    <a:pt x="94" y="298"/>
                  </a:lnTo>
                  <a:lnTo>
                    <a:pt x="94" y="297"/>
                  </a:lnTo>
                  <a:lnTo>
                    <a:pt x="93" y="297"/>
                  </a:lnTo>
                  <a:lnTo>
                    <a:pt x="93" y="296"/>
                  </a:lnTo>
                  <a:lnTo>
                    <a:pt x="92" y="296"/>
                  </a:lnTo>
                  <a:lnTo>
                    <a:pt x="92" y="295"/>
                  </a:lnTo>
                  <a:lnTo>
                    <a:pt x="91" y="294"/>
                  </a:lnTo>
                  <a:lnTo>
                    <a:pt x="90" y="293"/>
                  </a:lnTo>
                  <a:lnTo>
                    <a:pt x="90" y="292"/>
                  </a:lnTo>
                  <a:lnTo>
                    <a:pt x="89" y="290"/>
                  </a:lnTo>
                  <a:lnTo>
                    <a:pt x="88" y="289"/>
                  </a:lnTo>
                  <a:lnTo>
                    <a:pt x="87" y="287"/>
                  </a:lnTo>
                  <a:lnTo>
                    <a:pt x="86" y="285"/>
                  </a:lnTo>
                  <a:lnTo>
                    <a:pt x="85" y="281"/>
                  </a:lnTo>
                  <a:lnTo>
                    <a:pt x="85" y="279"/>
                  </a:lnTo>
                  <a:lnTo>
                    <a:pt x="84" y="277"/>
                  </a:lnTo>
                  <a:lnTo>
                    <a:pt x="84" y="275"/>
                  </a:lnTo>
                  <a:lnTo>
                    <a:pt x="83" y="273"/>
                  </a:lnTo>
                  <a:lnTo>
                    <a:pt x="83" y="272"/>
                  </a:lnTo>
                  <a:lnTo>
                    <a:pt x="83" y="271"/>
                  </a:lnTo>
                  <a:lnTo>
                    <a:pt x="83" y="269"/>
                  </a:lnTo>
                  <a:lnTo>
                    <a:pt x="82" y="268"/>
                  </a:lnTo>
                  <a:lnTo>
                    <a:pt x="82" y="267"/>
                  </a:lnTo>
                  <a:lnTo>
                    <a:pt x="82" y="265"/>
                  </a:lnTo>
                  <a:lnTo>
                    <a:pt x="81" y="264"/>
                  </a:lnTo>
                  <a:lnTo>
                    <a:pt x="81" y="262"/>
                  </a:lnTo>
                  <a:lnTo>
                    <a:pt x="80" y="261"/>
                  </a:lnTo>
                  <a:lnTo>
                    <a:pt x="80" y="259"/>
                  </a:lnTo>
                  <a:lnTo>
                    <a:pt x="80" y="257"/>
                  </a:lnTo>
                  <a:lnTo>
                    <a:pt x="79" y="256"/>
                  </a:lnTo>
                  <a:lnTo>
                    <a:pt x="79" y="254"/>
                  </a:lnTo>
                  <a:lnTo>
                    <a:pt x="79" y="253"/>
                  </a:lnTo>
                  <a:lnTo>
                    <a:pt x="79" y="251"/>
                  </a:lnTo>
                  <a:lnTo>
                    <a:pt x="79" y="249"/>
                  </a:lnTo>
                  <a:lnTo>
                    <a:pt x="79" y="247"/>
                  </a:lnTo>
                  <a:lnTo>
                    <a:pt x="79" y="245"/>
                  </a:lnTo>
                  <a:lnTo>
                    <a:pt x="79" y="243"/>
                  </a:lnTo>
                  <a:lnTo>
                    <a:pt x="78" y="241"/>
                  </a:lnTo>
                  <a:lnTo>
                    <a:pt x="78" y="239"/>
                  </a:lnTo>
                  <a:lnTo>
                    <a:pt x="78" y="237"/>
                  </a:lnTo>
                  <a:lnTo>
                    <a:pt x="78" y="235"/>
                  </a:lnTo>
                  <a:lnTo>
                    <a:pt x="78" y="234"/>
                  </a:lnTo>
                  <a:lnTo>
                    <a:pt x="78" y="233"/>
                  </a:lnTo>
                  <a:lnTo>
                    <a:pt x="78" y="232"/>
                  </a:lnTo>
                  <a:lnTo>
                    <a:pt x="77" y="231"/>
                  </a:lnTo>
                  <a:lnTo>
                    <a:pt x="76" y="230"/>
                  </a:lnTo>
                  <a:lnTo>
                    <a:pt x="75" y="229"/>
                  </a:lnTo>
                  <a:lnTo>
                    <a:pt x="74" y="229"/>
                  </a:lnTo>
                  <a:lnTo>
                    <a:pt x="73" y="228"/>
                  </a:lnTo>
                  <a:lnTo>
                    <a:pt x="72" y="227"/>
                  </a:lnTo>
                  <a:lnTo>
                    <a:pt x="71" y="227"/>
                  </a:lnTo>
                  <a:lnTo>
                    <a:pt x="71" y="226"/>
                  </a:lnTo>
                  <a:lnTo>
                    <a:pt x="70" y="225"/>
                  </a:lnTo>
                  <a:lnTo>
                    <a:pt x="69" y="225"/>
                  </a:lnTo>
                  <a:lnTo>
                    <a:pt x="68" y="224"/>
                  </a:lnTo>
                  <a:lnTo>
                    <a:pt x="68" y="223"/>
                  </a:lnTo>
                  <a:lnTo>
                    <a:pt x="66" y="223"/>
                  </a:lnTo>
                  <a:lnTo>
                    <a:pt x="65" y="222"/>
                  </a:lnTo>
                  <a:lnTo>
                    <a:pt x="64" y="222"/>
                  </a:lnTo>
                  <a:lnTo>
                    <a:pt x="64" y="221"/>
                  </a:lnTo>
                  <a:lnTo>
                    <a:pt x="64" y="220"/>
                  </a:lnTo>
                  <a:lnTo>
                    <a:pt x="64" y="219"/>
                  </a:lnTo>
                  <a:close/>
                  <a:moveTo>
                    <a:pt x="166" y="236"/>
                  </a:moveTo>
                  <a:lnTo>
                    <a:pt x="163" y="235"/>
                  </a:lnTo>
                  <a:lnTo>
                    <a:pt x="162" y="235"/>
                  </a:lnTo>
                  <a:lnTo>
                    <a:pt x="161" y="235"/>
                  </a:lnTo>
                  <a:lnTo>
                    <a:pt x="160" y="235"/>
                  </a:lnTo>
                  <a:lnTo>
                    <a:pt x="159" y="235"/>
                  </a:lnTo>
                  <a:lnTo>
                    <a:pt x="158" y="235"/>
                  </a:lnTo>
                  <a:lnTo>
                    <a:pt x="157" y="235"/>
                  </a:lnTo>
                  <a:lnTo>
                    <a:pt x="156" y="235"/>
                  </a:lnTo>
                  <a:lnTo>
                    <a:pt x="155" y="235"/>
                  </a:lnTo>
                  <a:lnTo>
                    <a:pt x="154" y="235"/>
                  </a:lnTo>
                  <a:lnTo>
                    <a:pt x="153" y="235"/>
                  </a:lnTo>
                  <a:lnTo>
                    <a:pt x="152" y="235"/>
                  </a:lnTo>
                  <a:lnTo>
                    <a:pt x="151" y="235"/>
                  </a:lnTo>
                  <a:lnTo>
                    <a:pt x="117" y="234"/>
                  </a:lnTo>
                  <a:lnTo>
                    <a:pt x="115" y="234"/>
                  </a:lnTo>
                  <a:lnTo>
                    <a:pt x="114" y="234"/>
                  </a:lnTo>
                  <a:lnTo>
                    <a:pt x="113" y="234"/>
                  </a:lnTo>
                  <a:lnTo>
                    <a:pt x="112" y="234"/>
                  </a:lnTo>
                  <a:lnTo>
                    <a:pt x="111" y="234"/>
                  </a:lnTo>
                  <a:lnTo>
                    <a:pt x="110" y="234"/>
                  </a:lnTo>
                  <a:lnTo>
                    <a:pt x="109" y="234"/>
                  </a:lnTo>
                  <a:lnTo>
                    <a:pt x="108" y="234"/>
                  </a:lnTo>
                  <a:lnTo>
                    <a:pt x="107" y="234"/>
                  </a:lnTo>
                  <a:lnTo>
                    <a:pt x="106" y="234"/>
                  </a:lnTo>
                  <a:lnTo>
                    <a:pt x="105" y="234"/>
                  </a:lnTo>
                  <a:lnTo>
                    <a:pt x="104" y="234"/>
                  </a:lnTo>
                  <a:lnTo>
                    <a:pt x="103" y="234"/>
                  </a:lnTo>
                  <a:lnTo>
                    <a:pt x="102" y="235"/>
                  </a:lnTo>
                  <a:lnTo>
                    <a:pt x="101" y="235"/>
                  </a:lnTo>
                  <a:lnTo>
                    <a:pt x="100" y="235"/>
                  </a:lnTo>
                  <a:lnTo>
                    <a:pt x="100" y="236"/>
                  </a:lnTo>
                  <a:lnTo>
                    <a:pt x="100" y="237"/>
                  </a:lnTo>
                  <a:lnTo>
                    <a:pt x="100" y="239"/>
                  </a:lnTo>
                  <a:lnTo>
                    <a:pt x="101" y="240"/>
                  </a:lnTo>
                  <a:lnTo>
                    <a:pt x="101" y="241"/>
                  </a:lnTo>
                  <a:lnTo>
                    <a:pt x="101" y="242"/>
                  </a:lnTo>
                  <a:lnTo>
                    <a:pt x="102" y="243"/>
                  </a:lnTo>
                  <a:lnTo>
                    <a:pt x="102" y="244"/>
                  </a:lnTo>
                  <a:lnTo>
                    <a:pt x="102" y="245"/>
                  </a:lnTo>
                  <a:lnTo>
                    <a:pt x="102" y="246"/>
                  </a:lnTo>
                  <a:lnTo>
                    <a:pt x="102" y="247"/>
                  </a:lnTo>
                  <a:lnTo>
                    <a:pt x="102" y="248"/>
                  </a:lnTo>
                  <a:lnTo>
                    <a:pt x="102" y="249"/>
                  </a:lnTo>
                  <a:lnTo>
                    <a:pt x="102" y="250"/>
                  </a:lnTo>
                  <a:lnTo>
                    <a:pt x="102" y="251"/>
                  </a:lnTo>
                  <a:lnTo>
                    <a:pt x="102" y="252"/>
                  </a:lnTo>
                  <a:lnTo>
                    <a:pt x="102" y="253"/>
                  </a:lnTo>
                  <a:lnTo>
                    <a:pt x="102" y="254"/>
                  </a:lnTo>
                  <a:lnTo>
                    <a:pt x="102" y="255"/>
                  </a:lnTo>
                  <a:lnTo>
                    <a:pt x="102" y="256"/>
                  </a:lnTo>
                  <a:lnTo>
                    <a:pt x="102" y="257"/>
                  </a:lnTo>
                  <a:lnTo>
                    <a:pt x="102" y="258"/>
                  </a:lnTo>
                  <a:lnTo>
                    <a:pt x="103" y="260"/>
                  </a:lnTo>
                  <a:lnTo>
                    <a:pt x="103" y="261"/>
                  </a:lnTo>
                  <a:lnTo>
                    <a:pt x="103" y="262"/>
                  </a:lnTo>
                  <a:lnTo>
                    <a:pt x="103" y="263"/>
                  </a:lnTo>
                  <a:lnTo>
                    <a:pt x="103" y="264"/>
                  </a:lnTo>
                  <a:lnTo>
                    <a:pt x="103" y="265"/>
                  </a:lnTo>
                  <a:lnTo>
                    <a:pt x="103" y="266"/>
                  </a:lnTo>
                  <a:lnTo>
                    <a:pt x="103" y="267"/>
                  </a:lnTo>
                  <a:lnTo>
                    <a:pt x="103" y="268"/>
                  </a:lnTo>
                  <a:lnTo>
                    <a:pt x="103" y="269"/>
                  </a:lnTo>
                  <a:lnTo>
                    <a:pt x="104" y="271"/>
                  </a:lnTo>
                  <a:lnTo>
                    <a:pt x="104" y="272"/>
                  </a:lnTo>
                  <a:lnTo>
                    <a:pt x="104" y="273"/>
                  </a:lnTo>
                  <a:lnTo>
                    <a:pt x="104" y="274"/>
                  </a:lnTo>
                  <a:lnTo>
                    <a:pt x="104" y="275"/>
                  </a:lnTo>
                  <a:lnTo>
                    <a:pt x="104" y="276"/>
                  </a:lnTo>
                  <a:lnTo>
                    <a:pt x="105" y="277"/>
                  </a:lnTo>
                  <a:lnTo>
                    <a:pt x="106" y="277"/>
                  </a:lnTo>
                  <a:lnTo>
                    <a:pt x="107" y="277"/>
                  </a:lnTo>
                  <a:lnTo>
                    <a:pt x="108" y="277"/>
                  </a:lnTo>
                  <a:lnTo>
                    <a:pt x="110" y="277"/>
                  </a:lnTo>
                  <a:lnTo>
                    <a:pt x="112" y="277"/>
                  </a:lnTo>
                  <a:lnTo>
                    <a:pt x="113" y="277"/>
                  </a:lnTo>
                  <a:lnTo>
                    <a:pt x="115" y="277"/>
                  </a:lnTo>
                  <a:lnTo>
                    <a:pt x="118" y="277"/>
                  </a:lnTo>
                  <a:lnTo>
                    <a:pt x="120" y="277"/>
                  </a:lnTo>
                  <a:lnTo>
                    <a:pt x="122" y="277"/>
                  </a:lnTo>
                  <a:lnTo>
                    <a:pt x="124" y="276"/>
                  </a:lnTo>
                  <a:lnTo>
                    <a:pt x="126" y="276"/>
                  </a:lnTo>
                  <a:lnTo>
                    <a:pt x="128" y="276"/>
                  </a:lnTo>
                  <a:lnTo>
                    <a:pt x="130" y="276"/>
                  </a:lnTo>
                  <a:lnTo>
                    <a:pt x="131" y="276"/>
                  </a:lnTo>
                  <a:lnTo>
                    <a:pt x="133" y="276"/>
                  </a:lnTo>
                  <a:lnTo>
                    <a:pt x="134" y="276"/>
                  </a:lnTo>
                  <a:lnTo>
                    <a:pt x="135" y="276"/>
                  </a:lnTo>
                  <a:lnTo>
                    <a:pt x="136" y="276"/>
                  </a:lnTo>
                  <a:lnTo>
                    <a:pt x="137" y="276"/>
                  </a:lnTo>
                  <a:lnTo>
                    <a:pt x="138" y="276"/>
                  </a:lnTo>
                  <a:lnTo>
                    <a:pt x="139" y="276"/>
                  </a:lnTo>
                  <a:lnTo>
                    <a:pt x="140" y="276"/>
                  </a:lnTo>
                  <a:lnTo>
                    <a:pt x="141" y="276"/>
                  </a:lnTo>
                  <a:lnTo>
                    <a:pt x="142" y="276"/>
                  </a:lnTo>
                  <a:lnTo>
                    <a:pt x="143" y="276"/>
                  </a:lnTo>
                  <a:lnTo>
                    <a:pt x="144" y="276"/>
                  </a:lnTo>
                  <a:lnTo>
                    <a:pt x="147" y="271"/>
                  </a:lnTo>
                  <a:lnTo>
                    <a:pt x="150" y="267"/>
                  </a:lnTo>
                  <a:lnTo>
                    <a:pt x="152" y="263"/>
                  </a:lnTo>
                  <a:lnTo>
                    <a:pt x="155" y="260"/>
                  </a:lnTo>
                  <a:lnTo>
                    <a:pt x="157" y="257"/>
                  </a:lnTo>
                  <a:lnTo>
                    <a:pt x="158" y="254"/>
                  </a:lnTo>
                  <a:lnTo>
                    <a:pt x="160" y="252"/>
                  </a:lnTo>
                  <a:lnTo>
                    <a:pt x="161" y="250"/>
                  </a:lnTo>
                  <a:lnTo>
                    <a:pt x="162" y="248"/>
                  </a:lnTo>
                  <a:lnTo>
                    <a:pt x="162" y="246"/>
                  </a:lnTo>
                  <a:lnTo>
                    <a:pt x="163" y="244"/>
                  </a:lnTo>
                  <a:lnTo>
                    <a:pt x="163" y="243"/>
                  </a:lnTo>
                  <a:lnTo>
                    <a:pt x="165" y="241"/>
                  </a:lnTo>
                  <a:lnTo>
                    <a:pt x="165" y="240"/>
                  </a:lnTo>
                  <a:lnTo>
                    <a:pt x="165" y="237"/>
                  </a:lnTo>
                  <a:lnTo>
                    <a:pt x="166" y="236"/>
                  </a:lnTo>
                  <a:close/>
                  <a:moveTo>
                    <a:pt x="25" y="35"/>
                  </a:moveTo>
                  <a:lnTo>
                    <a:pt x="26" y="35"/>
                  </a:lnTo>
                  <a:lnTo>
                    <a:pt x="27" y="35"/>
                  </a:lnTo>
                  <a:lnTo>
                    <a:pt x="28" y="35"/>
                  </a:lnTo>
                  <a:lnTo>
                    <a:pt x="29" y="35"/>
                  </a:lnTo>
                  <a:lnTo>
                    <a:pt x="30" y="36"/>
                  </a:lnTo>
                  <a:lnTo>
                    <a:pt x="31" y="36"/>
                  </a:lnTo>
                  <a:lnTo>
                    <a:pt x="32" y="36"/>
                  </a:lnTo>
                  <a:lnTo>
                    <a:pt x="33" y="36"/>
                  </a:lnTo>
                  <a:lnTo>
                    <a:pt x="34" y="36"/>
                  </a:lnTo>
                  <a:lnTo>
                    <a:pt x="35" y="36"/>
                  </a:lnTo>
                  <a:lnTo>
                    <a:pt x="36" y="37"/>
                  </a:lnTo>
                  <a:lnTo>
                    <a:pt x="37" y="37"/>
                  </a:lnTo>
                  <a:lnTo>
                    <a:pt x="38" y="37"/>
                  </a:lnTo>
                  <a:lnTo>
                    <a:pt x="39" y="37"/>
                  </a:lnTo>
                  <a:lnTo>
                    <a:pt x="40" y="38"/>
                  </a:lnTo>
                  <a:lnTo>
                    <a:pt x="41" y="38"/>
                  </a:lnTo>
                  <a:lnTo>
                    <a:pt x="42" y="39"/>
                  </a:lnTo>
                  <a:lnTo>
                    <a:pt x="43" y="39"/>
                  </a:lnTo>
                  <a:lnTo>
                    <a:pt x="44" y="39"/>
                  </a:lnTo>
                  <a:lnTo>
                    <a:pt x="45" y="40"/>
                  </a:lnTo>
                  <a:lnTo>
                    <a:pt x="46" y="40"/>
                  </a:lnTo>
                  <a:lnTo>
                    <a:pt x="47" y="40"/>
                  </a:lnTo>
                  <a:lnTo>
                    <a:pt x="48" y="40"/>
                  </a:lnTo>
                  <a:lnTo>
                    <a:pt x="49" y="41"/>
                  </a:lnTo>
                  <a:lnTo>
                    <a:pt x="51" y="41"/>
                  </a:lnTo>
                  <a:lnTo>
                    <a:pt x="52" y="41"/>
                  </a:lnTo>
                  <a:lnTo>
                    <a:pt x="54" y="41"/>
                  </a:lnTo>
                  <a:lnTo>
                    <a:pt x="56" y="41"/>
                  </a:lnTo>
                  <a:lnTo>
                    <a:pt x="58" y="41"/>
                  </a:lnTo>
                  <a:lnTo>
                    <a:pt x="60" y="41"/>
                  </a:lnTo>
                  <a:lnTo>
                    <a:pt x="62" y="41"/>
                  </a:lnTo>
                  <a:lnTo>
                    <a:pt x="64" y="41"/>
                  </a:lnTo>
                  <a:lnTo>
                    <a:pt x="66" y="41"/>
                  </a:lnTo>
                  <a:lnTo>
                    <a:pt x="69" y="41"/>
                  </a:lnTo>
                  <a:lnTo>
                    <a:pt x="71" y="41"/>
                  </a:lnTo>
                  <a:lnTo>
                    <a:pt x="72" y="41"/>
                  </a:lnTo>
                  <a:lnTo>
                    <a:pt x="73" y="41"/>
                  </a:lnTo>
                  <a:lnTo>
                    <a:pt x="74" y="42"/>
                  </a:lnTo>
                  <a:lnTo>
                    <a:pt x="114" y="43"/>
                  </a:lnTo>
                  <a:lnTo>
                    <a:pt x="115" y="43"/>
                  </a:lnTo>
                  <a:lnTo>
                    <a:pt x="117" y="43"/>
                  </a:lnTo>
                  <a:lnTo>
                    <a:pt x="119" y="43"/>
                  </a:lnTo>
                  <a:lnTo>
                    <a:pt x="121" y="43"/>
                  </a:lnTo>
                  <a:lnTo>
                    <a:pt x="124" y="44"/>
                  </a:lnTo>
                  <a:lnTo>
                    <a:pt x="126" y="44"/>
                  </a:lnTo>
                  <a:lnTo>
                    <a:pt x="129" y="44"/>
                  </a:lnTo>
                  <a:lnTo>
                    <a:pt x="132" y="45"/>
                  </a:lnTo>
                  <a:lnTo>
                    <a:pt x="134" y="45"/>
                  </a:lnTo>
                  <a:lnTo>
                    <a:pt x="137" y="45"/>
                  </a:lnTo>
                  <a:lnTo>
                    <a:pt x="139" y="45"/>
                  </a:lnTo>
                  <a:lnTo>
                    <a:pt x="142" y="46"/>
                  </a:lnTo>
                  <a:lnTo>
                    <a:pt x="144" y="46"/>
                  </a:lnTo>
                  <a:lnTo>
                    <a:pt x="146" y="46"/>
                  </a:lnTo>
                  <a:lnTo>
                    <a:pt x="147" y="46"/>
                  </a:lnTo>
                  <a:lnTo>
                    <a:pt x="149" y="47"/>
                  </a:lnTo>
                  <a:lnTo>
                    <a:pt x="149" y="46"/>
                  </a:lnTo>
                  <a:lnTo>
                    <a:pt x="150" y="46"/>
                  </a:lnTo>
                  <a:lnTo>
                    <a:pt x="151" y="46"/>
                  </a:lnTo>
                  <a:lnTo>
                    <a:pt x="152" y="46"/>
                  </a:lnTo>
                  <a:lnTo>
                    <a:pt x="153" y="46"/>
                  </a:lnTo>
                  <a:lnTo>
                    <a:pt x="154" y="46"/>
                  </a:lnTo>
                  <a:lnTo>
                    <a:pt x="155" y="46"/>
                  </a:lnTo>
                  <a:lnTo>
                    <a:pt x="155" y="45"/>
                  </a:lnTo>
                  <a:lnTo>
                    <a:pt x="156" y="45"/>
                  </a:lnTo>
                  <a:lnTo>
                    <a:pt x="156" y="44"/>
                  </a:lnTo>
                  <a:lnTo>
                    <a:pt x="156" y="43"/>
                  </a:lnTo>
                  <a:lnTo>
                    <a:pt x="156" y="41"/>
                  </a:lnTo>
                  <a:lnTo>
                    <a:pt x="156" y="39"/>
                  </a:lnTo>
                  <a:lnTo>
                    <a:pt x="156" y="37"/>
                  </a:lnTo>
                  <a:lnTo>
                    <a:pt x="156" y="35"/>
                  </a:lnTo>
                  <a:lnTo>
                    <a:pt x="156" y="33"/>
                  </a:lnTo>
                  <a:lnTo>
                    <a:pt x="156" y="31"/>
                  </a:lnTo>
                  <a:lnTo>
                    <a:pt x="156" y="29"/>
                  </a:lnTo>
                  <a:lnTo>
                    <a:pt x="156" y="26"/>
                  </a:lnTo>
                  <a:lnTo>
                    <a:pt x="156" y="24"/>
                  </a:lnTo>
                  <a:lnTo>
                    <a:pt x="156" y="22"/>
                  </a:lnTo>
                  <a:lnTo>
                    <a:pt x="156" y="20"/>
                  </a:lnTo>
                  <a:lnTo>
                    <a:pt x="155" y="19"/>
                  </a:lnTo>
                  <a:lnTo>
                    <a:pt x="155" y="17"/>
                  </a:lnTo>
                  <a:lnTo>
                    <a:pt x="154" y="16"/>
                  </a:lnTo>
                  <a:lnTo>
                    <a:pt x="153" y="15"/>
                  </a:lnTo>
                  <a:lnTo>
                    <a:pt x="152" y="15"/>
                  </a:lnTo>
                  <a:lnTo>
                    <a:pt x="151" y="14"/>
                  </a:lnTo>
                  <a:lnTo>
                    <a:pt x="150" y="13"/>
                  </a:lnTo>
                  <a:lnTo>
                    <a:pt x="149" y="12"/>
                  </a:lnTo>
                  <a:lnTo>
                    <a:pt x="148" y="11"/>
                  </a:lnTo>
                  <a:lnTo>
                    <a:pt x="147" y="10"/>
                  </a:lnTo>
                  <a:lnTo>
                    <a:pt x="146" y="8"/>
                  </a:lnTo>
                  <a:lnTo>
                    <a:pt x="144" y="7"/>
                  </a:lnTo>
                  <a:lnTo>
                    <a:pt x="143" y="6"/>
                  </a:lnTo>
                  <a:lnTo>
                    <a:pt x="142" y="5"/>
                  </a:lnTo>
                  <a:lnTo>
                    <a:pt x="142" y="4"/>
                  </a:lnTo>
                  <a:lnTo>
                    <a:pt x="141" y="4"/>
                  </a:lnTo>
                  <a:lnTo>
                    <a:pt x="140" y="3"/>
                  </a:lnTo>
                  <a:lnTo>
                    <a:pt x="140" y="2"/>
                  </a:lnTo>
                  <a:lnTo>
                    <a:pt x="140" y="1"/>
                  </a:lnTo>
                  <a:lnTo>
                    <a:pt x="141" y="1"/>
                  </a:lnTo>
                  <a:lnTo>
                    <a:pt x="142" y="1"/>
                  </a:lnTo>
                  <a:lnTo>
                    <a:pt x="143" y="1"/>
                  </a:lnTo>
                  <a:lnTo>
                    <a:pt x="144" y="1"/>
                  </a:lnTo>
                  <a:lnTo>
                    <a:pt x="145" y="1"/>
                  </a:lnTo>
                  <a:lnTo>
                    <a:pt x="146" y="1"/>
                  </a:lnTo>
                  <a:lnTo>
                    <a:pt x="147" y="2"/>
                  </a:lnTo>
                  <a:lnTo>
                    <a:pt x="148" y="2"/>
                  </a:lnTo>
                  <a:lnTo>
                    <a:pt x="149" y="2"/>
                  </a:lnTo>
                  <a:lnTo>
                    <a:pt x="150" y="2"/>
                  </a:lnTo>
                  <a:lnTo>
                    <a:pt x="151" y="2"/>
                  </a:lnTo>
                  <a:lnTo>
                    <a:pt x="152" y="2"/>
                  </a:lnTo>
                  <a:lnTo>
                    <a:pt x="153" y="2"/>
                  </a:lnTo>
                  <a:lnTo>
                    <a:pt x="154" y="2"/>
                  </a:lnTo>
                  <a:lnTo>
                    <a:pt x="155" y="2"/>
                  </a:lnTo>
                  <a:lnTo>
                    <a:pt x="155" y="1"/>
                  </a:lnTo>
                  <a:lnTo>
                    <a:pt x="156" y="1"/>
                  </a:lnTo>
                  <a:lnTo>
                    <a:pt x="157" y="1"/>
                  </a:lnTo>
                  <a:lnTo>
                    <a:pt x="158" y="0"/>
                  </a:lnTo>
                  <a:lnTo>
                    <a:pt x="159" y="0"/>
                  </a:lnTo>
                  <a:lnTo>
                    <a:pt x="160" y="0"/>
                  </a:lnTo>
                  <a:lnTo>
                    <a:pt x="161" y="0"/>
                  </a:lnTo>
                  <a:lnTo>
                    <a:pt x="162" y="0"/>
                  </a:lnTo>
                  <a:lnTo>
                    <a:pt x="163" y="0"/>
                  </a:lnTo>
                  <a:lnTo>
                    <a:pt x="165" y="0"/>
                  </a:lnTo>
                  <a:lnTo>
                    <a:pt x="166" y="0"/>
                  </a:lnTo>
                  <a:lnTo>
                    <a:pt x="167" y="1"/>
                  </a:lnTo>
                  <a:lnTo>
                    <a:pt x="168" y="1"/>
                  </a:lnTo>
                  <a:lnTo>
                    <a:pt x="168" y="2"/>
                  </a:lnTo>
                  <a:lnTo>
                    <a:pt x="169" y="2"/>
                  </a:lnTo>
                  <a:lnTo>
                    <a:pt x="170" y="3"/>
                  </a:lnTo>
                  <a:lnTo>
                    <a:pt x="195" y="21"/>
                  </a:lnTo>
                  <a:lnTo>
                    <a:pt x="195" y="22"/>
                  </a:lnTo>
                  <a:lnTo>
                    <a:pt x="196" y="22"/>
                  </a:lnTo>
                  <a:lnTo>
                    <a:pt x="196" y="23"/>
                  </a:lnTo>
                  <a:lnTo>
                    <a:pt x="197" y="24"/>
                  </a:lnTo>
                  <a:lnTo>
                    <a:pt x="198" y="25"/>
                  </a:lnTo>
                  <a:lnTo>
                    <a:pt x="199" y="26"/>
                  </a:lnTo>
                  <a:lnTo>
                    <a:pt x="199" y="27"/>
                  </a:lnTo>
                  <a:lnTo>
                    <a:pt x="200" y="27"/>
                  </a:lnTo>
                  <a:lnTo>
                    <a:pt x="200" y="28"/>
                  </a:lnTo>
                  <a:lnTo>
                    <a:pt x="200" y="29"/>
                  </a:lnTo>
                  <a:lnTo>
                    <a:pt x="200" y="30"/>
                  </a:lnTo>
                  <a:lnTo>
                    <a:pt x="201" y="31"/>
                  </a:lnTo>
                  <a:lnTo>
                    <a:pt x="201" y="32"/>
                  </a:lnTo>
                  <a:lnTo>
                    <a:pt x="201" y="33"/>
                  </a:lnTo>
                  <a:lnTo>
                    <a:pt x="201" y="34"/>
                  </a:lnTo>
                  <a:lnTo>
                    <a:pt x="201" y="35"/>
                  </a:lnTo>
                  <a:lnTo>
                    <a:pt x="201" y="36"/>
                  </a:lnTo>
                  <a:lnTo>
                    <a:pt x="201" y="37"/>
                  </a:lnTo>
                  <a:lnTo>
                    <a:pt x="200" y="37"/>
                  </a:lnTo>
                  <a:lnTo>
                    <a:pt x="200" y="38"/>
                  </a:lnTo>
                  <a:lnTo>
                    <a:pt x="199" y="39"/>
                  </a:lnTo>
                  <a:lnTo>
                    <a:pt x="198" y="40"/>
                  </a:lnTo>
                  <a:lnTo>
                    <a:pt x="198" y="41"/>
                  </a:lnTo>
                  <a:lnTo>
                    <a:pt x="197" y="41"/>
                  </a:lnTo>
                  <a:lnTo>
                    <a:pt x="196" y="41"/>
                  </a:lnTo>
                  <a:lnTo>
                    <a:pt x="195" y="42"/>
                  </a:lnTo>
                  <a:lnTo>
                    <a:pt x="194" y="43"/>
                  </a:lnTo>
                  <a:lnTo>
                    <a:pt x="193" y="43"/>
                  </a:lnTo>
                  <a:lnTo>
                    <a:pt x="193" y="44"/>
                  </a:lnTo>
                  <a:lnTo>
                    <a:pt x="192" y="44"/>
                  </a:lnTo>
                  <a:lnTo>
                    <a:pt x="191" y="45"/>
                  </a:lnTo>
                  <a:lnTo>
                    <a:pt x="191" y="46"/>
                  </a:lnTo>
                  <a:lnTo>
                    <a:pt x="190" y="46"/>
                  </a:lnTo>
                  <a:lnTo>
                    <a:pt x="190" y="47"/>
                  </a:lnTo>
                  <a:lnTo>
                    <a:pt x="191" y="48"/>
                  </a:lnTo>
                  <a:lnTo>
                    <a:pt x="192" y="48"/>
                  </a:lnTo>
                  <a:lnTo>
                    <a:pt x="194" y="48"/>
                  </a:lnTo>
                  <a:lnTo>
                    <a:pt x="197" y="49"/>
                  </a:lnTo>
                  <a:lnTo>
                    <a:pt x="200" y="49"/>
                  </a:lnTo>
                  <a:lnTo>
                    <a:pt x="204" y="50"/>
                  </a:lnTo>
                  <a:lnTo>
                    <a:pt x="208" y="50"/>
                  </a:lnTo>
                  <a:lnTo>
                    <a:pt x="214" y="50"/>
                  </a:lnTo>
                  <a:lnTo>
                    <a:pt x="218" y="51"/>
                  </a:lnTo>
                  <a:lnTo>
                    <a:pt x="223" y="51"/>
                  </a:lnTo>
                  <a:lnTo>
                    <a:pt x="227" y="51"/>
                  </a:lnTo>
                  <a:lnTo>
                    <a:pt x="231" y="52"/>
                  </a:lnTo>
                  <a:lnTo>
                    <a:pt x="235" y="52"/>
                  </a:lnTo>
                  <a:lnTo>
                    <a:pt x="238" y="52"/>
                  </a:lnTo>
                  <a:lnTo>
                    <a:pt x="241" y="52"/>
                  </a:lnTo>
                  <a:lnTo>
                    <a:pt x="243" y="52"/>
                  </a:lnTo>
                  <a:lnTo>
                    <a:pt x="244" y="53"/>
                  </a:lnTo>
                  <a:lnTo>
                    <a:pt x="244" y="52"/>
                  </a:lnTo>
                  <a:lnTo>
                    <a:pt x="245" y="52"/>
                  </a:lnTo>
                  <a:lnTo>
                    <a:pt x="245" y="51"/>
                  </a:lnTo>
                  <a:lnTo>
                    <a:pt x="246" y="51"/>
                  </a:lnTo>
                  <a:lnTo>
                    <a:pt x="247" y="50"/>
                  </a:lnTo>
                  <a:lnTo>
                    <a:pt x="248" y="50"/>
                  </a:lnTo>
                  <a:lnTo>
                    <a:pt x="249" y="50"/>
                  </a:lnTo>
                  <a:lnTo>
                    <a:pt x="249" y="49"/>
                  </a:lnTo>
                  <a:lnTo>
                    <a:pt x="250" y="49"/>
                  </a:lnTo>
                  <a:lnTo>
                    <a:pt x="251" y="49"/>
                  </a:lnTo>
                  <a:lnTo>
                    <a:pt x="252" y="48"/>
                  </a:lnTo>
                  <a:lnTo>
                    <a:pt x="253" y="48"/>
                  </a:lnTo>
                  <a:lnTo>
                    <a:pt x="254" y="48"/>
                  </a:lnTo>
                  <a:lnTo>
                    <a:pt x="255" y="48"/>
                  </a:lnTo>
                  <a:lnTo>
                    <a:pt x="256" y="48"/>
                  </a:lnTo>
                  <a:lnTo>
                    <a:pt x="257" y="48"/>
                  </a:lnTo>
                  <a:lnTo>
                    <a:pt x="258" y="48"/>
                  </a:lnTo>
                  <a:lnTo>
                    <a:pt x="258" y="47"/>
                  </a:lnTo>
                  <a:lnTo>
                    <a:pt x="259" y="47"/>
                  </a:lnTo>
                  <a:lnTo>
                    <a:pt x="260" y="47"/>
                  </a:lnTo>
                  <a:lnTo>
                    <a:pt x="262" y="47"/>
                  </a:lnTo>
                  <a:lnTo>
                    <a:pt x="263" y="47"/>
                  </a:lnTo>
                  <a:lnTo>
                    <a:pt x="263" y="46"/>
                  </a:lnTo>
                  <a:lnTo>
                    <a:pt x="264" y="46"/>
                  </a:lnTo>
                  <a:lnTo>
                    <a:pt x="265" y="46"/>
                  </a:lnTo>
                  <a:lnTo>
                    <a:pt x="266" y="46"/>
                  </a:lnTo>
                  <a:lnTo>
                    <a:pt x="267" y="47"/>
                  </a:lnTo>
                  <a:lnTo>
                    <a:pt x="268" y="47"/>
                  </a:lnTo>
                  <a:lnTo>
                    <a:pt x="269" y="47"/>
                  </a:lnTo>
                  <a:lnTo>
                    <a:pt x="270" y="47"/>
                  </a:lnTo>
                  <a:lnTo>
                    <a:pt x="270" y="48"/>
                  </a:lnTo>
                  <a:lnTo>
                    <a:pt x="271" y="48"/>
                  </a:lnTo>
                  <a:lnTo>
                    <a:pt x="272" y="49"/>
                  </a:lnTo>
                  <a:lnTo>
                    <a:pt x="273" y="49"/>
                  </a:lnTo>
                  <a:lnTo>
                    <a:pt x="274" y="50"/>
                  </a:lnTo>
                  <a:lnTo>
                    <a:pt x="275" y="50"/>
                  </a:lnTo>
                  <a:lnTo>
                    <a:pt x="277" y="51"/>
                  </a:lnTo>
                  <a:lnTo>
                    <a:pt x="280" y="52"/>
                  </a:lnTo>
                  <a:lnTo>
                    <a:pt x="282" y="53"/>
                  </a:lnTo>
                  <a:lnTo>
                    <a:pt x="285" y="54"/>
                  </a:lnTo>
                  <a:lnTo>
                    <a:pt x="288" y="57"/>
                  </a:lnTo>
                  <a:lnTo>
                    <a:pt x="291" y="58"/>
                  </a:lnTo>
                  <a:lnTo>
                    <a:pt x="294" y="60"/>
                  </a:lnTo>
                  <a:lnTo>
                    <a:pt x="296" y="62"/>
                  </a:lnTo>
                  <a:lnTo>
                    <a:pt x="299" y="64"/>
                  </a:lnTo>
                  <a:lnTo>
                    <a:pt x="301" y="65"/>
                  </a:lnTo>
                  <a:lnTo>
                    <a:pt x="303" y="67"/>
                  </a:lnTo>
                  <a:lnTo>
                    <a:pt x="305" y="69"/>
                  </a:lnTo>
                  <a:lnTo>
                    <a:pt x="306" y="71"/>
                  </a:lnTo>
                  <a:lnTo>
                    <a:pt x="307" y="73"/>
                  </a:lnTo>
                  <a:lnTo>
                    <a:pt x="307" y="76"/>
                  </a:lnTo>
                  <a:lnTo>
                    <a:pt x="306" y="76"/>
                  </a:lnTo>
                  <a:lnTo>
                    <a:pt x="306" y="77"/>
                  </a:lnTo>
                  <a:lnTo>
                    <a:pt x="306" y="78"/>
                  </a:lnTo>
                  <a:lnTo>
                    <a:pt x="305" y="79"/>
                  </a:lnTo>
                  <a:lnTo>
                    <a:pt x="305" y="80"/>
                  </a:lnTo>
                  <a:lnTo>
                    <a:pt x="304" y="81"/>
                  </a:lnTo>
                  <a:lnTo>
                    <a:pt x="303" y="81"/>
                  </a:lnTo>
                  <a:lnTo>
                    <a:pt x="303" y="82"/>
                  </a:lnTo>
                  <a:lnTo>
                    <a:pt x="302" y="82"/>
                  </a:lnTo>
                  <a:lnTo>
                    <a:pt x="301" y="82"/>
                  </a:lnTo>
                  <a:lnTo>
                    <a:pt x="301" y="83"/>
                  </a:lnTo>
                  <a:lnTo>
                    <a:pt x="300" y="83"/>
                  </a:lnTo>
                  <a:lnTo>
                    <a:pt x="299" y="83"/>
                  </a:lnTo>
                  <a:lnTo>
                    <a:pt x="298" y="83"/>
                  </a:lnTo>
                  <a:lnTo>
                    <a:pt x="297" y="83"/>
                  </a:lnTo>
                  <a:lnTo>
                    <a:pt x="296" y="83"/>
                  </a:lnTo>
                  <a:lnTo>
                    <a:pt x="295" y="83"/>
                  </a:lnTo>
                  <a:lnTo>
                    <a:pt x="293" y="83"/>
                  </a:lnTo>
                  <a:lnTo>
                    <a:pt x="292" y="83"/>
                  </a:lnTo>
                  <a:lnTo>
                    <a:pt x="291" y="83"/>
                  </a:lnTo>
                  <a:lnTo>
                    <a:pt x="290" y="83"/>
                  </a:lnTo>
                  <a:lnTo>
                    <a:pt x="289" y="83"/>
                  </a:lnTo>
                  <a:lnTo>
                    <a:pt x="289" y="84"/>
                  </a:lnTo>
                  <a:lnTo>
                    <a:pt x="287" y="83"/>
                  </a:lnTo>
                  <a:lnTo>
                    <a:pt x="286" y="83"/>
                  </a:lnTo>
                  <a:lnTo>
                    <a:pt x="284" y="82"/>
                  </a:lnTo>
                  <a:lnTo>
                    <a:pt x="281" y="81"/>
                  </a:lnTo>
                  <a:lnTo>
                    <a:pt x="278" y="80"/>
                  </a:lnTo>
                  <a:lnTo>
                    <a:pt x="275" y="79"/>
                  </a:lnTo>
                  <a:lnTo>
                    <a:pt x="272" y="78"/>
                  </a:lnTo>
                  <a:lnTo>
                    <a:pt x="269" y="77"/>
                  </a:lnTo>
                  <a:lnTo>
                    <a:pt x="265" y="75"/>
                  </a:lnTo>
                  <a:lnTo>
                    <a:pt x="262" y="74"/>
                  </a:lnTo>
                  <a:lnTo>
                    <a:pt x="258" y="73"/>
                  </a:lnTo>
                  <a:lnTo>
                    <a:pt x="255" y="72"/>
                  </a:lnTo>
                  <a:lnTo>
                    <a:pt x="252" y="72"/>
                  </a:lnTo>
                  <a:lnTo>
                    <a:pt x="250" y="71"/>
                  </a:lnTo>
                  <a:lnTo>
                    <a:pt x="248" y="71"/>
                  </a:lnTo>
                  <a:lnTo>
                    <a:pt x="247" y="71"/>
                  </a:lnTo>
                  <a:lnTo>
                    <a:pt x="208" y="66"/>
                  </a:lnTo>
                  <a:lnTo>
                    <a:pt x="202" y="65"/>
                  </a:lnTo>
                  <a:lnTo>
                    <a:pt x="195" y="64"/>
                  </a:lnTo>
                  <a:lnTo>
                    <a:pt x="193" y="63"/>
                  </a:lnTo>
                  <a:lnTo>
                    <a:pt x="191" y="63"/>
                  </a:lnTo>
                  <a:lnTo>
                    <a:pt x="190" y="63"/>
                  </a:lnTo>
                  <a:lnTo>
                    <a:pt x="189" y="63"/>
                  </a:lnTo>
                  <a:lnTo>
                    <a:pt x="188" y="63"/>
                  </a:lnTo>
                  <a:lnTo>
                    <a:pt x="187" y="62"/>
                  </a:lnTo>
                  <a:lnTo>
                    <a:pt x="186" y="62"/>
                  </a:lnTo>
                  <a:lnTo>
                    <a:pt x="185" y="62"/>
                  </a:lnTo>
                  <a:lnTo>
                    <a:pt x="184" y="62"/>
                  </a:lnTo>
                  <a:lnTo>
                    <a:pt x="183" y="62"/>
                  </a:lnTo>
                  <a:lnTo>
                    <a:pt x="182" y="62"/>
                  </a:lnTo>
                  <a:lnTo>
                    <a:pt x="181" y="62"/>
                  </a:lnTo>
                  <a:lnTo>
                    <a:pt x="180" y="62"/>
                  </a:lnTo>
                  <a:lnTo>
                    <a:pt x="179" y="62"/>
                  </a:lnTo>
                  <a:lnTo>
                    <a:pt x="178" y="62"/>
                  </a:lnTo>
                  <a:lnTo>
                    <a:pt x="177" y="62"/>
                  </a:lnTo>
                  <a:lnTo>
                    <a:pt x="177" y="63"/>
                  </a:lnTo>
                  <a:lnTo>
                    <a:pt x="176" y="63"/>
                  </a:lnTo>
                  <a:lnTo>
                    <a:pt x="175" y="63"/>
                  </a:lnTo>
                  <a:lnTo>
                    <a:pt x="175" y="64"/>
                  </a:lnTo>
                  <a:lnTo>
                    <a:pt x="174" y="64"/>
                  </a:lnTo>
                  <a:lnTo>
                    <a:pt x="173" y="64"/>
                  </a:lnTo>
                  <a:lnTo>
                    <a:pt x="173" y="65"/>
                  </a:lnTo>
                  <a:lnTo>
                    <a:pt x="172" y="64"/>
                  </a:lnTo>
                  <a:lnTo>
                    <a:pt x="171" y="64"/>
                  </a:lnTo>
                  <a:lnTo>
                    <a:pt x="170" y="64"/>
                  </a:lnTo>
                  <a:lnTo>
                    <a:pt x="169" y="64"/>
                  </a:lnTo>
                  <a:lnTo>
                    <a:pt x="168" y="64"/>
                  </a:lnTo>
                  <a:lnTo>
                    <a:pt x="167" y="64"/>
                  </a:lnTo>
                  <a:lnTo>
                    <a:pt x="166" y="64"/>
                  </a:lnTo>
                  <a:lnTo>
                    <a:pt x="165" y="64"/>
                  </a:lnTo>
                  <a:lnTo>
                    <a:pt x="163" y="63"/>
                  </a:lnTo>
                  <a:lnTo>
                    <a:pt x="162" y="63"/>
                  </a:lnTo>
                  <a:lnTo>
                    <a:pt x="162" y="62"/>
                  </a:lnTo>
                  <a:lnTo>
                    <a:pt x="161" y="62"/>
                  </a:lnTo>
                  <a:lnTo>
                    <a:pt x="161" y="61"/>
                  </a:lnTo>
                  <a:lnTo>
                    <a:pt x="160" y="61"/>
                  </a:lnTo>
                  <a:lnTo>
                    <a:pt x="159" y="61"/>
                  </a:lnTo>
                  <a:lnTo>
                    <a:pt x="157" y="60"/>
                  </a:lnTo>
                  <a:lnTo>
                    <a:pt x="155" y="60"/>
                  </a:lnTo>
                  <a:lnTo>
                    <a:pt x="153" y="60"/>
                  </a:lnTo>
                  <a:lnTo>
                    <a:pt x="151" y="60"/>
                  </a:lnTo>
                  <a:lnTo>
                    <a:pt x="149" y="60"/>
                  </a:lnTo>
                  <a:lnTo>
                    <a:pt x="146" y="60"/>
                  </a:lnTo>
                  <a:lnTo>
                    <a:pt x="143" y="60"/>
                  </a:lnTo>
                  <a:lnTo>
                    <a:pt x="141" y="61"/>
                  </a:lnTo>
                  <a:lnTo>
                    <a:pt x="138" y="61"/>
                  </a:lnTo>
                  <a:lnTo>
                    <a:pt x="135" y="61"/>
                  </a:lnTo>
                  <a:lnTo>
                    <a:pt x="133" y="61"/>
                  </a:lnTo>
                  <a:lnTo>
                    <a:pt x="130" y="61"/>
                  </a:lnTo>
                  <a:lnTo>
                    <a:pt x="128" y="61"/>
                  </a:lnTo>
                  <a:lnTo>
                    <a:pt x="126" y="61"/>
                  </a:lnTo>
                  <a:lnTo>
                    <a:pt x="125" y="61"/>
                  </a:lnTo>
                  <a:lnTo>
                    <a:pt x="124" y="62"/>
                  </a:lnTo>
                  <a:lnTo>
                    <a:pt x="123" y="61"/>
                  </a:lnTo>
                  <a:lnTo>
                    <a:pt x="122" y="61"/>
                  </a:lnTo>
                  <a:lnTo>
                    <a:pt x="121" y="61"/>
                  </a:lnTo>
                  <a:lnTo>
                    <a:pt x="120" y="61"/>
                  </a:lnTo>
                  <a:lnTo>
                    <a:pt x="119" y="61"/>
                  </a:lnTo>
                  <a:lnTo>
                    <a:pt x="118" y="61"/>
                  </a:lnTo>
                  <a:lnTo>
                    <a:pt x="117" y="61"/>
                  </a:lnTo>
                  <a:lnTo>
                    <a:pt x="115" y="61"/>
                  </a:lnTo>
                  <a:lnTo>
                    <a:pt x="114" y="61"/>
                  </a:lnTo>
                  <a:lnTo>
                    <a:pt x="113" y="61"/>
                  </a:lnTo>
                  <a:lnTo>
                    <a:pt x="112" y="61"/>
                  </a:lnTo>
                  <a:lnTo>
                    <a:pt x="111" y="61"/>
                  </a:lnTo>
                  <a:lnTo>
                    <a:pt x="110" y="61"/>
                  </a:lnTo>
                  <a:lnTo>
                    <a:pt x="109" y="61"/>
                  </a:lnTo>
                  <a:lnTo>
                    <a:pt x="108" y="61"/>
                  </a:lnTo>
                  <a:lnTo>
                    <a:pt x="107" y="61"/>
                  </a:lnTo>
                  <a:lnTo>
                    <a:pt x="106" y="61"/>
                  </a:lnTo>
                  <a:lnTo>
                    <a:pt x="105" y="61"/>
                  </a:lnTo>
                  <a:lnTo>
                    <a:pt x="104" y="61"/>
                  </a:lnTo>
                  <a:lnTo>
                    <a:pt x="103" y="61"/>
                  </a:lnTo>
                  <a:lnTo>
                    <a:pt x="101" y="61"/>
                  </a:lnTo>
                  <a:lnTo>
                    <a:pt x="100" y="62"/>
                  </a:lnTo>
                  <a:lnTo>
                    <a:pt x="99" y="62"/>
                  </a:lnTo>
                  <a:lnTo>
                    <a:pt x="98" y="62"/>
                  </a:lnTo>
                  <a:lnTo>
                    <a:pt x="97" y="62"/>
                  </a:lnTo>
                  <a:lnTo>
                    <a:pt x="96" y="62"/>
                  </a:lnTo>
                  <a:lnTo>
                    <a:pt x="95" y="62"/>
                  </a:lnTo>
                  <a:lnTo>
                    <a:pt x="94" y="62"/>
                  </a:lnTo>
                  <a:lnTo>
                    <a:pt x="93" y="62"/>
                  </a:lnTo>
                  <a:lnTo>
                    <a:pt x="92" y="62"/>
                  </a:lnTo>
                  <a:lnTo>
                    <a:pt x="91" y="62"/>
                  </a:lnTo>
                  <a:lnTo>
                    <a:pt x="90" y="62"/>
                  </a:lnTo>
                  <a:lnTo>
                    <a:pt x="88" y="62"/>
                  </a:lnTo>
                  <a:lnTo>
                    <a:pt x="87" y="62"/>
                  </a:lnTo>
                  <a:lnTo>
                    <a:pt x="86" y="63"/>
                  </a:lnTo>
                  <a:lnTo>
                    <a:pt x="85" y="63"/>
                  </a:lnTo>
                  <a:lnTo>
                    <a:pt x="84" y="64"/>
                  </a:lnTo>
                  <a:lnTo>
                    <a:pt x="83" y="64"/>
                  </a:lnTo>
                  <a:lnTo>
                    <a:pt x="82" y="64"/>
                  </a:lnTo>
                  <a:lnTo>
                    <a:pt x="81" y="64"/>
                  </a:lnTo>
                  <a:lnTo>
                    <a:pt x="80" y="64"/>
                  </a:lnTo>
                  <a:lnTo>
                    <a:pt x="79" y="65"/>
                  </a:lnTo>
                  <a:lnTo>
                    <a:pt x="78" y="65"/>
                  </a:lnTo>
                  <a:lnTo>
                    <a:pt x="77" y="65"/>
                  </a:lnTo>
                  <a:lnTo>
                    <a:pt x="76" y="65"/>
                  </a:lnTo>
                  <a:lnTo>
                    <a:pt x="75" y="65"/>
                  </a:lnTo>
                  <a:lnTo>
                    <a:pt x="74" y="65"/>
                  </a:lnTo>
                  <a:lnTo>
                    <a:pt x="73" y="66"/>
                  </a:lnTo>
                  <a:lnTo>
                    <a:pt x="71" y="66"/>
                  </a:lnTo>
                  <a:lnTo>
                    <a:pt x="69" y="66"/>
                  </a:lnTo>
                  <a:lnTo>
                    <a:pt x="68" y="67"/>
                  </a:lnTo>
                  <a:lnTo>
                    <a:pt x="66" y="67"/>
                  </a:lnTo>
                  <a:lnTo>
                    <a:pt x="65" y="67"/>
                  </a:lnTo>
                  <a:lnTo>
                    <a:pt x="64" y="67"/>
                  </a:lnTo>
                  <a:lnTo>
                    <a:pt x="63" y="68"/>
                  </a:lnTo>
                  <a:lnTo>
                    <a:pt x="62" y="68"/>
                  </a:lnTo>
                  <a:lnTo>
                    <a:pt x="61" y="68"/>
                  </a:lnTo>
                  <a:lnTo>
                    <a:pt x="60" y="68"/>
                  </a:lnTo>
                  <a:lnTo>
                    <a:pt x="59" y="67"/>
                  </a:lnTo>
                  <a:lnTo>
                    <a:pt x="58" y="67"/>
                  </a:lnTo>
                  <a:lnTo>
                    <a:pt x="56" y="66"/>
                  </a:lnTo>
                  <a:lnTo>
                    <a:pt x="55" y="65"/>
                  </a:lnTo>
                  <a:lnTo>
                    <a:pt x="53" y="64"/>
                  </a:lnTo>
                  <a:lnTo>
                    <a:pt x="51" y="63"/>
                  </a:lnTo>
                  <a:lnTo>
                    <a:pt x="50" y="62"/>
                  </a:lnTo>
                  <a:lnTo>
                    <a:pt x="48" y="60"/>
                  </a:lnTo>
                  <a:lnTo>
                    <a:pt x="46" y="59"/>
                  </a:lnTo>
                  <a:lnTo>
                    <a:pt x="44" y="57"/>
                  </a:lnTo>
                  <a:lnTo>
                    <a:pt x="42" y="56"/>
                  </a:lnTo>
                  <a:lnTo>
                    <a:pt x="41" y="54"/>
                  </a:lnTo>
                  <a:lnTo>
                    <a:pt x="39" y="53"/>
                  </a:lnTo>
                  <a:lnTo>
                    <a:pt x="38" y="52"/>
                  </a:lnTo>
                  <a:lnTo>
                    <a:pt x="37" y="51"/>
                  </a:lnTo>
                  <a:lnTo>
                    <a:pt x="35" y="49"/>
                  </a:lnTo>
                  <a:lnTo>
                    <a:pt x="34" y="47"/>
                  </a:lnTo>
                  <a:lnTo>
                    <a:pt x="33" y="46"/>
                  </a:lnTo>
                  <a:lnTo>
                    <a:pt x="32" y="45"/>
                  </a:lnTo>
                  <a:lnTo>
                    <a:pt x="31" y="44"/>
                  </a:lnTo>
                  <a:lnTo>
                    <a:pt x="31" y="43"/>
                  </a:lnTo>
                  <a:lnTo>
                    <a:pt x="30" y="42"/>
                  </a:lnTo>
                  <a:lnTo>
                    <a:pt x="29" y="42"/>
                  </a:lnTo>
                  <a:lnTo>
                    <a:pt x="29" y="41"/>
                  </a:lnTo>
                  <a:lnTo>
                    <a:pt x="28" y="40"/>
                  </a:lnTo>
                  <a:lnTo>
                    <a:pt x="27" y="40"/>
                  </a:lnTo>
                  <a:lnTo>
                    <a:pt x="27" y="39"/>
                  </a:lnTo>
                  <a:lnTo>
                    <a:pt x="26" y="39"/>
                  </a:lnTo>
                  <a:lnTo>
                    <a:pt x="25" y="38"/>
                  </a:lnTo>
                  <a:lnTo>
                    <a:pt x="24" y="37"/>
                  </a:lnTo>
                  <a:lnTo>
                    <a:pt x="25" y="35"/>
                  </a:lnTo>
                  <a:close/>
                  <a:moveTo>
                    <a:pt x="31" y="184"/>
                  </a:moveTo>
                  <a:lnTo>
                    <a:pt x="31" y="183"/>
                  </a:lnTo>
                  <a:lnTo>
                    <a:pt x="32" y="183"/>
                  </a:lnTo>
                  <a:lnTo>
                    <a:pt x="34" y="183"/>
                  </a:lnTo>
                  <a:lnTo>
                    <a:pt x="36" y="183"/>
                  </a:lnTo>
                  <a:lnTo>
                    <a:pt x="39" y="183"/>
                  </a:lnTo>
                  <a:lnTo>
                    <a:pt x="42" y="183"/>
                  </a:lnTo>
                  <a:lnTo>
                    <a:pt x="45" y="182"/>
                  </a:lnTo>
                  <a:lnTo>
                    <a:pt x="49" y="182"/>
                  </a:lnTo>
                  <a:lnTo>
                    <a:pt x="53" y="182"/>
                  </a:lnTo>
                  <a:lnTo>
                    <a:pt x="56" y="181"/>
                  </a:lnTo>
                  <a:lnTo>
                    <a:pt x="60" y="181"/>
                  </a:lnTo>
                  <a:lnTo>
                    <a:pt x="63" y="181"/>
                  </a:lnTo>
                  <a:lnTo>
                    <a:pt x="66" y="181"/>
                  </a:lnTo>
                  <a:lnTo>
                    <a:pt x="70" y="181"/>
                  </a:lnTo>
                  <a:lnTo>
                    <a:pt x="72" y="181"/>
                  </a:lnTo>
                  <a:lnTo>
                    <a:pt x="74" y="181"/>
                  </a:lnTo>
                  <a:lnTo>
                    <a:pt x="75" y="181"/>
                  </a:lnTo>
                  <a:lnTo>
                    <a:pt x="77" y="181"/>
                  </a:lnTo>
                  <a:lnTo>
                    <a:pt x="79" y="181"/>
                  </a:lnTo>
                  <a:lnTo>
                    <a:pt x="81" y="181"/>
                  </a:lnTo>
                  <a:lnTo>
                    <a:pt x="84" y="181"/>
                  </a:lnTo>
                  <a:lnTo>
                    <a:pt x="87" y="182"/>
                  </a:lnTo>
                  <a:lnTo>
                    <a:pt x="90" y="182"/>
                  </a:lnTo>
                  <a:lnTo>
                    <a:pt x="94" y="182"/>
                  </a:lnTo>
                  <a:lnTo>
                    <a:pt x="97" y="182"/>
                  </a:lnTo>
                  <a:lnTo>
                    <a:pt x="100" y="182"/>
                  </a:lnTo>
                  <a:lnTo>
                    <a:pt x="103" y="182"/>
                  </a:lnTo>
                  <a:lnTo>
                    <a:pt x="106" y="182"/>
                  </a:lnTo>
                  <a:lnTo>
                    <a:pt x="108" y="182"/>
                  </a:lnTo>
                  <a:lnTo>
                    <a:pt x="110" y="182"/>
                  </a:lnTo>
                  <a:lnTo>
                    <a:pt x="112" y="182"/>
                  </a:lnTo>
                  <a:lnTo>
                    <a:pt x="114" y="183"/>
                  </a:lnTo>
                  <a:lnTo>
                    <a:pt x="117" y="183"/>
                  </a:lnTo>
                  <a:lnTo>
                    <a:pt x="120" y="183"/>
                  </a:lnTo>
                  <a:lnTo>
                    <a:pt x="124" y="183"/>
                  </a:lnTo>
                  <a:lnTo>
                    <a:pt x="128" y="184"/>
                  </a:lnTo>
                  <a:lnTo>
                    <a:pt x="133" y="184"/>
                  </a:lnTo>
                  <a:lnTo>
                    <a:pt x="139" y="185"/>
                  </a:lnTo>
                  <a:lnTo>
                    <a:pt x="144" y="185"/>
                  </a:lnTo>
                  <a:lnTo>
                    <a:pt x="150" y="186"/>
                  </a:lnTo>
                  <a:lnTo>
                    <a:pt x="155" y="187"/>
                  </a:lnTo>
                  <a:lnTo>
                    <a:pt x="161" y="187"/>
                  </a:lnTo>
                  <a:lnTo>
                    <a:pt x="167" y="188"/>
                  </a:lnTo>
                  <a:lnTo>
                    <a:pt x="171" y="188"/>
                  </a:lnTo>
                  <a:lnTo>
                    <a:pt x="175" y="189"/>
                  </a:lnTo>
                  <a:lnTo>
                    <a:pt x="178" y="189"/>
                  </a:lnTo>
                  <a:lnTo>
                    <a:pt x="180" y="189"/>
                  </a:lnTo>
                  <a:lnTo>
                    <a:pt x="182" y="190"/>
                  </a:lnTo>
                  <a:lnTo>
                    <a:pt x="183" y="190"/>
                  </a:lnTo>
                  <a:lnTo>
                    <a:pt x="184" y="190"/>
                  </a:lnTo>
                  <a:lnTo>
                    <a:pt x="186" y="190"/>
                  </a:lnTo>
                  <a:lnTo>
                    <a:pt x="187" y="190"/>
                  </a:lnTo>
                  <a:lnTo>
                    <a:pt x="189" y="190"/>
                  </a:lnTo>
                  <a:lnTo>
                    <a:pt x="190" y="190"/>
                  </a:lnTo>
                  <a:lnTo>
                    <a:pt x="192" y="191"/>
                  </a:lnTo>
                  <a:lnTo>
                    <a:pt x="194" y="191"/>
                  </a:lnTo>
                  <a:lnTo>
                    <a:pt x="195" y="191"/>
                  </a:lnTo>
                  <a:lnTo>
                    <a:pt x="197" y="191"/>
                  </a:lnTo>
                  <a:lnTo>
                    <a:pt x="198" y="193"/>
                  </a:lnTo>
                  <a:lnTo>
                    <a:pt x="200" y="193"/>
                  </a:lnTo>
                  <a:lnTo>
                    <a:pt x="201" y="193"/>
                  </a:lnTo>
                  <a:lnTo>
                    <a:pt x="202" y="193"/>
                  </a:lnTo>
                  <a:lnTo>
                    <a:pt x="203" y="194"/>
                  </a:lnTo>
                  <a:lnTo>
                    <a:pt x="204" y="194"/>
                  </a:lnTo>
                  <a:lnTo>
                    <a:pt x="205" y="194"/>
                  </a:lnTo>
                  <a:lnTo>
                    <a:pt x="206" y="194"/>
                  </a:lnTo>
                  <a:lnTo>
                    <a:pt x="207" y="194"/>
                  </a:lnTo>
                  <a:lnTo>
                    <a:pt x="208" y="194"/>
                  </a:lnTo>
                  <a:lnTo>
                    <a:pt x="209" y="195"/>
                  </a:lnTo>
                  <a:lnTo>
                    <a:pt x="211" y="195"/>
                  </a:lnTo>
                  <a:lnTo>
                    <a:pt x="212" y="195"/>
                  </a:lnTo>
                  <a:lnTo>
                    <a:pt x="214" y="196"/>
                  </a:lnTo>
                  <a:lnTo>
                    <a:pt x="215" y="196"/>
                  </a:lnTo>
                  <a:lnTo>
                    <a:pt x="216" y="196"/>
                  </a:lnTo>
                  <a:lnTo>
                    <a:pt x="217" y="196"/>
                  </a:lnTo>
                  <a:lnTo>
                    <a:pt x="218" y="196"/>
                  </a:lnTo>
                  <a:lnTo>
                    <a:pt x="219" y="196"/>
                  </a:lnTo>
                  <a:lnTo>
                    <a:pt x="220" y="197"/>
                  </a:lnTo>
                  <a:lnTo>
                    <a:pt x="221" y="197"/>
                  </a:lnTo>
                  <a:lnTo>
                    <a:pt x="222" y="197"/>
                  </a:lnTo>
                  <a:lnTo>
                    <a:pt x="223" y="197"/>
                  </a:lnTo>
                  <a:lnTo>
                    <a:pt x="224" y="197"/>
                  </a:lnTo>
                  <a:lnTo>
                    <a:pt x="224" y="196"/>
                  </a:lnTo>
                  <a:lnTo>
                    <a:pt x="225" y="196"/>
                  </a:lnTo>
                  <a:lnTo>
                    <a:pt x="226" y="196"/>
                  </a:lnTo>
                  <a:lnTo>
                    <a:pt x="227" y="196"/>
                  </a:lnTo>
                  <a:lnTo>
                    <a:pt x="228" y="195"/>
                  </a:lnTo>
                  <a:lnTo>
                    <a:pt x="229" y="195"/>
                  </a:lnTo>
                  <a:lnTo>
                    <a:pt x="230" y="195"/>
                  </a:lnTo>
                  <a:lnTo>
                    <a:pt x="231" y="195"/>
                  </a:lnTo>
                  <a:lnTo>
                    <a:pt x="232" y="195"/>
                  </a:lnTo>
                  <a:lnTo>
                    <a:pt x="233" y="195"/>
                  </a:lnTo>
                  <a:lnTo>
                    <a:pt x="234" y="195"/>
                  </a:lnTo>
                  <a:lnTo>
                    <a:pt x="235" y="195"/>
                  </a:lnTo>
                  <a:lnTo>
                    <a:pt x="236" y="195"/>
                  </a:lnTo>
                  <a:lnTo>
                    <a:pt x="237" y="195"/>
                  </a:lnTo>
                  <a:lnTo>
                    <a:pt x="238" y="194"/>
                  </a:lnTo>
                  <a:lnTo>
                    <a:pt x="239" y="194"/>
                  </a:lnTo>
                  <a:lnTo>
                    <a:pt x="241" y="194"/>
                  </a:lnTo>
                  <a:lnTo>
                    <a:pt x="241" y="193"/>
                  </a:lnTo>
                  <a:lnTo>
                    <a:pt x="242" y="193"/>
                  </a:lnTo>
                  <a:lnTo>
                    <a:pt x="243" y="193"/>
                  </a:lnTo>
                  <a:lnTo>
                    <a:pt x="244" y="193"/>
                  </a:lnTo>
                  <a:lnTo>
                    <a:pt x="245" y="193"/>
                  </a:lnTo>
                  <a:lnTo>
                    <a:pt x="246" y="193"/>
                  </a:lnTo>
                  <a:lnTo>
                    <a:pt x="249" y="194"/>
                  </a:lnTo>
                  <a:lnTo>
                    <a:pt x="251" y="196"/>
                  </a:lnTo>
                  <a:lnTo>
                    <a:pt x="254" y="198"/>
                  </a:lnTo>
                  <a:lnTo>
                    <a:pt x="257" y="201"/>
                  </a:lnTo>
                  <a:lnTo>
                    <a:pt x="262" y="203"/>
                  </a:lnTo>
                  <a:lnTo>
                    <a:pt x="265" y="206"/>
                  </a:lnTo>
                  <a:lnTo>
                    <a:pt x="269" y="209"/>
                  </a:lnTo>
                  <a:lnTo>
                    <a:pt x="272" y="213"/>
                  </a:lnTo>
                  <a:lnTo>
                    <a:pt x="275" y="216"/>
                  </a:lnTo>
                  <a:lnTo>
                    <a:pt x="278" y="219"/>
                  </a:lnTo>
                  <a:lnTo>
                    <a:pt x="280" y="222"/>
                  </a:lnTo>
                  <a:lnTo>
                    <a:pt x="282" y="225"/>
                  </a:lnTo>
                  <a:lnTo>
                    <a:pt x="284" y="227"/>
                  </a:lnTo>
                  <a:lnTo>
                    <a:pt x="284" y="230"/>
                  </a:lnTo>
                  <a:lnTo>
                    <a:pt x="285" y="232"/>
                  </a:lnTo>
                  <a:lnTo>
                    <a:pt x="284" y="232"/>
                  </a:lnTo>
                  <a:lnTo>
                    <a:pt x="284" y="233"/>
                  </a:lnTo>
                  <a:lnTo>
                    <a:pt x="283" y="233"/>
                  </a:lnTo>
                  <a:lnTo>
                    <a:pt x="283" y="234"/>
                  </a:lnTo>
                  <a:lnTo>
                    <a:pt x="282" y="234"/>
                  </a:lnTo>
                  <a:lnTo>
                    <a:pt x="282" y="235"/>
                  </a:lnTo>
                  <a:lnTo>
                    <a:pt x="281" y="235"/>
                  </a:lnTo>
                  <a:lnTo>
                    <a:pt x="281" y="236"/>
                  </a:lnTo>
                  <a:lnTo>
                    <a:pt x="280" y="236"/>
                  </a:lnTo>
                  <a:lnTo>
                    <a:pt x="280" y="237"/>
                  </a:lnTo>
                  <a:lnTo>
                    <a:pt x="280" y="239"/>
                  </a:lnTo>
                  <a:lnTo>
                    <a:pt x="279" y="239"/>
                  </a:lnTo>
                  <a:lnTo>
                    <a:pt x="279" y="240"/>
                  </a:lnTo>
                  <a:lnTo>
                    <a:pt x="279" y="241"/>
                  </a:lnTo>
                  <a:lnTo>
                    <a:pt x="278" y="242"/>
                  </a:lnTo>
                  <a:lnTo>
                    <a:pt x="278" y="244"/>
                  </a:lnTo>
                  <a:lnTo>
                    <a:pt x="277" y="246"/>
                  </a:lnTo>
                  <a:lnTo>
                    <a:pt x="277" y="247"/>
                  </a:lnTo>
                  <a:lnTo>
                    <a:pt x="277" y="249"/>
                  </a:lnTo>
                  <a:lnTo>
                    <a:pt x="276" y="251"/>
                  </a:lnTo>
                  <a:lnTo>
                    <a:pt x="276" y="253"/>
                  </a:lnTo>
                  <a:lnTo>
                    <a:pt x="275" y="255"/>
                  </a:lnTo>
                  <a:lnTo>
                    <a:pt x="275" y="257"/>
                  </a:lnTo>
                  <a:lnTo>
                    <a:pt x="274" y="258"/>
                  </a:lnTo>
                  <a:lnTo>
                    <a:pt x="274" y="259"/>
                  </a:lnTo>
                  <a:lnTo>
                    <a:pt x="274" y="261"/>
                  </a:lnTo>
                  <a:lnTo>
                    <a:pt x="274" y="262"/>
                  </a:lnTo>
                  <a:lnTo>
                    <a:pt x="272" y="264"/>
                  </a:lnTo>
                  <a:lnTo>
                    <a:pt x="272" y="267"/>
                  </a:lnTo>
                  <a:lnTo>
                    <a:pt x="271" y="269"/>
                  </a:lnTo>
                  <a:lnTo>
                    <a:pt x="270" y="271"/>
                  </a:lnTo>
                  <a:lnTo>
                    <a:pt x="269" y="272"/>
                  </a:lnTo>
                  <a:lnTo>
                    <a:pt x="269" y="274"/>
                  </a:lnTo>
                  <a:lnTo>
                    <a:pt x="268" y="275"/>
                  </a:lnTo>
                  <a:lnTo>
                    <a:pt x="268" y="277"/>
                  </a:lnTo>
                  <a:lnTo>
                    <a:pt x="268" y="278"/>
                  </a:lnTo>
                  <a:lnTo>
                    <a:pt x="267" y="279"/>
                  </a:lnTo>
                  <a:lnTo>
                    <a:pt x="267" y="280"/>
                  </a:lnTo>
                  <a:lnTo>
                    <a:pt x="267" y="281"/>
                  </a:lnTo>
                  <a:lnTo>
                    <a:pt x="266" y="283"/>
                  </a:lnTo>
                  <a:lnTo>
                    <a:pt x="266" y="285"/>
                  </a:lnTo>
                  <a:lnTo>
                    <a:pt x="266" y="286"/>
                  </a:lnTo>
                  <a:lnTo>
                    <a:pt x="266" y="288"/>
                  </a:lnTo>
                  <a:lnTo>
                    <a:pt x="265" y="289"/>
                  </a:lnTo>
                  <a:lnTo>
                    <a:pt x="264" y="291"/>
                  </a:lnTo>
                  <a:lnTo>
                    <a:pt x="264" y="293"/>
                  </a:lnTo>
                  <a:lnTo>
                    <a:pt x="263" y="296"/>
                  </a:lnTo>
                  <a:lnTo>
                    <a:pt x="262" y="299"/>
                  </a:lnTo>
                  <a:lnTo>
                    <a:pt x="260" y="302"/>
                  </a:lnTo>
                  <a:lnTo>
                    <a:pt x="259" y="305"/>
                  </a:lnTo>
                  <a:lnTo>
                    <a:pt x="258" y="309"/>
                  </a:lnTo>
                  <a:lnTo>
                    <a:pt x="256" y="312"/>
                  </a:lnTo>
                  <a:lnTo>
                    <a:pt x="255" y="315"/>
                  </a:lnTo>
                  <a:lnTo>
                    <a:pt x="254" y="318"/>
                  </a:lnTo>
                  <a:lnTo>
                    <a:pt x="253" y="321"/>
                  </a:lnTo>
                  <a:lnTo>
                    <a:pt x="252" y="323"/>
                  </a:lnTo>
                  <a:lnTo>
                    <a:pt x="252" y="325"/>
                  </a:lnTo>
                  <a:lnTo>
                    <a:pt x="251" y="327"/>
                  </a:lnTo>
                  <a:lnTo>
                    <a:pt x="251" y="328"/>
                  </a:lnTo>
                  <a:lnTo>
                    <a:pt x="250" y="328"/>
                  </a:lnTo>
                  <a:lnTo>
                    <a:pt x="250" y="329"/>
                  </a:lnTo>
                  <a:lnTo>
                    <a:pt x="249" y="329"/>
                  </a:lnTo>
                  <a:lnTo>
                    <a:pt x="249" y="331"/>
                  </a:lnTo>
                  <a:lnTo>
                    <a:pt x="248" y="331"/>
                  </a:lnTo>
                  <a:lnTo>
                    <a:pt x="248" y="332"/>
                  </a:lnTo>
                  <a:lnTo>
                    <a:pt x="247" y="332"/>
                  </a:lnTo>
                  <a:lnTo>
                    <a:pt x="247" y="333"/>
                  </a:lnTo>
                  <a:lnTo>
                    <a:pt x="246" y="334"/>
                  </a:lnTo>
                  <a:lnTo>
                    <a:pt x="245" y="335"/>
                  </a:lnTo>
                  <a:lnTo>
                    <a:pt x="245" y="336"/>
                  </a:lnTo>
                  <a:lnTo>
                    <a:pt x="244" y="336"/>
                  </a:lnTo>
                  <a:lnTo>
                    <a:pt x="244" y="337"/>
                  </a:lnTo>
                  <a:lnTo>
                    <a:pt x="243" y="337"/>
                  </a:lnTo>
                  <a:lnTo>
                    <a:pt x="243" y="338"/>
                  </a:lnTo>
                  <a:lnTo>
                    <a:pt x="243" y="339"/>
                  </a:lnTo>
                  <a:lnTo>
                    <a:pt x="242" y="339"/>
                  </a:lnTo>
                  <a:lnTo>
                    <a:pt x="241" y="339"/>
                  </a:lnTo>
                  <a:lnTo>
                    <a:pt x="241" y="340"/>
                  </a:lnTo>
                  <a:lnTo>
                    <a:pt x="240" y="340"/>
                  </a:lnTo>
                  <a:lnTo>
                    <a:pt x="239" y="341"/>
                  </a:lnTo>
                  <a:lnTo>
                    <a:pt x="238" y="342"/>
                  </a:lnTo>
                  <a:lnTo>
                    <a:pt x="237" y="343"/>
                  </a:lnTo>
                  <a:lnTo>
                    <a:pt x="237" y="344"/>
                  </a:lnTo>
                  <a:lnTo>
                    <a:pt x="234" y="345"/>
                  </a:lnTo>
                  <a:lnTo>
                    <a:pt x="233" y="345"/>
                  </a:lnTo>
                  <a:lnTo>
                    <a:pt x="232" y="345"/>
                  </a:lnTo>
                  <a:lnTo>
                    <a:pt x="232" y="346"/>
                  </a:lnTo>
                  <a:lnTo>
                    <a:pt x="231" y="346"/>
                  </a:lnTo>
                  <a:lnTo>
                    <a:pt x="231" y="347"/>
                  </a:lnTo>
                  <a:lnTo>
                    <a:pt x="230" y="347"/>
                  </a:lnTo>
                  <a:lnTo>
                    <a:pt x="229" y="348"/>
                  </a:lnTo>
                  <a:lnTo>
                    <a:pt x="228" y="348"/>
                  </a:lnTo>
                  <a:lnTo>
                    <a:pt x="227" y="349"/>
                  </a:lnTo>
                  <a:lnTo>
                    <a:pt x="226" y="349"/>
                  </a:lnTo>
                  <a:lnTo>
                    <a:pt x="225" y="350"/>
                  </a:lnTo>
                  <a:lnTo>
                    <a:pt x="224" y="350"/>
                  </a:lnTo>
                  <a:lnTo>
                    <a:pt x="223" y="351"/>
                  </a:lnTo>
                  <a:lnTo>
                    <a:pt x="222" y="352"/>
                  </a:lnTo>
                  <a:lnTo>
                    <a:pt x="221" y="352"/>
                  </a:lnTo>
                  <a:lnTo>
                    <a:pt x="220" y="352"/>
                  </a:lnTo>
                  <a:lnTo>
                    <a:pt x="220" y="353"/>
                  </a:lnTo>
                  <a:lnTo>
                    <a:pt x="219" y="353"/>
                  </a:lnTo>
                  <a:lnTo>
                    <a:pt x="218" y="353"/>
                  </a:lnTo>
                  <a:lnTo>
                    <a:pt x="218" y="354"/>
                  </a:lnTo>
                  <a:lnTo>
                    <a:pt x="217" y="353"/>
                  </a:lnTo>
                  <a:lnTo>
                    <a:pt x="216" y="353"/>
                  </a:lnTo>
                  <a:lnTo>
                    <a:pt x="215" y="353"/>
                  </a:lnTo>
                  <a:lnTo>
                    <a:pt x="215" y="352"/>
                  </a:lnTo>
                  <a:lnTo>
                    <a:pt x="214" y="352"/>
                  </a:lnTo>
                  <a:lnTo>
                    <a:pt x="214" y="351"/>
                  </a:lnTo>
                  <a:lnTo>
                    <a:pt x="212" y="351"/>
                  </a:lnTo>
                  <a:lnTo>
                    <a:pt x="211" y="351"/>
                  </a:lnTo>
                  <a:lnTo>
                    <a:pt x="210" y="350"/>
                  </a:lnTo>
                  <a:lnTo>
                    <a:pt x="209" y="349"/>
                  </a:lnTo>
                  <a:lnTo>
                    <a:pt x="208" y="349"/>
                  </a:lnTo>
                  <a:lnTo>
                    <a:pt x="208" y="348"/>
                  </a:lnTo>
                  <a:lnTo>
                    <a:pt x="207" y="348"/>
                  </a:lnTo>
                  <a:lnTo>
                    <a:pt x="207" y="347"/>
                  </a:lnTo>
                  <a:lnTo>
                    <a:pt x="206" y="347"/>
                  </a:lnTo>
                  <a:lnTo>
                    <a:pt x="206" y="346"/>
                  </a:lnTo>
                  <a:lnTo>
                    <a:pt x="205" y="346"/>
                  </a:lnTo>
                  <a:lnTo>
                    <a:pt x="205" y="345"/>
                  </a:lnTo>
                  <a:lnTo>
                    <a:pt x="204" y="345"/>
                  </a:lnTo>
                  <a:lnTo>
                    <a:pt x="204" y="344"/>
                  </a:lnTo>
                  <a:lnTo>
                    <a:pt x="203" y="343"/>
                  </a:lnTo>
                  <a:lnTo>
                    <a:pt x="202" y="342"/>
                  </a:lnTo>
                  <a:lnTo>
                    <a:pt x="201" y="341"/>
                  </a:lnTo>
                  <a:lnTo>
                    <a:pt x="201" y="340"/>
                  </a:lnTo>
                  <a:lnTo>
                    <a:pt x="200" y="339"/>
                  </a:lnTo>
                  <a:lnTo>
                    <a:pt x="199" y="338"/>
                  </a:lnTo>
                  <a:lnTo>
                    <a:pt x="198" y="337"/>
                  </a:lnTo>
                  <a:lnTo>
                    <a:pt x="197" y="336"/>
                  </a:lnTo>
                  <a:lnTo>
                    <a:pt x="196" y="335"/>
                  </a:lnTo>
                  <a:lnTo>
                    <a:pt x="195" y="335"/>
                  </a:lnTo>
                  <a:lnTo>
                    <a:pt x="194" y="334"/>
                  </a:lnTo>
                  <a:lnTo>
                    <a:pt x="193" y="332"/>
                  </a:lnTo>
                  <a:lnTo>
                    <a:pt x="192" y="331"/>
                  </a:lnTo>
                  <a:lnTo>
                    <a:pt x="192" y="329"/>
                  </a:lnTo>
                  <a:lnTo>
                    <a:pt x="192" y="328"/>
                  </a:lnTo>
                  <a:lnTo>
                    <a:pt x="191" y="327"/>
                  </a:lnTo>
                  <a:lnTo>
                    <a:pt x="190" y="326"/>
                  </a:lnTo>
                  <a:lnTo>
                    <a:pt x="190" y="325"/>
                  </a:lnTo>
                  <a:lnTo>
                    <a:pt x="189" y="325"/>
                  </a:lnTo>
                  <a:lnTo>
                    <a:pt x="187" y="323"/>
                  </a:lnTo>
                  <a:lnTo>
                    <a:pt x="185" y="321"/>
                  </a:lnTo>
                  <a:lnTo>
                    <a:pt x="183" y="320"/>
                  </a:lnTo>
                  <a:lnTo>
                    <a:pt x="182" y="319"/>
                  </a:lnTo>
                  <a:lnTo>
                    <a:pt x="181" y="318"/>
                  </a:lnTo>
                  <a:lnTo>
                    <a:pt x="179" y="317"/>
                  </a:lnTo>
                  <a:lnTo>
                    <a:pt x="178" y="316"/>
                  </a:lnTo>
                  <a:lnTo>
                    <a:pt x="177" y="315"/>
                  </a:lnTo>
                  <a:lnTo>
                    <a:pt x="176" y="314"/>
                  </a:lnTo>
                  <a:lnTo>
                    <a:pt x="175" y="314"/>
                  </a:lnTo>
                  <a:lnTo>
                    <a:pt x="175" y="313"/>
                  </a:lnTo>
                  <a:lnTo>
                    <a:pt x="174" y="313"/>
                  </a:lnTo>
                  <a:lnTo>
                    <a:pt x="174" y="312"/>
                  </a:lnTo>
                  <a:lnTo>
                    <a:pt x="173" y="311"/>
                  </a:lnTo>
                  <a:lnTo>
                    <a:pt x="174" y="311"/>
                  </a:lnTo>
                  <a:lnTo>
                    <a:pt x="175" y="311"/>
                  </a:lnTo>
                  <a:lnTo>
                    <a:pt x="176" y="311"/>
                  </a:lnTo>
                  <a:lnTo>
                    <a:pt x="178" y="311"/>
                  </a:lnTo>
                  <a:lnTo>
                    <a:pt x="180" y="311"/>
                  </a:lnTo>
                  <a:lnTo>
                    <a:pt x="182" y="312"/>
                  </a:lnTo>
                  <a:lnTo>
                    <a:pt x="184" y="312"/>
                  </a:lnTo>
                  <a:lnTo>
                    <a:pt x="187" y="313"/>
                  </a:lnTo>
                  <a:lnTo>
                    <a:pt x="189" y="313"/>
                  </a:lnTo>
                  <a:lnTo>
                    <a:pt x="192" y="313"/>
                  </a:lnTo>
                  <a:lnTo>
                    <a:pt x="194" y="314"/>
                  </a:lnTo>
                  <a:lnTo>
                    <a:pt x="197" y="314"/>
                  </a:lnTo>
                  <a:lnTo>
                    <a:pt x="199" y="315"/>
                  </a:lnTo>
                  <a:lnTo>
                    <a:pt x="201" y="315"/>
                  </a:lnTo>
                  <a:lnTo>
                    <a:pt x="202" y="315"/>
                  </a:lnTo>
                  <a:lnTo>
                    <a:pt x="204" y="315"/>
                  </a:lnTo>
                  <a:lnTo>
                    <a:pt x="205" y="316"/>
                  </a:lnTo>
                  <a:lnTo>
                    <a:pt x="206" y="316"/>
                  </a:lnTo>
                  <a:lnTo>
                    <a:pt x="208" y="316"/>
                  </a:lnTo>
                  <a:lnTo>
                    <a:pt x="209" y="316"/>
                  </a:lnTo>
                  <a:lnTo>
                    <a:pt x="210" y="316"/>
                  </a:lnTo>
                  <a:lnTo>
                    <a:pt x="211" y="316"/>
                  </a:lnTo>
                  <a:lnTo>
                    <a:pt x="212" y="316"/>
                  </a:lnTo>
                  <a:lnTo>
                    <a:pt x="214" y="316"/>
                  </a:lnTo>
                  <a:lnTo>
                    <a:pt x="215" y="316"/>
                  </a:lnTo>
                  <a:lnTo>
                    <a:pt x="215" y="315"/>
                  </a:lnTo>
                  <a:lnTo>
                    <a:pt x="216" y="314"/>
                  </a:lnTo>
                  <a:lnTo>
                    <a:pt x="217" y="313"/>
                  </a:lnTo>
                  <a:lnTo>
                    <a:pt x="218" y="312"/>
                  </a:lnTo>
                  <a:lnTo>
                    <a:pt x="219" y="311"/>
                  </a:lnTo>
                  <a:lnTo>
                    <a:pt x="219" y="310"/>
                  </a:lnTo>
                  <a:lnTo>
                    <a:pt x="220" y="308"/>
                  </a:lnTo>
                  <a:lnTo>
                    <a:pt x="222" y="307"/>
                  </a:lnTo>
                  <a:lnTo>
                    <a:pt x="223" y="303"/>
                  </a:lnTo>
                  <a:lnTo>
                    <a:pt x="225" y="300"/>
                  </a:lnTo>
                  <a:lnTo>
                    <a:pt x="227" y="296"/>
                  </a:lnTo>
                  <a:lnTo>
                    <a:pt x="229" y="292"/>
                  </a:lnTo>
                  <a:lnTo>
                    <a:pt x="231" y="287"/>
                  </a:lnTo>
                  <a:lnTo>
                    <a:pt x="232" y="281"/>
                  </a:lnTo>
                  <a:lnTo>
                    <a:pt x="234" y="276"/>
                  </a:lnTo>
                  <a:lnTo>
                    <a:pt x="236" y="272"/>
                  </a:lnTo>
                  <a:lnTo>
                    <a:pt x="237" y="267"/>
                  </a:lnTo>
                  <a:lnTo>
                    <a:pt x="239" y="262"/>
                  </a:lnTo>
                  <a:lnTo>
                    <a:pt x="240" y="257"/>
                  </a:lnTo>
                  <a:lnTo>
                    <a:pt x="241" y="252"/>
                  </a:lnTo>
                  <a:lnTo>
                    <a:pt x="242" y="248"/>
                  </a:lnTo>
                  <a:lnTo>
                    <a:pt x="243" y="244"/>
                  </a:lnTo>
                  <a:lnTo>
                    <a:pt x="244" y="241"/>
                  </a:lnTo>
                  <a:lnTo>
                    <a:pt x="245" y="237"/>
                  </a:lnTo>
                  <a:lnTo>
                    <a:pt x="245" y="236"/>
                  </a:lnTo>
                  <a:lnTo>
                    <a:pt x="245" y="235"/>
                  </a:lnTo>
                  <a:lnTo>
                    <a:pt x="245" y="233"/>
                  </a:lnTo>
                  <a:lnTo>
                    <a:pt x="245" y="232"/>
                  </a:lnTo>
                  <a:lnTo>
                    <a:pt x="246" y="231"/>
                  </a:lnTo>
                  <a:lnTo>
                    <a:pt x="246" y="229"/>
                  </a:lnTo>
                  <a:lnTo>
                    <a:pt x="246" y="228"/>
                  </a:lnTo>
                  <a:lnTo>
                    <a:pt x="246" y="226"/>
                  </a:lnTo>
                  <a:lnTo>
                    <a:pt x="246" y="225"/>
                  </a:lnTo>
                  <a:lnTo>
                    <a:pt x="246" y="223"/>
                  </a:lnTo>
                  <a:lnTo>
                    <a:pt x="246" y="222"/>
                  </a:lnTo>
                  <a:lnTo>
                    <a:pt x="245" y="220"/>
                  </a:lnTo>
                  <a:lnTo>
                    <a:pt x="245" y="219"/>
                  </a:lnTo>
                  <a:lnTo>
                    <a:pt x="245" y="218"/>
                  </a:lnTo>
                  <a:lnTo>
                    <a:pt x="244" y="217"/>
                  </a:lnTo>
                  <a:lnTo>
                    <a:pt x="243" y="216"/>
                  </a:lnTo>
                  <a:lnTo>
                    <a:pt x="242" y="216"/>
                  </a:lnTo>
                  <a:lnTo>
                    <a:pt x="242" y="215"/>
                  </a:lnTo>
                  <a:lnTo>
                    <a:pt x="241" y="215"/>
                  </a:lnTo>
                  <a:lnTo>
                    <a:pt x="240" y="215"/>
                  </a:lnTo>
                  <a:lnTo>
                    <a:pt x="238" y="214"/>
                  </a:lnTo>
                  <a:lnTo>
                    <a:pt x="237" y="214"/>
                  </a:lnTo>
                  <a:lnTo>
                    <a:pt x="236" y="214"/>
                  </a:lnTo>
                  <a:lnTo>
                    <a:pt x="235" y="213"/>
                  </a:lnTo>
                  <a:lnTo>
                    <a:pt x="234" y="213"/>
                  </a:lnTo>
                  <a:lnTo>
                    <a:pt x="232" y="213"/>
                  </a:lnTo>
                  <a:lnTo>
                    <a:pt x="231" y="212"/>
                  </a:lnTo>
                  <a:lnTo>
                    <a:pt x="230" y="212"/>
                  </a:lnTo>
                  <a:lnTo>
                    <a:pt x="229" y="212"/>
                  </a:lnTo>
                  <a:lnTo>
                    <a:pt x="198" y="205"/>
                  </a:lnTo>
                  <a:lnTo>
                    <a:pt x="197" y="204"/>
                  </a:lnTo>
                  <a:lnTo>
                    <a:pt x="196" y="204"/>
                  </a:lnTo>
                  <a:lnTo>
                    <a:pt x="195" y="204"/>
                  </a:lnTo>
                  <a:lnTo>
                    <a:pt x="194" y="204"/>
                  </a:lnTo>
                  <a:lnTo>
                    <a:pt x="193" y="204"/>
                  </a:lnTo>
                  <a:lnTo>
                    <a:pt x="192" y="204"/>
                  </a:lnTo>
                  <a:lnTo>
                    <a:pt x="191" y="204"/>
                  </a:lnTo>
                  <a:lnTo>
                    <a:pt x="190" y="204"/>
                  </a:lnTo>
                  <a:lnTo>
                    <a:pt x="188" y="204"/>
                  </a:lnTo>
                  <a:lnTo>
                    <a:pt x="187" y="204"/>
                  </a:lnTo>
                  <a:lnTo>
                    <a:pt x="186" y="204"/>
                  </a:lnTo>
                  <a:lnTo>
                    <a:pt x="185" y="204"/>
                  </a:lnTo>
                  <a:lnTo>
                    <a:pt x="184" y="204"/>
                  </a:lnTo>
                  <a:lnTo>
                    <a:pt x="183" y="204"/>
                  </a:lnTo>
                  <a:lnTo>
                    <a:pt x="182" y="204"/>
                  </a:lnTo>
                  <a:lnTo>
                    <a:pt x="181" y="203"/>
                  </a:lnTo>
                  <a:lnTo>
                    <a:pt x="180" y="203"/>
                  </a:lnTo>
                  <a:lnTo>
                    <a:pt x="179" y="203"/>
                  </a:lnTo>
                  <a:lnTo>
                    <a:pt x="178" y="203"/>
                  </a:lnTo>
                  <a:lnTo>
                    <a:pt x="177" y="203"/>
                  </a:lnTo>
                  <a:lnTo>
                    <a:pt x="176" y="202"/>
                  </a:lnTo>
                  <a:lnTo>
                    <a:pt x="175" y="202"/>
                  </a:lnTo>
                  <a:lnTo>
                    <a:pt x="174" y="202"/>
                  </a:lnTo>
                  <a:lnTo>
                    <a:pt x="173" y="202"/>
                  </a:lnTo>
                  <a:lnTo>
                    <a:pt x="172" y="202"/>
                  </a:lnTo>
                  <a:lnTo>
                    <a:pt x="171" y="202"/>
                  </a:lnTo>
                  <a:lnTo>
                    <a:pt x="170" y="202"/>
                  </a:lnTo>
                  <a:lnTo>
                    <a:pt x="169" y="202"/>
                  </a:lnTo>
                  <a:lnTo>
                    <a:pt x="168" y="202"/>
                  </a:lnTo>
                  <a:lnTo>
                    <a:pt x="167" y="202"/>
                  </a:lnTo>
                  <a:lnTo>
                    <a:pt x="166" y="201"/>
                  </a:lnTo>
                  <a:lnTo>
                    <a:pt x="165" y="201"/>
                  </a:lnTo>
                  <a:lnTo>
                    <a:pt x="163" y="201"/>
                  </a:lnTo>
                  <a:lnTo>
                    <a:pt x="162" y="201"/>
                  </a:lnTo>
                  <a:lnTo>
                    <a:pt x="161" y="201"/>
                  </a:lnTo>
                  <a:lnTo>
                    <a:pt x="160" y="201"/>
                  </a:lnTo>
                  <a:lnTo>
                    <a:pt x="159" y="201"/>
                  </a:lnTo>
                  <a:lnTo>
                    <a:pt x="158" y="200"/>
                  </a:lnTo>
                  <a:lnTo>
                    <a:pt x="157" y="200"/>
                  </a:lnTo>
                  <a:lnTo>
                    <a:pt x="156" y="200"/>
                  </a:lnTo>
                  <a:lnTo>
                    <a:pt x="154" y="200"/>
                  </a:lnTo>
                  <a:lnTo>
                    <a:pt x="153" y="200"/>
                  </a:lnTo>
                  <a:lnTo>
                    <a:pt x="151" y="200"/>
                  </a:lnTo>
                  <a:lnTo>
                    <a:pt x="150" y="200"/>
                  </a:lnTo>
                  <a:lnTo>
                    <a:pt x="148" y="200"/>
                  </a:lnTo>
                  <a:lnTo>
                    <a:pt x="146" y="199"/>
                  </a:lnTo>
                  <a:lnTo>
                    <a:pt x="145" y="199"/>
                  </a:lnTo>
                  <a:lnTo>
                    <a:pt x="143" y="199"/>
                  </a:lnTo>
                  <a:lnTo>
                    <a:pt x="142" y="199"/>
                  </a:lnTo>
                  <a:lnTo>
                    <a:pt x="140" y="199"/>
                  </a:lnTo>
                  <a:lnTo>
                    <a:pt x="139" y="199"/>
                  </a:lnTo>
                  <a:lnTo>
                    <a:pt x="138" y="199"/>
                  </a:lnTo>
                  <a:lnTo>
                    <a:pt x="137" y="199"/>
                  </a:lnTo>
                  <a:lnTo>
                    <a:pt x="136" y="199"/>
                  </a:lnTo>
                  <a:lnTo>
                    <a:pt x="135" y="199"/>
                  </a:lnTo>
                  <a:lnTo>
                    <a:pt x="134" y="199"/>
                  </a:lnTo>
                  <a:lnTo>
                    <a:pt x="133" y="199"/>
                  </a:lnTo>
                  <a:lnTo>
                    <a:pt x="132" y="199"/>
                  </a:lnTo>
                  <a:lnTo>
                    <a:pt x="131" y="199"/>
                  </a:lnTo>
                  <a:lnTo>
                    <a:pt x="130" y="199"/>
                  </a:lnTo>
                  <a:lnTo>
                    <a:pt x="129" y="199"/>
                  </a:lnTo>
                  <a:lnTo>
                    <a:pt x="128" y="199"/>
                  </a:lnTo>
                  <a:lnTo>
                    <a:pt x="84" y="197"/>
                  </a:lnTo>
                  <a:lnTo>
                    <a:pt x="81" y="196"/>
                  </a:lnTo>
                  <a:lnTo>
                    <a:pt x="78" y="196"/>
                  </a:lnTo>
                  <a:lnTo>
                    <a:pt x="76" y="196"/>
                  </a:lnTo>
                  <a:lnTo>
                    <a:pt x="74" y="196"/>
                  </a:lnTo>
                  <a:lnTo>
                    <a:pt x="72" y="196"/>
                  </a:lnTo>
                  <a:lnTo>
                    <a:pt x="70" y="196"/>
                  </a:lnTo>
                  <a:lnTo>
                    <a:pt x="69" y="196"/>
                  </a:lnTo>
                  <a:lnTo>
                    <a:pt x="66" y="196"/>
                  </a:lnTo>
                  <a:lnTo>
                    <a:pt x="65" y="196"/>
                  </a:lnTo>
                  <a:lnTo>
                    <a:pt x="63" y="196"/>
                  </a:lnTo>
                  <a:lnTo>
                    <a:pt x="61" y="196"/>
                  </a:lnTo>
                  <a:lnTo>
                    <a:pt x="60" y="196"/>
                  </a:lnTo>
                  <a:lnTo>
                    <a:pt x="58" y="197"/>
                  </a:lnTo>
                  <a:lnTo>
                    <a:pt x="56" y="197"/>
                  </a:lnTo>
                  <a:lnTo>
                    <a:pt x="53" y="197"/>
                  </a:lnTo>
                  <a:lnTo>
                    <a:pt x="51" y="198"/>
                  </a:lnTo>
                  <a:lnTo>
                    <a:pt x="49" y="198"/>
                  </a:lnTo>
                  <a:lnTo>
                    <a:pt x="48" y="198"/>
                  </a:lnTo>
                  <a:lnTo>
                    <a:pt x="47" y="198"/>
                  </a:lnTo>
                  <a:lnTo>
                    <a:pt x="46" y="198"/>
                  </a:lnTo>
                  <a:lnTo>
                    <a:pt x="45" y="198"/>
                  </a:lnTo>
                  <a:lnTo>
                    <a:pt x="44" y="198"/>
                  </a:lnTo>
                  <a:lnTo>
                    <a:pt x="44" y="199"/>
                  </a:lnTo>
                  <a:lnTo>
                    <a:pt x="43" y="199"/>
                  </a:lnTo>
                  <a:lnTo>
                    <a:pt x="43" y="200"/>
                  </a:lnTo>
                  <a:lnTo>
                    <a:pt x="43" y="201"/>
                  </a:lnTo>
                  <a:lnTo>
                    <a:pt x="43" y="202"/>
                  </a:lnTo>
                  <a:lnTo>
                    <a:pt x="44" y="203"/>
                  </a:lnTo>
                  <a:lnTo>
                    <a:pt x="44" y="204"/>
                  </a:lnTo>
                  <a:lnTo>
                    <a:pt x="44" y="205"/>
                  </a:lnTo>
                  <a:lnTo>
                    <a:pt x="44" y="206"/>
                  </a:lnTo>
                  <a:lnTo>
                    <a:pt x="44" y="207"/>
                  </a:lnTo>
                  <a:lnTo>
                    <a:pt x="44" y="208"/>
                  </a:lnTo>
                  <a:lnTo>
                    <a:pt x="44" y="209"/>
                  </a:lnTo>
                  <a:lnTo>
                    <a:pt x="44" y="210"/>
                  </a:lnTo>
                  <a:lnTo>
                    <a:pt x="43" y="210"/>
                  </a:lnTo>
                  <a:lnTo>
                    <a:pt x="43" y="211"/>
                  </a:lnTo>
                  <a:lnTo>
                    <a:pt x="43" y="212"/>
                  </a:lnTo>
                  <a:lnTo>
                    <a:pt x="42" y="212"/>
                  </a:lnTo>
                  <a:lnTo>
                    <a:pt x="42" y="213"/>
                  </a:lnTo>
                  <a:lnTo>
                    <a:pt x="42" y="214"/>
                  </a:lnTo>
                  <a:lnTo>
                    <a:pt x="42" y="215"/>
                  </a:lnTo>
                  <a:lnTo>
                    <a:pt x="42" y="216"/>
                  </a:lnTo>
                  <a:lnTo>
                    <a:pt x="41" y="217"/>
                  </a:lnTo>
                  <a:lnTo>
                    <a:pt x="41" y="218"/>
                  </a:lnTo>
                  <a:lnTo>
                    <a:pt x="41" y="219"/>
                  </a:lnTo>
                  <a:lnTo>
                    <a:pt x="41" y="220"/>
                  </a:lnTo>
                  <a:lnTo>
                    <a:pt x="41" y="221"/>
                  </a:lnTo>
                  <a:lnTo>
                    <a:pt x="40" y="222"/>
                  </a:lnTo>
                  <a:lnTo>
                    <a:pt x="40" y="223"/>
                  </a:lnTo>
                  <a:lnTo>
                    <a:pt x="40" y="224"/>
                  </a:lnTo>
                  <a:lnTo>
                    <a:pt x="40" y="225"/>
                  </a:lnTo>
                  <a:lnTo>
                    <a:pt x="40" y="226"/>
                  </a:lnTo>
                  <a:lnTo>
                    <a:pt x="40" y="227"/>
                  </a:lnTo>
                  <a:lnTo>
                    <a:pt x="40" y="228"/>
                  </a:lnTo>
                  <a:lnTo>
                    <a:pt x="40" y="229"/>
                  </a:lnTo>
                  <a:lnTo>
                    <a:pt x="40" y="230"/>
                  </a:lnTo>
                  <a:lnTo>
                    <a:pt x="39" y="234"/>
                  </a:lnTo>
                  <a:lnTo>
                    <a:pt x="38" y="234"/>
                  </a:lnTo>
                  <a:lnTo>
                    <a:pt x="38" y="235"/>
                  </a:lnTo>
                  <a:lnTo>
                    <a:pt x="38" y="236"/>
                  </a:lnTo>
                  <a:lnTo>
                    <a:pt x="38" y="237"/>
                  </a:lnTo>
                  <a:lnTo>
                    <a:pt x="38" y="239"/>
                  </a:lnTo>
                  <a:lnTo>
                    <a:pt x="38" y="240"/>
                  </a:lnTo>
                  <a:lnTo>
                    <a:pt x="38" y="241"/>
                  </a:lnTo>
                  <a:lnTo>
                    <a:pt x="38" y="242"/>
                  </a:lnTo>
                  <a:lnTo>
                    <a:pt x="38" y="243"/>
                  </a:lnTo>
                  <a:lnTo>
                    <a:pt x="38" y="244"/>
                  </a:lnTo>
                  <a:lnTo>
                    <a:pt x="38" y="245"/>
                  </a:lnTo>
                  <a:lnTo>
                    <a:pt x="38" y="246"/>
                  </a:lnTo>
                  <a:lnTo>
                    <a:pt x="37" y="247"/>
                  </a:lnTo>
                  <a:lnTo>
                    <a:pt x="37" y="248"/>
                  </a:lnTo>
                  <a:lnTo>
                    <a:pt x="37" y="249"/>
                  </a:lnTo>
                  <a:lnTo>
                    <a:pt x="37" y="250"/>
                  </a:lnTo>
                  <a:lnTo>
                    <a:pt x="37" y="252"/>
                  </a:lnTo>
                  <a:lnTo>
                    <a:pt x="37" y="253"/>
                  </a:lnTo>
                  <a:lnTo>
                    <a:pt x="37" y="254"/>
                  </a:lnTo>
                  <a:lnTo>
                    <a:pt x="37" y="255"/>
                  </a:lnTo>
                  <a:lnTo>
                    <a:pt x="37" y="256"/>
                  </a:lnTo>
                  <a:lnTo>
                    <a:pt x="37" y="258"/>
                  </a:lnTo>
                  <a:lnTo>
                    <a:pt x="37" y="259"/>
                  </a:lnTo>
                  <a:lnTo>
                    <a:pt x="37" y="261"/>
                  </a:lnTo>
                  <a:lnTo>
                    <a:pt x="37" y="263"/>
                  </a:lnTo>
                  <a:lnTo>
                    <a:pt x="37" y="264"/>
                  </a:lnTo>
                  <a:lnTo>
                    <a:pt x="37" y="266"/>
                  </a:lnTo>
                  <a:lnTo>
                    <a:pt x="38" y="269"/>
                  </a:lnTo>
                  <a:lnTo>
                    <a:pt x="37" y="269"/>
                  </a:lnTo>
                  <a:lnTo>
                    <a:pt x="37" y="270"/>
                  </a:lnTo>
                  <a:lnTo>
                    <a:pt x="37" y="271"/>
                  </a:lnTo>
                  <a:lnTo>
                    <a:pt x="37" y="272"/>
                  </a:lnTo>
                  <a:lnTo>
                    <a:pt x="37" y="273"/>
                  </a:lnTo>
                  <a:lnTo>
                    <a:pt x="37" y="274"/>
                  </a:lnTo>
                  <a:lnTo>
                    <a:pt x="37" y="275"/>
                  </a:lnTo>
                  <a:lnTo>
                    <a:pt x="37" y="276"/>
                  </a:lnTo>
                  <a:lnTo>
                    <a:pt x="37" y="283"/>
                  </a:lnTo>
                  <a:lnTo>
                    <a:pt x="36" y="283"/>
                  </a:lnTo>
                  <a:lnTo>
                    <a:pt x="36" y="285"/>
                  </a:lnTo>
                  <a:lnTo>
                    <a:pt x="36" y="286"/>
                  </a:lnTo>
                  <a:lnTo>
                    <a:pt x="36" y="287"/>
                  </a:lnTo>
                  <a:lnTo>
                    <a:pt x="36" y="288"/>
                  </a:lnTo>
                  <a:lnTo>
                    <a:pt x="36" y="289"/>
                  </a:lnTo>
                  <a:lnTo>
                    <a:pt x="36" y="290"/>
                  </a:lnTo>
                  <a:lnTo>
                    <a:pt x="36" y="291"/>
                  </a:lnTo>
                  <a:lnTo>
                    <a:pt x="36" y="292"/>
                  </a:lnTo>
                  <a:lnTo>
                    <a:pt x="36" y="294"/>
                  </a:lnTo>
                  <a:lnTo>
                    <a:pt x="35" y="294"/>
                  </a:lnTo>
                  <a:lnTo>
                    <a:pt x="35" y="295"/>
                  </a:lnTo>
                  <a:lnTo>
                    <a:pt x="35" y="296"/>
                  </a:lnTo>
                  <a:lnTo>
                    <a:pt x="34" y="297"/>
                  </a:lnTo>
                  <a:lnTo>
                    <a:pt x="33" y="298"/>
                  </a:lnTo>
                  <a:lnTo>
                    <a:pt x="33" y="299"/>
                  </a:lnTo>
                  <a:lnTo>
                    <a:pt x="32" y="300"/>
                  </a:lnTo>
                  <a:lnTo>
                    <a:pt x="31" y="301"/>
                  </a:lnTo>
                  <a:lnTo>
                    <a:pt x="31" y="302"/>
                  </a:lnTo>
                  <a:lnTo>
                    <a:pt x="30" y="302"/>
                  </a:lnTo>
                  <a:lnTo>
                    <a:pt x="30" y="303"/>
                  </a:lnTo>
                  <a:lnTo>
                    <a:pt x="29" y="303"/>
                  </a:lnTo>
                  <a:lnTo>
                    <a:pt x="29" y="304"/>
                  </a:lnTo>
                  <a:lnTo>
                    <a:pt x="28" y="304"/>
                  </a:lnTo>
                  <a:lnTo>
                    <a:pt x="27" y="305"/>
                  </a:lnTo>
                  <a:lnTo>
                    <a:pt x="26" y="305"/>
                  </a:lnTo>
                  <a:lnTo>
                    <a:pt x="25" y="305"/>
                  </a:lnTo>
                  <a:lnTo>
                    <a:pt x="24" y="305"/>
                  </a:lnTo>
                  <a:lnTo>
                    <a:pt x="23" y="305"/>
                  </a:lnTo>
                  <a:lnTo>
                    <a:pt x="22" y="304"/>
                  </a:lnTo>
                  <a:lnTo>
                    <a:pt x="21" y="304"/>
                  </a:lnTo>
                  <a:lnTo>
                    <a:pt x="20" y="304"/>
                  </a:lnTo>
                  <a:lnTo>
                    <a:pt x="19" y="304"/>
                  </a:lnTo>
                  <a:lnTo>
                    <a:pt x="17" y="304"/>
                  </a:lnTo>
                  <a:lnTo>
                    <a:pt x="17" y="303"/>
                  </a:lnTo>
                  <a:lnTo>
                    <a:pt x="16" y="303"/>
                  </a:lnTo>
                  <a:lnTo>
                    <a:pt x="15" y="303"/>
                  </a:lnTo>
                  <a:lnTo>
                    <a:pt x="14" y="302"/>
                  </a:lnTo>
                  <a:lnTo>
                    <a:pt x="13" y="301"/>
                  </a:lnTo>
                  <a:lnTo>
                    <a:pt x="12" y="300"/>
                  </a:lnTo>
                  <a:lnTo>
                    <a:pt x="11" y="299"/>
                  </a:lnTo>
                  <a:lnTo>
                    <a:pt x="11" y="298"/>
                  </a:lnTo>
                  <a:lnTo>
                    <a:pt x="10" y="296"/>
                  </a:lnTo>
                  <a:lnTo>
                    <a:pt x="10" y="295"/>
                  </a:lnTo>
                  <a:lnTo>
                    <a:pt x="10" y="294"/>
                  </a:lnTo>
                  <a:lnTo>
                    <a:pt x="9" y="293"/>
                  </a:lnTo>
                  <a:lnTo>
                    <a:pt x="9" y="292"/>
                  </a:lnTo>
                  <a:lnTo>
                    <a:pt x="9" y="291"/>
                  </a:lnTo>
                  <a:lnTo>
                    <a:pt x="9" y="290"/>
                  </a:lnTo>
                  <a:lnTo>
                    <a:pt x="8" y="289"/>
                  </a:lnTo>
                  <a:lnTo>
                    <a:pt x="8" y="288"/>
                  </a:lnTo>
                  <a:lnTo>
                    <a:pt x="8" y="287"/>
                  </a:lnTo>
                  <a:lnTo>
                    <a:pt x="7" y="286"/>
                  </a:lnTo>
                  <a:lnTo>
                    <a:pt x="7" y="285"/>
                  </a:lnTo>
                  <a:lnTo>
                    <a:pt x="6" y="283"/>
                  </a:lnTo>
                  <a:lnTo>
                    <a:pt x="6" y="282"/>
                  </a:lnTo>
                  <a:lnTo>
                    <a:pt x="6" y="281"/>
                  </a:lnTo>
                  <a:lnTo>
                    <a:pt x="6" y="280"/>
                  </a:lnTo>
                  <a:lnTo>
                    <a:pt x="6" y="279"/>
                  </a:lnTo>
                  <a:lnTo>
                    <a:pt x="6" y="278"/>
                  </a:lnTo>
                  <a:lnTo>
                    <a:pt x="6" y="277"/>
                  </a:lnTo>
                  <a:lnTo>
                    <a:pt x="6" y="276"/>
                  </a:lnTo>
                  <a:lnTo>
                    <a:pt x="6" y="275"/>
                  </a:lnTo>
                  <a:lnTo>
                    <a:pt x="6" y="274"/>
                  </a:lnTo>
                  <a:lnTo>
                    <a:pt x="7" y="274"/>
                  </a:lnTo>
                  <a:lnTo>
                    <a:pt x="7" y="273"/>
                  </a:lnTo>
                  <a:lnTo>
                    <a:pt x="7" y="272"/>
                  </a:lnTo>
                  <a:lnTo>
                    <a:pt x="7" y="271"/>
                  </a:lnTo>
                  <a:lnTo>
                    <a:pt x="7" y="270"/>
                  </a:lnTo>
                  <a:lnTo>
                    <a:pt x="7" y="269"/>
                  </a:lnTo>
                  <a:lnTo>
                    <a:pt x="7" y="268"/>
                  </a:lnTo>
                  <a:lnTo>
                    <a:pt x="7" y="267"/>
                  </a:lnTo>
                  <a:lnTo>
                    <a:pt x="7" y="266"/>
                  </a:lnTo>
                  <a:lnTo>
                    <a:pt x="7" y="265"/>
                  </a:lnTo>
                  <a:lnTo>
                    <a:pt x="7" y="264"/>
                  </a:lnTo>
                  <a:lnTo>
                    <a:pt x="7" y="263"/>
                  </a:lnTo>
                  <a:lnTo>
                    <a:pt x="7" y="262"/>
                  </a:lnTo>
                  <a:lnTo>
                    <a:pt x="7" y="261"/>
                  </a:lnTo>
                  <a:lnTo>
                    <a:pt x="8" y="261"/>
                  </a:lnTo>
                  <a:lnTo>
                    <a:pt x="13" y="232"/>
                  </a:lnTo>
                  <a:lnTo>
                    <a:pt x="14" y="227"/>
                  </a:lnTo>
                  <a:lnTo>
                    <a:pt x="14" y="226"/>
                  </a:lnTo>
                  <a:lnTo>
                    <a:pt x="14" y="225"/>
                  </a:lnTo>
                  <a:lnTo>
                    <a:pt x="14" y="224"/>
                  </a:lnTo>
                  <a:lnTo>
                    <a:pt x="14" y="223"/>
                  </a:lnTo>
                  <a:lnTo>
                    <a:pt x="14" y="221"/>
                  </a:lnTo>
                  <a:lnTo>
                    <a:pt x="14" y="220"/>
                  </a:lnTo>
                  <a:lnTo>
                    <a:pt x="14" y="218"/>
                  </a:lnTo>
                  <a:lnTo>
                    <a:pt x="14" y="217"/>
                  </a:lnTo>
                  <a:lnTo>
                    <a:pt x="14" y="215"/>
                  </a:lnTo>
                  <a:lnTo>
                    <a:pt x="14" y="214"/>
                  </a:lnTo>
                  <a:lnTo>
                    <a:pt x="14" y="212"/>
                  </a:lnTo>
                  <a:lnTo>
                    <a:pt x="14" y="211"/>
                  </a:lnTo>
                  <a:lnTo>
                    <a:pt x="14" y="210"/>
                  </a:lnTo>
                  <a:lnTo>
                    <a:pt x="14" y="209"/>
                  </a:lnTo>
                  <a:lnTo>
                    <a:pt x="14" y="208"/>
                  </a:lnTo>
                  <a:lnTo>
                    <a:pt x="15" y="208"/>
                  </a:lnTo>
                  <a:lnTo>
                    <a:pt x="15" y="207"/>
                  </a:lnTo>
                  <a:lnTo>
                    <a:pt x="15" y="206"/>
                  </a:lnTo>
                  <a:lnTo>
                    <a:pt x="15" y="205"/>
                  </a:lnTo>
                  <a:lnTo>
                    <a:pt x="15" y="204"/>
                  </a:lnTo>
                  <a:lnTo>
                    <a:pt x="15" y="203"/>
                  </a:lnTo>
                  <a:lnTo>
                    <a:pt x="15" y="202"/>
                  </a:lnTo>
                  <a:lnTo>
                    <a:pt x="15" y="201"/>
                  </a:lnTo>
                  <a:lnTo>
                    <a:pt x="15" y="200"/>
                  </a:lnTo>
                  <a:lnTo>
                    <a:pt x="15" y="198"/>
                  </a:lnTo>
                  <a:lnTo>
                    <a:pt x="15" y="197"/>
                  </a:lnTo>
                  <a:lnTo>
                    <a:pt x="15" y="196"/>
                  </a:lnTo>
                  <a:lnTo>
                    <a:pt x="15" y="195"/>
                  </a:lnTo>
                  <a:lnTo>
                    <a:pt x="15" y="194"/>
                  </a:lnTo>
                  <a:lnTo>
                    <a:pt x="15" y="193"/>
                  </a:lnTo>
                  <a:lnTo>
                    <a:pt x="14" y="190"/>
                  </a:lnTo>
                  <a:lnTo>
                    <a:pt x="13" y="189"/>
                  </a:lnTo>
                  <a:lnTo>
                    <a:pt x="12" y="188"/>
                  </a:lnTo>
                  <a:lnTo>
                    <a:pt x="11" y="187"/>
                  </a:lnTo>
                  <a:lnTo>
                    <a:pt x="10" y="186"/>
                  </a:lnTo>
                  <a:lnTo>
                    <a:pt x="9" y="185"/>
                  </a:lnTo>
                  <a:lnTo>
                    <a:pt x="8" y="184"/>
                  </a:lnTo>
                  <a:lnTo>
                    <a:pt x="7" y="184"/>
                  </a:lnTo>
                  <a:lnTo>
                    <a:pt x="7" y="183"/>
                  </a:lnTo>
                  <a:lnTo>
                    <a:pt x="6" y="183"/>
                  </a:lnTo>
                  <a:lnTo>
                    <a:pt x="5" y="182"/>
                  </a:lnTo>
                  <a:lnTo>
                    <a:pt x="4" y="181"/>
                  </a:lnTo>
                  <a:lnTo>
                    <a:pt x="3" y="180"/>
                  </a:lnTo>
                  <a:lnTo>
                    <a:pt x="2" y="180"/>
                  </a:lnTo>
                  <a:lnTo>
                    <a:pt x="1" y="179"/>
                  </a:lnTo>
                  <a:lnTo>
                    <a:pt x="1" y="178"/>
                  </a:lnTo>
                  <a:lnTo>
                    <a:pt x="0" y="178"/>
                  </a:lnTo>
                  <a:lnTo>
                    <a:pt x="0" y="177"/>
                  </a:lnTo>
                  <a:lnTo>
                    <a:pt x="0" y="176"/>
                  </a:lnTo>
                  <a:lnTo>
                    <a:pt x="0" y="175"/>
                  </a:lnTo>
                  <a:lnTo>
                    <a:pt x="0" y="174"/>
                  </a:lnTo>
                  <a:lnTo>
                    <a:pt x="1" y="174"/>
                  </a:lnTo>
                  <a:lnTo>
                    <a:pt x="2" y="174"/>
                  </a:lnTo>
                  <a:lnTo>
                    <a:pt x="3" y="174"/>
                  </a:lnTo>
                  <a:lnTo>
                    <a:pt x="4" y="174"/>
                  </a:lnTo>
                  <a:lnTo>
                    <a:pt x="5" y="174"/>
                  </a:lnTo>
                  <a:lnTo>
                    <a:pt x="6" y="174"/>
                  </a:lnTo>
                  <a:lnTo>
                    <a:pt x="7" y="174"/>
                  </a:lnTo>
                  <a:lnTo>
                    <a:pt x="8" y="175"/>
                  </a:lnTo>
                  <a:lnTo>
                    <a:pt x="9" y="175"/>
                  </a:lnTo>
                  <a:lnTo>
                    <a:pt x="9" y="176"/>
                  </a:lnTo>
                  <a:lnTo>
                    <a:pt x="10" y="176"/>
                  </a:lnTo>
                  <a:lnTo>
                    <a:pt x="11" y="177"/>
                  </a:lnTo>
                  <a:lnTo>
                    <a:pt x="12" y="177"/>
                  </a:lnTo>
                  <a:lnTo>
                    <a:pt x="13" y="178"/>
                  </a:lnTo>
                  <a:lnTo>
                    <a:pt x="14" y="178"/>
                  </a:lnTo>
                  <a:lnTo>
                    <a:pt x="15" y="179"/>
                  </a:lnTo>
                  <a:lnTo>
                    <a:pt x="16" y="179"/>
                  </a:lnTo>
                  <a:lnTo>
                    <a:pt x="17" y="179"/>
                  </a:lnTo>
                  <a:lnTo>
                    <a:pt x="17" y="180"/>
                  </a:lnTo>
                  <a:lnTo>
                    <a:pt x="19" y="180"/>
                  </a:lnTo>
                  <a:lnTo>
                    <a:pt x="20" y="180"/>
                  </a:lnTo>
                  <a:lnTo>
                    <a:pt x="21" y="181"/>
                  </a:lnTo>
                  <a:lnTo>
                    <a:pt x="22" y="181"/>
                  </a:lnTo>
                  <a:lnTo>
                    <a:pt x="23" y="181"/>
                  </a:lnTo>
                  <a:lnTo>
                    <a:pt x="25" y="182"/>
                  </a:lnTo>
                  <a:lnTo>
                    <a:pt x="31" y="184"/>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6" name="Freeform 229">
              <a:extLst>
                <a:ext uri="{FF2B5EF4-FFF2-40B4-BE49-F238E27FC236}">
                  <a16:creationId xmlns:a16="http://schemas.microsoft.com/office/drawing/2014/main" id="{D6C26B6E-D9B7-445C-BD3F-2D9BED0ACC9B}"/>
                </a:ext>
              </a:extLst>
            </p:cNvPr>
            <p:cNvSpPr>
              <a:spLocks noEditPoints="1"/>
            </p:cNvSpPr>
            <p:nvPr/>
          </p:nvSpPr>
          <p:spPr bwMode="auto">
            <a:xfrm>
              <a:off x="4768" y="1617"/>
              <a:ext cx="21" cy="22"/>
            </a:xfrm>
            <a:custGeom>
              <a:avLst/>
              <a:gdLst>
                <a:gd name="T0" fmla="*/ 7 w 367"/>
                <a:gd name="T1" fmla="*/ 5 h 363"/>
                <a:gd name="T2" fmla="*/ 7 w 367"/>
                <a:gd name="T3" fmla="*/ 1 h 363"/>
                <a:gd name="T4" fmla="*/ 8 w 367"/>
                <a:gd name="T5" fmla="*/ 0 h 363"/>
                <a:gd name="T6" fmla="*/ 9 w 367"/>
                <a:gd name="T7" fmla="*/ 3 h 363"/>
                <a:gd name="T8" fmla="*/ 9 w 367"/>
                <a:gd name="T9" fmla="*/ 6 h 363"/>
                <a:gd name="T10" fmla="*/ 8 w 367"/>
                <a:gd name="T11" fmla="*/ 8 h 363"/>
                <a:gd name="T12" fmla="*/ 8 w 367"/>
                <a:gd name="T13" fmla="*/ 9 h 363"/>
                <a:gd name="T14" fmla="*/ 12 w 367"/>
                <a:gd name="T15" fmla="*/ 6 h 363"/>
                <a:gd name="T16" fmla="*/ 10 w 367"/>
                <a:gd name="T17" fmla="*/ 5 h 363"/>
                <a:gd name="T18" fmla="*/ 13 w 367"/>
                <a:gd name="T19" fmla="*/ 5 h 363"/>
                <a:gd name="T20" fmla="*/ 11 w 367"/>
                <a:gd name="T21" fmla="*/ 3 h 363"/>
                <a:gd name="T22" fmla="*/ 14 w 367"/>
                <a:gd name="T23" fmla="*/ 3 h 363"/>
                <a:gd name="T24" fmla="*/ 16 w 367"/>
                <a:gd name="T25" fmla="*/ 2 h 363"/>
                <a:gd name="T26" fmla="*/ 18 w 367"/>
                <a:gd name="T27" fmla="*/ 4 h 363"/>
                <a:gd name="T28" fmla="*/ 15 w 367"/>
                <a:gd name="T29" fmla="*/ 4 h 363"/>
                <a:gd name="T30" fmla="*/ 16 w 367"/>
                <a:gd name="T31" fmla="*/ 5 h 363"/>
                <a:gd name="T32" fmla="*/ 19 w 367"/>
                <a:gd name="T33" fmla="*/ 6 h 363"/>
                <a:gd name="T34" fmla="*/ 17 w 367"/>
                <a:gd name="T35" fmla="*/ 6 h 363"/>
                <a:gd name="T36" fmla="*/ 18 w 367"/>
                <a:gd name="T37" fmla="*/ 9 h 363"/>
                <a:gd name="T38" fmla="*/ 20 w 367"/>
                <a:gd name="T39" fmla="*/ 12 h 363"/>
                <a:gd name="T40" fmla="*/ 17 w 367"/>
                <a:gd name="T41" fmla="*/ 10 h 363"/>
                <a:gd name="T42" fmla="*/ 15 w 367"/>
                <a:gd name="T43" fmla="*/ 11 h 363"/>
                <a:gd name="T44" fmla="*/ 12 w 367"/>
                <a:gd name="T45" fmla="*/ 12 h 363"/>
                <a:gd name="T46" fmla="*/ 11 w 367"/>
                <a:gd name="T47" fmla="*/ 9 h 363"/>
                <a:gd name="T48" fmla="*/ 8 w 367"/>
                <a:gd name="T49" fmla="*/ 10 h 363"/>
                <a:gd name="T50" fmla="*/ 8 w 367"/>
                <a:gd name="T51" fmla="*/ 12 h 363"/>
                <a:gd name="T52" fmla="*/ 6 w 367"/>
                <a:gd name="T53" fmla="*/ 13 h 363"/>
                <a:gd name="T54" fmla="*/ 6 w 367"/>
                <a:gd name="T55" fmla="*/ 17 h 363"/>
                <a:gd name="T56" fmla="*/ 4 w 367"/>
                <a:gd name="T57" fmla="*/ 20 h 363"/>
                <a:gd name="T58" fmla="*/ 4 w 367"/>
                <a:gd name="T59" fmla="*/ 17 h 363"/>
                <a:gd name="T60" fmla="*/ 5 w 367"/>
                <a:gd name="T61" fmla="*/ 11 h 363"/>
                <a:gd name="T62" fmla="*/ 4 w 367"/>
                <a:gd name="T63" fmla="*/ 13 h 363"/>
                <a:gd name="T64" fmla="*/ 1 w 367"/>
                <a:gd name="T65" fmla="*/ 15 h 363"/>
                <a:gd name="T66" fmla="*/ 1 w 367"/>
                <a:gd name="T67" fmla="*/ 14 h 363"/>
                <a:gd name="T68" fmla="*/ 4 w 367"/>
                <a:gd name="T69" fmla="*/ 10 h 363"/>
                <a:gd name="T70" fmla="*/ 6 w 367"/>
                <a:gd name="T71" fmla="*/ 7 h 363"/>
                <a:gd name="T72" fmla="*/ 3 w 367"/>
                <a:gd name="T73" fmla="*/ 7 h 363"/>
                <a:gd name="T74" fmla="*/ 15 w 367"/>
                <a:gd name="T75" fmla="*/ 8 h 363"/>
                <a:gd name="T76" fmla="*/ 15 w 367"/>
                <a:gd name="T77" fmla="*/ 6 h 363"/>
                <a:gd name="T78" fmla="*/ 12 w 367"/>
                <a:gd name="T79" fmla="*/ 7 h 363"/>
                <a:gd name="T80" fmla="*/ 16 w 367"/>
                <a:gd name="T81" fmla="*/ 18 h 363"/>
                <a:gd name="T82" fmla="*/ 16 w 367"/>
                <a:gd name="T83" fmla="*/ 13 h 363"/>
                <a:gd name="T84" fmla="*/ 11 w 367"/>
                <a:gd name="T85" fmla="*/ 13 h 363"/>
                <a:gd name="T86" fmla="*/ 9 w 367"/>
                <a:gd name="T87" fmla="*/ 15 h 363"/>
                <a:gd name="T88" fmla="*/ 9 w 367"/>
                <a:gd name="T89" fmla="*/ 18 h 363"/>
                <a:gd name="T90" fmla="*/ 8 w 367"/>
                <a:gd name="T91" fmla="*/ 19 h 363"/>
                <a:gd name="T92" fmla="*/ 8 w 367"/>
                <a:gd name="T93" fmla="*/ 14 h 363"/>
                <a:gd name="T94" fmla="*/ 9 w 367"/>
                <a:gd name="T95" fmla="*/ 13 h 363"/>
                <a:gd name="T96" fmla="*/ 14 w 367"/>
                <a:gd name="T97" fmla="*/ 12 h 363"/>
                <a:gd name="T98" fmla="*/ 17 w 367"/>
                <a:gd name="T99" fmla="*/ 13 h 363"/>
                <a:gd name="T100" fmla="*/ 19 w 367"/>
                <a:gd name="T101" fmla="*/ 16 h 363"/>
                <a:gd name="T102" fmla="*/ 18 w 367"/>
                <a:gd name="T103" fmla="*/ 18 h 363"/>
                <a:gd name="T104" fmla="*/ 17 w 367"/>
                <a:gd name="T105" fmla="*/ 21 h 363"/>
                <a:gd name="T106" fmla="*/ 15 w 367"/>
                <a:gd name="T107" fmla="*/ 21 h 363"/>
                <a:gd name="T108" fmla="*/ 11 w 367"/>
                <a:gd name="T109" fmla="*/ 14 h 363"/>
                <a:gd name="T110" fmla="*/ 16 w 367"/>
                <a:gd name="T111" fmla="*/ 15 h 363"/>
                <a:gd name="T112" fmla="*/ 15 w 367"/>
                <a:gd name="T113" fmla="*/ 17 h 363"/>
                <a:gd name="T114" fmla="*/ 12 w 367"/>
                <a:gd name="T115" fmla="*/ 18 h 363"/>
                <a:gd name="T116" fmla="*/ 11 w 367"/>
                <a:gd name="T117" fmla="*/ 15 h 363"/>
                <a:gd name="T118" fmla="*/ 13 w 367"/>
                <a:gd name="T119" fmla="*/ 15 h 363"/>
                <a:gd name="T120" fmla="*/ 12 w 367"/>
                <a:gd name="T121" fmla="*/ 17 h 363"/>
                <a:gd name="T122" fmla="*/ 14 w 367"/>
                <a:gd name="T123" fmla="*/ 10 h 363"/>
                <a:gd name="T124" fmla="*/ 12 w 367"/>
                <a:gd name="T125" fmla="*/ 9 h 3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363">
                  <a:moveTo>
                    <a:pt x="38" y="102"/>
                  </a:moveTo>
                  <a:lnTo>
                    <a:pt x="39" y="101"/>
                  </a:lnTo>
                  <a:lnTo>
                    <a:pt x="41" y="101"/>
                  </a:lnTo>
                  <a:lnTo>
                    <a:pt x="42" y="101"/>
                  </a:lnTo>
                  <a:lnTo>
                    <a:pt x="44" y="101"/>
                  </a:lnTo>
                  <a:lnTo>
                    <a:pt x="45" y="101"/>
                  </a:lnTo>
                  <a:lnTo>
                    <a:pt x="46" y="101"/>
                  </a:lnTo>
                  <a:lnTo>
                    <a:pt x="47" y="101"/>
                  </a:lnTo>
                  <a:lnTo>
                    <a:pt x="48" y="101"/>
                  </a:lnTo>
                  <a:lnTo>
                    <a:pt x="49" y="101"/>
                  </a:lnTo>
                  <a:lnTo>
                    <a:pt x="50" y="101"/>
                  </a:lnTo>
                  <a:lnTo>
                    <a:pt x="51" y="101"/>
                  </a:lnTo>
                  <a:lnTo>
                    <a:pt x="52" y="101"/>
                  </a:lnTo>
                  <a:lnTo>
                    <a:pt x="54" y="101"/>
                  </a:lnTo>
                  <a:lnTo>
                    <a:pt x="55" y="101"/>
                  </a:lnTo>
                  <a:lnTo>
                    <a:pt x="57" y="101"/>
                  </a:lnTo>
                  <a:lnTo>
                    <a:pt x="59" y="101"/>
                  </a:lnTo>
                  <a:lnTo>
                    <a:pt x="59" y="100"/>
                  </a:lnTo>
                  <a:lnTo>
                    <a:pt x="61" y="100"/>
                  </a:lnTo>
                  <a:lnTo>
                    <a:pt x="63" y="100"/>
                  </a:lnTo>
                  <a:lnTo>
                    <a:pt x="67" y="99"/>
                  </a:lnTo>
                  <a:lnTo>
                    <a:pt x="70" y="99"/>
                  </a:lnTo>
                  <a:lnTo>
                    <a:pt x="74" y="98"/>
                  </a:lnTo>
                  <a:lnTo>
                    <a:pt x="78" y="98"/>
                  </a:lnTo>
                  <a:lnTo>
                    <a:pt x="83" y="97"/>
                  </a:lnTo>
                  <a:lnTo>
                    <a:pt x="88" y="96"/>
                  </a:lnTo>
                  <a:lnTo>
                    <a:pt x="92" y="96"/>
                  </a:lnTo>
                  <a:lnTo>
                    <a:pt x="96" y="95"/>
                  </a:lnTo>
                  <a:lnTo>
                    <a:pt x="99" y="95"/>
                  </a:lnTo>
                  <a:lnTo>
                    <a:pt x="102" y="94"/>
                  </a:lnTo>
                  <a:lnTo>
                    <a:pt x="104" y="94"/>
                  </a:lnTo>
                  <a:lnTo>
                    <a:pt x="106" y="94"/>
                  </a:lnTo>
                  <a:lnTo>
                    <a:pt x="107" y="94"/>
                  </a:lnTo>
                  <a:lnTo>
                    <a:pt x="108" y="93"/>
                  </a:lnTo>
                  <a:lnTo>
                    <a:pt x="109" y="93"/>
                  </a:lnTo>
                  <a:lnTo>
                    <a:pt x="110" y="93"/>
                  </a:lnTo>
                  <a:lnTo>
                    <a:pt x="111" y="93"/>
                  </a:lnTo>
                  <a:lnTo>
                    <a:pt x="112" y="93"/>
                  </a:lnTo>
                  <a:lnTo>
                    <a:pt x="113" y="93"/>
                  </a:lnTo>
                  <a:lnTo>
                    <a:pt x="114" y="93"/>
                  </a:lnTo>
                  <a:lnTo>
                    <a:pt x="115" y="92"/>
                  </a:lnTo>
                  <a:lnTo>
                    <a:pt x="115" y="91"/>
                  </a:lnTo>
                  <a:lnTo>
                    <a:pt x="116" y="91"/>
                  </a:lnTo>
                  <a:lnTo>
                    <a:pt x="116" y="90"/>
                  </a:lnTo>
                  <a:lnTo>
                    <a:pt x="116" y="89"/>
                  </a:lnTo>
                  <a:lnTo>
                    <a:pt x="117" y="89"/>
                  </a:lnTo>
                  <a:lnTo>
                    <a:pt x="117" y="87"/>
                  </a:lnTo>
                  <a:lnTo>
                    <a:pt x="117" y="86"/>
                  </a:lnTo>
                  <a:lnTo>
                    <a:pt x="117" y="84"/>
                  </a:lnTo>
                  <a:lnTo>
                    <a:pt x="117" y="83"/>
                  </a:lnTo>
                  <a:lnTo>
                    <a:pt x="118" y="81"/>
                  </a:lnTo>
                  <a:lnTo>
                    <a:pt x="118" y="80"/>
                  </a:lnTo>
                  <a:lnTo>
                    <a:pt x="118" y="78"/>
                  </a:lnTo>
                  <a:lnTo>
                    <a:pt x="119" y="77"/>
                  </a:lnTo>
                  <a:lnTo>
                    <a:pt x="119" y="75"/>
                  </a:lnTo>
                  <a:lnTo>
                    <a:pt x="119" y="74"/>
                  </a:lnTo>
                  <a:lnTo>
                    <a:pt x="120" y="72"/>
                  </a:lnTo>
                  <a:lnTo>
                    <a:pt x="120" y="70"/>
                  </a:lnTo>
                  <a:lnTo>
                    <a:pt x="120" y="68"/>
                  </a:lnTo>
                  <a:lnTo>
                    <a:pt x="121" y="67"/>
                  </a:lnTo>
                  <a:lnTo>
                    <a:pt x="121" y="65"/>
                  </a:lnTo>
                  <a:lnTo>
                    <a:pt x="122" y="64"/>
                  </a:lnTo>
                  <a:lnTo>
                    <a:pt x="124" y="53"/>
                  </a:lnTo>
                  <a:lnTo>
                    <a:pt x="124" y="52"/>
                  </a:lnTo>
                  <a:lnTo>
                    <a:pt x="124" y="51"/>
                  </a:lnTo>
                  <a:lnTo>
                    <a:pt x="124" y="50"/>
                  </a:lnTo>
                  <a:lnTo>
                    <a:pt x="124" y="48"/>
                  </a:lnTo>
                  <a:lnTo>
                    <a:pt x="124" y="47"/>
                  </a:lnTo>
                  <a:lnTo>
                    <a:pt x="125" y="46"/>
                  </a:lnTo>
                  <a:lnTo>
                    <a:pt x="125" y="45"/>
                  </a:lnTo>
                  <a:lnTo>
                    <a:pt x="125" y="44"/>
                  </a:lnTo>
                  <a:lnTo>
                    <a:pt x="125" y="43"/>
                  </a:lnTo>
                  <a:lnTo>
                    <a:pt x="126" y="42"/>
                  </a:lnTo>
                  <a:lnTo>
                    <a:pt x="126" y="41"/>
                  </a:lnTo>
                  <a:lnTo>
                    <a:pt x="126" y="40"/>
                  </a:lnTo>
                  <a:lnTo>
                    <a:pt x="126" y="38"/>
                  </a:lnTo>
                  <a:lnTo>
                    <a:pt x="127" y="37"/>
                  </a:lnTo>
                  <a:lnTo>
                    <a:pt x="127" y="36"/>
                  </a:lnTo>
                  <a:lnTo>
                    <a:pt x="129" y="36"/>
                  </a:lnTo>
                  <a:lnTo>
                    <a:pt x="129" y="33"/>
                  </a:lnTo>
                  <a:lnTo>
                    <a:pt x="129" y="31"/>
                  </a:lnTo>
                  <a:lnTo>
                    <a:pt x="129" y="30"/>
                  </a:lnTo>
                  <a:lnTo>
                    <a:pt x="129" y="28"/>
                  </a:lnTo>
                  <a:lnTo>
                    <a:pt x="129" y="27"/>
                  </a:lnTo>
                  <a:lnTo>
                    <a:pt x="129" y="25"/>
                  </a:lnTo>
                  <a:lnTo>
                    <a:pt x="129" y="24"/>
                  </a:lnTo>
                  <a:lnTo>
                    <a:pt x="129" y="23"/>
                  </a:lnTo>
                  <a:lnTo>
                    <a:pt x="129" y="22"/>
                  </a:lnTo>
                  <a:lnTo>
                    <a:pt x="129" y="21"/>
                  </a:lnTo>
                  <a:lnTo>
                    <a:pt x="127" y="20"/>
                  </a:lnTo>
                  <a:lnTo>
                    <a:pt x="127" y="19"/>
                  </a:lnTo>
                  <a:lnTo>
                    <a:pt x="126" y="18"/>
                  </a:lnTo>
                  <a:lnTo>
                    <a:pt x="126" y="17"/>
                  </a:lnTo>
                  <a:lnTo>
                    <a:pt x="125" y="16"/>
                  </a:lnTo>
                  <a:lnTo>
                    <a:pt x="124" y="15"/>
                  </a:lnTo>
                  <a:lnTo>
                    <a:pt x="123" y="14"/>
                  </a:lnTo>
                  <a:lnTo>
                    <a:pt x="122" y="13"/>
                  </a:lnTo>
                  <a:lnTo>
                    <a:pt x="121" y="12"/>
                  </a:lnTo>
                  <a:lnTo>
                    <a:pt x="120" y="11"/>
                  </a:lnTo>
                  <a:lnTo>
                    <a:pt x="119" y="10"/>
                  </a:lnTo>
                  <a:lnTo>
                    <a:pt x="118" y="10"/>
                  </a:lnTo>
                  <a:lnTo>
                    <a:pt x="117" y="9"/>
                  </a:lnTo>
                  <a:lnTo>
                    <a:pt x="116" y="8"/>
                  </a:lnTo>
                  <a:lnTo>
                    <a:pt x="115" y="8"/>
                  </a:lnTo>
                  <a:lnTo>
                    <a:pt x="115" y="7"/>
                  </a:lnTo>
                  <a:lnTo>
                    <a:pt x="114" y="6"/>
                  </a:lnTo>
                  <a:lnTo>
                    <a:pt x="113" y="5"/>
                  </a:lnTo>
                  <a:lnTo>
                    <a:pt x="113" y="4"/>
                  </a:lnTo>
                  <a:lnTo>
                    <a:pt x="112" y="3"/>
                  </a:lnTo>
                  <a:lnTo>
                    <a:pt x="112" y="2"/>
                  </a:lnTo>
                  <a:lnTo>
                    <a:pt x="112" y="1"/>
                  </a:lnTo>
                  <a:lnTo>
                    <a:pt x="112" y="0"/>
                  </a:lnTo>
                  <a:lnTo>
                    <a:pt x="113" y="0"/>
                  </a:lnTo>
                  <a:lnTo>
                    <a:pt x="114" y="0"/>
                  </a:lnTo>
                  <a:lnTo>
                    <a:pt x="115" y="0"/>
                  </a:lnTo>
                  <a:lnTo>
                    <a:pt x="116" y="0"/>
                  </a:lnTo>
                  <a:lnTo>
                    <a:pt x="117" y="0"/>
                  </a:lnTo>
                  <a:lnTo>
                    <a:pt x="118" y="0"/>
                  </a:lnTo>
                  <a:lnTo>
                    <a:pt x="119" y="0"/>
                  </a:lnTo>
                  <a:lnTo>
                    <a:pt x="121" y="1"/>
                  </a:lnTo>
                  <a:lnTo>
                    <a:pt x="122" y="1"/>
                  </a:lnTo>
                  <a:lnTo>
                    <a:pt x="123" y="1"/>
                  </a:lnTo>
                  <a:lnTo>
                    <a:pt x="124" y="1"/>
                  </a:lnTo>
                  <a:lnTo>
                    <a:pt x="125" y="1"/>
                  </a:lnTo>
                  <a:lnTo>
                    <a:pt x="126" y="1"/>
                  </a:lnTo>
                  <a:lnTo>
                    <a:pt x="129" y="1"/>
                  </a:lnTo>
                  <a:lnTo>
                    <a:pt x="130" y="2"/>
                  </a:lnTo>
                  <a:lnTo>
                    <a:pt x="131" y="2"/>
                  </a:lnTo>
                  <a:lnTo>
                    <a:pt x="132" y="2"/>
                  </a:lnTo>
                  <a:lnTo>
                    <a:pt x="133" y="3"/>
                  </a:lnTo>
                  <a:lnTo>
                    <a:pt x="134" y="3"/>
                  </a:lnTo>
                  <a:lnTo>
                    <a:pt x="135" y="3"/>
                  </a:lnTo>
                  <a:lnTo>
                    <a:pt x="136" y="4"/>
                  </a:lnTo>
                  <a:lnTo>
                    <a:pt x="137" y="4"/>
                  </a:lnTo>
                  <a:lnTo>
                    <a:pt x="138" y="5"/>
                  </a:lnTo>
                  <a:lnTo>
                    <a:pt x="139" y="5"/>
                  </a:lnTo>
                  <a:lnTo>
                    <a:pt x="141" y="6"/>
                  </a:lnTo>
                  <a:lnTo>
                    <a:pt x="142" y="7"/>
                  </a:lnTo>
                  <a:lnTo>
                    <a:pt x="143" y="8"/>
                  </a:lnTo>
                  <a:lnTo>
                    <a:pt x="145" y="9"/>
                  </a:lnTo>
                  <a:lnTo>
                    <a:pt x="146" y="9"/>
                  </a:lnTo>
                  <a:lnTo>
                    <a:pt x="147" y="10"/>
                  </a:lnTo>
                  <a:lnTo>
                    <a:pt x="148" y="10"/>
                  </a:lnTo>
                  <a:lnTo>
                    <a:pt x="149" y="11"/>
                  </a:lnTo>
                  <a:lnTo>
                    <a:pt x="150" y="12"/>
                  </a:lnTo>
                  <a:lnTo>
                    <a:pt x="151" y="12"/>
                  </a:lnTo>
                  <a:lnTo>
                    <a:pt x="152" y="12"/>
                  </a:lnTo>
                  <a:lnTo>
                    <a:pt x="153" y="13"/>
                  </a:lnTo>
                  <a:lnTo>
                    <a:pt x="154" y="13"/>
                  </a:lnTo>
                  <a:lnTo>
                    <a:pt x="154" y="14"/>
                  </a:lnTo>
                  <a:lnTo>
                    <a:pt x="155" y="14"/>
                  </a:lnTo>
                  <a:lnTo>
                    <a:pt x="156" y="15"/>
                  </a:lnTo>
                  <a:lnTo>
                    <a:pt x="157" y="16"/>
                  </a:lnTo>
                  <a:lnTo>
                    <a:pt x="158" y="17"/>
                  </a:lnTo>
                  <a:lnTo>
                    <a:pt x="159" y="18"/>
                  </a:lnTo>
                  <a:lnTo>
                    <a:pt x="160" y="19"/>
                  </a:lnTo>
                  <a:lnTo>
                    <a:pt x="160" y="20"/>
                  </a:lnTo>
                  <a:lnTo>
                    <a:pt x="161" y="21"/>
                  </a:lnTo>
                  <a:lnTo>
                    <a:pt x="161" y="22"/>
                  </a:lnTo>
                  <a:lnTo>
                    <a:pt x="162" y="23"/>
                  </a:lnTo>
                  <a:lnTo>
                    <a:pt x="162" y="24"/>
                  </a:lnTo>
                  <a:lnTo>
                    <a:pt x="162" y="25"/>
                  </a:lnTo>
                  <a:lnTo>
                    <a:pt x="162" y="27"/>
                  </a:lnTo>
                  <a:lnTo>
                    <a:pt x="162" y="28"/>
                  </a:lnTo>
                  <a:lnTo>
                    <a:pt x="162" y="29"/>
                  </a:lnTo>
                  <a:lnTo>
                    <a:pt x="162" y="30"/>
                  </a:lnTo>
                  <a:lnTo>
                    <a:pt x="162" y="31"/>
                  </a:lnTo>
                  <a:lnTo>
                    <a:pt x="161" y="31"/>
                  </a:lnTo>
                  <a:lnTo>
                    <a:pt x="161" y="32"/>
                  </a:lnTo>
                  <a:lnTo>
                    <a:pt x="161" y="33"/>
                  </a:lnTo>
                  <a:lnTo>
                    <a:pt x="160" y="34"/>
                  </a:lnTo>
                  <a:lnTo>
                    <a:pt x="160" y="35"/>
                  </a:lnTo>
                  <a:lnTo>
                    <a:pt x="159" y="35"/>
                  </a:lnTo>
                  <a:lnTo>
                    <a:pt x="158" y="36"/>
                  </a:lnTo>
                  <a:lnTo>
                    <a:pt x="157" y="37"/>
                  </a:lnTo>
                  <a:lnTo>
                    <a:pt x="157" y="38"/>
                  </a:lnTo>
                  <a:lnTo>
                    <a:pt x="156" y="39"/>
                  </a:lnTo>
                  <a:lnTo>
                    <a:pt x="151" y="53"/>
                  </a:lnTo>
                  <a:lnTo>
                    <a:pt x="150" y="53"/>
                  </a:lnTo>
                  <a:lnTo>
                    <a:pt x="150" y="54"/>
                  </a:lnTo>
                  <a:lnTo>
                    <a:pt x="150" y="55"/>
                  </a:lnTo>
                  <a:lnTo>
                    <a:pt x="149" y="56"/>
                  </a:lnTo>
                  <a:lnTo>
                    <a:pt x="149" y="57"/>
                  </a:lnTo>
                  <a:lnTo>
                    <a:pt x="149" y="58"/>
                  </a:lnTo>
                  <a:lnTo>
                    <a:pt x="149" y="59"/>
                  </a:lnTo>
                  <a:lnTo>
                    <a:pt x="149" y="60"/>
                  </a:lnTo>
                  <a:lnTo>
                    <a:pt x="149" y="61"/>
                  </a:lnTo>
                  <a:lnTo>
                    <a:pt x="149" y="62"/>
                  </a:lnTo>
                  <a:lnTo>
                    <a:pt x="148" y="62"/>
                  </a:lnTo>
                  <a:lnTo>
                    <a:pt x="148" y="63"/>
                  </a:lnTo>
                  <a:lnTo>
                    <a:pt x="147" y="64"/>
                  </a:lnTo>
                  <a:lnTo>
                    <a:pt x="147" y="65"/>
                  </a:lnTo>
                  <a:lnTo>
                    <a:pt x="147" y="66"/>
                  </a:lnTo>
                  <a:lnTo>
                    <a:pt x="147" y="67"/>
                  </a:lnTo>
                  <a:lnTo>
                    <a:pt x="147" y="68"/>
                  </a:lnTo>
                  <a:lnTo>
                    <a:pt x="144" y="77"/>
                  </a:lnTo>
                  <a:lnTo>
                    <a:pt x="143" y="77"/>
                  </a:lnTo>
                  <a:lnTo>
                    <a:pt x="143" y="78"/>
                  </a:lnTo>
                  <a:lnTo>
                    <a:pt x="143" y="79"/>
                  </a:lnTo>
                  <a:lnTo>
                    <a:pt x="143" y="80"/>
                  </a:lnTo>
                  <a:lnTo>
                    <a:pt x="143" y="81"/>
                  </a:lnTo>
                  <a:lnTo>
                    <a:pt x="143" y="82"/>
                  </a:lnTo>
                  <a:lnTo>
                    <a:pt x="142" y="82"/>
                  </a:lnTo>
                  <a:lnTo>
                    <a:pt x="142" y="83"/>
                  </a:lnTo>
                  <a:lnTo>
                    <a:pt x="141" y="83"/>
                  </a:lnTo>
                  <a:lnTo>
                    <a:pt x="141" y="84"/>
                  </a:lnTo>
                  <a:lnTo>
                    <a:pt x="141" y="85"/>
                  </a:lnTo>
                  <a:lnTo>
                    <a:pt x="141" y="86"/>
                  </a:lnTo>
                  <a:lnTo>
                    <a:pt x="141" y="87"/>
                  </a:lnTo>
                  <a:lnTo>
                    <a:pt x="142" y="88"/>
                  </a:lnTo>
                  <a:lnTo>
                    <a:pt x="143" y="88"/>
                  </a:lnTo>
                  <a:lnTo>
                    <a:pt x="143" y="89"/>
                  </a:lnTo>
                  <a:lnTo>
                    <a:pt x="144" y="89"/>
                  </a:lnTo>
                  <a:lnTo>
                    <a:pt x="145" y="90"/>
                  </a:lnTo>
                  <a:lnTo>
                    <a:pt x="146" y="90"/>
                  </a:lnTo>
                  <a:lnTo>
                    <a:pt x="148" y="90"/>
                  </a:lnTo>
                  <a:lnTo>
                    <a:pt x="150" y="91"/>
                  </a:lnTo>
                  <a:lnTo>
                    <a:pt x="151" y="91"/>
                  </a:lnTo>
                  <a:lnTo>
                    <a:pt x="153" y="91"/>
                  </a:lnTo>
                  <a:lnTo>
                    <a:pt x="154" y="92"/>
                  </a:lnTo>
                  <a:lnTo>
                    <a:pt x="155" y="92"/>
                  </a:lnTo>
                  <a:lnTo>
                    <a:pt x="156" y="92"/>
                  </a:lnTo>
                  <a:lnTo>
                    <a:pt x="157" y="93"/>
                  </a:lnTo>
                  <a:lnTo>
                    <a:pt x="158" y="93"/>
                  </a:lnTo>
                  <a:lnTo>
                    <a:pt x="159" y="94"/>
                  </a:lnTo>
                  <a:lnTo>
                    <a:pt x="160" y="94"/>
                  </a:lnTo>
                  <a:lnTo>
                    <a:pt x="160" y="95"/>
                  </a:lnTo>
                  <a:lnTo>
                    <a:pt x="161" y="96"/>
                  </a:lnTo>
                  <a:lnTo>
                    <a:pt x="162" y="97"/>
                  </a:lnTo>
                  <a:lnTo>
                    <a:pt x="163" y="98"/>
                  </a:lnTo>
                  <a:lnTo>
                    <a:pt x="163" y="99"/>
                  </a:lnTo>
                  <a:lnTo>
                    <a:pt x="163" y="100"/>
                  </a:lnTo>
                  <a:lnTo>
                    <a:pt x="164" y="100"/>
                  </a:lnTo>
                  <a:lnTo>
                    <a:pt x="164" y="101"/>
                  </a:lnTo>
                  <a:lnTo>
                    <a:pt x="164" y="102"/>
                  </a:lnTo>
                  <a:lnTo>
                    <a:pt x="163" y="102"/>
                  </a:lnTo>
                  <a:lnTo>
                    <a:pt x="163" y="103"/>
                  </a:lnTo>
                  <a:lnTo>
                    <a:pt x="162" y="104"/>
                  </a:lnTo>
                  <a:lnTo>
                    <a:pt x="161" y="105"/>
                  </a:lnTo>
                  <a:lnTo>
                    <a:pt x="160" y="106"/>
                  </a:lnTo>
                  <a:lnTo>
                    <a:pt x="159" y="106"/>
                  </a:lnTo>
                  <a:lnTo>
                    <a:pt x="159" y="107"/>
                  </a:lnTo>
                  <a:lnTo>
                    <a:pt x="158" y="107"/>
                  </a:lnTo>
                  <a:lnTo>
                    <a:pt x="157" y="107"/>
                  </a:lnTo>
                  <a:lnTo>
                    <a:pt x="156" y="107"/>
                  </a:lnTo>
                  <a:lnTo>
                    <a:pt x="156" y="108"/>
                  </a:lnTo>
                  <a:lnTo>
                    <a:pt x="154" y="108"/>
                  </a:lnTo>
                  <a:lnTo>
                    <a:pt x="153" y="108"/>
                  </a:lnTo>
                  <a:lnTo>
                    <a:pt x="152" y="108"/>
                  </a:lnTo>
                  <a:lnTo>
                    <a:pt x="151" y="108"/>
                  </a:lnTo>
                  <a:lnTo>
                    <a:pt x="149" y="108"/>
                  </a:lnTo>
                  <a:lnTo>
                    <a:pt x="148" y="108"/>
                  </a:lnTo>
                  <a:lnTo>
                    <a:pt x="147" y="108"/>
                  </a:lnTo>
                  <a:lnTo>
                    <a:pt x="145" y="109"/>
                  </a:lnTo>
                  <a:lnTo>
                    <a:pt x="144" y="109"/>
                  </a:lnTo>
                  <a:lnTo>
                    <a:pt x="143" y="109"/>
                  </a:lnTo>
                  <a:lnTo>
                    <a:pt x="141" y="109"/>
                  </a:lnTo>
                  <a:lnTo>
                    <a:pt x="140" y="110"/>
                  </a:lnTo>
                  <a:lnTo>
                    <a:pt x="139" y="110"/>
                  </a:lnTo>
                  <a:lnTo>
                    <a:pt x="138" y="110"/>
                  </a:lnTo>
                  <a:lnTo>
                    <a:pt x="137" y="110"/>
                  </a:lnTo>
                  <a:lnTo>
                    <a:pt x="137" y="111"/>
                  </a:lnTo>
                  <a:lnTo>
                    <a:pt x="136" y="111"/>
                  </a:lnTo>
                  <a:lnTo>
                    <a:pt x="136" y="112"/>
                  </a:lnTo>
                  <a:lnTo>
                    <a:pt x="135" y="114"/>
                  </a:lnTo>
                  <a:lnTo>
                    <a:pt x="135" y="116"/>
                  </a:lnTo>
                  <a:lnTo>
                    <a:pt x="134" y="119"/>
                  </a:lnTo>
                  <a:lnTo>
                    <a:pt x="134" y="121"/>
                  </a:lnTo>
                  <a:lnTo>
                    <a:pt x="133" y="123"/>
                  </a:lnTo>
                  <a:lnTo>
                    <a:pt x="132" y="125"/>
                  </a:lnTo>
                  <a:lnTo>
                    <a:pt x="131" y="128"/>
                  </a:lnTo>
                  <a:lnTo>
                    <a:pt x="131" y="130"/>
                  </a:lnTo>
                  <a:lnTo>
                    <a:pt x="130" y="132"/>
                  </a:lnTo>
                  <a:lnTo>
                    <a:pt x="130" y="134"/>
                  </a:lnTo>
                  <a:lnTo>
                    <a:pt x="129" y="136"/>
                  </a:lnTo>
                  <a:lnTo>
                    <a:pt x="129" y="137"/>
                  </a:lnTo>
                  <a:lnTo>
                    <a:pt x="129" y="138"/>
                  </a:lnTo>
                  <a:lnTo>
                    <a:pt x="129" y="139"/>
                  </a:lnTo>
                  <a:lnTo>
                    <a:pt x="127" y="139"/>
                  </a:lnTo>
                  <a:lnTo>
                    <a:pt x="127" y="140"/>
                  </a:lnTo>
                  <a:lnTo>
                    <a:pt x="127" y="141"/>
                  </a:lnTo>
                  <a:lnTo>
                    <a:pt x="127" y="142"/>
                  </a:lnTo>
                  <a:lnTo>
                    <a:pt x="127" y="143"/>
                  </a:lnTo>
                  <a:lnTo>
                    <a:pt x="127" y="144"/>
                  </a:lnTo>
                  <a:lnTo>
                    <a:pt x="127" y="145"/>
                  </a:lnTo>
                  <a:lnTo>
                    <a:pt x="127" y="146"/>
                  </a:lnTo>
                  <a:lnTo>
                    <a:pt x="127" y="147"/>
                  </a:lnTo>
                  <a:lnTo>
                    <a:pt x="127" y="148"/>
                  </a:lnTo>
                  <a:lnTo>
                    <a:pt x="127" y="149"/>
                  </a:lnTo>
                  <a:lnTo>
                    <a:pt x="127" y="150"/>
                  </a:lnTo>
                  <a:lnTo>
                    <a:pt x="127" y="151"/>
                  </a:lnTo>
                  <a:lnTo>
                    <a:pt x="127" y="152"/>
                  </a:lnTo>
                  <a:lnTo>
                    <a:pt x="127" y="153"/>
                  </a:lnTo>
                  <a:lnTo>
                    <a:pt x="127" y="154"/>
                  </a:lnTo>
                  <a:lnTo>
                    <a:pt x="127" y="155"/>
                  </a:lnTo>
                  <a:lnTo>
                    <a:pt x="127" y="156"/>
                  </a:lnTo>
                  <a:lnTo>
                    <a:pt x="127" y="157"/>
                  </a:lnTo>
                  <a:lnTo>
                    <a:pt x="127" y="158"/>
                  </a:lnTo>
                  <a:lnTo>
                    <a:pt x="127" y="159"/>
                  </a:lnTo>
                  <a:lnTo>
                    <a:pt x="127" y="160"/>
                  </a:lnTo>
                  <a:lnTo>
                    <a:pt x="129" y="161"/>
                  </a:lnTo>
                  <a:lnTo>
                    <a:pt x="130" y="161"/>
                  </a:lnTo>
                  <a:lnTo>
                    <a:pt x="131" y="161"/>
                  </a:lnTo>
                  <a:lnTo>
                    <a:pt x="132" y="161"/>
                  </a:lnTo>
                  <a:lnTo>
                    <a:pt x="133" y="161"/>
                  </a:lnTo>
                  <a:lnTo>
                    <a:pt x="134" y="161"/>
                  </a:lnTo>
                  <a:lnTo>
                    <a:pt x="135" y="160"/>
                  </a:lnTo>
                  <a:lnTo>
                    <a:pt x="136" y="160"/>
                  </a:lnTo>
                  <a:lnTo>
                    <a:pt x="137" y="160"/>
                  </a:lnTo>
                  <a:lnTo>
                    <a:pt x="138" y="159"/>
                  </a:lnTo>
                  <a:lnTo>
                    <a:pt x="139" y="159"/>
                  </a:lnTo>
                  <a:lnTo>
                    <a:pt x="141" y="158"/>
                  </a:lnTo>
                  <a:lnTo>
                    <a:pt x="142" y="157"/>
                  </a:lnTo>
                  <a:lnTo>
                    <a:pt x="144" y="157"/>
                  </a:lnTo>
                  <a:lnTo>
                    <a:pt x="146" y="156"/>
                  </a:lnTo>
                  <a:lnTo>
                    <a:pt x="149" y="155"/>
                  </a:lnTo>
                  <a:lnTo>
                    <a:pt x="149" y="154"/>
                  </a:lnTo>
                  <a:lnTo>
                    <a:pt x="150" y="154"/>
                  </a:lnTo>
                  <a:lnTo>
                    <a:pt x="151" y="153"/>
                  </a:lnTo>
                  <a:lnTo>
                    <a:pt x="152" y="153"/>
                  </a:lnTo>
                  <a:lnTo>
                    <a:pt x="152" y="152"/>
                  </a:lnTo>
                  <a:lnTo>
                    <a:pt x="153" y="152"/>
                  </a:lnTo>
                  <a:lnTo>
                    <a:pt x="154" y="151"/>
                  </a:lnTo>
                  <a:lnTo>
                    <a:pt x="155" y="150"/>
                  </a:lnTo>
                  <a:lnTo>
                    <a:pt x="156" y="150"/>
                  </a:lnTo>
                  <a:lnTo>
                    <a:pt x="157" y="149"/>
                  </a:lnTo>
                  <a:lnTo>
                    <a:pt x="158" y="148"/>
                  </a:lnTo>
                  <a:lnTo>
                    <a:pt x="159" y="147"/>
                  </a:lnTo>
                  <a:lnTo>
                    <a:pt x="161" y="146"/>
                  </a:lnTo>
                  <a:lnTo>
                    <a:pt x="163" y="145"/>
                  </a:lnTo>
                  <a:lnTo>
                    <a:pt x="163" y="144"/>
                  </a:lnTo>
                  <a:lnTo>
                    <a:pt x="164" y="143"/>
                  </a:lnTo>
                  <a:lnTo>
                    <a:pt x="165" y="142"/>
                  </a:lnTo>
                  <a:lnTo>
                    <a:pt x="166" y="141"/>
                  </a:lnTo>
                  <a:lnTo>
                    <a:pt x="168" y="140"/>
                  </a:lnTo>
                  <a:lnTo>
                    <a:pt x="169" y="139"/>
                  </a:lnTo>
                  <a:lnTo>
                    <a:pt x="170" y="139"/>
                  </a:lnTo>
                  <a:lnTo>
                    <a:pt x="171" y="138"/>
                  </a:lnTo>
                  <a:lnTo>
                    <a:pt x="173" y="137"/>
                  </a:lnTo>
                  <a:lnTo>
                    <a:pt x="174" y="136"/>
                  </a:lnTo>
                  <a:lnTo>
                    <a:pt x="175" y="135"/>
                  </a:lnTo>
                  <a:lnTo>
                    <a:pt x="176" y="134"/>
                  </a:lnTo>
                  <a:lnTo>
                    <a:pt x="178" y="134"/>
                  </a:lnTo>
                  <a:lnTo>
                    <a:pt x="179" y="133"/>
                  </a:lnTo>
                  <a:lnTo>
                    <a:pt x="180" y="133"/>
                  </a:lnTo>
                  <a:lnTo>
                    <a:pt x="180" y="132"/>
                  </a:lnTo>
                  <a:lnTo>
                    <a:pt x="181" y="131"/>
                  </a:lnTo>
                  <a:lnTo>
                    <a:pt x="182" y="130"/>
                  </a:lnTo>
                  <a:lnTo>
                    <a:pt x="184" y="128"/>
                  </a:lnTo>
                  <a:lnTo>
                    <a:pt x="186" y="126"/>
                  </a:lnTo>
                  <a:lnTo>
                    <a:pt x="188" y="124"/>
                  </a:lnTo>
                  <a:lnTo>
                    <a:pt x="190" y="122"/>
                  </a:lnTo>
                  <a:lnTo>
                    <a:pt x="193" y="120"/>
                  </a:lnTo>
                  <a:lnTo>
                    <a:pt x="195" y="118"/>
                  </a:lnTo>
                  <a:lnTo>
                    <a:pt x="197" y="115"/>
                  </a:lnTo>
                  <a:lnTo>
                    <a:pt x="199" y="113"/>
                  </a:lnTo>
                  <a:lnTo>
                    <a:pt x="201" y="111"/>
                  </a:lnTo>
                  <a:lnTo>
                    <a:pt x="203" y="109"/>
                  </a:lnTo>
                  <a:lnTo>
                    <a:pt x="205" y="108"/>
                  </a:lnTo>
                  <a:lnTo>
                    <a:pt x="206" y="106"/>
                  </a:lnTo>
                  <a:lnTo>
                    <a:pt x="207" y="106"/>
                  </a:lnTo>
                  <a:lnTo>
                    <a:pt x="207" y="105"/>
                  </a:lnTo>
                  <a:lnTo>
                    <a:pt x="204" y="104"/>
                  </a:lnTo>
                  <a:lnTo>
                    <a:pt x="203" y="104"/>
                  </a:lnTo>
                  <a:lnTo>
                    <a:pt x="202" y="104"/>
                  </a:lnTo>
                  <a:lnTo>
                    <a:pt x="201" y="104"/>
                  </a:lnTo>
                  <a:lnTo>
                    <a:pt x="200" y="104"/>
                  </a:lnTo>
                  <a:lnTo>
                    <a:pt x="199" y="104"/>
                  </a:lnTo>
                  <a:lnTo>
                    <a:pt x="199" y="105"/>
                  </a:lnTo>
                  <a:lnTo>
                    <a:pt x="198" y="104"/>
                  </a:lnTo>
                  <a:lnTo>
                    <a:pt x="197" y="104"/>
                  </a:lnTo>
                  <a:lnTo>
                    <a:pt x="196" y="104"/>
                  </a:lnTo>
                  <a:lnTo>
                    <a:pt x="195" y="103"/>
                  </a:lnTo>
                  <a:lnTo>
                    <a:pt x="194" y="103"/>
                  </a:lnTo>
                  <a:lnTo>
                    <a:pt x="192" y="103"/>
                  </a:lnTo>
                  <a:lnTo>
                    <a:pt x="191" y="102"/>
                  </a:lnTo>
                  <a:lnTo>
                    <a:pt x="190" y="101"/>
                  </a:lnTo>
                  <a:lnTo>
                    <a:pt x="188" y="101"/>
                  </a:lnTo>
                  <a:lnTo>
                    <a:pt x="187" y="100"/>
                  </a:lnTo>
                  <a:lnTo>
                    <a:pt x="186" y="100"/>
                  </a:lnTo>
                  <a:lnTo>
                    <a:pt x="185" y="99"/>
                  </a:lnTo>
                  <a:lnTo>
                    <a:pt x="184" y="98"/>
                  </a:lnTo>
                  <a:lnTo>
                    <a:pt x="183" y="98"/>
                  </a:lnTo>
                  <a:lnTo>
                    <a:pt x="182" y="97"/>
                  </a:lnTo>
                  <a:lnTo>
                    <a:pt x="181" y="97"/>
                  </a:lnTo>
                  <a:lnTo>
                    <a:pt x="180" y="96"/>
                  </a:lnTo>
                  <a:lnTo>
                    <a:pt x="179" y="96"/>
                  </a:lnTo>
                  <a:lnTo>
                    <a:pt x="178" y="95"/>
                  </a:lnTo>
                  <a:lnTo>
                    <a:pt x="176" y="94"/>
                  </a:lnTo>
                  <a:lnTo>
                    <a:pt x="175" y="93"/>
                  </a:lnTo>
                  <a:lnTo>
                    <a:pt x="174" y="92"/>
                  </a:lnTo>
                  <a:lnTo>
                    <a:pt x="173" y="92"/>
                  </a:lnTo>
                  <a:lnTo>
                    <a:pt x="172" y="91"/>
                  </a:lnTo>
                  <a:lnTo>
                    <a:pt x="171" y="90"/>
                  </a:lnTo>
                  <a:lnTo>
                    <a:pt x="170" y="90"/>
                  </a:lnTo>
                  <a:lnTo>
                    <a:pt x="170" y="89"/>
                  </a:lnTo>
                  <a:lnTo>
                    <a:pt x="169" y="89"/>
                  </a:lnTo>
                  <a:lnTo>
                    <a:pt x="169" y="88"/>
                  </a:lnTo>
                  <a:lnTo>
                    <a:pt x="169" y="87"/>
                  </a:lnTo>
                  <a:lnTo>
                    <a:pt x="169" y="86"/>
                  </a:lnTo>
                  <a:lnTo>
                    <a:pt x="170" y="86"/>
                  </a:lnTo>
                  <a:lnTo>
                    <a:pt x="171" y="86"/>
                  </a:lnTo>
                  <a:lnTo>
                    <a:pt x="173" y="86"/>
                  </a:lnTo>
                  <a:lnTo>
                    <a:pt x="174" y="86"/>
                  </a:lnTo>
                  <a:lnTo>
                    <a:pt x="176" y="86"/>
                  </a:lnTo>
                  <a:lnTo>
                    <a:pt x="179" y="86"/>
                  </a:lnTo>
                  <a:lnTo>
                    <a:pt x="181" y="86"/>
                  </a:lnTo>
                  <a:lnTo>
                    <a:pt x="183" y="86"/>
                  </a:lnTo>
                  <a:lnTo>
                    <a:pt x="184" y="86"/>
                  </a:lnTo>
                  <a:lnTo>
                    <a:pt x="186" y="86"/>
                  </a:lnTo>
                  <a:lnTo>
                    <a:pt x="187" y="86"/>
                  </a:lnTo>
                  <a:lnTo>
                    <a:pt x="188" y="86"/>
                  </a:lnTo>
                  <a:lnTo>
                    <a:pt x="189" y="86"/>
                  </a:lnTo>
                  <a:lnTo>
                    <a:pt x="190" y="86"/>
                  </a:lnTo>
                  <a:lnTo>
                    <a:pt x="191" y="87"/>
                  </a:lnTo>
                  <a:lnTo>
                    <a:pt x="192" y="87"/>
                  </a:lnTo>
                  <a:lnTo>
                    <a:pt x="193" y="87"/>
                  </a:lnTo>
                  <a:lnTo>
                    <a:pt x="194" y="87"/>
                  </a:lnTo>
                  <a:lnTo>
                    <a:pt x="195" y="87"/>
                  </a:lnTo>
                  <a:lnTo>
                    <a:pt x="196" y="87"/>
                  </a:lnTo>
                  <a:lnTo>
                    <a:pt x="197" y="87"/>
                  </a:lnTo>
                  <a:lnTo>
                    <a:pt x="198" y="87"/>
                  </a:lnTo>
                  <a:lnTo>
                    <a:pt x="199" y="87"/>
                  </a:lnTo>
                  <a:lnTo>
                    <a:pt x="200" y="87"/>
                  </a:lnTo>
                  <a:lnTo>
                    <a:pt x="201" y="87"/>
                  </a:lnTo>
                  <a:lnTo>
                    <a:pt x="202" y="87"/>
                  </a:lnTo>
                  <a:lnTo>
                    <a:pt x="203" y="87"/>
                  </a:lnTo>
                  <a:lnTo>
                    <a:pt x="204" y="87"/>
                  </a:lnTo>
                  <a:lnTo>
                    <a:pt x="205" y="87"/>
                  </a:lnTo>
                  <a:lnTo>
                    <a:pt x="206" y="87"/>
                  </a:lnTo>
                  <a:lnTo>
                    <a:pt x="207" y="87"/>
                  </a:lnTo>
                  <a:lnTo>
                    <a:pt x="209" y="87"/>
                  </a:lnTo>
                  <a:lnTo>
                    <a:pt x="210" y="87"/>
                  </a:lnTo>
                  <a:lnTo>
                    <a:pt x="212" y="87"/>
                  </a:lnTo>
                  <a:lnTo>
                    <a:pt x="213" y="87"/>
                  </a:lnTo>
                  <a:lnTo>
                    <a:pt x="214" y="87"/>
                  </a:lnTo>
                  <a:lnTo>
                    <a:pt x="216" y="87"/>
                  </a:lnTo>
                  <a:lnTo>
                    <a:pt x="217" y="87"/>
                  </a:lnTo>
                  <a:lnTo>
                    <a:pt x="218" y="87"/>
                  </a:lnTo>
                  <a:lnTo>
                    <a:pt x="219" y="87"/>
                  </a:lnTo>
                  <a:lnTo>
                    <a:pt x="220" y="87"/>
                  </a:lnTo>
                  <a:lnTo>
                    <a:pt x="221" y="87"/>
                  </a:lnTo>
                  <a:lnTo>
                    <a:pt x="221" y="86"/>
                  </a:lnTo>
                  <a:lnTo>
                    <a:pt x="222" y="85"/>
                  </a:lnTo>
                  <a:lnTo>
                    <a:pt x="223" y="84"/>
                  </a:lnTo>
                  <a:lnTo>
                    <a:pt x="224" y="83"/>
                  </a:lnTo>
                  <a:lnTo>
                    <a:pt x="224" y="82"/>
                  </a:lnTo>
                  <a:lnTo>
                    <a:pt x="225" y="81"/>
                  </a:lnTo>
                  <a:lnTo>
                    <a:pt x="227" y="80"/>
                  </a:lnTo>
                  <a:lnTo>
                    <a:pt x="228" y="78"/>
                  </a:lnTo>
                  <a:lnTo>
                    <a:pt x="228" y="77"/>
                  </a:lnTo>
                  <a:lnTo>
                    <a:pt x="229" y="76"/>
                  </a:lnTo>
                  <a:lnTo>
                    <a:pt x="230" y="74"/>
                  </a:lnTo>
                  <a:lnTo>
                    <a:pt x="230" y="73"/>
                  </a:lnTo>
                  <a:lnTo>
                    <a:pt x="231" y="72"/>
                  </a:lnTo>
                  <a:lnTo>
                    <a:pt x="231" y="70"/>
                  </a:lnTo>
                  <a:lnTo>
                    <a:pt x="231" y="69"/>
                  </a:lnTo>
                  <a:lnTo>
                    <a:pt x="232" y="69"/>
                  </a:lnTo>
                  <a:lnTo>
                    <a:pt x="231" y="68"/>
                  </a:lnTo>
                  <a:lnTo>
                    <a:pt x="231" y="67"/>
                  </a:lnTo>
                  <a:lnTo>
                    <a:pt x="231" y="66"/>
                  </a:lnTo>
                  <a:lnTo>
                    <a:pt x="230" y="66"/>
                  </a:lnTo>
                  <a:lnTo>
                    <a:pt x="229" y="66"/>
                  </a:lnTo>
                  <a:lnTo>
                    <a:pt x="228" y="65"/>
                  </a:lnTo>
                  <a:lnTo>
                    <a:pt x="227" y="65"/>
                  </a:lnTo>
                  <a:lnTo>
                    <a:pt x="225" y="65"/>
                  </a:lnTo>
                  <a:lnTo>
                    <a:pt x="224" y="65"/>
                  </a:lnTo>
                  <a:lnTo>
                    <a:pt x="222" y="65"/>
                  </a:lnTo>
                  <a:lnTo>
                    <a:pt x="221" y="65"/>
                  </a:lnTo>
                  <a:lnTo>
                    <a:pt x="219" y="65"/>
                  </a:lnTo>
                  <a:lnTo>
                    <a:pt x="217" y="64"/>
                  </a:lnTo>
                  <a:lnTo>
                    <a:pt x="215" y="64"/>
                  </a:lnTo>
                  <a:lnTo>
                    <a:pt x="214" y="64"/>
                  </a:lnTo>
                  <a:lnTo>
                    <a:pt x="212" y="64"/>
                  </a:lnTo>
                  <a:lnTo>
                    <a:pt x="210" y="63"/>
                  </a:lnTo>
                  <a:lnTo>
                    <a:pt x="209" y="63"/>
                  </a:lnTo>
                  <a:lnTo>
                    <a:pt x="208" y="63"/>
                  </a:lnTo>
                  <a:lnTo>
                    <a:pt x="207" y="62"/>
                  </a:lnTo>
                  <a:lnTo>
                    <a:pt x="206" y="62"/>
                  </a:lnTo>
                  <a:lnTo>
                    <a:pt x="205" y="62"/>
                  </a:lnTo>
                  <a:lnTo>
                    <a:pt x="204" y="62"/>
                  </a:lnTo>
                  <a:lnTo>
                    <a:pt x="203" y="62"/>
                  </a:lnTo>
                  <a:lnTo>
                    <a:pt x="202" y="61"/>
                  </a:lnTo>
                  <a:lnTo>
                    <a:pt x="200" y="61"/>
                  </a:lnTo>
                  <a:lnTo>
                    <a:pt x="199" y="60"/>
                  </a:lnTo>
                  <a:lnTo>
                    <a:pt x="198" y="60"/>
                  </a:lnTo>
                  <a:lnTo>
                    <a:pt x="196" y="60"/>
                  </a:lnTo>
                  <a:lnTo>
                    <a:pt x="195" y="59"/>
                  </a:lnTo>
                  <a:lnTo>
                    <a:pt x="194" y="59"/>
                  </a:lnTo>
                  <a:lnTo>
                    <a:pt x="193" y="58"/>
                  </a:lnTo>
                  <a:lnTo>
                    <a:pt x="192" y="58"/>
                  </a:lnTo>
                  <a:lnTo>
                    <a:pt x="191" y="58"/>
                  </a:lnTo>
                  <a:lnTo>
                    <a:pt x="190" y="57"/>
                  </a:lnTo>
                  <a:lnTo>
                    <a:pt x="190" y="56"/>
                  </a:lnTo>
                  <a:lnTo>
                    <a:pt x="189" y="56"/>
                  </a:lnTo>
                  <a:lnTo>
                    <a:pt x="188" y="56"/>
                  </a:lnTo>
                  <a:lnTo>
                    <a:pt x="187" y="56"/>
                  </a:lnTo>
                  <a:lnTo>
                    <a:pt x="187" y="55"/>
                  </a:lnTo>
                  <a:lnTo>
                    <a:pt x="187" y="54"/>
                  </a:lnTo>
                  <a:lnTo>
                    <a:pt x="187" y="53"/>
                  </a:lnTo>
                  <a:lnTo>
                    <a:pt x="188" y="52"/>
                  </a:lnTo>
                  <a:lnTo>
                    <a:pt x="189" y="52"/>
                  </a:lnTo>
                  <a:lnTo>
                    <a:pt x="189" y="51"/>
                  </a:lnTo>
                  <a:lnTo>
                    <a:pt x="190" y="51"/>
                  </a:lnTo>
                  <a:lnTo>
                    <a:pt x="191" y="51"/>
                  </a:lnTo>
                  <a:lnTo>
                    <a:pt x="192" y="51"/>
                  </a:lnTo>
                  <a:lnTo>
                    <a:pt x="193" y="51"/>
                  </a:lnTo>
                  <a:lnTo>
                    <a:pt x="194" y="51"/>
                  </a:lnTo>
                  <a:lnTo>
                    <a:pt x="195" y="51"/>
                  </a:lnTo>
                  <a:lnTo>
                    <a:pt x="196" y="52"/>
                  </a:lnTo>
                  <a:lnTo>
                    <a:pt x="198" y="51"/>
                  </a:lnTo>
                  <a:lnTo>
                    <a:pt x="200" y="51"/>
                  </a:lnTo>
                  <a:lnTo>
                    <a:pt x="202" y="51"/>
                  </a:lnTo>
                  <a:lnTo>
                    <a:pt x="204" y="51"/>
                  </a:lnTo>
                  <a:lnTo>
                    <a:pt x="206" y="51"/>
                  </a:lnTo>
                  <a:lnTo>
                    <a:pt x="207" y="51"/>
                  </a:lnTo>
                  <a:lnTo>
                    <a:pt x="209" y="51"/>
                  </a:lnTo>
                  <a:lnTo>
                    <a:pt x="210" y="51"/>
                  </a:lnTo>
                  <a:lnTo>
                    <a:pt x="212" y="51"/>
                  </a:lnTo>
                  <a:lnTo>
                    <a:pt x="213" y="51"/>
                  </a:lnTo>
                  <a:lnTo>
                    <a:pt x="215" y="51"/>
                  </a:lnTo>
                  <a:lnTo>
                    <a:pt x="216" y="51"/>
                  </a:lnTo>
                  <a:lnTo>
                    <a:pt x="218" y="51"/>
                  </a:lnTo>
                  <a:lnTo>
                    <a:pt x="220" y="51"/>
                  </a:lnTo>
                  <a:lnTo>
                    <a:pt x="223" y="51"/>
                  </a:lnTo>
                  <a:lnTo>
                    <a:pt x="227" y="51"/>
                  </a:lnTo>
                  <a:lnTo>
                    <a:pt x="227" y="50"/>
                  </a:lnTo>
                  <a:lnTo>
                    <a:pt x="228" y="50"/>
                  </a:lnTo>
                  <a:lnTo>
                    <a:pt x="229" y="50"/>
                  </a:lnTo>
                  <a:lnTo>
                    <a:pt x="230" y="50"/>
                  </a:lnTo>
                  <a:lnTo>
                    <a:pt x="231" y="50"/>
                  </a:lnTo>
                  <a:lnTo>
                    <a:pt x="232" y="50"/>
                  </a:lnTo>
                  <a:lnTo>
                    <a:pt x="233" y="50"/>
                  </a:lnTo>
                  <a:lnTo>
                    <a:pt x="234" y="50"/>
                  </a:lnTo>
                  <a:lnTo>
                    <a:pt x="235" y="49"/>
                  </a:lnTo>
                  <a:lnTo>
                    <a:pt x="236" y="49"/>
                  </a:lnTo>
                  <a:lnTo>
                    <a:pt x="238" y="49"/>
                  </a:lnTo>
                  <a:lnTo>
                    <a:pt x="239" y="48"/>
                  </a:lnTo>
                  <a:lnTo>
                    <a:pt x="240" y="48"/>
                  </a:lnTo>
                  <a:lnTo>
                    <a:pt x="242" y="48"/>
                  </a:lnTo>
                  <a:lnTo>
                    <a:pt x="243" y="48"/>
                  </a:lnTo>
                  <a:lnTo>
                    <a:pt x="244" y="48"/>
                  </a:lnTo>
                  <a:lnTo>
                    <a:pt x="245" y="48"/>
                  </a:lnTo>
                  <a:lnTo>
                    <a:pt x="246" y="48"/>
                  </a:lnTo>
                  <a:lnTo>
                    <a:pt x="247" y="49"/>
                  </a:lnTo>
                  <a:lnTo>
                    <a:pt x="248" y="48"/>
                  </a:lnTo>
                  <a:lnTo>
                    <a:pt x="250" y="48"/>
                  </a:lnTo>
                  <a:lnTo>
                    <a:pt x="251" y="48"/>
                  </a:lnTo>
                  <a:lnTo>
                    <a:pt x="252" y="47"/>
                  </a:lnTo>
                  <a:lnTo>
                    <a:pt x="253" y="47"/>
                  </a:lnTo>
                  <a:lnTo>
                    <a:pt x="254" y="47"/>
                  </a:lnTo>
                  <a:lnTo>
                    <a:pt x="255" y="47"/>
                  </a:lnTo>
                  <a:lnTo>
                    <a:pt x="256" y="47"/>
                  </a:lnTo>
                  <a:lnTo>
                    <a:pt x="257" y="47"/>
                  </a:lnTo>
                  <a:lnTo>
                    <a:pt x="258" y="47"/>
                  </a:lnTo>
                  <a:lnTo>
                    <a:pt x="259" y="47"/>
                  </a:lnTo>
                  <a:lnTo>
                    <a:pt x="260" y="47"/>
                  </a:lnTo>
                  <a:lnTo>
                    <a:pt x="262" y="47"/>
                  </a:lnTo>
                  <a:lnTo>
                    <a:pt x="263" y="47"/>
                  </a:lnTo>
                  <a:lnTo>
                    <a:pt x="265" y="47"/>
                  </a:lnTo>
                  <a:lnTo>
                    <a:pt x="267" y="47"/>
                  </a:lnTo>
                  <a:lnTo>
                    <a:pt x="267" y="46"/>
                  </a:lnTo>
                  <a:lnTo>
                    <a:pt x="268" y="46"/>
                  </a:lnTo>
                  <a:lnTo>
                    <a:pt x="269" y="45"/>
                  </a:lnTo>
                  <a:lnTo>
                    <a:pt x="270" y="45"/>
                  </a:lnTo>
                  <a:lnTo>
                    <a:pt x="271" y="45"/>
                  </a:lnTo>
                  <a:lnTo>
                    <a:pt x="272" y="45"/>
                  </a:lnTo>
                  <a:lnTo>
                    <a:pt x="273" y="44"/>
                  </a:lnTo>
                  <a:lnTo>
                    <a:pt x="275" y="44"/>
                  </a:lnTo>
                  <a:lnTo>
                    <a:pt x="276" y="43"/>
                  </a:lnTo>
                  <a:lnTo>
                    <a:pt x="277" y="43"/>
                  </a:lnTo>
                  <a:lnTo>
                    <a:pt x="278" y="43"/>
                  </a:lnTo>
                  <a:lnTo>
                    <a:pt x="279" y="43"/>
                  </a:lnTo>
                  <a:lnTo>
                    <a:pt x="280" y="42"/>
                  </a:lnTo>
                  <a:lnTo>
                    <a:pt x="281" y="42"/>
                  </a:lnTo>
                  <a:lnTo>
                    <a:pt x="282" y="42"/>
                  </a:lnTo>
                  <a:lnTo>
                    <a:pt x="283" y="42"/>
                  </a:lnTo>
                  <a:lnTo>
                    <a:pt x="284" y="41"/>
                  </a:lnTo>
                  <a:lnTo>
                    <a:pt x="285" y="41"/>
                  </a:lnTo>
                  <a:lnTo>
                    <a:pt x="286" y="41"/>
                  </a:lnTo>
                  <a:lnTo>
                    <a:pt x="286" y="40"/>
                  </a:lnTo>
                  <a:lnTo>
                    <a:pt x="287" y="40"/>
                  </a:lnTo>
                  <a:lnTo>
                    <a:pt x="287" y="39"/>
                  </a:lnTo>
                  <a:lnTo>
                    <a:pt x="288" y="38"/>
                  </a:lnTo>
                  <a:lnTo>
                    <a:pt x="288" y="37"/>
                  </a:lnTo>
                  <a:lnTo>
                    <a:pt x="289" y="37"/>
                  </a:lnTo>
                  <a:lnTo>
                    <a:pt x="290" y="36"/>
                  </a:lnTo>
                  <a:lnTo>
                    <a:pt x="289" y="34"/>
                  </a:lnTo>
                  <a:lnTo>
                    <a:pt x="292" y="33"/>
                  </a:lnTo>
                  <a:lnTo>
                    <a:pt x="293" y="33"/>
                  </a:lnTo>
                  <a:lnTo>
                    <a:pt x="294" y="33"/>
                  </a:lnTo>
                  <a:lnTo>
                    <a:pt x="295" y="34"/>
                  </a:lnTo>
                  <a:lnTo>
                    <a:pt x="296" y="34"/>
                  </a:lnTo>
                  <a:lnTo>
                    <a:pt x="297" y="35"/>
                  </a:lnTo>
                  <a:lnTo>
                    <a:pt x="298" y="35"/>
                  </a:lnTo>
                  <a:lnTo>
                    <a:pt x="299" y="35"/>
                  </a:lnTo>
                  <a:lnTo>
                    <a:pt x="300" y="36"/>
                  </a:lnTo>
                  <a:lnTo>
                    <a:pt x="301" y="37"/>
                  </a:lnTo>
                  <a:lnTo>
                    <a:pt x="301" y="38"/>
                  </a:lnTo>
                  <a:lnTo>
                    <a:pt x="302" y="39"/>
                  </a:lnTo>
                  <a:lnTo>
                    <a:pt x="303" y="40"/>
                  </a:lnTo>
                  <a:lnTo>
                    <a:pt x="304" y="40"/>
                  </a:lnTo>
                  <a:lnTo>
                    <a:pt x="304" y="41"/>
                  </a:lnTo>
                  <a:lnTo>
                    <a:pt x="305" y="42"/>
                  </a:lnTo>
                  <a:lnTo>
                    <a:pt x="306" y="42"/>
                  </a:lnTo>
                  <a:lnTo>
                    <a:pt x="307" y="43"/>
                  </a:lnTo>
                  <a:lnTo>
                    <a:pt x="308" y="43"/>
                  </a:lnTo>
                  <a:lnTo>
                    <a:pt x="309" y="44"/>
                  </a:lnTo>
                  <a:lnTo>
                    <a:pt x="310" y="44"/>
                  </a:lnTo>
                  <a:lnTo>
                    <a:pt x="311" y="44"/>
                  </a:lnTo>
                  <a:lnTo>
                    <a:pt x="312" y="45"/>
                  </a:lnTo>
                  <a:lnTo>
                    <a:pt x="314" y="46"/>
                  </a:lnTo>
                  <a:lnTo>
                    <a:pt x="315" y="46"/>
                  </a:lnTo>
                  <a:lnTo>
                    <a:pt x="315" y="47"/>
                  </a:lnTo>
                  <a:lnTo>
                    <a:pt x="316" y="47"/>
                  </a:lnTo>
                  <a:lnTo>
                    <a:pt x="317" y="48"/>
                  </a:lnTo>
                  <a:lnTo>
                    <a:pt x="317" y="49"/>
                  </a:lnTo>
                  <a:lnTo>
                    <a:pt x="318" y="49"/>
                  </a:lnTo>
                  <a:lnTo>
                    <a:pt x="318" y="50"/>
                  </a:lnTo>
                  <a:lnTo>
                    <a:pt x="319" y="51"/>
                  </a:lnTo>
                  <a:lnTo>
                    <a:pt x="320" y="52"/>
                  </a:lnTo>
                  <a:lnTo>
                    <a:pt x="320" y="53"/>
                  </a:lnTo>
                  <a:lnTo>
                    <a:pt x="320" y="54"/>
                  </a:lnTo>
                  <a:lnTo>
                    <a:pt x="321" y="55"/>
                  </a:lnTo>
                  <a:lnTo>
                    <a:pt x="320" y="55"/>
                  </a:lnTo>
                  <a:lnTo>
                    <a:pt x="320" y="56"/>
                  </a:lnTo>
                  <a:lnTo>
                    <a:pt x="319" y="56"/>
                  </a:lnTo>
                  <a:lnTo>
                    <a:pt x="319" y="57"/>
                  </a:lnTo>
                  <a:lnTo>
                    <a:pt x="318" y="58"/>
                  </a:lnTo>
                  <a:lnTo>
                    <a:pt x="318" y="59"/>
                  </a:lnTo>
                  <a:lnTo>
                    <a:pt x="317" y="60"/>
                  </a:lnTo>
                  <a:lnTo>
                    <a:pt x="316" y="61"/>
                  </a:lnTo>
                  <a:lnTo>
                    <a:pt x="316" y="62"/>
                  </a:lnTo>
                  <a:lnTo>
                    <a:pt x="315" y="62"/>
                  </a:lnTo>
                  <a:lnTo>
                    <a:pt x="315" y="63"/>
                  </a:lnTo>
                  <a:lnTo>
                    <a:pt x="315" y="64"/>
                  </a:lnTo>
                  <a:lnTo>
                    <a:pt x="314" y="64"/>
                  </a:lnTo>
                  <a:lnTo>
                    <a:pt x="312" y="64"/>
                  </a:lnTo>
                  <a:lnTo>
                    <a:pt x="310" y="64"/>
                  </a:lnTo>
                  <a:lnTo>
                    <a:pt x="308" y="64"/>
                  </a:lnTo>
                  <a:lnTo>
                    <a:pt x="305" y="64"/>
                  </a:lnTo>
                  <a:lnTo>
                    <a:pt x="302" y="64"/>
                  </a:lnTo>
                  <a:lnTo>
                    <a:pt x="299" y="64"/>
                  </a:lnTo>
                  <a:lnTo>
                    <a:pt x="296" y="64"/>
                  </a:lnTo>
                  <a:lnTo>
                    <a:pt x="292" y="64"/>
                  </a:lnTo>
                  <a:lnTo>
                    <a:pt x="289" y="64"/>
                  </a:lnTo>
                  <a:lnTo>
                    <a:pt x="286" y="64"/>
                  </a:lnTo>
                  <a:lnTo>
                    <a:pt x="284" y="64"/>
                  </a:lnTo>
                  <a:lnTo>
                    <a:pt x="281" y="64"/>
                  </a:lnTo>
                  <a:lnTo>
                    <a:pt x="280" y="64"/>
                  </a:lnTo>
                  <a:lnTo>
                    <a:pt x="278" y="64"/>
                  </a:lnTo>
                  <a:lnTo>
                    <a:pt x="278" y="65"/>
                  </a:lnTo>
                  <a:lnTo>
                    <a:pt x="276" y="65"/>
                  </a:lnTo>
                  <a:lnTo>
                    <a:pt x="275" y="65"/>
                  </a:lnTo>
                  <a:lnTo>
                    <a:pt x="273" y="65"/>
                  </a:lnTo>
                  <a:lnTo>
                    <a:pt x="272" y="65"/>
                  </a:lnTo>
                  <a:lnTo>
                    <a:pt x="271" y="65"/>
                  </a:lnTo>
                  <a:lnTo>
                    <a:pt x="270" y="65"/>
                  </a:lnTo>
                  <a:lnTo>
                    <a:pt x="269" y="65"/>
                  </a:lnTo>
                  <a:lnTo>
                    <a:pt x="268" y="65"/>
                  </a:lnTo>
                  <a:lnTo>
                    <a:pt x="267" y="65"/>
                  </a:lnTo>
                  <a:lnTo>
                    <a:pt x="267" y="66"/>
                  </a:lnTo>
                  <a:lnTo>
                    <a:pt x="266" y="66"/>
                  </a:lnTo>
                  <a:lnTo>
                    <a:pt x="265" y="66"/>
                  </a:lnTo>
                  <a:lnTo>
                    <a:pt x="264" y="66"/>
                  </a:lnTo>
                  <a:lnTo>
                    <a:pt x="263" y="66"/>
                  </a:lnTo>
                  <a:lnTo>
                    <a:pt x="262" y="66"/>
                  </a:lnTo>
                  <a:lnTo>
                    <a:pt x="261" y="66"/>
                  </a:lnTo>
                  <a:lnTo>
                    <a:pt x="260" y="66"/>
                  </a:lnTo>
                  <a:lnTo>
                    <a:pt x="259" y="66"/>
                  </a:lnTo>
                  <a:lnTo>
                    <a:pt x="258" y="66"/>
                  </a:lnTo>
                  <a:lnTo>
                    <a:pt x="257" y="66"/>
                  </a:lnTo>
                  <a:lnTo>
                    <a:pt x="256" y="66"/>
                  </a:lnTo>
                  <a:lnTo>
                    <a:pt x="255" y="66"/>
                  </a:lnTo>
                  <a:lnTo>
                    <a:pt x="255" y="67"/>
                  </a:lnTo>
                  <a:lnTo>
                    <a:pt x="255" y="68"/>
                  </a:lnTo>
                  <a:lnTo>
                    <a:pt x="255" y="69"/>
                  </a:lnTo>
                  <a:lnTo>
                    <a:pt x="255" y="70"/>
                  </a:lnTo>
                  <a:lnTo>
                    <a:pt x="255" y="72"/>
                  </a:lnTo>
                  <a:lnTo>
                    <a:pt x="255" y="73"/>
                  </a:lnTo>
                  <a:lnTo>
                    <a:pt x="255" y="74"/>
                  </a:lnTo>
                  <a:lnTo>
                    <a:pt x="255" y="75"/>
                  </a:lnTo>
                  <a:lnTo>
                    <a:pt x="255" y="76"/>
                  </a:lnTo>
                  <a:lnTo>
                    <a:pt x="255" y="77"/>
                  </a:lnTo>
                  <a:lnTo>
                    <a:pt x="254" y="77"/>
                  </a:lnTo>
                  <a:lnTo>
                    <a:pt x="254" y="78"/>
                  </a:lnTo>
                  <a:lnTo>
                    <a:pt x="254" y="79"/>
                  </a:lnTo>
                  <a:lnTo>
                    <a:pt x="253" y="79"/>
                  </a:lnTo>
                  <a:lnTo>
                    <a:pt x="253" y="80"/>
                  </a:lnTo>
                  <a:lnTo>
                    <a:pt x="253" y="81"/>
                  </a:lnTo>
                  <a:lnTo>
                    <a:pt x="252" y="81"/>
                  </a:lnTo>
                  <a:lnTo>
                    <a:pt x="252" y="82"/>
                  </a:lnTo>
                  <a:lnTo>
                    <a:pt x="252" y="83"/>
                  </a:lnTo>
                  <a:lnTo>
                    <a:pt x="252" y="84"/>
                  </a:lnTo>
                  <a:lnTo>
                    <a:pt x="253" y="84"/>
                  </a:lnTo>
                  <a:lnTo>
                    <a:pt x="254" y="84"/>
                  </a:lnTo>
                  <a:lnTo>
                    <a:pt x="255" y="84"/>
                  </a:lnTo>
                  <a:lnTo>
                    <a:pt x="256" y="84"/>
                  </a:lnTo>
                  <a:lnTo>
                    <a:pt x="257" y="84"/>
                  </a:lnTo>
                  <a:lnTo>
                    <a:pt x="258" y="84"/>
                  </a:lnTo>
                  <a:lnTo>
                    <a:pt x="259" y="84"/>
                  </a:lnTo>
                  <a:lnTo>
                    <a:pt x="260" y="84"/>
                  </a:lnTo>
                  <a:lnTo>
                    <a:pt x="261" y="84"/>
                  </a:lnTo>
                  <a:lnTo>
                    <a:pt x="262" y="84"/>
                  </a:lnTo>
                  <a:lnTo>
                    <a:pt x="263" y="85"/>
                  </a:lnTo>
                  <a:lnTo>
                    <a:pt x="264" y="85"/>
                  </a:lnTo>
                  <a:lnTo>
                    <a:pt x="265" y="85"/>
                  </a:lnTo>
                  <a:lnTo>
                    <a:pt x="266" y="85"/>
                  </a:lnTo>
                  <a:lnTo>
                    <a:pt x="267" y="85"/>
                  </a:lnTo>
                  <a:lnTo>
                    <a:pt x="268" y="85"/>
                  </a:lnTo>
                  <a:lnTo>
                    <a:pt x="269" y="85"/>
                  </a:lnTo>
                  <a:lnTo>
                    <a:pt x="270" y="85"/>
                  </a:lnTo>
                  <a:lnTo>
                    <a:pt x="271" y="86"/>
                  </a:lnTo>
                  <a:lnTo>
                    <a:pt x="272" y="86"/>
                  </a:lnTo>
                  <a:lnTo>
                    <a:pt x="273" y="86"/>
                  </a:lnTo>
                  <a:lnTo>
                    <a:pt x="275" y="86"/>
                  </a:lnTo>
                  <a:lnTo>
                    <a:pt x="276" y="86"/>
                  </a:lnTo>
                  <a:lnTo>
                    <a:pt x="277" y="86"/>
                  </a:lnTo>
                  <a:lnTo>
                    <a:pt x="278" y="86"/>
                  </a:lnTo>
                  <a:lnTo>
                    <a:pt x="279" y="86"/>
                  </a:lnTo>
                  <a:lnTo>
                    <a:pt x="280" y="86"/>
                  </a:lnTo>
                  <a:lnTo>
                    <a:pt x="281" y="86"/>
                  </a:lnTo>
                  <a:lnTo>
                    <a:pt x="282" y="86"/>
                  </a:lnTo>
                  <a:lnTo>
                    <a:pt x="284" y="85"/>
                  </a:lnTo>
                  <a:lnTo>
                    <a:pt x="286" y="85"/>
                  </a:lnTo>
                  <a:lnTo>
                    <a:pt x="288" y="85"/>
                  </a:lnTo>
                  <a:lnTo>
                    <a:pt x="290" y="85"/>
                  </a:lnTo>
                  <a:lnTo>
                    <a:pt x="291" y="85"/>
                  </a:lnTo>
                  <a:lnTo>
                    <a:pt x="293" y="85"/>
                  </a:lnTo>
                  <a:lnTo>
                    <a:pt x="294" y="85"/>
                  </a:lnTo>
                  <a:lnTo>
                    <a:pt x="295" y="85"/>
                  </a:lnTo>
                  <a:lnTo>
                    <a:pt x="297" y="85"/>
                  </a:lnTo>
                  <a:lnTo>
                    <a:pt x="298" y="85"/>
                  </a:lnTo>
                  <a:lnTo>
                    <a:pt x="300" y="85"/>
                  </a:lnTo>
                  <a:lnTo>
                    <a:pt x="301" y="85"/>
                  </a:lnTo>
                  <a:lnTo>
                    <a:pt x="303" y="85"/>
                  </a:lnTo>
                  <a:lnTo>
                    <a:pt x="304" y="85"/>
                  </a:lnTo>
                  <a:lnTo>
                    <a:pt x="306" y="85"/>
                  </a:lnTo>
                  <a:lnTo>
                    <a:pt x="309" y="85"/>
                  </a:lnTo>
                  <a:lnTo>
                    <a:pt x="310" y="85"/>
                  </a:lnTo>
                  <a:lnTo>
                    <a:pt x="311" y="85"/>
                  </a:lnTo>
                  <a:lnTo>
                    <a:pt x="312" y="85"/>
                  </a:lnTo>
                  <a:lnTo>
                    <a:pt x="313" y="85"/>
                  </a:lnTo>
                  <a:lnTo>
                    <a:pt x="313" y="84"/>
                  </a:lnTo>
                  <a:lnTo>
                    <a:pt x="314" y="84"/>
                  </a:lnTo>
                  <a:lnTo>
                    <a:pt x="315" y="83"/>
                  </a:lnTo>
                  <a:lnTo>
                    <a:pt x="316" y="83"/>
                  </a:lnTo>
                  <a:lnTo>
                    <a:pt x="317" y="83"/>
                  </a:lnTo>
                  <a:lnTo>
                    <a:pt x="318" y="83"/>
                  </a:lnTo>
                  <a:lnTo>
                    <a:pt x="319" y="83"/>
                  </a:lnTo>
                  <a:lnTo>
                    <a:pt x="320" y="83"/>
                  </a:lnTo>
                  <a:lnTo>
                    <a:pt x="321" y="83"/>
                  </a:lnTo>
                  <a:lnTo>
                    <a:pt x="322" y="84"/>
                  </a:lnTo>
                  <a:lnTo>
                    <a:pt x="324" y="84"/>
                  </a:lnTo>
                  <a:lnTo>
                    <a:pt x="325" y="85"/>
                  </a:lnTo>
                  <a:lnTo>
                    <a:pt x="326" y="85"/>
                  </a:lnTo>
                  <a:lnTo>
                    <a:pt x="327" y="86"/>
                  </a:lnTo>
                  <a:lnTo>
                    <a:pt x="328" y="86"/>
                  </a:lnTo>
                  <a:lnTo>
                    <a:pt x="330" y="87"/>
                  </a:lnTo>
                  <a:lnTo>
                    <a:pt x="332" y="88"/>
                  </a:lnTo>
                  <a:lnTo>
                    <a:pt x="333" y="88"/>
                  </a:lnTo>
                  <a:lnTo>
                    <a:pt x="334" y="89"/>
                  </a:lnTo>
                  <a:lnTo>
                    <a:pt x="335" y="89"/>
                  </a:lnTo>
                  <a:lnTo>
                    <a:pt x="336" y="90"/>
                  </a:lnTo>
                  <a:lnTo>
                    <a:pt x="337" y="91"/>
                  </a:lnTo>
                  <a:lnTo>
                    <a:pt x="338" y="91"/>
                  </a:lnTo>
                  <a:lnTo>
                    <a:pt x="338" y="92"/>
                  </a:lnTo>
                  <a:lnTo>
                    <a:pt x="339" y="92"/>
                  </a:lnTo>
                  <a:lnTo>
                    <a:pt x="339" y="93"/>
                  </a:lnTo>
                  <a:lnTo>
                    <a:pt x="340" y="94"/>
                  </a:lnTo>
                  <a:lnTo>
                    <a:pt x="340" y="95"/>
                  </a:lnTo>
                  <a:lnTo>
                    <a:pt x="340" y="96"/>
                  </a:lnTo>
                  <a:lnTo>
                    <a:pt x="341" y="97"/>
                  </a:lnTo>
                  <a:lnTo>
                    <a:pt x="341" y="98"/>
                  </a:lnTo>
                  <a:lnTo>
                    <a:pt x="342" y="98"/>
                  </a:lnTo>
                  <a:lnTo>
                    <a:pt x="342" y="99"/>
                  </a:lnTo>
                  <a:lnTo>
                    <a:pt x="342" y="100"/>
                  </a:lnTo>
                  <a:lnTo>
                    <a:pt x="342" y="101"/>
                  </a:lnTo>
                  <a:lnTo>
                    <a:pt x="343" y="102"/>
                  </a:lnTo>
                  <a:lnTo>
                    <a:pt x="342" y="102"/>
                  </a:lnTo>
                  <a:lnTo>
                    <a:pt x="342" y="103"/>
                  </a:lnTo>
                  <a:lnTo>
                    <a:pt x="341" y="103"/>
                  </a:lnTo>
                  <a:lnTo>
                    <a:pt x="341" y="104"/>
                  </a:lnTo>
                  <a:lnTo>
                    <a:pt x="341" y="105"/>
                  </a:lnTo>
                  <a:lnTo>
                    <a:pt x="341" y="106"/>
                  </a:lnTo>
                  <a:lnTo>
                    <a:pt x="340" y="106"/>
                  </a:lnTo>
                  <a:lnTo>
                    <a:pt x="340" y="107"/>
                  </a:lnTo>
                  <a:lnTo>
                    <a:pt x="337" y="106"/>
                  </a:lnTo>
                  <a:lnTo>
                    <a:pt x="335" y="106"/>
                  </a:lnTo>
                  <a:lnTo>
                    <a:pt x="333" y="106"/>
                  </a:lnTo>
                  <a:lnTo>
                    <a:pt x="331" y="106"/>
                  </a:lnTo>
                  <a:lnTo>
                    <a:pt x="329" y="106"/>
                  </a:lnTo>
                  <a:lnTo>
                    <a:pt x="328" y="106"/>
                  </a:lnTo>
                  <a:lnTo>
                    <a:pt x="326" y="105"/>
                  </a:lnTo>
                  <a:lnTo>
                    <a:pt x="324" y="105"/>
                  </a:lnTo>
                  <a:lnTo>
                    <a:pt x="322" y="105"/>
                  </a:lnTo>
                  <a:lnTo>
                    <a:pt x="320" y="105"/>
                  </a:lnTo>
                  <a:lnTo>
                    <a:pt x="318" y="105"/>
                  </a:lnTo>
                  <a:lnTo>
                    <a:pt x="316" y="104"/>
                  </a:lnTo>
                  <a:lnTo>
                    <a:pt x="313" y="104"/>
                  </a:lnTo>
                  <a:lnTo>
                    <a:pt x="311" y="103"/>
                  </a:lnTo>
                  <a:lnTo>
                    <a:pt x="308" y="103"/>
                  </a:lnTo>
                  <a:lnTo>
                    <a:pt x="305" y="103"/>
                  </a:lnTo>
                  <a:lnTo>
                    <a:pt x="304" y="102"/>
                  </a:lnTo>
                  <a:lnTo>
                    <a:pt x="303" y="102"/>
                  </a:lnTo>
                  <a:lnTo>
                    <a:pt x="302" y="102"/>
                  </a:lnTo>
                  <a:lnTo>
                    <a:pt x="301" y="102"/>
                  </a:lnTo>
                  <a:lnTo>
                    <a:pt x="300" y="102"/>
                  </a:lnTo>
                  <a:lnTo>
                    <a:pt x="299" y="102"/>
                  </a:lnTo>
                  <a:lnTo>
                    <a:pt x="298" y="102"/>
                  </a:lnTo>
                  <a:lnTo>
                    <a:pt x="296" y="102"/>
                  </a:lnTo>
                  <a:lnTo>
                    <a:pt x="295" y="102"/>
                  </a:lnTo>
                  <a:lnTo>
                    <a:pt x="294" y="102"/>
                  </a:lnTo>
                  <a:lnTo>
                    <a:pt x="293" y="102"/>
                  </a:lnTo>
                  <a:lnTo>
                    <a:pt x="292" y="102"/>
                  </a:lnTo>
                  <a:lnTo>
                    <a:pt x="291" y="102"/>
                  </a:lnTo>
                  <a:lnTo>
                    <a:pt x="289" y="102"/>
                  </a:lnTo>
                  <a:lnTo>
                    <a:pt x="288" y="102"/>
                  </a:lnTo>
                  <a:lnTo>
                    <a:pt x="287" y="102"/>
                  </a:lnTo>
                  <a:lnTo>
                    <a:pt x="286" y="102"/>
                  </a:lnTo>
                  <a:lnTo>
                    <a:pt x="285" y="102"/>
                  </a:lnTo>
                  <a:lnTo>
                    <a:pt x="284" y="102"/>
                  </a:lnTo>
                  <a:lnTo>
                    <a:pt x="283" y="102"/>
                  </a:lnTo>
                  <a:lnTo>
                    <a:pt x="282" y="102"/>
                  </a:lnTo>
                  <a:lnTo>
                    <a:pt x="281" y="102"/>
                  </a:lnTo>
                  <a:lnTo>
                    <a:pt x="281" y="104"/>
                  </a:lnTo>
                  <a:lnTo>
                    <a:pt x="282" y="106"/>
                  </a:lnTo>
                  <a:lnTo>
                    <a:pt x="283" y="108"/>
                  </a:lnTo>
                  <a:lnTo>
                    <a:pt x="284" y="111"/>
                  </a:lnTo>
                  <a:lnTo>
                    <a:pt x="286" y="113"/>
                  </a:lnTo>
                  <a:lnTo>
                    <a:pt x="288" y="116"/>
                  </a:lnTo>
                  <a:lnTo>
                    <a:pt x="289" y="120"/>
                  </a:lnTo>
                  <a:lnTo>
                    <a:pt x="291" y="122"/>
                  </a:lnTo>
                  <a:lnTo>
                    <a:pt x="293" y="125"/>
                  </a:lnTo>
                  <a:lnTo>
                    <a:pt x="295" y="127"/>
                  </a:lnTo>
                  <a:lnTo>
                    <a:pt x="297" y="129"/>
                  </a:lnTo>
                  <a:lnTo>
                    <a:pt x="299" y="131"/>
                  </a:lnTo>
                  <a:lnTo>
                    <a:pt x="300" y="133"/>
                  </a:lnTo>
                  <a:lnTo>
                    <a:pt x="301" y="134"/>
                  </a:lnTo>
                  <a:lnTo>
                    <a:pt x="303" y="136"/>
                  </a:lnTo>
                  <a:lnTo>
                    <a:pt x="304" y="137"/>
                  </a:lnTo>
                  <a:lnTo>
                    <a:pt x="305" y="139"/>
                  </a:lnTo>
                  <a:lnTo>
                    <a:pt x="306" y="140"/>
                  </a:lnTo>
                  <a:lnTo>
                    <a:pt x="307" y="141"/>
                  </a:lnTo>
                  <a:lnTo>
                    <a:pt x="308" y="142"/>
                  </a:lnTo>
                  <a:lnTo>
                    <a:pt x="309" y="143"/>
                  </a:lnTo>
                  <a:lnTo>
                    <a:pt x="310" y="144"/>
                  </a:lnTo>
                  <a:lnTo>
                    <a:pt x="311" y="146"/>
                  </a:lnTo>
                  <a:lnTo>
                    <a:pt x="312" y="147"/>
                  </a:lnTo>
                  <a:lnTo>
                    <a:pt x="313" y="148"/>
                  </a:lnTo>
                  <a:lnTo>
                    <a:pt x="314" y="149"/>
                  </a:lnTo>
                  <a:lnTo>
                    <a:pt x="315" y="149"/>
                  </a:lnTo>
                  <a:lnTo>
                    <a:pt x="316" y="150"/>
                  </a:lnTo>
                  <a:lnTo>
                    <a:pt x="316" y="151"/>
                  </a:lnTo>
                  <a:lnTo>
                    <a:pt x="317" y="151"/>
                  </a:lnTo>
                  <a:lnTo>
                    <a:pt x="318" y="152"/>
                  </a:lnTo>
                  <a:lnTo>
                    <a:pt x="320" y="153"/>
                  </a:lnTo>
                  <a:lnTo>
                    <a:pt x="322" y="155"/>
                  </a:lnTo>
                  <a:lnTo>
                    <a:pt x="325" y="156"/>
                  </a:lnTo>
                  <a:lnTo>
                    <a:pt x="328" y="158"/>
                  </a:lnTo>
                  <a:lnTo>
                    <a:pt x="331" y="161"/>
                  </a:lnTo>
                  <a:lnTo>
                    <a:pt x="334" y="164"/>
                  </a:lnTo>
                  <a:lnTo>
                    <a:pt x="338" y="167"/>
                  </a:lnTo>
                  <a:lnTo>
                    <a:pt x="341" y="169"/>
                  </a:lnTo>
                  <a:lnTo>
                    <a:pt x="344" y="171"/>
                  </a:lnTo>
                  <a:lnTo>
                    <a:pt x="347" y="174"/>
                  </a:lnTo>
                  <a:lnTo>
                    <a:pt x="350" y="176"/>
                  </a:lnTo>
                  <a:lnTo>
                    <a:pt x="352" y="177"/>
                  </a:lnTo>
                  <a:lnTo>
                    <a:pt x="354" y="179"/>
                  </a:lnTo>
                  <a:lnTo>
                    <a:pt x="356" y="180"/>
                  </a:lnTo>
                  <a:lnTo>
                    <a:pt x="357" y="181"/>
                  </a:lnTo>
                  <a:lnTo>
                    <a:pt x="358" y="182"/>
                  </a:lnTo>
                  <a:lnTo>
                    <a:pt x="359" y="183"/>
                  </a:lnTo>
                  <a:lnTo>
                    <a:pt x="360" y="185"/>
                  </a:lnTo>
                  <a:lnTo>
                    <a:pt x="361" y="186"/>
                  </a:lnTo>
                  <a:lnTo>
                    <a:pt x="362" y="188"/>
                  </a:lnTo>
                  <a:lnTo>
                    <a:pt x="363" y="190"/>
                  </a:lnTo>
                  <a:lnTo>
                    <a:pt x="363" y="191"/>
                  </a:lnTo>
                  <a:lnTo>
                    <a:pt x="364" y="193"/>
                  </a:lnTo>
                  <a:lnTo>
                    <a:pt x="365" y="194"/>
                  </a:lnTo>
                  <a:lnTo>
                    <a:pt x="365" y="196"/>
                  </a:lnTo>
                  <a:lnTo>
                    <a:pt x="366" y="197"/>
                  </a:lnTo>
                  <a:lnTo>
                    <a:pt x="366" y="198"/>
                  </a:lnTo>
                  <a:lnTo>
                    <a:pt x="366" y="199"/>
                  </a:lnTo>
                  <a:lnTo>
                    <a:pt x="366" y="200"/>
                  </a:lnTo>
                  <a:lnTo>
                    <a:pt x="367" y="201"/>
                  </a:lnTo>
                  <a:lnTo>
                    <a:pt x="366" y="201"/>
                  </a:lnTo>
                  <a:lnTo>
                    <a:pt x="366" y="202"/>
                  </a:lnTo>
                  <a:lnTo>
                    <a:pt x="366" y="203"/>
                  </a:lnTo>
                  <a:lnTo>
                    <a:pt x="365" y="203"/>
                  </a:lnTo>
                  <a:lnTo>
                    <a:pt x="365" y="204"/>
                  </a:lnTo>
                  <a:lnTo>
                    <a:pt x="364" y="203"/>
                  </a:lnTo>
                  <a:lnTo>
                    <a:pt x="363" y="203"/>
                  </a:lnTo>
                  <a:lnTo>
                    <a:pt x="362" y="203"/>
                  </a:lnTo>
                  <a:lnTo>
                    <a:pt x="361" y="203"/>
                  </a:lnTo>
                  <a:lnTo>
                    <a:pt x="360" y="203"/>
                  </a:lnTo>
                  <a:lnTo>
                    <a:pt x="359" y="203"/>
                  </a:lnTo>
                  <a:lnTo>
                    <a:pt x="358" y="203"/>
                  </a:lnTo>
                  <a:lnTo>
                    <a:pt x="357" y="203"/>
                  </a:lnTo>
                  <a:lnTo>
                    <a:pt x="356" y="203"/>
                  </a:lnTo>
                  <a:lnTo>
                    <a:pt x="355" y="203"/>
                  </a:lnTo>
                  <a:lnTo>
                    <a:pt x="354" y="203"/>
                  </a:lnTo>
                  <a:lnTo>
                    <a:pt x="353" y="203"/>
                  </a:lnTo>
                  <a:lnTo>
                    <a:pt x="352" y="202"/>
                  </a:lnTo>
                  <a:lnTo>
                    <a:pt x="351" y="202"/>
                  </a:lnTo>
                  <a:lnTo>
                    <a:pt x="350" y="202"/>
                  </a:lnTo>
                  <a:lnTo>
                    <a:pt x="349" y="202"/>
                  </a:lnTo>
                  <a:lnTo>
                    <a:pt x="348" y="201"/>
                  </a:lnTo>
                  <a:lnTo>
                    <a:pt x="347" y="201"/>
                  </a:lnTo>
                  <a:lnTo>
                    <a:pt x="342" y="200"/>
                  </a:lnTo>
                  <a:lnTo>
                    <a:pt x="339" y="199"/>
                  </a:lnTo>
                  <a:lnTo>
                    <a:pt x="336" y="198"/>
                  </a:lnTo>
                  <a:lnTo>
                    <a:pt x="333" y="197"/>
                  </a:lnTo>
                  <a:lnTo>
                    <a:pt x="330" y="197"/>
                  </a:lnTo>
                  <a:lnTo>
                    <a:pt x="328" y="196"/>
                  </a:lnTo>
                  <a:lnTo>
                    <a:pt x="327" y="196"/>
                  </a:lnTo>
                  <a:lnTo>
                    <a:pt x="325" y="196"/>
                  </a:lnTo>
                  <a:lnTo>
                    <a:pt x="324" y="195"/>
                  </a:lnTo>
                  <a:lnTo>
                    <a:pt x="322" y="195"/>
                  </a:lnTo>
                  <a:lnTo>
                    <a:pt x="321" y="195"/>
                  </a:lnTo>
                  <a:lnTo>
                    <a:pt x="320" y="194"/>
                  </a:lnTo>
                  <a:lnTo>
                    <a:pt x="319" y="194"/>
                  </a:lnTo>
                  <a:lnTo>
                    <a:pt x="318" y="194"/>
                  </a:lnTo>
                  <a:lnTo>
                    <a:pt x="317" y="193"/>
                  </a:lnTo>
                  <a:lnTo>
                    <a:pt x="317" y="192"/>
                  </a:lnTo>
                  <a:lnTo>
                    <a:pt x="316" y="192"/>
                  </a:lnTo>
                  <a:lnTo>
                    <a:pt x="315" y="191"/>
                  </a:lnTo>
                  <a:lnTo>
                    <a:pt x="315" y="190"/>
                  </a:lnTo>
                  <a:lnTo>
                    <a:pt x="314" y="190"/>
                  </a:lnTo>
                  <a:lnTo>
                    <a:pt x="314" y="189"/>
                  </a:lnTo>
                  <a:lnTo>
                    <a:pt x="313" y="189"/>
                  </a:lnTo>
                  <a:lnTo>
                    <a:pt x="313" y="188"/>
                  </a:lnTo>
                  <a:lnTo>
                    <a:pt x="312" y="187"/>
                  </a:lnTo>
                  <a:lnTo>
                    <a:pt x="312" y="186"/>
                  </a:lnTo>
                  <a:lnTo>
                    <a:pt x="311" y="185"/>
                  </a:lnTo>
                  <a:lnTo>
                    <a:pt x="310" y="184"/>
                  </a:lnTo>
                  <a:lnTo>
                    <a:pt x="310" y="183"/>
                  </a:lnTo>
                  <a:lnTo>
                    <a:pt x="308" y="181"/>
                  </a:lnTo>
                  <a:lnTo>
                    <a:pt x="306" y="179"/>
                  </a:lnTo>
                  <a:lnTo>
                    <a:pt x="305" y="178"/>
                  </a:lnTo>
                  <a:lnTo>
                    <a:pt x="304" y="176"/>
                  </a:lnTo>
                  <a:lnTo>
                    <a:pt x="303" y="175"/>
                  </a:lnTo>
                  <a:lnTo>
                    <a:pt x="302" y="174"/>
                  </a:lnTo>
                  <a:lnTo>
                    <a:pt x="301" y="172"/>
                  </a:lnTo>
                  <a:lnTo>
                    <a:pt x="300" y="171"/>
                  </a:lnTo>
                  <a:lnTo>
                    <a:pt x="299" y="170"/>
                  </a:lnTo>
                  <a:lnTo>
                    <a:pt x="298" y="168"/>
                  </a:lnTo>
                  <a:lnTo>
                    <a:pt x="297" y="167"/>
                  </a:lnTo>
                  <a:lnTo>
                    <a:pt x="296" y="165"/>
                  </a:lnTo>
                  <a:lnTo>
                    <a:pt x="295" y="162"/>
                  </a:lnTo>
                  <a:lnTo>
                    <a:pt x="294" y="160"/>
                  </a:lnTo>
                  <a:lnTo>
                    <a:pt x="292" y="158"/>
                  </a:lnTo>
                  <a:lnTo>
                    <a:pt x="291" y="156"/>
                  </a:lnTo>
                  <a:lnTo>
                    <a:pt x="290" y="155"/>
                  </a:lnTo>
                  <a:lnTo>
                    <a:pt x="289" y="155"/>
                  </a:lnTo>
                  <a:lnTo>
                    <a:pt x="289" y="154"/>
                  </a:lnTo>
                  <a:lnTo>
                    <a:pt x="282" y="157"/>
                  </a:lnTo>
                  <a:lnTo>
                    <a:pt x="281" y="157"/>
                  </a:lnTo>
                  <a:lnTo>
                    <a:pt x="280" y="157"/>
                  </a:lnTo>
                  <a:lnTo>
                    <a:pt x="280" y="158"/>
                  </a:lnTo>
                  <a:lnTo>
                    <a:pt x="279" y="158"/>
                  </a:lnTo>
                  <a:lnTo>
                    <a:pt x="279" y="159"/>
                  </a:lnTo>
                  <a:lnTo>
                    <a:pt x="278" y="159"/>
                  </a:lnTo>
                  <a:lnTo>
                    <a:pt x="278" y="160"/>
                  </a:lnTo>
                  <a:lnTo>
                    <a:pt x="277" y="161"/>
                  </a:lnTo>
                  <a:lnTo>
                    <a:pt x="276" y="161"/>
                  </a:lnTo>
                  <a:lnTo>
                    <a:pt x="276" y="162"/>
                  </a:lnTo>
                  <a:lnTo>
                    <a:pt x="275" y="162"/>
                  </a:lnTo>
                  <a:lnTo>
                    <a:pt x="275" y="164"/>
                  </a:lnTo>
                  <a:lnTo>
                    <a:pt x="273" y="164"/>
                  </a:lnTo>
                  <a:lnTo>
                    <a:pt x="273" y="165"/>
                  </a:lnTo>
                  <a:lnTo>
                    <a:pt x="272" y="165"/>
                  </a:lnTo>
                  <a:lnTo>
                    <a:pt x="272" y="166"/>
                  </a:lnTo>
                  <a:lnTo>
                    <a:pt x="272" y="167"/>
                  </a:lnTo>
                  <a:lnTo>
                    <a:pt x="271" y="168"/>
                  </a:lnTo>
                  <a:lnTo>
                    <a:pt x="271" y="169"/>
                  </a:lnTo>
                  <a:lnTo>
                    <a:pt x="270" y="169"/>
                  </a:lnTo>
                  <a:lnTo>
                    <a:pt x="270" y="170"/>
                  </a:lnTo>
                  <a:lnTo>
                    <a:pt x="270" y="171"/>
                  </a:lnTo>
                  <a:lnTo>
                    <a:pt x="270" y="172"/>
                  </a:lnTo>
                  <a:lnTo>
                    <a:pt x="271" y="172"/>
                  </a:lnTo>
                  <a:lnTo>
                    <a:pt x="271" y="173"/>
                  </a:lnTo>
                  <a:lnTo>
                    <a:pt x="271" y="174"/>
                  </a:lnTo>
                  <a:lnTo>
                    <a:pt x="271" y="175"/>
                  </a:lnTo>
                  <a:lnTo>
                    <a:pt x="271" y="176"/>
                  </a:lnTo>
                  <a:lnTo>
                    <a:pt x="271" y="177"/>
                  </a:lnTo>
                  <a:lnTo>
                    <a:pt x="272" y="178"/>
                  </a:lnTo>
                  <a:lnTo>
                    <a:pt x="271" y="179"/>
                  </a:lnTo>
                  <a:lnTo>
                    <a:pt x="271" y="180"/>
                  </a:lnTo>
                  <a:lnTo>
                    <a:pt x="270" y="181"/>
                  </a:lnTo>
                  <a:lnTo>
                    <a:pt x="270" y="182"/>
                  </a:lnTo>
                  <a:lnTo>
                    <a:pt x="269" y="182"/>
                  </a:lnTo>
                  <a:lnTo>
                    <a:pt x="268" y="183"/>
                  </a:lnTo>
                  <a:lnTo>
                    <a:pt x="267" y="183"/>
                  </a:lnTo>
                  <a:lnTo>
                    <a:pt x="267" y="184"/>
                  </a:lnTo>
                  <a:lnTo>
                    <a:pt x="265" y="184"/>
                  </a:lnTo>
                  <a:lnTo>
                    <a:pt x="264" y="185"/>
                  </a:lnTo>
                  <a:lnTo>
                    <a:pt x="263" y="185"/>
                  </a:lnTo>
                  <a:lnTo>
                    <a:pt x="261" y="185"/>
                  </a:lnTo>
                  <a:lnTo>
                    <a:pt x="259" y="186"/>
                  </a:lnTo>
                  <a:lnTo>
                    <a:pt x="257" y="186"/>
                  </a:lnTo>
                  <a:lnTo>
                    <a:pt x="255" y="186"/>
                  </a:lnTo>
                  <a:lnTo>
                    <a:pt x="253" y="187"/>
                  </a:lnTo>
                  <a:lnTo>
                    <a:pt x="252" y="186"/>
                  </a:lnTo>
                  <a:lnTo>
                    <a:pt x="251" y="186"/>
                  </a:lnTo>
                  <a:lnTo>
                    <a:pt x="250" y="186"/>
                  </a:lnTo>
                  <a:lnTo>
                    <a:pt x="249" y="186"/>
                  </a:lnTo>
                  <a:lnTo>
                    <a:pt x="248" y="186"/>
                  </a:lnTo>
                  <a:lnTo>
                    <a:pt x="247" y="186"/>
                  </a:lnTo>
                  <a:lnTo>
                    <a:pt x="246" y="186"/>
                  </a:lnTo>
                  <a:lnTo>
                    <a:pt x="245" y="186"/>
                  </a:lnTo>
                  <a:lnTo>
                    <a:pt x="238" y="185"/>
                  </a:lnTo>
                  <a:lnTo>
                    <a:pt x="225" y="184"/>
                  </a:lnTo>
                  <a:lnTo>
                    <a:pt x="223" y="183"/>
                  </a:lnTo>
                  <a:lnTo>
                    <a:pt x="221" y="183"/>
                  </a:lnTo>
                  <a:lnTo>
                    <a:pt x="220" y="183"/>
                  </a:lnTo>
                  <a:lnTo>
                    <a:pt x="219" y="183"/>
                  </a:lnTo>
                  <a:lnTo>
                    <a:pt x="218" y="183"/>
                  </a:lnTo>
                  <a:lnTo>
                    <a:pt x="217" y="183"/>
                  </a:lnTo>
                  <a:lnTo>
                    <a:pt x="216" y="183"/>
                  </a:lnTo>
                  <a:lnTo>
                    <a:pt x="215" y="184"/>
                  </a:lnTo>
                  <a:lnTo>
                    <a:pt x="214" y="184"/>
                  </a:lnTo>
                  <a:lnTo>
                    <a:pt x="213" y="184"/>
                  </a:lnTo>
                  <a:lnTo>
                    <a:pt x="213" y="185"/>
                  </a:lnTo>
                  <a:lnTo>
                    <a:pt x="213" y="186"/>
                  </a:lnTo>
                  <a:lnTo>
                    <a:pt x="212" y="186"/>
                  </a:lnTo>
                  <a:lnTo>
                    <a:pt x="212" y="187"/>
                  </a:lnTo>
                  <a:lnTo>
                    <a:pt x="212" y="188"/>
                  </a:lnTo>
                  <a:lnTo>
                    <a:pt x="211" y="188"/>
                  </a:lnTo>
                  <a:lnTo>
                    <a:pt x="211" y="189"/>
                  </a:lnTo>
                  <a:lnTo>
                    <a:pt x="211" y="190"/>
                  </a:lnTo>
                  <a:lnTo>
                    <a:pt x="210" y="191"/>
                  </a:lnTo>
                  <a:lnTo>
                    <a:pt x="210" y="192"/>
                  </a:lnTo>
                  <a:lnTo>
                    <a:pt x="210" y="193"/>
                  </a:lnTo>
                  <a:lnTo>
                    <a:pt x="210" y="194"/>
                  </a:lnTo>
                  <a:lnTo>
                    <a:pt x="209" y="194"/>
                  </a:lnTo>
                  <a:lnTo>
                    <a:pt x="208" y="194"/>
                  </a:lnTo>
                  <a:lnTo>
                    <a:pt x="207" y="194"/>
                  </a:lnTo>
                  <a:lnTo>
                    <a:pt x="206" y="194"/>
                  </a:lnTo>
                  <a:lnTo>
                    <a:pt x="205" y="193"/>
                  </a:lnTo>
                  <a:lnTo>
                    <a:pt x="204" y="193"/>
                  </a:lnTo>
                  <a:lnTo>
                    <a:pt x="203" y="193"/>
                  </a:lnTo>
                  <a:lnTo>
                    <a:pt x="202" y="192"/>
                  </a:lnTo>
                  <a:lnTo>
                    <a:pt x="201" y="191"/>
                  </a:lnTo>
                  <a:lnTo>
                    <a:pt x="200" y="190"/>
                  </a:lnTo>
                  <a:lnTo>
                    <a:pt x="199" y="189"/>
                  </a:lnTo>
                  <a:lnTo>
                    <a:pt x="199" y="188"/>
                  </a:lnTo>
                  <a:lnTo>
                    <a:pt x="198" y="187"/>
                  </a:lnTo>
                  <a:lnTo>
                    <a:pt x="197" y="186"/>
                  </a:lnTo>
                  <a:lnTo>
                    <a:pt x="196" y="184"/>
                  </a:lnTo>
                  <a:lnTo>
                    <a:pt x="195" y="183"/>
                  </a:lnTo>
                  <a:lnTo>
                    <a:pt x="195" y="182"/>
                  </a:lnTo>
                  <a:lnTo>
                    <a:pt x="195" y="180"/>
                  </a:lnTo>
                  <a:lnTo>
                    <a:pt x="194" y="179"/>
                  </a:lnTo>
                  <a:lnTo>
                    <a:pt x="195" y="178"/>
                  </a:lnTo>
                  <a:lnTo>
                    <a:pt x="195" y="176"/>
                  </a:lnTo>
                  <a:lnTo>
                    <a:pt x="195" y="175"/>
                  </a:lnTo>
                  <a:lnTo>
                    <a:pt x="195" y="174"/>
                  </a:lnTo>
                  <a:lnTo>
                    <a:pt x="195" y="173"/>
                  </a:lnTo>
                  <a:lnTo>
                    <a:pt x="195" y="172"/>
                  </a:lnTo>
                  <a:lnTo>
                    <a:pt x="195" y="171"/>
                  </a:lnTo>
                  <a:lnTo>
                    <a:pt x="195" y="170"/>
                  </a:lnTo>
                  <a:lnTo>
                    <a:pt x="195" y="169"/>
                  </a:lnTo>
                  <a:lnTo>
                    <a:pt x="195" y="168"/>
                  </a:lnTo>
                  <a:lnTo>
                    <a:pt x="195" y="167"/>
                  </a:lnTo>
                  <a:lnTo>
                    <a:pt x="195" y="166"/>
                  </a:lnTo>
                  <a:lnTo>
                    <a:pt x="195" y="165"/>
                  </a:lnTo>
                  <a:lnTo>
                    <a:pt x="195" y="164"/>
                  </a:lnTo>
                  <a:lnTo>
                    <a:pt x="195" y="160"/>
                  </a:lnTo>
                  <a:lnTo>
                    <a:pt x="195" y="158"/>
                  </a:lnTo>
                  <a:lnTo>
                    <a:pt x="195" y="156"/>
                  </a:lnTo>
                  <a:lnTo>
                    <a:pt x="195" y="155"/>
                  </a:lnTo>
                  <a:lnTo>
                    <a:pt x="195" y="153"/>
                  </a:lnTo>
                  <a:lnTo>
                    <a:pt x="195" y="152"/>
                  </a:lnTo>
                  <a:lnTo>
                    <a:pt x="195" y="151"/>
                  </a:lnTo>
                  <a:lnTo>
                    <a:pt x="195" y="150"/>
                  </a:lnTo>
                  <a:lnTo>
                    <a:pt x="195" y="149"/>
                  </a:lnTo>
                  <a:lnTo>
                    <a:pt x="195" y="148"/>
                  </a:lnTo>
                  <a:lnTo>
                    <a:pt x="195" y="147"/>
                  </a:lnTo>
                  <a:lnTo>
                    <a:pt x="195" y="146"/>
                  </a:lnTo>
                  <a:lnTo>
                    <a:pt x="195" y="145"/>
                  </a:lnTo>
                  <a:lnTo>
                    <a:pt x="194" y="144"/>
                  </a:lnTo>
                  <a:lnTo>
                    <a:pt x="191" y="145"/>
                  </a:lnTo>
                  <a:lnTo>
                    <a:pt x="189" y="146"/>
                  </a:lnTo>
                  <a:lnTo>
                    <a:pt x="187" y="147"/>
                  </a:lnTo>
                  <a:lnTo>
                    <a:pt x="185" y="149"/>
                  </a:lnTo>
                  <a:lnTo>
                    <a:pt x="183" y="150"/>
                  </a:lnTo>
                  <a:lnTo>
                    <a:pt x="181" y="151"/>
                  </a:lnTo>
                  <a:lnTo>
                    <a:pt x="180" y="153"/>
                  </a:lnTo>
                  <a:lnTo>
                    <a:pt x="178" y="154"/>
                  </a:lnTo>
                  <a:lnTo>
                    <a:pt x="175" y="155"/>
                  </a:lnTo>
                  <a:lnTo>
                    <a:pt x="173" y="156"/>
                  </a:lnTo>
                  <a:lnTo>
                    <a:pt x="172" y="158"/>
                  </a:lnTo>
                  <a:lnTo>
                    <a:pt x="170" y="159"/>
                  </a:lnTo>
                  <a:lnTo>
                    <a:pt x="169" y="159"/>
                  </a:lnTo>
                  <a:lnTo>
                    <a:pt x="168" y="160"/>
                  </a:lnTo>
                  <a:lnTo>
                    <a:pt x="167" y="161"/>
                  </a:lnTo>
                  <a:lnTo>
                    <a:pt x="167" y="162"/>
                  </a:lnTo>
                  <a:lnTo>
                    <a:pt x="166" y="162"/>
                  </a:lnTo>
                  <a:lnTo>
                    <a:pt x="165" y="162"/>
                  </a:lnTo>
                  <a:lnTo>
                    <a:pt x="164" y="162"/>
                  </a:lnTo>
                  <a:lnTo>
                    <a:pt x="163" y="162"/>
                  </a:lnTo>
                  <a:lnTo>
                    <a:pt x="162" y="162"/>
                  </a:lnTo>
                  <a:lnTo>
                    <a:pt x="161" y="164"/>
                  </a:lnTo>
                  <a:lnTo>
                    <a:pt x="160" y="164"/>
                  </a:lnTo>
                  <a:lnTo>
                    <a:pt x="159" y="165"/>
                  </a:lnTo>
                  <a:lnTo>
                    <a:pt x="158" y="165"/>
                  </a:lnTo>
                  <a:lnTo>
                    <a:pt x="157" y="165"/>
                  </a:lnTo>
                  <a:lnTo>
                    <a:pt x="155" y="166"/>
                  </a:lnTo>
                  <a:lnTo>
                    <a:pt x="154" y="166"/>
                  </a:lnTo>
                  <a:lnTo>
                    <a:pt x="153" y="166"/>
                  </a:lnTo>
                  <a:lnTo>
                    <a:pt x="152" y="166"/>
                  </a:lnTo>
                  <a:lnTo>
                    <a:pt x="151" y="166"/>
                  </a:lnTo>
                  <a:lnTo>
                    <a:pt x="150" y="167"/>
                  </a:lnTo>
                  <a:lnTo>
                    <a:pt x="149" y="166"/>
                  </a:lnTo>
                  <a:lnTo>
                    <a:pt x="148" y="166"/>
                  </a:lnTo>
                  <a:lnTo>
                    <a:pt x="147" y="166"/>
                  </a:lnTo>
                  <a:lnTo>
                    <a:pt x="146" y="166"/>
                  </a:lnTo>
                  <a:lnTo>
                    <a:pt x="144" y="166"/>
                  </a:lnTo>
                  <a:lnTo>
                    <a:pt x="143" y="166"/>
                  </a:lnTo>
                  <a:lnTo>
                    <a:pt x="142" y="166"/>
                  </a:lnTo>
                  <a:lnTo>
                    <a:pt x="141" y="166"/>
                  </a:lnTo>
                  <a:lnTo>
                    <a:pt x="140" y="166"/>
                  </a:lnTo>
                  <a:lnTo>
                    <a:pt x="138" y="166"/>
                  </a:lnTo>
                  <a:lnTo>
                    <a:pt x="137" y="166"/>
                  </a:lnTo>
                  <a:lnTo>
                    <a:pt x="136" y="166"/>
                  </a:lnTo>
                  <a:lnTo>
                    <a:pt x="135" y="166"/>
                  </a:lnTo>
                  <a:lnTo>
                    <a:pt x="135" y="167"/>
                  </a:lnTo>
                  <a:lnTo>
                    <a:pt x="135" y="168"/>
                  </a:lnTo>
                  <a:lnTo>
                    <a:pt x="136" y="168"/>
                  </a:lnTo>
                  <a:lnTo>
                    <a:pt x="136" y="169"/>
                  </a:lnTo>
                  <a:lnTo>
                    <a:pt x="137" y="169"/>
                  </a:lnTo>
                  <a:lnTo>
                    <a:pt x="137" y="170"/>
                  </a:lnTo>
                  <a:lnTo>
                    <a:pt x="138" y="170"/>
                  </a:lnTo>
                  <a:lnTo>
                    <a:pt x="139" y="171"/>
                  </a:lnTo>
                  <a:lnTo>
                    <a:pt x="140" y="172"/>
                  </a:lnTo>
                  <a:lnTo>
                    <a:pt x="141" y="173"/>
                  </a:lnTo>
                  <a:lnTo>
                    <a:pt x="142" y="173"/>
                  </a:lnTo>
                  <a:lnTo>
                    <a:pt x="143" y="174"/>
                  </a:lnTo>
                  <a:lnTo>
                    <a:pt x="143" y="175"/>
                  </a:lnTo>
                  <a:lnTo>
                    <a:pt x="144" y="176"/>
                  </a:lnTo>
                  <a:lnTo>
                    <a:pt x="144" y="177"/>
                  </a:lnTo>
                  <a:lnTo>
                    <a:pt x="145" y="179"/>
                  </a:lnTo>
                  <a:lnTo>
                    <a:pt x="145" y="180"/>
                  </a:lnTo>
                  <a:lnTo>
                    <a:pt x="145" y="181"/>
                  </a:lnTo>
                  <a:lnTo>
                    <a:pt x="146" y="182"/>
                  </a:lnTo>
                  <a:lnTo>
                    <a:pt x="146" y="183"/>
                  </a:lnTo>
                  <a:lnTo>
                    <a:pt x="146" y="184"/>
                  </a:lnTo>
                  <a:lnTo>
                    <a:pt x="147" y="185"/>
                  </a:lnTo>
                  <a:lnTo>
                    <a:pt x="147" y="187"/>
                  </a:lnTo>
                  <a:lnTo>
                    <a:pt x="147" y="188"/>
                  </a:lnTo>
                  <a:lnTo>
                    <a:pt x="147" y="189"/>
                  </a:lnTo>
                  <a:lnTo>
                    <a:pt x="147" y="190"/>
                  </a:lnTo>
                  <a:lnTo>
                    <a:pt x="147" y="191"/>
                  </a:lnTo>
                  <a:lnTo>
                    <a:pt x="148" y="192"/>
                  </a:lnTo>
                  <a:lnTo>
                    <a:pt x="147" y="192"/>
                  </a:lnTo>
                  <a:lnTo>
                    <a:pt x="147" y="193"/>
                  </a:lnTo>
                  <a:lnTo>
                    <a:pt x="147" y="194"/>
                  </a:lnTo>
                  <a:lnTo>
                    <a:pt x="146" y="194"/>
                  </a:lnTo>
                  <a:lnTo>
                    <a:pt x="146" y="195"/>
                  </a:lnTo>
                  <a:lnTo>
                    <a:pt x="146" y="196"/>
                  </a:lnTo>
                  <a:lnTo>
                    <a:pt x="145" y="196"/>
                  </a:lnTo>
                  <a:lnTo>
                    <a:pt x="144" y="197"/>
                  </a:lnTo>
                  <a:lnTo>
                    <a:pt x="143" y="198"/>
                  </a:lnTo>
                  <a:lnTo>
                    <a:pt x="143" y="199"/>
                  </a:lnTo>
                  <a:lnTo>
                    <a:pt x="143" y="200"/>
                  </a:lnTo>
                  <a:lnTo>
                    <a:pt x="143" y="201"/>
                  </a:lnTo>
                  <a:lnTo>
                    <a:pt x="143" y="202"/>
                  </a:lnTo>
                  <a:lnTo>
                    <a:pt x="142" y="202"/>
                  </a:lnTo>
                  <a:lnTo>
                    <a:pt x="141" y="202"/>
                  </a:lnTo>
                  <a:lnTo>
                    <a:pt x="141" y="203"/>
                  </a:lnTo>
                  <a:lnTo>
                    <a:pt x="140" y="203"/>
                  </a:lnTo>
                  <a:lnTo>
                    <a:pt x="139" y="203"/>
                  </a:lnTo>
                  <a:lnTo>
                    <a:pt x="138" y="203"/>
                  </a:lnTo>
                  <a:lnTo>
                    <a:pt x="137" y="203"/>
                  </a:lnTo>
                  <a:lnTo>
                    <a:pt x="135" y="202"/>
                  </a:lnTo>
                  <a:lnTo>
                    <a:pt x="134" y="202"/>
                  </a:lnTo>
                  <a:lnTo>
                    <a:pt x="133" y="201"/>
                  </a:lnTo>
                  <a:lnTo>
                    <a:pt x="132" y="200"/>
                  </a:lnTo>
                  <a:lnTo>
                    <a:pt x="131" y="200"/>
                  </a:lnTo>
                  <a:lnTo>
                    <a:pt x="130" y="199"/>
                  </a:lnTo>
                  <a:lnTo>
                    <a:pt x="129" y="198"/>
                  </a:lnTo>
                  <a:lnTo>
                    <a:pt x="127" y="197"/>
                  </a:lnTo>
                  <a:lnTo>
                    <a:pt x="126" y="196"/>
                  </a:lnTo>
                  <a:lnTo>
                    <a:pt x="125" y="194"/>
                  </a:lnTo>
                  <a:lnTo>
                    <a:pt x="124" y="193"/>
                  </a:lnTo>
                  <a:lnTo>
                    <a:pt x="124" y="192"/>
                  </a:lnTo>
                  <a:lnTo>
                    <a:pt x="123" y="191"/>
                  </a:lnTo>
                  <a:lnTo>
                    <a:pt x="122" y="190"/>
                  </a:lnTo>
                  <a:lnTo>
                    <a:pt x="122" y="189"/>
                  </a:lnTo>
                  <a:lnTo>
                    <a:pt x="121" y="189"/>
                  </a:lnTo>
                  <a:lnTo>
                    <a:pt x="120" y="189"/>
                  </a:lnTo>
                  <a:lnTo>
                    <a:pt x="120" y="190"/>
                  </a:lnTo>
                  <a:lnTo>
                    <a:pt x="120" y="191"/>
                  </a:lnTo>
                  <a:lnTo>
                    <a:pt x="119" y="192"/>
                  </a:lnTo>
                  <a:lnTo>
                    <a:pt x="119" y="193"/>
                  </a:lnTo>
                  <a:lnTo>
                    <a:pt x="118" y="194"/>
                  </a:lnTo>
                  <a:lnTo>
                    <a:pt x="118" y="195"/>
                  </a:lnTo>
                  <a:lnTo>
                    <a:pt x="118" y="196"/>
                  </a:lnTo>
                  <a:lnTo>
                    <a:pt x="118" y="197"/>
                  </a:lnTo>
                  <a:lnTo>
                    <a:pt x="117" y="197"/>
                  </a:lnTo>
                  <a:lnTo>
                    <a:pt x="117" y="198"/>
                  </a:lnTo>
                  <a:lnTo>
                    <a:pt x="117" y="199"/>
                  </a:lnTo>
                  <a:lnTo>
                    <a:pt x="117" y="200"/>
                  </a:lnTo>
                  <a:lnTo>
                    <a:pt x="116" y="201"/>
                  </a:lnTo>
                  <a:lnTo>
                    <a:pt x="116" y="202"/>
                  </a:lnTo>
                  <a:lnTo>
                    <a:pt x="115" y="203"/>
                  </a:lnTo>
                  <a:lnTo>
                    <a:pt x="115" y="205"/>
                  </a:lnTo>
                  <a:lnTo>
                    <a:pt x="115" y="207"/>
                  </a:lnTo>
                  <a:lnTo>
                    <a:pt x="114" y="213"/>
                  </a:lnTo>
                  <a:lnTo>
                    <a:pt x="113" y="214"/>
                  </a:lnTo>
                  <a:lnTo>
                    <a:pt x="113" y="216"/>
                  </a:lnTo>
                  <a:lnTo>
                    <a:pt x="112" y="218"/>
                  </a:lnTo>
                  <a:lnTo>
                    <a:pt x="112" y="219"/>
                  </a:lnTo>
                  <a:lnTo>
                    <a:pt x="112" y="221"/>
                  </a:lnTo>
                  <a:lnTo>
                    <a:pt x="111" y="223"/>
                  </a:lnTo>
                  <a:lnTo>
                    <a:pt x="111" y="225"/>
                  </a:lnTo>
                  <a:lnTo>
                    <a:pt x="111" y="227"/>
                  </a:lnTo>
                  <a:lnTo>
                    <a:pt x="110" y="228"/>
                  </a:lnTo>
                  <a:lnTo>
                    <a:pt x="110" y="230"/>
                  </a:lnTo>
                  <a:lnTo>
                    <a:pt x="110" y="232"/>
                  </a:lnTo>
                  <a:lnTo>
                    <a:pt x="109" y="233"/>
                  </a:lnTo>
                  <a:lnTo>
                    <a:pt x="109" y="234"/>
                  </a:lnTo>
                  <a:lnTo>
                    <a:pt x="109" y="235"/>
                  </a:lnTo>
                  <a:lnTo>
                    <a:pt x="109" y="236"/>
                  </a:lnTo>
                  <a:lnTo>
                    <a:pt x="109" y="237"/>
                  </a:lnTo>
                  <a:lnTo>
                    <a:pt x="108" y="237"/>
                  </a:lnTo>
                  <a:lnTo>
                    <a:pt x="108" y="238"/>
                  </a:lnTo>
                  <a:lnTo>
                    <a:pt x="108" y="239"/>
                  </a:lnTo>
                  <a:lnTo>
                    <a:pt x="108" y="240"/>
                  </a:lnTo>
                  <a:lnTo>
                    <a:pt x="107" y="241"/>
                  </a:lnTo>
                  <a:lnTo>
                    <a:pt x="107" y="242"/>
                  </a:lnTo>
                  <a:lnTo>
                    <a:pt x="107" y="243"/>
                  </a:lnTo>
                  <a:lnTo>
                    <a:pt x="106" y="244"/>
                  </a:lnTo>
                  <a:lnTo>
                    <a:pt x="106" y="245"/>
                  </a:lnTo>
                  <a:lnTo>
                    <a:pt x="106" y="246"/>
                  </a:lnTo>
                  <a:lnTo>
                    <a:pt x="106" y="247"/>
                  </a:lnTo>
                  <a:lnTo>
                    <a:pt x="106" y="248"/>
                  </a:lnTo>
                  <a:lnTo>
                    <a:pt x="106" y="249"/>
                  </a:lnTo>
                  <a:lnTo>
                    <a:pt x="105" y="250"/>
                  </a:lnTo>
                  <a:lnTo>
                    <a:pt x="105" y="251"/>
                  </a:lnTo>
                  <a:lnTo>
                    <a:pt x="105" y="252"/>
                  </a:lnTo>
                  <a:lnTo>
                    <a:pt x="105" y="253"/>
                  </a:lnTo>
                  <a:lnTo>
                    <a:pt x="105" y="254"/>
                  </a:lnTo>
                  <a:lnTo>
                    <a:pt x="105" y="256"/>
                  </a:lnTo>
                  <a:lnTo>
                    <a:pt x="105" y="257"/>
                  </a:lnTo>
                  <a:lnTo>
                    <a:pt x="105" y="258"/>
                  </a:lnTo>
                  <a:lnTo>
                    <a:pt x="105" y="259"/>
                  </a:lnTo>
                  <a:lnTo>
                    <a:pt x="105" y="260"/>
                  </a:lnTo>
                  <a:lnTo>
                    <a:pt x="105" y="261"/>
                  </a:lnTo>
                  <a:lnTo>
                    <a:pt x="104" y="271"/>
                  </a:lnTo>
                  <a:lnTo>
                    <a:pt x="102" y="281"/>
                  </a:lnTo>
                  <a:lnTo>
                    <a:pt x="102" y="282"/>
                  </a:lnTo>
                  <a:lnTo>
                    <a:pt x="102" y="283"/>
                  </a:lnTo>
                  <a:lnTo>
                    <a:pt x="102" y="284"/>
                  </a:lnTo>
                  <a:lnTo>
                    <a:pt x="102" y="285"/>
                  </a:lnTo>
                  <a:lnTo>
                    <a:pt x="101" y="285"/>
                  </a:lnTo>
                  <a:lnTo>
                    <a:pt x="101" y="286"/>
                  </a:lnTo>
                  <a:lnTo>
                    <a:pt x="100" y="286"/>
                  </a:lnTo>
                  <a:lnTo>
                    <a:pt x="100" y="287"/>
                  </a:lnTo>
                  <a:lnTo>
                    <a:pt x="100" y="288"/>
                  </a:lnTo>
                  <a:lnTo>
                    <a:pt x="101" y="293"/>
                  </a:lnTo>
                  <a:lnTo>
                    <a:pt x="100" y="293"/>
                  </a:lnTo>
                  <a:lnTo>
                    <a:pt x="100" y="294"/>
                  </a:lnTo>
                  <a:lnTo>
                    <a:pt x="100" y="295"/>
                  </a:lnTo>
                  <a:lnTo>
                    <a:pt x="99" y="296"/>
                  </a:lnTo>
                  <a:lnTo>
                    <a:pt x="99" y="298"/>
                  </a:lnTo>
                  <a:lnTo>
                    <a:pt x="99" y="299"/>
                  </a:lnTo>
                  <a:lnTo>
                    <a:pt x="98" y="302"/>
                  </a:lnTo>
                  <a:lnTo>
                    <a:pt x="98" y="303"/>
                  </a:lnTo>
                  <a:lnTo>
                    <a:pt x="98" y="305"/>
                  </a:lnTo>
                  <a:lnTo>
                    <a:pt x="97" y="306"/>
                  </a:lnTo>
                  <a:lnTo>
                    <a:pt x="97" y="308"/>
                  </a:lnTo>
                  <a:lnTo>
                    <a:pt x="97" y="309"/>
                  </a:lnTo>
                  <a:lnTo>
                    <a:pt x="96" y="310"/>
                  </a:lnTo>
                  <a:lnTo>
                    <a:pt x="96" y="311"/>
                  </a:lnTo>
                  <a:lnTo>
                    <a:pt x="96" y="312"/>
                  </a:lnTo>
                  <a:lnTo>
                    <a:pt x="96" y="313"/>
                  </a:lnTo>
                  <a:lnTo>
                    <a:pt x="95" y="314"/>
                  </a:lnTo>
                  <a:lnTo>
                    <a:pt x="94" y="316"/>
                  </a:lnTo>
                  <a:lnTo>
                    <a:pt x="94" y="317"/>
                  </a:lnTo>
                  <a:lnTo>
                    <a:pt x="93" y="318"/>
                  </a:lnTo>
                  <a:lnTo>
                    <a:pt x="93" y="319"/>
                  </a:lnTo>
                  <a:lnTo>
                    <a:pt x="92" y="320"/>
                  </a:lnTo>
                  <a:lnTo>
                    <a:pt x="92" y="321"/>
                  </a:lnTo>
                  <a:lnTo>
                    <a:pt x="91" y="321"/>
                  </a:lnTo>
                  <a:lnTo>
                    <a:pt x="91" y="322"/>
                  </a:lnTo>
                  <a:lnTo>
                    <a:pt x="90" y="322"/>
                  </a:lnTo>
                  <a:lnTo>
                    <a:pt x="90" y="323"/>
                  </a:lnTo>
                  <a:lnTo>
                    <a:pt x="89" y="323"/>
                  </a:lnTo>
                  <a:lnTo>
                    <a:pt x="89" y="324"/>
                  </a:lnTo>
                  <a:lnTo>
                    <a:pt x="88" y="324"/>
                  </a:lnTo>
                  <a:lnTo>
                    <a:pt x="87" y="325"/>
                  </a:lnTo>
                  <a:lnTo>
                    <a:pt x="87" y="326"/>
                  </a:lnTo>
                  <a:lnTo>
                    <a:pt x="86" y="325"/>
                  </a:lnTo>
                  <a:lnTo>
                    <a:pt x="85" y="325"/>
                  </a:lnTo>
                  <a:lnTo>
                    <a:pt x="84" y="325"/>
                  </a:lnTo>
                  <a:lnTo>
                    <a:pt x="83" y="325"/>
                  </a:lnTo>
                  <a:lnTo>
                    <a:pt x="82" y="325"/>
                  </a:lnTo>
                  <a:lnTo>
                    <a:pt x="81" y="325"/>
                  </a:lnTo>
                  <a:lnTo>
                    <a:pt x="79" y="325"/>
                  </a:lnTo>
                  <a:lnTo>
                    <a:pt x="79" y="326"/>
                  </a:lnTo>
                  <a:lnTo>
                    <a:pt x="77" y="325"/>
                  </a:lnTo>
                  <a:lnTo>
                    <a:pt x="76" y="323"/>
                  </a:lnTo>
                  <a:lnTo>
                    <a:pt x="75" y="322"/>
                  </a:lnTo>
                  <a:lnTo>
                    <a:pt x="74" y="321"/>
                  </a:lnTo>
                  <a:lnTo>
                    <a:pt x="74" y="320"/>
                  </a:lnTo>
                  <a:lnTo>
                    <a:pt x="73" y="319"/>
                  </a:lnTo>
                  <a:lnTo>
                    <a:pt x="72" y="317"/>
                  </a:lnTo>
                  <a:lnTo>
                    <a:pt x="72" y="316"/>
                  </a:lnTo>
                  <a:lnTo>
                    <a:pt x="71" y="315"/>
                  </a:lnTo>
                  <a:lnTo>
                    <a:pt x="71" y="313"/>
                  </a:lnTo>
                  <a:lnTo>
                    <a:pt x="71" y="312"/>
                  </a:lnTo>
                  <a:lnTo>
                    <a:pt x="70" y="310"/>
                  </a:lnTo>
                  <a:lnTo>
                    <a:pt x="70" y="308"/>
                  </a:lnTo>
                  <a:lnTo>
                    <a:pt x="70" y="307"/>
                  </a:lnTo>
                  <a:lnTo>
                    <a:pt x="70" y="305"/>
                  </a:lnTo>
                  <a:lnTo>
                    <a:pt x="70" y="304"/>
                  </a:lnTo>
                  <a:lnTo>
                    <a:pt x="69" y="303"/>
                  </a:lnTo>
                  <a:lnTo>
                    <a:pt x="69" y="302"/>
                  </a:lnTo>
                  <a:lnTo>
                    <a:pt x="69" y="301"/>
                  </a:lnTo>
                  <a:lnTo>
                    <a:pt x="68" y="299"/>
                  </a:lnTo>
                  <a:lnTo>
                    <a:pt x="68" y="298"/>
                  </a:lnTo>
                  <a:lnTo>
                    <a:pt x="68" y="297"/>
                  </a:lnTo>
                  <a:lnTo>
                    <a:pt x="68" y="296"/>
                  </a:lnTo>
                  <a:lnTo>
                    <a:pt x="67" y="295"/>
                  </a:lnTo>
                  <a:lnTo>
                    <a:pt x="67" y="294"/>
                  </a:lnTo>
                  <a:lnTo>
                    <a:pt x="67" y="293"/>
                  </a:lnTo>
                  <a:lnTo>
                    <a:pt x="67" y="292"/>
                  </a:lnTo>
                  <a:lnTo>
                    <a:pt x="67" y="291"/>
                  </a:lnTo>
                  <a:lnTo>
                    <a:pt x="67" y="290"/>
                  </a:lnTo>
                  <a:lnTo>
                    <a:pt x="67" y="289"/>
                  </a:lnTo>
                  <a:lnTo>
                    <a:pt x="67" y="288"/>
                  </a:lnTo>
                  <a:lnTo>
                    <a:pt x="67" y="287"/>
                  </a:lnTo>
                  <a:lnTo>
                    <a:pt x="68" y="286"/>
                  </a:lnTo>
                  <a:lnTo>
                    <a:pt x="68" y="285"/>
                  </a:lnTo>
                  <a:lnTo>
                    <a:pt x="69" y="285"/>
                  </a:lnTo>
                  <a:lnTo>
                    <a:pt x="69" y="284"/>
                  </a:lnTo>
                  <a:lnTo>
                    <a:pt x="70" y="283"/>
                  </a:lnTo>
                  <a:lnTo>
                    <a:pt x="70" y="282"/>
                  </a:lnTo>
                  <a:lnTo>
                    <a:pt x="71" y="281"/>
                  </a:lnTo>
                  <a:lnTo>
                    <a:pt x="72" y="280"/>
                  </a:lnTo>
                  <a:lnTo>
                    <a:pt x="72" y="279"/>
                  </a:lnTo>
                  <a:lnTo>
                    <a:pt x="73" y="278"/>
                  </a:lnTo>
                  <a:lnTo>
                    <a:pt x="74" y="277"/>
                  </a:lnTo>
                  <a:lnTo>
                    <a:pt x="74" y="276"/>
                  </a:lnTo>
                  <a:lnTo>
                    <a:pt x="75" y="276"/>
                  </a:lnTo>
                  <a:lnTo>
                    <a:pt x="75" y="275"/>
                  </a:lnTo>
                  <a:lnTo>
                    <a:pt x="76" y="274"/>
                  </a:lnTo>
                  <a:lnTo>
                    <a:pt x="76" y="273"/>
                  </a:lnTo>
                  <a:lnTo>
                    <a:pt x="76" y="272"/>
                  </a:lnTo>
                  <a:lnTo>
                    <a:pt x="77" y="271"/>
                  </a:lnTo>
                  <a:lnTo>
                    <a:pt x="77" y="270"/>
                  </a:lnTo>
                  <a:lnTo>
                    <a:pt x="78" y="269"/>
                  </a:lnTo>
                  <a:lnTo>
                    <a:pt x="78" y="267"/>
                  </a:lnTo>
                  <a:lnTo>
                    <a:pt x="78" y="265"/>
                  </a:lnTo>
                  <a:lnTo>
                    <a:pt x="79" y="263"/>
                  </a:lnTo>
                  <a:lnTo>
                    <a:pt x="79" y="261"/>
                  </a:lnTo>
                  <a:lnTo>
                    <a:pt x="81" y="258"/>
                  </a:lnTo>
                  <a:lnTo>
                    <a:pt x="81" y="256"/>
                  </a:lnTo>
                  <a:lnTo>
                    <a:pt x="82" y="252"/>
                  </a:lnTo>
                  <a:lnTo>
                    <a:pt x="83" y="249"/>
                  </a:lnTo>
                  <a:lnTo>
                    <a:pt x="83" y="246"/>
                  </a:lnTo>
                  <a:lnTo>
                    <a:pt x="84" y="243"/>
                  </a:lnTo>
                  <a:lnTo>
                    <a:pt x="84" y="241"/>
                  </a:lnTo>
                  <a:lnTo>
                    <a:pt x="85" y="238"/>
                  </a:lnTo>
                  <a:lnTo>
                    <a:pt x="85" y="236"/>
                  </a:lnTo>
                  <a:lnTo>
                    <a:pt x="86" y="234"/>
                  </a:lnTo>
                  <a:lnTo>
                    <a:pt x="86" y="232"/>
                  </a:lnTo>
                  <a:lnTo>
                    <a:pt x="87" y="231"/>
                  </a:lnTo>
                  <a:lnTo>
                    <a:pt x="87" y="230"/>
                  </a:lnTo>
                  <a:lnTo>
                    <a:pt x="87" y="229"/>
                  </a:lnTo>
                  <a:lnTo>
                    <a:pt x="87" y="228"/>
                  </a:lnTo>
                  <a:lnTo>
                    <a:pt x="87" y="226"/>
                  </a:lnTo>
                  <a:lnTo>
                    <a:pt x="88" y="224"/>
                  </a:lnTo>
                  <a:lnTo>
                    <a:pt x="88" y="223"/>
                  </a:lnTo>
                  <a:lnTo>
                    <a:pt x="88" y="221"/>
                  </a:lnTo>
                  <a:lnTo>
                    <a:pt x="89" y="219"/>
                  </a:lnTo>
                  <a:lnTo>
                    <a:pt x="89" y="217"/>
                  </a:lnTo>
                  <a:lnTo>
                    <a:pt x="89" y="215"/>
                  </a:lnTo>
                  <a:lnTo>
                    <a:pt x="89" y="214"/>
                  </a:lnTo>
                  <a:lnTo>
                    <a:pt x="90" y="212"/>
                  </a:lnTo>
                  <a:lnTo>
                    <a:pt x="90" y="210"/>
                  </a:lnTo>
                  <a:lnTo>
                    <a:pt x="90" y="208"/>
                  </a:lnTo>
                  <a:lnTo>
                    <a:pt x="90" y="207"/>
                  </a:lnTo>
                  <a:lnTo>
                    <a:pt x="91" y="207"/>
                  </a:lnTo>
                  <a:lnTo>
                    <a:pt x="91" y="206"/>
                  </a:lnTo>
                  <a:lnTo>
                    <a:pt x="91" y="205"/>
                  </a:lnTo>
                  <a:lnTo>
                    <a:pt x="91" y="203"/>
                  </a:lnTo>
                  <a:lnTo>
                    <a:pt x="92" y="201"/>
                  </a:lnTo>
                  <a:lnTo>
                    <a:pt x="92" y="199"/>
                  </a:lnTo>
                  <a:lnTo>
                    <a:pt x="93" y="197"/>
                  </a:lnTo>
                  <a:lnTo>
                    <a:pt x="93" y="194"/>
                  </a:lnTo>
                  <a:lnTo>
                    <a:pt x="94" y="191"/>
                  </a:lnTo>
                  <a:lnTo>
                    <a:pt x="95" y="188"/>
                  </a:lnTo>
                  <a:lnTo>
                    <a:pt x="96" y="185"/>
                  </a:lnTo>
                  <a:lnTo>
                    <a:pt x="96" y="183"/>
                  </a:lnTo>
                  <a:lnTo>
                    <a:pt x="97" y="181"/>
                  </a:lnTo>
                  <a:lnTo>
                    <a:pt x="97" y="179"/>
                  </a:lnTo>
                  <a:lnTo>
                    <a:pt x="98" y="177"/>
                  </a:lnTo>
                  <a:lnTo>
                    <a:pt x="98" y="176"/>
                  </a:lnTo>
                  <a:lnTo>
                    <a:pt x="99" y="176"/>
                  </a:lnTo>
                  <a:lnTo>
                    <a:pt x="98" y="176"/>
                  </a:lnTo>
                  <a:lnTo>
                    <a:pt x="97" y="176"/>
                  </a:lnTo>
                  <a:lnTo>
                    <a:pt x="97" y="177"/>
                  </a:lnTo>
                  <a:lnTo>
                    <a:pt x="96" y="177"/>
                  </a:lnTo>
                  <a:lnTo>
                    <a:pt x="96" y="178"/>
                  </a:lnTo>
                  <a:lnTo>
                    <a:pt x="95" y="178"/>
                  </a:lnTo>
                  <a:lnTo>
                    <a:pt x="95" y="179"/>
                  </a:lnTo>
                  <a:lnTo>
                    <a:pt x="94" y="180"/>
                  </a:lnTo>
                  <a:lnTo>
                    <a:pt x="93" y="181"/>
                  </a:lnTo>
                  <a:lnTo>
                    <a:pt x="93" y="182"/>
                  </a:lnTo>
                  <a:lnTo>
                    <a:pt x="92" y="182"/>
                  </a:lnTo>
                  <a:lnTo>
                    <a:pt x="91" y="183"/>
                  </a:lnTo>
                  <a:lnTo>
                    <a:pt x="91" y="185"/>
                  </a:lnTo>
                  <a:lnTo>
                    <a:pt x="90" y="186"/>
                  </a:lnTo>
                  <a:lnTo>
                    <a:pt x="89" y="187"/>
                  </a:lnTo>
                  <a:lnTo>
                    <a:pt x="88" y="188"/>
                  </a:lnTo>
                  <a:lnTo>
                    <a:pt x="87" y="189"/>
                  </a:lnTo>
                  <a:lnTo>
                    <a:pt x="86" y="190"/>
                  </a:lnTo>
                  <a:lnTo>
                    <a:pt x="85" y="191"/>
                  </a:lnTo>
                  <a:lnTo>
                    <a:pt x="84" y="192"/>
                  </a:lnTo>
                  <a:lnTo>
                    <a:pt x="83" y="194"/>
                  </a:lnTo>
                  <a:lnTo>
                    <a:pt x="82" y="195"/>
                  </a:lnTo>
                  <a:lnTo>
                    <a:pt x="81" y="196"/>
                  </a:lnTo>
                  <a:lnTo>
                    <a:pt x="79" y="197"/>
                  </a:lnTo>
                  <a:lnTo>
                    <a:pt x="78" y="198"/>
                  </a:lnTo>
                  <a:lnTo>
                    <a:pt x="77" y="199"/>
                  </a:lnTo>
                  <a:lnTo>
                    <a:pt x="76" y="200"/>
                  </a:lnTo>
                  <a:lnTo>
                    <a:pt x="75" y="201"/>
                  </a:lnTo>
                  <a:lnTo>
                    <a:pt x="75" y="203"/>
                  </a:lnTo>
                  <a:lnTo>
                    <a:pt x="74" y="203"/>
                  </a:lnTo>
                  <a:lnTo>
                    <a:pt x="74" y="204"/>
                  </a:lnTo>
                  <a:lnTo>
                    <a:pt x="73" y="205"/>
                  </a:lnTo>
                  <a:lnTo>
                    <a:pt x="73" y="206"/>
                  </a:lnTo>
                  <a:lnTo>
                    <a:pt x="72" y="206"/>
                  </a:lnTo>
                  <a:lnTo>
                    <a:pt x="71" y="207"/>
                  </a:lnTo>
                  <a:lnTo>
                    <a:pt x="71" y="208"/>
                  </a:lnTo>
                  <a:lnTo>
                    <a:pt x="70" y="208"/>
                  </a:lnTo>
                  <a:lnTo>
                    <a:pt x="69" y="210"/>
                  </a:lnTo>
                  <a:lnTo>
                    <a:pt x="68" y="211"/>
                  </a:lnTo>
                  <a:lnTo>
                    <a:pt x="68" y="212"/>
                  </a:lnTo>
                  <a:lnTo>
                    <a:pt x="67" y="213"/>
                  </a:lnTo>
                  <a:lnTo>
                    <a:pt x="66" y="214"/>
                  </a:lnTo>
                  <a:lnTo>
                    <a:pt x="65" y="215"/>
                  </a:lnTo>
                  <a:lnTo>
                    <a:pt x="64" y="216"/>
                  </a:lnTo>
                  <a:lnTo>
                    <a:pt x="63" y="217"/>
                  </a:lnTo>
                  <a:lnTo>
                    <a:pt x="62" y="219"/>
                  </a:lnTo>
                  <a:lnTo>
                    <a:pt x="61" y="220"/>
                  </a:lnTo>
                  <a:lnTo>
                    <a:pt x="60" y="221"/>
                  </a:lnTo>
                  <a:lnTo>
                    <a:pt x="59" y="221"/>
                  </a:lnTo>
                  <a:lnTo>
                    <a:pt x="58" y="222"/>
                  </a:lnTo>
                  <a:lnTo>
                    <a:pt x="58" y="223"/>
                  </a:lnTo>
                  <a:lnTo>
                    <a:pt x="57" y="223"/>
                  </a:lnTo>
                  <a:lnTo>
                    <a:pt x="56" y="224"/>
                  </a:lnTo>
                  <a:lnTo>
                    <a:pt x="55" y="225"/>
                  </a:lnTo>
                  <a:lnTo>
                    <a:pt x="54" y="226"/>
                  </a:lnTo>
                  <a:lnTo>
                    <a:pt x="53" y="227"/>
                  </a:lnTo>
                  <a:lnTo>
                    <a:pt x="52" y="228"/>
                  </a:lnTo>
                  <a:lnTo>
                    <a:pt x="50" y="229"/>
                  </a:lnTo>
                  <a:lnTo>
                    <a:pt x="49" y="230"/>
                  </a:lnTo>
                  <a:lnTo>
                    <a:pt x="48" y="232"/>
                  </a:lnTo>
                  <a:lnTo>
                    <a:pt x="47" y="233"/>
                  </a:lnTo>
                  <a:lnTo>
                    <a:pt x="46" y="234"/>
                  </a:lnTo>
                  <a:lnTo>
                    <a:pt x="45" y="235"/>
                  </a:lnTo>
                  <a:lnTo>
                    <a:pt x="44" y="236"/>
                  </a:lnTo>
                  <a:lnTo>
                    <a:pt x="43" y="237"/>
                  </a:lnTo>
                  <a:lnTo>
                    <a:pt x="43" y="238"/>
                  </a:lnTo>
                  <a:lnTo>
                    <a:pt x="42" y="238"/>
                  </a:lnTo>
                  <a:lnTo>
                    <a:pt x="41" y="238"/>
                  </a:lnTo>
                  <a:lnTo>
                    <a:pt x="40" y="239"/>
                  </a:lnTo>
                  <a:lnTo>
                    <a:pt x="39" y="239"/>
                  </a:lnTo>
                  <a:lnTo>
                    <a:pt x="38" y="240"/>
                  </a:lnTo>
                  <a:lnTo>
                    <a:pt x="37" y="240"/>
                  </a:lnTo>
                  <a:lnTo>
                    <a:pt x="37" y="241"/>
                  </a:lnTo>
                  <a:lnTo>
                    <a:pt x="36" y="241"/>
                  </a:lnTo>
                  <a:lnTo>
                    <a:pt x="35" y="242"/>
                  </a:lnTo>
                  <a:lnTo>
                    <a:pt x="34" y="243"/>
                  </a:lnTo>
                  <a:lnTo>
                    <a:pt x="33" y="244"/>
                  </a:lnTo>
                  <a:lnTo>
                    <a:pt x="32" y="244"/>
                  </a:lnTo>
                  <a:lnTo>
                    <a:pt x="30" y="245"/>
                  </a:lnTo>
                  <a:lnTo>
                    <a:pt x="29" y="247"/>
                  </a:lnTo>
                  <a:lnTo>
                    <a:pt x="27" y="247"/>
                  </a:lnTo>
                  <a:lnTo>
                    <a:pt x="26" y="247"/>
                  </a:lnTo>
                  <a:lnTo>
                    <a:pt x="25" y="248"/>
                  </a:lnTo>
                  <a:lnTo>
                    <a:pt x="24" y="248"/>
                  </a:lnTo>
                  <a:lnTo>
                    <a:pt x="22" y="249"/>
                  </a:lnTo>
                  <a:lnTo>
                    <a:pt x="20" y="249"/>
                  </a:lnTo>
                  <a:lnTo>
                    <a:pt x="19" y="249"/>
                  </a:lnTo>
                  <a:lnTo>
                    <a:pt x="17" y="249"/>
                  </a:lnTo>
                  <a:lnTo>
                    <a:pt x="15" y="249"/>
                  </a:lnTo>
                  <a:lnTo>
                    <a:pt x="14" y="249"/>
                  </a:lnTo>
                  <a:lnTo>
                    <a:pt x="12" y="249"/>
                  </a:lnTo>
                  <a:lnTo>
                    <a:pt x="11" y="249"/>
                  </a:lnTo>
                  <a:lnTo>
                    <a:pt x="9" y="249"/>
                  </a:lnTo>
                  <a:lnTo>
                    <a:pt x="8" y="249"/>
                  </a:lnTo>
                  <a:lnTo>
                    <a:pt x="7" y="249"/>
                  </a:lnTo>
                  <a:lnTo>
                    <a:pt x="6" y="250"/>
                  </a:lnTo>
                  <a:lnTo>
                    <a:pt x="5" y="249"/>
                  </a:lnTo>
                  <a:lnTo>
                    <a:pt x="4" y="249"/>
                  </a:lnTo>
                  <a:lnTo>
                    <a:pt x="3" y="248"/>
                  </a:lnTo>
                  <a:lnTo>
                    <a:pt x="2" y="248"/>
                  </a:lnTo>
                  <a:lnTo>
                    <a:pt x="1" y="248"/>
                  </a:lnTo>
                  <a:lnTo>
                    <a:pt x="1" y="247"/>
                  </a:lnTo>
                  <a:lnTo>
                    <a:pt x="0" y="247"/>
                  </a:lnTo>
                  <a:lnTo>
                    <a:pt x="0" y="246"/>
                  </a:lnTo>
                  <a:lnTo>
                    <a:pt x="0" y="245"/>
                  </a:lnTo>
                  <a:lnTo>
                    <a:pt x="1" y="245"/>
                  </a:lnTo>
                  <a:lnTo>
                    <a:pt x="1" y="244"/>
                  </a:lnTo>
                  <a:lnTo>
                    <a:pt x="2" y="244"/>
                  </a:lnTo>
                  <a:lnTo>
                    <a:pt x="3" y="244"/>
                  </a:lnTo>
                  <a:lnTo>
                    <a:pt x="4" y="244"/>
                  </a:lnTo>
                  <a:lnTo>
                    <a:pt x="5" y="244"/>
                  </a:lnTo>
                  <a:lnTo>
                    <a:pt x="6" y="244"/>
                  </a:lnTo>
                  <a:lnTo>
                    <a:pt x="6" y="243"/>
                  </a:lnTo>
                  <a:lnTo>
                    <a:pt x="7" y="243"/>
                  </a:lnTo>
                  <a:lnTo>
                    <a:pt x="8" y="242"/>
                  </a:lnTo>
                  <a:lnTo>
                    <a:pt x="9" y="241"/>
                  </a:lnTo>
                  <a:lnTo>
                    <a:pt x="10" y="241"/>
                  </a:lnTo>
                  <a:lnTo>
                    <a:pt x="11" y="240"/>
                  </a:lnTo>
                  <a:lnTo>
                    <a:pt x="12" y="240"/>
                  </a:lnTo>
                  <a:lnTo>
                    <a:pt x="12" y="239"/>
                  </a:lnTo>
                  <a:lnTo>
                    <a:pt x="13" y="239"/>
                  </a:lnTo>
                  <a:lnTo>
                    <a:pt x="13" y="238"/>
                  </a:lnTo>
                  <a:lnTo>
                    <a:pt x="14" y="238"/>
                  </a:lnTo>
                  <a:lnTo>
                    <a:pt x="15" y="238"/>
                  </a:lnTo>
                  <a:lnTo>
                    <a:pt x="15" y="237"/>
                  </a:lnTo>
                  <a:lnTo>
                    <a:pt x="16" y="236"/>
                  </a:lnTo>
                  <a:lnTo>
                    <a:pt x="17" y="236"/>
                  </a:lnTo>
                  <a:lnTo>
                    <a:pt x="18" y="235"/>
                  </a:lnTo>
                  <a:lnTo>
                    <a:pt x="19" y="234"/>
                  </a:lnTo>
                  <a:lnTo>
                    <a:pt x="20" y="233"/>
                  </a:lnTo>
                  <a:lnTo>
                    <a:pt x="21" y="232"/>
                  </a:lnTo>
                  <a:lnTo>
                    <a:pt x="22" y="232"/>
                  </a:lnTo>
                  <a:lnTo>
                    <a:pt x="22" y="231"/>
                  </a:lnTo>
                  <a:lnTo>
                    <a:pt x="23" y="230"/>
                  </a:lnTo>
                  <a:lnTo>
                    <a:pt x="24" y="229"/>
                  </a:lnTo>
                  <a:lnTo>
                    <a:pt x="25" y="228"/>
                  </a:lnTo>
                  <a:lnTo>
                    <a:pt x="26" y="227"/>
                  </a:lnTo>
                  <a:lnTo>
                    <a:pt x="27" y="227"/>
                  </a:lnTo>
                  <a:lnTo>
                    <a:pt x="27" y="226"/>
                  </a:lnTo>
                  <a:lnTo>
                    <a:pt x="28" y="225"/>
                  </a:lnTo>
                  <a:lnTo>
                    <a:pt x="29" y="224"/>
                  </a:lnTo>
                  <a:lnTo>
                    <a:pt x="30" y="223"/>
                  </a:lnTo>
                  <a:lnTo>
                    <a:pt x="32" y="222"/>
                  </a:lnTo>
                  <a:lnTo>
                    <a:pt x="33" y="221"/>
                  </a:lnTo>
                  <a:lnTo>
                    <a:pt x="35" y="219"/>
                  </a:lnTo>
                  <a:lnTo>
                    <a:pt x="36" y="218"/>
                  </a:lnTo>
                  <a:lnTo>
                    <a:pt x="37" y="217"/>
                  </a:lnTo>
                  <a:lnTo>
                    <a:pt x="38" y="216"/>
                  </a:lnTo>
                  <a:lnTo>
                    <a:pt x="40" y="214"/>
                  </a:lnTo>
                  <a:lnTo>
                    <a:pt x="41" y="213"/>
                  </a:lnTo>
                  <a:lnTo>
                    <a:pt x="42" y="212"/>
                  </a:lnTo>
                  <a:lnTo>
                    <a:pt x="43" y="211"/>
                  </a:lnTo>
                  <a:lnTo>
                    <a:pt x="44" y="211"/>
                  </a:lnTo>
                  <a:lnTo>
                    <a:pt x="45" y="208"/>
                  </a:lnTo>
                  <a:lnTo>
                    <a:pt x="46" y="206"/>
                  </a:lnTo>
                  <a:lnTo>
                    <a:pt x="47" y="205"/>
                  </a:lnTo>
                  <a:lnTo>
                    <a:pt x="48" y="203"/>
                  </a:lnTo>
                  <a:lnTo>
                    <a:pt x="49" y="202"/>
                  </a:lnTo>
                  <a:lnTo>
                    <a:pt x="49" y="201"/>
                  </a:lnTo>
                  <a:lnTo>
                    <a:pt x="50" y="200"/>
                  </a:lnTo>
                  <a:lnTo>
                    <a:pt x="51" y="199"/>
                  </a:lnTo>
                  <a:lnTo>
                    <a:pt x="52" y="198"/>
                  </a:lnTo>
                  <a:lnTo>
                    <a:pt x="53" y="197"/>
                  </a:lnTo>
                  <a:lnTo>
                    <a:pt x="53" y="196"/>
                  </a:lnTo>
                  <a:lnTo>
                    <a:pt x="54" y="195"/>
                  </a:lnTo>
                  <a:lnTo>
                    <a:pt x="55" y="194"/>
                  </a:lnTo>
                  <a:lnTo>
                    <a:pt x="56" y="193"/>
                  </a:lnTo>
                  <a:lnTo>
                    <a:pt x="57" y="192"/>
                  </a:lnTo>
                  <a:lnTo>
                    <a:pt x="59" y="191"/>
                  </a:lnTo>
                  <a:lnTo>
                    <a:pt x="62" y="185"/>
                  </a:lnTo>
                  <a:lnTo>
                    <a:pt x="65" y="181"/>
                  </a:lnTo>
                  <a:lnTo>
                    <a:pt x="68" y="177"/>
                  </a:lnTo>
                  <a:lnTo>
                    <a:pt x="71" y="173"/>
                  </a:lnTo>
                  <a:lnTo>
                    <a:pt x="73" y="170"/>
                  </a:lnTo>
                  <a:lnTo>
                    <a:pt x="75" y="167"/>
                  </a:lnTo>
                  <a:lnTo>
                    <a:pt x="77" y="165"/>
                  </a:lnTo>
                  <a:lnTo>
                    <a:pt x="78" y="162"/>
                  </a:lnTo>
                  <a:lnTo>
                    <a:pt x="79" y="160"/>
                  </a:lnTo>
                  <a:lnTo>
                    <a:pt x="82" y="159"/>
                  </a:lnTo>
                  <a:lnTo>
                    <a:pt x="83" y="157"/>
                  </a:lnTo>
                  <a:lnTo>
                    <a:pt x="84" y="156"/>
                  </a:lnTo>
                  <a:lnTo>
                    <a:pt x="85" y="155"/>
                  </a:lnTo>
                  <a:lnTo>
                    <a:pt x="86" y="154"/>
                  </a:lnTo>
                  <a:lnTo>
                    <a:pt x="87" y="153"/>
                  </a:lnTo>
                  <a:lnTo>
                    <a:pt x="88" y="152"/>
                  </a:lnTo>
                  <a:lnTo>
                    <a:pt x="88" y="151"/>
                  </a:lnTo>
                  <a:lnTo>
                    <a:pt x="88" y="150"/>
                  </a:lnTo>
                  <a:lnTo>
                    <a:pt x="89" y="149"/>
                  </a:lnTo>
                  <a:lnTo>
                    <a:pt x="90" y="148"/>
                  </a:lnTo>
                  <a:lnTo>
                    <a:pt x="91" y="147"/>
                  </a:lnTo>
                  <a:lnTo>
                    <a:pt x="92" y="145"/>
                  </a:lnTo>
                  <a:lnTo>
                    <a:pt x="93" y="143"/>
                  </a:lnTo>
                  <a:lnTo>
                    <a:pt x="94" y="141"/>
                  </a:lnTo>
                  <a:lnTo>
                    <a:pt x="95" y="139"/>
                  </a:lnTo>
                  <a:lnTo>
                    <a:pt x="97" y="137"/>
                  </a:lnTo>
                  <a:lnTo>
                    <a:pt x="98" y="135"/>
                  </a:lnTo>
                  <a:lnTo>
                    <a:pt x="99" y="134"/>
                  </a:lnTo>
                  <a:lnTo>
                    <a:pt x="100" y="132"/>
                  </a:lnTo>
                  <a:lnTo>
                    <a:pt x="101" y="131"/>
                  </a:lnTo>
                  <a:lnTo>
                    <a:pt x="102" y="129"/>
                  </a:lnTo>
                  <a:lnTo>
                    <a:pt x="103" y="129"/>
                  </a:lnTo>
                  <a:lnTo>
                    <a:pt x="103" y="128"/>
                  </a:lnTo>
                  <a:lnTo>
                    <a:pt x="103" y="127"/>
                  </a:lnTo>
                  <a:lnTo>
                    <a:pt x="104" y="127"/>
                  </a:lnTo>
                  <a:lnTo>
                    <a:pt x="104" y="126"/>
                  </a:lnTo>
                  <a:lnTo>
                    <a:pt x="104" y="125"/>
                  </a:lnTo>
                  <a:lnTo>
                    <a:pt x="105" y="125"/>
                  </a:lnTo>
                  <a:lnTo>
                    <a:pt x="105" y="124"/>
                  </a:lnTo>
                  <a:lnTo>
                    <a:pt x="105" y="123"/>
                  </a:lnTo>
                  <a:lnTo>
                    <a:pt x="106" y="123"/>
                  </a:lnTo>
                  <a:lnTo>
                    <a:pt x="106" y="122"/>
                  </a:lnTo>
                  <a:lnTo>
                    <a:pt x="106" y="121"/>
                  </a:lnTo>
                  <a:lnTo>
                    <a:pt x="107" y="121"/>
                  </a:lnTo>
                  <a:lnTo>
                    <a:pt x="106" y="120"/>
                  </a:lnTo>
                  <a:lnTo>
                    <a:pt x="105" y="120"/>
                  </a:lnTo>
                  <a:lnTo>
                    <a:pt x="105" y="119"/>
                  </a:lnTo>
                  <a:lnTo>
                    <a:pt x="104" y="119"/>
                  </a:lnTo>
                  <a:lnTo>
                    <a:pt x="104" y="118"/>
                  </a:lnTo>
                  <a:lnTo>
                    <a:pt x="103" y="118"/>
                  </a:lnTo>
                  <a:lnTo>
                    <a:pt x="102" y="118"/>
                  </a:lnTo>
                  <a:lnTo>
                    <a:pt x="101" y="118"/>
                  </a:lnTo>
                  <a:lnTo>
                    <a:pt x="100" y="118"/>
                  </a:lnTo>
                  <a:lnTo>
                    <a:pt x="99" y="118"/>
                  </a:lnTo>
                  <a:lnTo>
                    <a:pt x="98" y="118"/>
                  </a:lnTo>
                  <a:lnTo>
                    <a:pt x="97" y="119"/>
                  </a:lnTo>
                  <a:lnTo>
                    <a:pt x="96" y="119"/>
                  </a:lnTo>
                  <a:lnTo>
                    <a:pt x="95" y="119"/>
                  </a:lnTo>
                  <a:lnTo>
                    <a:pt x="94" y="120"/>
                  </a:lnTo>
                  <a:lnTo>
                    <a:pt x="93" y="120"/>
                  </a:lnTo>
                  <a:lnTo>
                    <a:pt x="92" y="120"/>
                  </a:lnTo>
                  <a:lnTo>
                    <a:pt x="91" y="120"/>
                  </a:lnTo>
                  <a:lnTo>
                    <a:pt x="90" y="120"/>
                  </a:lnTo>
                  <a:lnTo>
                    <a:pt x="90" y="121"/>
                  </a:lnTo>
                  <a:lnTo>
                    <a:pt x="89" y="121"/>
                  </a:lnTo>
                  <a:lnTo>
                    <a:pt x="88" y="121"/>
                  </a:lnTo>
                  <a:lnTo>
                    <a:pt x="88" y="122"/>
                  </a:lnTo>
                  <a:lnTo>
                    <a:pt x="87" y="122"/>
                  </a:lnTo>
                  <a:lnTo>
                    <a:pt x="86" y="122"/>
                  </a:lnTo>
                  <a:lnTo>
                    <a:pt x="85" y="123"/>
                  </a:lnTo>
                  <a:lnTo>
                    <a:pt x="84" y="123"/>
                  </a:lnTo>
                  <a:lnTo>
                    <a:pt x="84" y="124"/>
                  </a:lnTo>
                  <a:lnTo>
                    <a:pt x="84" y="125"/>
                  </a:lnTo>
                  <a:lnTo>
                    <a:pt x="83" y="125"/>
                  </a:lnTo>
                  <a:lnTo>
                    <a:pt x="82" y="125"/>
                  </a:lnTo>
                  <a:lnTo>
                    <a:pt x="81" y="125"/>
                  </a:lnTo>
                  <a:lnTo>
                    <a:pt x="79" y="125"/>
                  </a:lnTo>
                  <a:lnTo>
                    <a:pt x="78" y="125"/>
                  </a:lnTo>
                  <a:lnTo>
                    <a:pt x="77" y="125"/>
                  </a:lnTo>
                  <a:lnTo>
                    <a:pt x="76" y="125"/>
                  </a:lnTo>
                  <a:lnTo>
                    <a:pt x="74" y="124"/>
                  </a:lnTo>
                  <a:lnTo>
                    <a:pt x="72" y="124"/>
                  </a:lnTo>
                  <a:lnTo>
                    <a:pt x="70" y="123"/>
                  </a:lnTo>
                  <a:lnTo>
                    <a:pt x="68" y="123"/>
                  </a:lnTo>
                  <a:lnTo>
                    <a:pt x="67" y="122"/>
                  </a:lnTo>
                  <a:lnTo>
                    <a:pt x="65" y="122"/>
                  </a:lnTo>
                  <a:lnTo>
                    <a:pt x="64" y="121"/>
                  </a:lnTo>
                  <a:lnTo>
                    <a:pt x="62" y="120"/>
                  </a:lnTo>
                  <a:lnTo>
                    <a:pt x="60" y="119"/>
                  </a:lnTo>
                  <a:lnTo>
                    <a:pt x="59" y="118"/>
                  </a:lnTo>
                  <a:lnTo>
                    <a:pt x="57" y="116"/>
                  </a:lnTo>
                  <a:lnTo>
                    <a:pt x="55" y="115"/>
                  </a:lnTo>
                  <a:lnTo>
                    <a:pt x="53" y="113"/>
                  </a:lnTo>
                  <a:lnTo>
                    <a:pt x="51" y="112"/>
                  </a:lnTo>
                  <a:lnTo>
                    <a:pt x="48" y="110"/>
                  </a:lnTo>
                  <a:lnTo>
                    <a:pt x="46" y="109"/>
                  </a:lnTo>
                  <a:lnTo>
                    <a:pt x="45" y="108"/>
                  </a:lnTo>
                  <a:lnTo>
                    <a:pt x="44" y="108"/>
                  </a:lnTo>
                  <a:lnTo>
                    <a:pt x="43" y="107"/>
                  </a:lnTo>
                  <a:lnTo>
                    <a:pt x="42" y="107"/>
                  </a:lnTo>
                  <a:lnTo>
                    <a:pt x="41" y="107"/>
                  </a:lnTo>
                  <a:lnTo>
                    <a:pt x="41" y="106"/>
                  </a:lnTo>
                  <a:lnTo>
                    <a:pt x="40" y="106"/>
                  </a:lnTo>
                  <a:lnTo>
                    <a:pt x="39" y="105"/>
                  </a:lnTo>
                  <a:lnTo>
                    <a:pt x="38" y="104"/>
                  </a:lnTo>
                  <a:lnTo>
                    <a:pt x="38" y="103"/>
                  </a:lnTo>
                  <a:lnTo>
                    <a:pt x="38" y="102"/>
                  </a:lnTo>
                  <a:close/>
                  <a:moveTo>
                    <a:pt x="211" y="129"/>
                  </a:moveTo>
                  <a:lnTo>
                    <a:pt x="213" y="129"/>
                  </a:lnTo>
                  <a:lnTo>
                    <a:pt x="215" y="129"/>
                  </a:lnTo>
                  <a:lnTo>
                    <a:pt x="218" y="129"/>
                  </a:lnTo>
                  <a:lnTo>
                    <a:pt x="221" y="129"/>
                  </a:lnTo>
                  <a:lnTo>
                    <a:pt x="223" y="129"/>
                  </a:lnTo>
                  <a:lnTo>
                    <a:pt x="227" y="129"/>
                  </a:lnTo>
                  <a:lnTo>
                    <a:pt x="229" y="129"/>
                  </a:lnTo>
                  <a:lnTo>
                    <a:pt x="232" y="129"/>
                  </a:lnTo>
                  <a:lnTo>
                    <a:pt x="235" y="128"/>
                  </a:lnTo>
                  <a:lnTo>
                    <a:pt x="237" y="128"/>
                  </a:lnTo>
                  <a:lnTo>
                    <a:pt x="240" y="128"/>
                  </a:lnTo>
                  <a:lnTo>
                    <a:pt x="243" y="127"/>
                  </a:lnTo>
                  <a:lnTo>
                    <a:pt x="246" y="127"/>
                  </a:lnTo>
                  <a:lnTo>
                    <a:pt x="248" y="127"/>
                  </a:lnTo>
                  <a:lnTo>
                    <a:pt x="251" y="126"/>
                  </a:lnTo>
                  <a:lnTo>
                    <a:pt x="254" y="126"/>
                  </a:lnTo>
                  <a:lnTo>
                    <a:pt x="254" y="125"/>
                  </a:lnTo>
                  <a:lnTo>
                    <a:pt x="255" y="125"/>
                  </a:lnTo>
                  <a:lnTo>
                    <a:pt x="256" y="125"/>
                  </a:lnTo>
                  <a:lnTo>
                    <a:pt x="257" y="125"/>
                  </a:lnTo>
                  <a:lnTo>
                    <a:pt x="258" y="125"/>
                  </a:lnTo>
                  <a:lnTo>
                    <a:pt x="259" y="125"/>
                  </a:lnTo>
                  <a:lnTo>
                    <a:pt x="260" y="125"/>
                  </a:lnTo>
                  <a:lnTo>
                    <a:pt x="261" y="125"/>
                  </a:lnTo>
                  <a:lnTo>
                    <a:pt x="262" y="125"/>
                  </a:lnTo>
                  <a:lnTo>
                    <a:pt x="263" y="125"/>
                  </a:lnTo>
                  <a:lnTo>
                    <a:pt x="263" y="126"/>
                  </a:lnTo>
                  <a:lnTo>
                    <a:pt x="264" y="126"/>
                  </a:lnTo>
                  <a:lnTo>
                    <a:pt x="265" y="127"/>
                  </a:lnTo>
                  <a:lnTo>
                    <a:pt x="266" y="128"/>
                  </a:lnTo>
                  <a:lnTo>
                    <a:pt x="267" y="129"/>
                  </a:lnTo>
                  <a:lnTo>
                    <a:pt x="268" y="129"/>
                  </a:lnTo>
                  <a:lnTo>
                    <a:pt x="268" y="130"/>
                  </a:lnTo>
                  <a:lnTo>
                    <a:pt x="269" y="130"/>
                  </a:lnTo>
                  <a:lnTo>
                    <a:pt x="269" y="131"/>
                  </a:lnTo>
                  <a:lnTo>
                    <a:pt x="270" y="132"/>
                  </a:lnTo>
                  <a:lnTo>
                    <a:pt x="271" y="133"/>
                  </a:lnTo>
                  <a:lnTo>
                    <a:pt x="272" y="134"/>
                  </a:lnTo>
                  <a:lnTo>
                    <a:pt x="273" y="135"/>
                  </a:lnTo>
                  <a:lnTo>
                    <a:pt x="275" y="135"/>
                  </a:lnTo>
                  <a:lnTo>
                    <a:pt x="276" y="136"/>
                  </a:lnTo>
                  <a:lnTo>
                    <a:pt x="277" y="137"/>
                  </a:lnTo>
                  <a:lnTo>
                    <a:pt x="278" y="137"/>
                  </a:lnTo>
                  <a:lnTo>
                    <a:pt x="278" y="138"/>
                  </a:lnTo>
                  <a:lnTo>
                    <a:pt x="279" y="138"/>
                  </a:lnTo>
                  <a:lnTo>
                    <a:pt x="280" y="139"/>
                  </a:lnTo>
                  <a:lnTo>
                    <a:pt x="279" y="138"/>
                  </a:lnTo>
                  <a:lnTo>
                    <a:pt x="279" y="136"/>
                  </a:lnTo>
                  <a:lnTo>
                    <a:pt x="278" y="135"/>
                  </a:lnTo>
                  <a:lnTo>
                    <a:pt x="278" y="133"/>
                  </a:lnTo>
                  <a:lnTo>
                    <a:pt x="277" y="132"/>
                  </a:lnTo>
                  <a:lnTo>
                    <a:pt x="276" y="130"/>
                  </a:lnTo>
                  <a:lnTo>
                    <a:pt x="275" y="128"/>
                  </a:lnTo>
                  <a:lnTo>
                    <a:pt x="275" y="126"/>
                  </a:lnTo>
                  <a:lnTo>
                    <a:pt x="273" y="123"/>
                  </a:lnTo>
                  <a:lnTo>
                    <a:pt x="272" y="121"/>
                  </a:lnTo>
                  <a:lnTo>
                    <a:pt x="271" y="119"/>
                  </a:lnTo>
                  <a:lnTo>
                    <a:pt x="270" y="118"/>
                  </a:lnTo>
                  <a:lnTo>
                    <a:pt x="270" y="115"/>
                  </a:lnTo>
                  <a:lnTo>
                    <a:pt x="269" y="114"/>
                  </a:lnTo>
                  <a:lnTo>
                    <a:pt x="269" y="112"/>
                  </a:lnTo>
                  <a:lnTo>
                    <a:pt x="268" y="110"/>
                  </a:lnTo>
                  <a:lnTo>
                    <a:pt x="267" y="109"/>
                  </a:lnTo>
                  <a:lnTo>
                    <a:pt x="266" y="108"/>
                  </a:lnTo>
                  <a:lnTo>
                    <a:pt x="266" y="107"/>
                  </a:lnTo>
                  <a:lnTo>
                    <a:pt x="265" y="106"/>
                  </a:lnTo>
                  <a:lnTo>
                    <a:pt x="265" y="105"/>
                  </a:lnTo>
                  <a:lnTo>
                    <a:pt x="264" y="105"/>
                  </a:lnTo>
                  <a:lnTo>
                    <a:pt x="264" y="104"/>
                  </a:lnTo>
                  <a:lnTo>
                    <a:pt x="263" y="103"/>
                  </a:lnTo>
                  <a:lnTo>
                    <a:pt x="262" y="103"/>
                  </a:lnTo>
                  <a:lnTo>
                    <a:pt x="261" y="102"/>
                  </a:lnTo>
                  <a:lnTo>
                    <a:pt x="259" y="102"/>
                  </a:lnTo>
                  <a:lnTo>
                    <a:pt x="258" y="102"/>
                  </a:lnTo>
                  <a:lnTo>
                    <a:pt x="257" y="102"/>
                  </a:lnTo>
                  <a:lnTo>
                    <a:pt x="255" y="102"/>
                  </a:lnTo>
                  <a:lnTo>
                    <a:pt x="253" y="101"/>
                  </a:lnTo>
                  <a:lnTo>
                    <a:pt x="252" y="101"/>
                  </a:lnTo>
                  <a:lnTo>
                    <a:pt x="250" y="101"/>
                  </a:lnTo>
                  <a:lnTo>
                    <a:pt x="248" y="101"/>
                  </a:lnTo>
                  <a:lnTo>
                    <a:pt x="247" y="101"/>
                  </a:lnTo>
                  <a:lnTo>
                    <a:pt x="245" y="101"/>
                  </a:lnTo>
                  <a:lnTo>
                    <a:pt x="244" y="101"/>
                  </a:lnTo>
                  <a:lnTo>
                    <a:pt x="242" y="101"/>
                  </a:lnTo>
                  <a:lnTo>
                    <a:pt x="241" y="101"/>
                  </a:lnTo>
                  <a:lnTo>
                    <a:pt x="240" y="101"/>
                  </a:lnTo>
                  <a:lnTo>
                    <a:pt x="239" y="101"/>
                  </a:lnTo>
                  <a:lnTo>
                    <a:pt x="239" y="102"/>
                  </a:lnTo>
                  <a:lnTo>
                    <a:pt x="238" y="102"/>
                  </a:lnTo>
                  <a:lnTo>
                    <a:pt x="237" y="102"/>
                  </a:lnTo>
                  <a:lnTo>
                    <a:pt x="236" y="102"/>
                  </a:lnTo>
                  <a:lnTo>
                    <a:pt x="236" y="103"/>
                  </a:lnTo>
                  <a:lnTo>
                    <a:pt x="235" y="103"/>
                  </a:lnTo>
                  <a:lnTo>
                    <a:pt x="235" y="104"/>
                  </a:lnTo>
                  <a:lnTo>
                    <a:pt x="234" y="104"/>
                  </a:lnTo>
                  <a:lnTo>
                    <a:pt x="234" y="105"/>
                  </a:lnTo>
                  <a:lnTo>
                    <a:pt x="233" y="106"/>
                  </a:lnTo>
                  <a:lnTo>
                    <a:pt x="232" y="107"/>
                  </a:lnTo>
                  <a:lnTo>
                    <a:pt x="231" y="108"/>
                  </a:lnTo>
                  <a:lnTo>
                    <a:pt x="230" y="109"/>
                  </a:lnTo>
                  <a:lnTo>
                    <a:pt x="229" y="110"/>
                  </a:lnTo>
                  <a:lnTo>
                    <a:pt x="228" y="111"/>
                  </a:lnTo>
                  <a:lnTo>
                    <a:pt x="227" y="111"/>
                  </a:lnTo>
                  <a:lnTo>
                    <a:pt x="227" y="112"/>
                  </a:lnTo>
                  <a:lnTo>
                    <a:pt x="225" y="112"/>
                  </a:lnTo>
                  <a:lnTo>
                    <a:pt x="225" y="113"/>
                  </a:lnTo>
                  <a:lnTo>
                    <a:pt x="224" y="113"/>
                  </a:lnTo>
                  <a:lnTo>
                    <a:pt x="224" y="114"/>
                  </a:lnTo>
                  <a:lnTo>
                    <a:pt x="223" y="114"/>
                  </a:lnTo>
                  <a:lnTo>
                    <a:pt x="223" y="115"/>
                  </a:lnTo>
                  <a:lnTo>
                    <a:pt x="222" y="115"/>
                  </a:lnTo>
                  <a:lnTo>
                    <a:pt x="222" y="116"/>
                  </a:lnTo>
                  <a:lnTo>
                    <a:pt x="221" y="116"/>
                  </a:lnTo>
                  <a:lnTo>
                    <a:pt x="221" y="118"/>
                  </a:lnTo>
                  <a:lnTo>
                    <a:pt x="220" y="118"/>
                  </a:lnTo>
                  <a:lnTo>
                    <a:pt x="220" y="119"/>
                  </a:lnTo>
                  <a:lnTo>
                    <a:pt x="219" y="119"/>
                  </a:lnTo>
                  <a:lnTo>
                    <a:pt x="218" y="120"/>
                  </a:lnTo>
                  <a:lnTo>
                    <a:pt x="217" y="121"/>
                  </a:lnTo>
                  <a:lnTo>
                    <a:pt x="217" y="122"/>
                  </a:lnTo>
                  <a:lnTo>
                    <a:pt x="216" y="122"/>
                  </a:lnTo>
                  <a:lnTo>
                    <a:pt x="215" y="123"/>
                  </a:lnTo>
                  <a:lnTo>
                    <a:pt x="215" y="124"/>
                  </a:lnTo>
                  <a:lnTo>
                    <a:pt x="214" y="124"/>
                  </a:lnTo>
                  <a:lnTo>
                    <a:pt x="214" y="125"/>
                  </a:lnTo>
                  <a:lnTo>
                    <a:pt x="213" y="125"/>
                  </a:lnTo>
                  <a:lnTo>
                    <a:pt x="213" y="126"/>
                  </a:lnTo>
                  <a:lnTo>
                    <a:pt x="212" y="126"/>
                  </a:lnTo>
                  <a:lnTo>
                    <a:pt x="212" y="127"/>
                  </a:lnTo>
                  <a:lnTo>
                    <a:pt x="211" y="127"/>
                  </a:lnTo>
                  <a:lnTo>
                    <a:pt x="211" y="128"/>
                  </a:lnTo>
                  <a:lnTo>
                    <a:pt x="211" y="129"/>
                  </a:lnTo>
                  <a:close/>
                  <a:moveTo>
                    <a:pt x="238" y="326"/>
                  </a:moveTo>
                  <a:lnTo>
                    <a:pt x="239" y="326"/>
                  </a:lnTo>
                  <a:lnTo>
                    <a:pt x="240" y="326"/>
                  </a:lnTo>
                  <a:lnTo>
                    <a:pt x="241" y="326"/>
                  </a:lnTo>
                  <a:lnTo>
                    <a:pt x="242" y="326"/>
                  </a:lnTo>
                  <a:lnTo>
                    <a:pt x="243" y="326"/>
                  </a:lnTo>
                  <a:lnTo>
                    <a:pt x="244" y="326"/>
                  </a:lnTo>
                  <a:lnTo>
                    <a:pt x="245" y="326"/>
                  </a:lnTo>
                  <a:lnTo>
                    <a:pt x="246" y="327"/>
                  </a:lnTo>
                  <a:lnTo>
                    <a:pt x="247" y="327"/>
                  </a:lnTo>
                  <a:lnTo>
                    <a:pt x="248" y="327"/>
                  </a:lnTo>
                  <a:lnTo>
                    <a:pt x="249" y="327"/>
                  </a:lnTo>
                  <a:lnTo>
                    <a:pt x="250" y="328"/>
                  </a:lnTo>
                  <a:lnTo>
                    <a:pt x="251" y="328"/>
                  </a:lnTo>
                  <a:lnTo>
                    <a:pt x="252" y="328"/>
                  </a:lnTo>
                  <a:lnTo>
                    <a:pt x="253" y="328"/>
                  </a:lnTo>
                  <a:lnTo>
                    <a:pt x="254" y="328"/>
                  </a:lnTo>
                  <a:lnTo>
                    <a:pt x="255" y="328"/>
                  </a:lnTo>
                  <a:lnTo>
                    <a:pt x="256" y="328"/>
                  </a:lnTo>
                  <a:lnTo>
                    <a:pt x="257" y="328"/>
                  </a:lnTo>
                  <a:lnTo>
                    <a:pt x="258" y="328"/>
                  </a:lnTo>
                  <a:lnTo>
                    <a:pt x="259" y="328"/>
                  </a:lnTo>
                  <a:lnTo>
                    <a:pt x="260" y="328"/>
                  </a:lnTo>
                  <a:lnTo>
                    <a:pt x="261" y="328"/>
                  </a:lnTo>
                  <a:lnTo>
                    <a:pt x="262" y="328"/>
                  </a:lnTo>
                  <a:lnTo>
                    <a:pt x="263" y="328"/>
                  </a:lnTo>
                  <a:lnTo>
                    <a:pt x="266" y="325"/>
                  </a:lnTo>
                  <a:lnTo>
                    <a:pt x="269" y="321"/>
                  </a:lnTo>
                  <a:lnTo>
                    <a:pt x="271" y="318"/>
                  </a:lnTo>
                  <a:lnTo>
                    <a:pt x="275" y="314"/>
                  </a:lnTo>
                  <a:lnTo>
                    <a:pt x="278" y="310"/>
                  </a:lnTo>
                  <a:lnTo>
                    <a:pt x="280" y="305"/>
                  </a:lnTo>
                  <a:lnTo>
                    <a:pt x="282" y="301"/>
                  </a:lnTo>
                  <a:lnTo>
                    <a:pt x="284" y="296"/>
                  </a:lnTo>
                  <a:lnTo>
                    <a:pt x="286" y="292"/>
                  </a:lnTo>
                  <a:lnTo>
                    <a:pt x="287" y="288"/>
                  </a:lnTo>
                  <a:lnTo>
                    <a:pt x="288" y="285"/>
                  </a:lnTo>
                  <a:lnTo>
                    <a:pt x="290" y="282"/>
                  </a:lnTo>
                  <a:lnTo>
                    <a:pt x="290" y="279"/>
                  </a:lnTo>
                  <a:lnTo>
                    <a:pt x="291" y="277"/>
                  </a:lnTo>
                  <a:lnTo>
                    <a:pt x="291" y="275"/>
                  </a:lnTo>
                  <a:lnTo>
                    <a:pt x="292" y="275"/>
                  </a:lnTo>
                  <a:lnTo>
                    <a:pt x="292" y="273"/>
                  </a:lnTo>
                  <a:lnTo>
                    <a:pt x="292" y="271"/>
                  </a:lnTo>
                  <a:lnTo>
                    <a:pt x="293" y="269"/>
                  </a:lnTo>
                  <a:lnTo>
                    <a:pt x="293" y="267"/>
                  </a:lnTo>
                  <a:lnTo>
                    <a:pt x="294" y="264"/>
                  </a:lnTo>
                  <a:lnTo>
                    <a:pt x="294" y="261"/>
                  </a:lnTo>
                  <a:lnTo>
                    <a:pt x="295" y="258"/>
                  </a:lnTo>
                  <a:lnTo>
                    <a:pt x="296" y="254"/>
                  </a:lnTo>
                  <a:lnTo>
                    <a:pt x="296" y="251"/>
                  </a:lnTo>
                  <a:lnTo>
                    <a:pt x="297" y="248"/>
                  </a:lnTo>
                  <a:lnTo>
                    <a:pt x="297" y="245"/>
                  </a:lnTo>
                  <a:lnTo>
                    <a:pt x="298" y="243"/>
                  </a:lnTo>
                  <a:lnTo>
                    <a:pt x="298" y="240"/>
                  </a:lnTo>
                  <a:lnTo>
                    <a:pt x="299" y="238"/>
                  </a:lnTo>
                  <a:lnTo>
                    <a:pt x="299" y="237"/>
                  </a:lnTo>
                  <a:lnTo>
                    <a:pt x="300" y="236"/>
                  </a:lnTo>
                  <a:lnTo>
                    <a:pt x="299" y="235"/>
                  </a:lnTo>
                  <a:lnTo>
                    <a:pt x="299" y="234"/>
                  </a:lnTo>
                  <a:lnTo>
                    <a:pt x="299" y="233"/>
                  </a:lnTo>
                  <a:lnTo>
                    <a:pt x="299" y="232"/>
                  </a:lnTo>
                  <a:lnTo>
                    <a:pt x="299" y="231"/>
                  </a:lnTo>
                  <a:lnTo>
                    <a:pt x="299" y="230"/>
                  </a:lnTo>
                  <a:lnTo>
                    <a:pt x="299" y="229"/>
                  </a:lnTo>
                  <a:lnTo>
                    <a:pt x="299" y="228"/>
                  </a:lnTo>
                  <a:lnTo>
                    <a:pt x="299" y="227"/>
                  </a:lnTo>
                  <a:lnTo>
                    <a:pt x="298" y="227"/>
                  </a:lnTo>
                  <a:lnTo>
                    <a:pt x="298" y="226"/>
                  </a:lnTo>
                  <a:lnTo>
                    <a:pt x="297" y="226"/>
                  </a:lnTo>
                  <a:lnTo>
                    <a:pt x="296" y="225"/>
                  </a:lnTo>
                  <a:lnTo>
                    <a:pt x="295" y="225"/>
                  </a:lnTo>
                  <a:lnTo>
                    <a:pt x="294" y="224"/>
                  </a:lnTo>
                  <a:lnTo>
                    <a:pt x="293" y="224"/>
                  </a:lnTo>
                  <a:lnTo>
                    <a:pt x="292" y="224"/>
                  </a:lnTo>
                  <a:lnTo>
                    <a:pt x="291" y="223"/>
                  </a:lnTo>
                  <a:lnTo>
                    <a:pt x="290" y="223"/>
                  </a:lnTo>
                  <a:lnTo>
                    <a:pt x="289" y="223"/>
                  </a:lnTo>
                  <a:lnTo>
                    <a:pt x="288" y="222"/>
                  </a:lnTo>
                  <a:lnTo>
                    <a:pt x="287" y="222"/>
                  </a:lnTo>
                  <a:lnTo>
                    <a:pt x="286" y="222"/>
                  </a:lnTo>
                  <a:lnTo>
                    <a:pt x="285" y="221"/>
                  </a:lnTo>
                  <a:lnTo>
                    <a:pt x="284" y="221"/>
                  </a:lnTo>
                  <a:lnTo>
                    <a:pt x="283" y="221"/>
                  </a:lnTo>
                  <a:lnTo>
                    <a:pt x="282" y="220"/>
                  </a:lnTo>
                  <a:lnTo>
                    <a:pt x="280" y="220"/>
                  </a:lnTo>
                  <a:lnTo>
                    <a:pt x="277" y="220"/>
                  </a:lnTo>
                  <a:lnTo>
                    <a:pt x="273" y="220"/>
                  </a:lnTo>
                  <a:lnTo>
                    <a:pt x="269" y="220"/>
                  </a:lnTo>
                  <a:lnTo>
                    <a:pt x="265" y="220"/>
                  </a:lnTo>
                  <a:lnTo>
                    <a:pt x="260" y="219"/>
                  </a:lnTo>
                  <a:lnTo>
                    <a:pt x="255" y="219"/>
                  </a:lnTo>
                  <a:lnTo>
                    <a:pt x="249" y="219"/>
                  </a:lnTo>
                  <a:lnTo>
                    <a:pt x="244" y="218"/>
                  </a:lnTo>
                  <a:lnTo>
                    <a:pt x="240" y="218"/>
                  </a:lnTo>
                  <a:lnTo>
                    <a:pt x="235" y="218"/>
                  </a:lnTo>
                  <a:lnTo>
                    <a:pt x="231" y="218"/>
                  </a:lnTo>
                  <a:lnTo>
                    <a:pt x="227" y="218"/>
                  </a:lnTo>
                  <a:lnTo>
                    <a:pt x="223" y="218"/>
                  </a:lnTo>
                  <a:lnTo>
                    <a:pt x="222" y="218"/>
                  </a:lnTo>
                  <a:lnTo>
                    <a:pt x="220" y="218"/>
                  </a:lnTo>
                  <a:lnTo>
                    <a:pt x="219" y="218"/>
                  </a:lnTo>
                  <a:lnTo>
                    <a:pt x="218" y="218"/>
                  </a:lnTo>
                  <a:lnTo>
                    <a:pt x="217" y="218"/>
                  </a:lnTo>
                  <a:lnTo>
                    <a:pt x="216" y="218"/>
                  </a:lnTo>
                  <a:lnTo>
                    <a:pt x="215" y="218"/>
                  </a:lnTo>
                  <a:lnTo>
                    <a:pt x="214" y="218"/>
                  </a:lnTo>
                  <a:lnTo>
                    <a:pt x="213" y="218"/>
                  </a:lnTo>
                  <a:lnTo>
                    <a:pt x="212" y="218"/>
                  </a:lnTo>
                  <a:lnTo>
                    <a:pt x="211" y="218"/>
                  </a:lnTo>
                  <a:lnTo>
                    <a:pt x="209" y="218"/>
                  </a:lnTo>
                  <a:lnTo>
                    <a:pt x="207" y="218"/>
                  </a:lnTo>
                  <a:lnTo>
                    <a:pt x="206" y="218"/>
                  </a:lnTo>
                  <a:lnTo>
                    <a:pt x="204" y="218"/>
                  </a:lnTo>
                  <a:lnTo>
                    <a:pt x="201" y="218"/>
                  </a:lnTo>
                  <a:lnTo>
                    <a:pt x="199" y="219"/>
                  </a:lnTo>
                  <a:lnTo>
                    <a:pt x="197" y="219"/>
                  </a:lnTo>
                  <a:lnTo>
                    <a:pt x="196" y="219"/>
                  </a:lnTo>
                  <a:lnTo>
                    <a:pt x="195" y="219"/>
                  </a:lnTo>
                  <a:lnTo>
                    <a:pt x="193" y="219"/>
                  </a:lnTo>
                  <a:lnTo>
                    <a:pt x="192" y="219"/>
                  </a:lnTo>
                  <a:lnTo>
                    <a:pt x="190" y="219"/>
                  </a:lnTo>
                  <a:lnTo>
                    <a:pt x="189" y="219"/>
                  </a:lnTo>
                  <a:lnTo>
                    <a:pt x="187" y="220"/>
                  </a:lnTo>
                  <a:lnTo>
                    <a:pt x="186" y="220"/>
                  </a:lnTo>
                  <a:lnTo>
                    <a:pt x="184" y="220"/>
                  </a:lnTo>
                  <a:lnTo>
                    <a:pt x="183" y="220"/>
                  </a:lnTo>
                  <a:lnTo>
                    <a:pt x="182" y="220"/>
                  </a:lnTo>
                  <a:lnTo>
                    <a:pt x="181" y="220"/>
                  </a:lnTo>
                  <a:lnTo>
                    <a:pt x="180" y="220"/>
                  </a:lnTo>
                  <a:lnTo>
                    <a:pt x="180" y="221"/>
                  </a:lnTo>
                  <a:lnTo>
                    <a:pt x="179" y="221"/>
                  </a:lnTo>
                  <a:lnTo>
                    <a:pt x="178" y="221"/>
                  </a:lnTo>
                  <a:lnTo>
                    <a:pt x="176" y="222"/>
                  </a:lnTo>
                  <a:lnTo>
                    <a:pt x="175" y="222"/>
                  </a:lnTo>
                  <a:lnTo>
                    <a:pt x="174" y="222"/>
                  </a:lnTo>
                  <a:lnTo>
                    <a:pt x="173" y="222"/>
                  </a:lnTo>
                  <a:lnTo>
                    <a:pt x="172" y="222"/>
                  </a:lnTo>
                  <a:lnTo>
                    <a:pt x="171" y="222"/>
                  </a:lnTo>
                  <a:lnTo>
                    <a:pt x="171" y="223"/>
                  </a:lnTo>
                  <a:lnTo>
                    <a:pt x="166" y="222"/>
                  </a:lnTo>
                  <a:lnTo>
                    <a:pt x="166" y="223"/>
                  </a:lnTo>
                  <a:lnTo>
                    <a:pt x="166" y="224"/>
                  </a:lnTo>
                  <a:lnTo>
                    <a:pt x="166" y="225"/>
                  </a:lnTo>
                  <a:lnTo>
                    <a:pt x="166" y="227"/>
                  </a:lnTo>
                  <a:lnTo>
                    <a:pt x="166" y="228"/>
                  </a:lnTo>
                  <a:lnTo>
                    <a:pt x="167" y="229"/>
                  </a:lnTo>
                  <a:lnTo>
                    <a:pt x="167" y="230"/>
                  </a:lnTo>
                  <a:lnTo>
                    <a:pt x="167" y="231"/>
                  </a:lnTo>
                  <a:lnTo>
                    <a:pt x="167" y="232"/>
                  </a:lnTo>
                  <a:lnTo>
                    <a:pt x="167" y="233"/>
                  </a:lnTo>
                  <a:lnTo>
                    <a:pt x="167" y="234"/>
                  </a:lnTo>
                  <a:lnTo>
                    <a:pt x="167" y="235"/>
                  </a:lnTo>
                  <a:lnTo>
                    <a:pt x="168" y="236"/>
                  </a:lnTo>
                  <a:lnTo>
                    <a:pt x="167" y="236"/>
                  </a:lnTo>
                  <a:lnTo>
                    <a:pt x="167" y="237"/>
                  </a:lnTo>
                  <a:lnTo>
                    <a:pt x="166" y="238"/>
                  </a:lnTo>
                  <a:lnTo>
                    <a:pt x="166" y="239"/>
                  </a:lnTo>
                  <a:lnTo>
                    <a:pt x="166" y="240"/>
                  </a:lnTo>
                  <a:lnTo>
                    <a:pt x="167" y="241"/>
                  </a:lnTo>
                  <a:lnTo>
                    <a:pt x="166" y="241"/>
                  </a:lnTo>
                  <a:lnTo>
                    <a:pt x="166" y="242"/>
                  </a:lnTo>
                  <a:lnTo>
                    <a:pt x="166" y="243"/>
                  </a:lnTo>
                  <a:lnTo>
                    <a:pt x="166" y="244"/>
                  </a:lnTo>
                  <a:lnTo>
                    <a:pt x="166" y="245"/>
                  </a:lnTo>
                  <a:lnTo>
                    <a:pt x="165" y="246"/>
                  </a:lnTo>
                  <a:lnTo>
                    <a:pt x="165" y="247"/>
                  </a:lnTo>
                  <a:lnTo>
                    <a:pt x="165" y="248"/>
                  </a:lnTo>
                  <a:lnTo>
                    <a:pt x="165" y="249"/>
                  </a:lnTo>
                  <a:lnTo>
                    <a:pt x="165" y="250"/>
                  </a:lnTo>
                  <a:lnTo>
                    <a:pt x="165" y="251"/>
                  </a:lnTo>
                  <a:lnTo>
                    <a:pt x="165" y="252"/>
                  </a:lnTo>
                  <a:lnTo>
                    <a:pt x="165" y="253"/>
                  </a:lnTo>
                  <a:lnTo>
                    <a:pt x="165" y="254"/>
                  </a:lnTo>
                  <a:lnTo>
                    <a:pt x="165" y="256"/>
                  </a:lnTo>
                  <a:lnTo>
                    <a:pt x="165" y="257"/>
                  </a:lnTo>
                  <a:lnTo>
                    <a:pt x="165" y="258"/>
                  </a:lnTo>
                  <a:lnTo>
                    <a:pt x="165" y="259"/>
                  </a:lnTo>
                  <a:lnTo>
                    <a:pt x="165" y="260"/>
                  </a:lnTo>
                  <a:lnTo>
                    <a:pt x="165" y="261"/>
                  </a:lnTo>
                  <a:lnTo>
                    <a:pt x="165" y="262"/>
                  </a:lnTo>
                  <a:lnTo>
                    <a:pt x="165" y="263"/>
                  </a:lnTo>
                  <a:lnTo>
                    <a:pt x="165" y="264"/>
                  </a:lnTo>
                  <a:lnTo>
                    <a:pt x="165" y="265"/>
                  </a:lnTo>
                  <a:lnTo>
                    <a:pt x="165" y="266"/>
                  </a:lnTo>
                  <a:lnTo>
                    <a:pt x="165" y="267"/>
                  </a:lnTo>
                  <a:lnTo>
                    <a:pt x="165" y="268"/>
                  </a:lnTo>
                  <a:lnTo>
                    <a:pt x="165" y="269"/>
                  </a:lnTo>
                  <a:lnTo>
                    <a:pt x="165" y="270"/>
                  </a:lnTo>
                  <a:lnTo>
                    <a:pt x="165" y="271"/>
                  </a:lnTo>
                  <a:lnTo>
                    <a:pt x="165" y="272"/>
                  </a:lnTo>
                  <a:lnTo>
                    <a:pt x="164" y="272"/>
                  </a:lnTo>
                  <a:lnTo>
                    <a:pt x="164" y="273"/>
                  </a:lnTo>
                  <a:lnTo>
                    <a:pt x="164" y="274"/>
                  </a:lnTo>
                  <a:lnTo>
                    <a:pt x="164" y="275"/>
                  </a:lnTo>
                  <a:lnTo>
                    <a:pt x="164" y="276"/>
                  </a:lnTo>
                  <a:lnTo>
                    <a:pt x="164" y="277"/>
                  </a:lnTo>
                  <a:lnTo>
                    <a:pt x="164" y="278"/>
                  </a:lnTo>
                  <a:lnTo>
                    <a:pt x="165" y="279"/>
                  </a:lnTo>
                  <a:lnTo>
                    <a:pt x="164" y="279"/>
                  </a:lnTo>
                  <a:lnTo>
                    <a:pt x="164" y="280"/>
                  </a:lnTo>
                  <a:lnTo>
                    <a:pt x="164" y="281"/>
                  </a:lnTo>
                  <a:lnTo>
                    <a:pt x="164" y="282"/>
                  </a:lnTo>
                  <a:lnTo>
                    <a:pt x="163" y="282"/>
                  </a:lnTo>
                  <a:lnTo>
                    <a:pt x="163" y="283"/>
                  </a:lnTo>
                  <a:lnTo>
                    <a:pt x="163" y="284"/>
                  </a:lnTo>
                  <a:lnTo>
                    <a:pt x="163" y="285"/>
                  </a:lnTo>
                  <a:lnTo>
                    <a:pt x="163" y="286"/>
                  </a:lnTo>
                  <a:lnTo>
                    <a:pt x="163" y="287"/>
                  </a:lnTo>
                  <a:lnTo>
                    <a:pt x="163" y="288"/>
                  </a:lnTo>
                  <a:lnTo>
                    <a:pt x="163" y="289"/>
                  </a:lnTo>
                  <a:lnTo>
                    <a:pt x="163" y="290"/>
                  </a:lnTo>
                  <a:lnTo>
                    <a:pt x="163" y="291"/>
                  </a:lnTo>
                  <a:lnTo>
                    <a:pt x="163" y="292"/>
                  </a:lnTo>
                  <a:lnTo>
                    <a:pt x="163" y="293"/>
                  </a:lnTo>
                  <a:lnTo>
                    <a:pt x="163" y="294"/>
                  </a:lnTo>
                  <a:lnTo>
                    <a:pt x="163" y="295"/>
                  </a:lnTo>
                  <a:lnTo>
                    <a:pt x="162" y="310"/>
                  </a:lnTo>
                  <a:lnTo>
                    <a:pt x="161" y="315"/>
                  </a:lnTo>
                  <a:lnTo>
                    <a:pt x="161" y="316"/>
                  </a:lnTo>
                  <a:lnTo>
                    <a:pt x="161" y="317"/>
                  </a:lnTo>
                  <a:lnTo>
                    <a:pt x="161" y="318"/>
                  </a:lnTo>
                  <a:lnTo>
                    <a:pt x="161" y="319"/>
                  </a:lnTo>
                  <a:lnTo>
                    <a:pt x="161" y="320"/>
                  </a:lnTo>
                  <a:lnTo>
                    <a:pt x="161" y="321"/>
                  </a:lnTo>
                  <a:lnTo>
                    <a:pt x="161" y="322"/>
                  </a:lnTo>
                  <a:lnTo>
                    <a:pt x="161" y="323"/>
                  </a:lnTo>
                  <a:lnTo>
                    <a:pt x="161" y="324"/>
                  </a:lnTo>
                  <a:lnTo>
                    <a:pt x="161" y="325"/>
                  </a:lnTo>
                  <a:lnTo>
                    <a:pt x="160" y="325"/>
                  </a:lnTo>
                  <a:lnTo>
                    <a:pt x="160" y="326"/>
                  </a:lnTo>
                  <a:lnTo>
                    <a:pt x="159" y="327"/>
                  </a:lnTo>
                  <a:lnTo>
                    <a:pt x="159" y="328"/>
                  </a:lnTo>
                  <a:lnTo>
                    <a:pt x="158" y="328"/>
                  </a:lnTo>
                  <a:lnTo>
                    <a:pt x="158" y="329"/>
                  </a:lnTo>
                  <a:lnTo>
                    <a:pt x="158" y="330"/>
                  </a:lnTo>
                  <a:lnTo>
                    <a:pt x="157" y="330"/>
                  </a:lnTo>
                  <a:lnTo>
                    <a:pt x="156" y="330"/>
                  </a:lnTo>
                  <a:lnTo>
                    <a:pt x="155" y="331"/>
                  </a:lnTo>
                  <a:lnTo>
                    <a:pt x="154" y="331"/>
                  </a:lnTo>
                  <a:lnTo>
                    <a:pt x="153" y="331"/>
                  </a:lnTo>
                  <a:lnTo>
                    <a:pt x="152" y="332"/>
                  </a:lnTo>
                  <a:lnTo>
                    <a:pt x="151" y="332"/>
                  </a:lnTo>
                  <a:lnTo>
                    <a:pt x="151" y="333"/>
                  </a:lnTo>
                  <a:lnTo>
                    <a:pt x="148" y="332"/>
                  </a:lnTo>
                  <a:lnTo>
                    <a:pt x="147" y="331"/>
                  </a:lnTo>
                  <a:lnTo>
                    <a:pt x="145" y="329"/>
                  </a:lnTo>
                  <a:lnTo>
                    <a:pt x="143" y="328"/>
                  </a:lnTo>
                  <a:lnTo>
                    <a:pt x="141" y="326"/>
                  </a:lnTo>
                  <a:lnTo>
                    <a:pt x="140" y="324"/>
                  </a:lnTo>
                  <a:lnTo>
                    <a:pt x="139" y="323"/>
                  </a:lnTo>
                  <a:lnTo>
                    <a:pt x="138" y="321"/>
                  </a:lnTo>
                  <a:lnTo>
                    <a:pt x="136" y="319"/>
                  </a:lnTo>
                  <a:lnTo>
                    <a:pt x="136" y="317"/>
                  </a:lnTo>
                  <a:lnTo>
                    <a:pt x="135" y="315"/>
                  </a:lnTo>
                  <a:lnTo>
                    <a:pt x="134" y="314"/>
                  </a:lnTo>
                  <a:lnTo>
                    <a:pt x="134" y="312"/>
                  </a:lnTo>
                  <a:lnTo>
                    <a:pt x="133" y="311"/>
                  </a:lnTo>
                  <a:lnTo>
                    <a:pt x="133" y="310"/>
                  </a:lnTo>
                  <a:lnTo>
                    <a:pt x="134" y="309"/>
                  </a:lnTo>
                  <a:lnTo>
                    <a:pt x="134" y="308"/>
                  </a:lnTo>
                  <a:lnTo>
                    <a:pt x="134" y="307"/>
                  </a:lnTo>
                  <a:lnTo>
                    <a:pt x="134" y="306"/>
                  </a:lnTo>
                  <a:lnTo>
                    <a:pt x="134" y="305"/>
                  </a:lnTo>
                  <a:lnTo>
                    <a:pt x="135" y="305"/>
                  </a:lnTo>
                  <a:lnTo>
                    <a:pt x="135" y="304"/>
                  </a:lnTo>
                  <a:lnTo>
                    <a:pt x="135" y="303"/>
                  </a:lnTo>
                  <a:lnTo>
                    <a:pt x="135" y="302"/>
                  </a:lnTo>
                  <a:lnTo>
                    <a:pt x="136" y="302"/>
                  </a:lnTo>
                  <a:lnTo>
                    <a:pt x="136" y="301"/>
                  </a:lnTo>
                  <a:lnTo>
                    <a:pt x="136" y="299"/>
                  </a:lnTo>
                  <a:lnTo>
                    <a:pt x="136" y="298"/>
                  </a:lnTo>
                  <a:lnTo>
                    <a:pt x="136" y="297"/>
                  </a:lnTo>
                  <a:lnTo>
                    <a:pt x="136" y="296"/>
                  </a:lnTo>
                  <a:lnTo>
                    <a:pt x="137" y="296"/>
                  </a:lnTo>
                  <a:lnTo>
                    <a:pt x="137" y="295"/>
                  </a:lnTo>
                  <a:lnTo>
                    <a:pt x="137" y="294"/>
                  </a:lnTo>
                  <a:lnTo>
                    <a:pt x="137" y="293"/>
                  </a:lnTo>
                  <a:lnTo>
                    <a:pt x="137" y="292"/>
                  </a:lnTo>
                  <a:lnTo>
                    <a:pt x="137" y="291"/>
                  </a:lnTo>
                  <a:lnTo>
                    <a:pt x="138" y="289"/>
                  </a:lnTo>
                  <a:lnTo>
                    <a:pt x="138" y="288"/>
                  </a:lnTo>
                  <a:lnTo>
                    <a:pt x="138" y="287"/>
                  </a:lnTo>
                  <a:lnTo>
                    <a:pt x="138" y="285"/>
                  </a:lnTo>
                  <a:lnTo>
                    <a:pt x="138" y="284"/>
                  </a:lnTo>
                  <a:lnTo>
                    <a:pt x="138" y="283"/>
                  </a:lnTo>
                  <a:lnTo>
                    <a:pt x="138" y="282"/>
                  </a:lnTo>
                  <a:lnTo>
                    <a:pt x="138" y="281"/>
                  </a:lnTo>
                  <a:lnTo>
                    <a:pt x="138" y="280"/>
                  </a:lnTo>
                  <a:lnTo>
                    <a:pt x="139" y="280"/>
                  </a:lnTo>
                  <a:lnTo>
                    <a:pt x="139" y="279"/>
                  </a:lnTo>
                  <a:lnTo>
                    <a:pt x="139" y="278"/>
                  </a:lnTo>
                  <a:lnTo>
                    <a:pt x="139" y="277"/>
                  </a:lnTo>
                  <a:lnTo>
                    <a:pt x="139" y="276"/>
                  </a:lnTo>
                  <a:lnTo>
                    <a:pt x="140" y="276"/>
                  </a:lnTo>
                  <a:lnTo>
                    <a:pt x="140" y="275"/>
                  </a:lnTo>
                  <a:lnTo>
                    <a:pt x="141" y="275"/>
                  </a:lnTo>
                  <a:lnTo>
                    <a:pt x="142" y="266"/>
                  </a:lnTo>
                  <a:lnTo>
                    <a:pt x="148" y="239"/>
                  </a:lnTo>
                  <a:lnTo>
                    <a:pt x="148" y="237"/>
                  </a:lnTo>
                  <a:lnTo>
                    <a:pt x="148" y="236"/>
                  </a:lnTo>
                  <a:lnTo>
                    <a:pt x="148" y="234"/>
                  </a:lnTo>
                  <a:lnTo>
                    <a:pt x="148" y="233"/>
                  </a:lnTo>
                  <a:lnTo>
                    <a:pt x="148" y="231"/>
                  </a:lnTo>
                  <a:lnTo>
                    <a:pt x="148" y="230"/>
                  </a:lnTo>
                  <a:lnTo>
                    <a:pt x="149" y="228"/>
                  </a:lnTo>
                  <a:lnTo>
                    <a:pt x="149" y="227"/>
                  </a:lnTo>
                  <a:lnTo>
                    <a:pt x="149" y="226"/>
                  </a:lnTo>
                  <a:lnTo>
                    <a:pt x="149" y="225"/>
                  </a:lnTo>
                  <a:lnTo>
                    <a:pt x="149" y="224"/>
                  </a:lnTo>
                  <a:lnTo>
                    <a:pt x="148" y="223"/>
                  </a:lnTo>
                  <a:lnTo>
                    <a:pt x="148" y="222"/>
                  </a:lnTo>
                  <a:lnTo>
                    <a:pt x="148" y="221"/>
                  </a:lnTo>
                  <a:lnTo>
                    <a:pt x="148" y="220"/>
                  </a:lnTo>
                  <a:lnTo>
                    <a:pt x="147" y="219"/>
                  </a:lnTo>
                  <a:lnTo>
                    <a:pt x="147" y="218"/>
                  </a:lnTo>
                  <a:lnTo>
                    <a:pt x="147" y="217"/>
                  </a:lnTo>
                  <a:lnTo>
                    <a:pt x="147" y="216"/>
                  </a:lnTo>
                  <a:lnTo>
                    <a:pt x="146" y="215"/>
                  </a:lnTo>
                  <a:lnTo>
                    <a:pt x="146" y="214"/>
                  </a:lnTo>
                  <a:lnTo>
                    <a:pt x="145" y="213"/>
                  </a:lnTo>
                  <a:lnTo>
                    <a:pt x="145" y="212"/>
                  </a:lnTo>
                  <a:lnTo>
                    <a:pt x="144" y="210"/>
                  </a:lnTo>
                  <a:lnTo>
                    <a:pt x="144" y="208"/>
                  </a:lnTo>
                  <a:lnTo>
                    <a:pt x="143" y="207"/>
                  </a:lnTo>
                  <a:lnTo>
                    <a:pt x="143" y="206"/>
                  </a:lnTo>
                  <a:lnTo>
                    <a:pt x="143" y="205"/>
                  </a:lnTo>
                  <a:lnTo>
                    <a:pt x="142" y="204"/>
                  </a:lnTo>
                  <a:lnTo>
                    <a:pt x="143" y="204"/>
                  </a:lnTo>
                  <a:lnTo>
                    <a:pt x="143" y="203"/>
                  </a:lnTo>
                  <a:lnTo>
                    <a:pt x="143" y="202"/>
                  </a:lnTo>
                  <a:lnTo>
                    <a:pt x="143" y="201"/>
                  </a:lnTo>
                  <a:lnTo>
                    <a:pt x="144" y="201"/>
                  </a:lnTo>
                  <a:lnTo>
                    <a:pt x="145" y="201"/>
                  </a:lnTo>
                  <a:lnTo>
                    <a:pt x="146" y="201"/>
                  </a:lnTo>
                  <a:lnTo>
                    <a:pt x="147" y="201"/>
                  </a:lnTo>
                  <a:lnTo>
                    <a:pt x="147" y="202"/>
                  </a:lnTo>
                  <a:lnTo>
                    <a:pt x="148" y="202"/>
                  </a:lnTo>
                  <a:lnTo>
                    <a:pt x="149" y="203"/>
                  </a:lnTo>
                  <a:lnTo>
                    <a:pt x="150" y="203"/>
                  </a:lnTo>
                  <a:lnTo>
                    <a:pt x="151" y="204"/>
                  </a:lnTo>
                  <a:lnTo>
                    <a:pt x="152" y="204"/>
                  </a:lnTo>
                  <a:lnTo>
                    <a:pt x="153" y="205"/>
                  </a:lnTo>
                  <a:lnTo>
                    <a:pt x="154" y="206"/>
                  </a:lnTo>
                  <a:lnTo>
                    <a:pt x="155" y="206"/>
                  </a:lnTo>
                  <a:lnTo>
                    <a:pt x="155" y="207"/>
                  </a:lnTo>
                  <a:lnTo>
                    <a:pt x="156" y="207"/>
                  </a:lnTo>
                  <a:lnTo>
                    <a:pt x="157" y="207"/>
                  </a:lnTo>
                  <a:lnTo>
                    <a:pt x="158" y="208"/>
                  </a:lnTo>
                  <a:lnTo>
                    <a:pt x="158" y="207"/>
                  </a:lnTo>
                  <a:lnTo>
                    <a:pt x="160" y="207"/>
                  </a:lnTo>
                  <a:lnTo>
                    <a:pt x="161" y="207"/>
                  </a:lnTo>
                  <a:lnTo>
                    <a:pt x="164" y="207"/>
                  </a:lnTo>
                  <a:lnTo>
                    <a:pt x="166" y="207"/>
                  </a:lnTo>
                  <a:lnTo>
                    <a:pt x="169" y="207"/>
                  </a:lnTo>
                  <a:lnTo>
                    <a:pt x="172" y="207"/>
                  </a:lnTo>
                  <a:lnTo>
                    <a:pt x="175" y="206"/>
                  </a:lnTo>
                  <a:lnTo>
                    <a:pt x="179" y="206"/>
                  </a:lnTo>
                  <a:lnTo>
                    <a:pt x="183" y="206"/>
                  </a:lnTo>
                  <a:lnTo>
                    <a:pt x="186" y="206"/>
                  </a:lnTo>
                  <a:lnTo>
                    <a:pt x="188" y="205"/>
                  </a:lnTo>
                  <a:lnTo>
                    <a:pt x="191" y="205"/>
                  </a:lnTo>
                  <a:lnTo>
                    <a:pt x="193" y="205"/>
                  </a:lnTo>
                  <a:lnTo>
                    <a:pt x="194" y="205"/>
                  </a:lnTo>
                  <a:lnTo>
                    <a:pt x="196" y="205"/>
                  </a:lnTo>
                  <a:lnTo>
                    <a:pt x="197" y="204"/>
                  </a:lnTo>
                  <a:lnTo>
                    <a:pt x="199" y="204"/>
                  </a:lnTo>
                  <a:lnTo>
                    <a:pt x="201" y="204"/>
                  </a:lnTo>
                  <a:lnTo>
                    <a:pt x="202" y="204"/>
                  </a:lnTo>
                  <a:lnTo>
                    <a:pt x="204" y="204"/>
                  </a:lnTo>
                  <a:lnTo>
                    <a:pt x="205" y="204"/>
                  </a:lnTo>
                  <a:lnTo>
                    <a:pt x="206" y="204"/>
                  </a:lnTo>
                  <a:lnTo>
                    <a:pt x="207" y="204"/>
                  </a:lnTo>
                  <a:lnTo>
                    <a:pt x="209" y="204"/>
                  </a:lnTo>
                  <a:lnTo>
                    <a:pt x="210" y="204"/>
                  </a:lnTo>
                  <a:lnTo>
                    <a:pt x="211" y="204"/>
                  </a:lnTo>
                  <a:lnTo>
                    <a:pt x="213" y="204"/>
                  </a:lnTo>
                  <a:lnTo>
                    <a:pt x="215" y="204"/>
                  </a:lnTo>
                  <a:lnTo>
                    <a:pt x="217" y="204"/>
                  </a:lnTo>
                  <a:lnTo>
                    <a:pt x="219" y="204"/>
                  </a:lnTo>
                  <a:lnTo>
                    <a:pt x="222" y="204"/>
                  </a:lnTo>
                  <a:lnTo>
                    <a:pt x="224" y="204"/>
                  </a:lnTo>
                  <a:lnTo>
                    <a:pt x="225" y="204"/>
                  </a:lnTo>
                  <a:lnTo>
                    <a:pt x="228" y="204"/>
                  </a:lnTo>
                  <a:lnTo>
                    <a:pt x="230" y="204"/>
                  </a:lnTo>
                  <a:lnTo>
                    <a:pt x="232" y="204"/>
                  </a:lnTo>
                  <a:lnTo>
                    <a:pt x="234" y="204"/>
                  </a:lnTo>
                  <a:lnTo>
                    <a:pt x="236" y="204"/>
                  </a:lnTo>
                  <a:lnTo>
                    <a:pt x="238" y="204"/>
                  </a:lnTo>
                  <a:lnTo>
                    <a:pt x="240" y="204"/>
                  </a:lnTo>
                  <a:lnTo>
                    <a:pt x="242" y="205"/>
                  </a:lnTo>
                  <a:lnTo>
                    <a:pt x="243" y="205"/>
                  </a:lnTo>
                  <a:lnTo>
                    <a:pt x="245" y="205"/>
                  </a:lnTo>
                  <a:lnTo>
                    <a:pt x="246" y="205"/>
                  </a:lnTo>
                  <a:lnTo>
                    <a:pt x="247" y="205"/>
                  </a:lnTo>
                  <a:lnTo>
                    <a:pt x="248" y="206"/>
                  </a:lnTo>
                  <a:lnTo>
                    <a:pt x="249" y="206"/>
                  </a:lnTo>
                  <a:lnTo>
                    <a:pt x="250" y="206"/>
                  </a:lnTo>
                  <a:lnTo>
                    <a:pt x="252" y="206"/>
                  </a:lnTo>
                  <a:lnTo>
                    <a:pt x="253" y="206"/>
                  </a:lnTo>
                  <a:lnTo>
                    <a:pt x="255" y="206"/>
                  </a:lnTo>
                  <a:lnTo>
                    <a:pt x="257" y="206"/>
                  </a:lnTo>
                  <a:lnTo>
                    <a:pt x="259" y="206"/>
                  </a:lnTo>
                  <a:lnTo>
                    <a:pt x="261" y="206"/>
                  </a:lnTo>
                  <a:lnTo>
                    <a:pt x="263" y="206"/>
                  </a:lnTo>
                  <a:lnTo>
                    <a:pt x="265" y="206"/>
                  </a:lnTo>
                  <a:lnTo>
                    <a:pt x="266" y="207"/>
                  </a:lnTo>
                  <a:lnTo>
                    <a:pt x="268" y="207"/>
                  </a:lnTo>
                  <a:lnTo>
                    <a:pt x="270" y="207"/>
                  </a:lnTo>
                  <a:lnTo>
                    <a:pt x="271" y="207"/>
                  </a:lnTo>
                  <a:lnTo>
                    <a:pt x="272" y="207"/>
                  </a:lnTo>
                  <a:lnTo>
                    <a:pt x="275" y="208"/>
                  </a:lnTo>
                  <a:lnTo>
                    <a:pt x="276" y="207"/>
                  </a:lnTo>
                  <a:lnTo>
                    <a:pt x="278" y="207"/>
                  </a:lnTo>
                  <a:lnTo>
                    <a:pt x="279" y="207"/>
                  </a:lnTo>
                  <a:lnTo>
                    <a:pt x="281" y="207"/>
                  </a:lnTo>
                  <a:lnTo>
                    <a:pt x="282" y="207"/>
                  </a:lnTo>
                  <a:lnTo>
                    <a:pt x="283" y="207"/>
                  </a:lnTo>
                  <a:lnTo>
                    <a:pt x="284" y="207"/>
                  </a:lnTo>
                  <a:lnTo>
                    <a:pt x="285" y="207"/>
                  </a:lnTo>
                  <a:lnTo>
                    <a:pt x="286" y="207"/>
                  </a:lnTo>
                  <a:lnTo>
                    <a:pt x="287" y="207"/>
                  </a:lnTo>
                  <a:lnTo>
                    <a:pt x="288" y="207"/>
                  </a:lnTo>
                  <a:lnTo>
                    <a:pt x="289" y="207"/>
                  </a:lnTo>
                  <a:lnTo>
                    <a:pt x="290" y="207"/>
                  </a:lnTo>
                  <a:lnTo>
                    <a:pt x="292" y="208"/>
                  </a:lnTo>
                  <a:lnTo>
                    <a:pt x="292" y="207"/>
                  </a:lnTo>
                  <a:lnTo>
                    <a:pt x="293" y="207"/>
                  </a:lnTo>
                  <a:lnTo>
                    <a:pt x="294" y="207"/>
                  </a:lnTo>
                  <a:lnTo>
                    <a:pt x="295" y="207"/>
                  </a:lnTo>
                  <a:lnTo>
                    <a:pt x="296" y="207"/>
                  </a:lnTo>
                  <a:lnTo>
                    <a:pt x="297" y="207"/>
                  </a:lnTo>
                  <a:lnTo>
                    <a:pt x="298" y="207"/>
                  </a:lnTo>
                  <a:lnTo>
                    <a:pt x="299" y="207"/>
                  </a:lnTo>
                  <a:lnTo>
                    <a:pt x="300" y="207"/>
                  </a:lnTo>
                  <a:lnTo>
                    <a:pt x="301" y="207"/>
                  </a:lnTo>
                  <a:lnTo>
                    <a:pt x="301" y="208"/>
                  </a:lnTo>
                  <a:lnTo>
                    <a:pt x="302" y="208"/>
                  </a:lnTo>
                  <a:lnTo>
                    <a:pt x="303" y="208"/>
                  </a:lnTo>
                  <a:lnTo>
                    <a:pt x="304" y="210"/>
                  </a:lnTo>
                  <a:lnTo>
                    <a:pt x="305" y="210"/>
                  </a:lnTo>
                  <a:lnTo>
                    <a:pt x="305" y="211"/>
                  </a:lnTo>
                  <a:lnTo>
                    <a:pt x="306" y="211"/>
                  </a:lnTo>
                  <a:lnTo>
                    <a:pt x="307" y="211"/>
                  </a:lnTo>
                  <a:lnTo>
                    <a:pt x="307" y="212"/>
                  </a:lnTo>
                  <a:lnTo>
                    <a:pt x="308" y="212"/>
                  </a:lnTo>
                  <a:lnTo>
                    <a:pt x="309" y="213"/>
                  </a:lnTo>
                  <a:lnTo>
                    <a:pt x="310" y="213"/>
                  </a:lnTo>
                  <a:lnTo>
                    <a:pt x="310" y="214"/>
                  </a:lnTo>
                  <a:lnTo>
                    <a:pt x="311" y="214"/>
                  </a:lnTo>
                  <a:lnTo>
                    <a:pt x="312" y="215"/>
                  </a:lnTo>
                  <a:lnTo>
                    <a:pt x="313" y="216"/>
                  </a:lnTo>
                  <a:lnTo>
                    <a:pt x="314" y="217"/>
                  </a:lnTo>
                  <a:lnTo>
                    <a:pt x="316" y="218"/>
                  </a:lnTo>
                  <a:lnTo>
                    <a:pt x="317" y="219"/>
                  </a:lnTo>
                  <a:lnTo>
                    <a:pt x="319" y="221"/>
                  </a:lnTo>
                  <a:lnTo>
                    <a:pt x="320" y="222"/>
                  </a:lnTo>
                  <a:lnTo>
                    <a:pt x="322" y="224"/>
                  </a:lnTo>
                  <a:lnTo>
                    <a:pt x="324" y="225"/>
                  </a:lnTo>
                  <a:lnTo>
                    <a:pt x="326" y="226"/>
                  </a:lnTo>
                  <a:lnTo>
                    <a:pt x="327" y="228"/>
                  </a:lnTo>
                  <a:lnTo>
                    <a:pt x="328" y="229"/>
                  </a:lnTo>
                  <a:lnTo>
                    <a:pt x="329" y="230"/>
                  </a:lnTo>
                  <a:lnTo>
                    <a:pt x="330" y="231"/>
                  </a:lnTo>
                  <a:lnTo>
                    <a:pt x="330" y="232"/>
                  </a:lnTo>
                  <a:lnTo>
                    <a:pt x="331" y="233"/>
                  </a:lnTo>
                  <a:lnTo>
                    <a:pt x="331" y="234"/>
                  </a:lnTo>
                  <a:lnTo>
                    <a:pt x="331" y="235"/>
                  </a:lnTo>
                  <a:lnTo>
                    <a:pt x="331" y="236"/>
                  </a:lnTo>
                  <a:lnTo>
                    <a:pt x="331" y="237"/>
                  </a:lnTo>
                  <a:lnTo>
                    <a:pt x="332" y="238"/>
                  </a:lnTo>
                  <a:lnTo>
                    <a:pt x="332" y="239"/>
                  </a:lnTo>
                  <a:lnTo>
                    <a:pt x="333" y="240"/>
                  </a:lnTo>
                  <a:lnTo>
                    <a:pt x="331" y="241"/>
                  </a:lnTo>
                  <a:lnTo>
                    <a:pt x="330" y="243"/>
                  </a:lnTo>
                  <a:lnTo>
                    <a:pt x="329" y="245"/>
                  </a:lnTo>
                  <a:lnTo>
                    <a:pt x="328" y="247"/>
                  </a:lnTo>
                  <a:lnTo>
                    <a:pt x="327" y="248"/>
                  </a:lnTo>
                  <a:lnTo>
                    <a:pt x="326" y="250"/>
                  </a:lnTo>
                  <a:lnTo>
                    <a:pt x="326" y="252"/>
                  </a:lnTo>
                  <a:lnTo>
                    <a:pt x="325" y="254"/>
                  </a:lnTo>
                  <a:lnTo>
                    <a:pt x="325" y="256"/>
                  </a:lnTo>
                  <a:lnTo>
                    <a:pt x="324" y="258"/>
                  </a:lnTo>
                  <a:lnTo>
                    <a:pt x="324" y="260"/>
                  </a:lnTo>
                  <a:lnTo>
                    <a:pt x="322" y="262"/>
                  </a:lnTo>
                  <a:lnTo>
                    <a:pt x="322" y="264"/>
                  </a:lnTo>
                  <a:lnTo>
                    <a:pt x="321" y="266"/>
                  </a:lnTo>
                  <a:lnTo>
                    <a:pt x="321" y="267"/>
                  </a:lnTo>
                  <a:lnTo>
                    <a:pt x="321" y="270"/>
                  </a:lnTo>
                  <a:lnTo>
                    <a:pt x="320" y="270"/>
                  </a:lnTo>
                  <a:lnTo>
                    <a:pt x="320" y="271"/>
                  </a:lnTo>
                  <a:lnTo>
                    <a:pt x="319" y="271"/>
                  </a:lnTo>
                  <a:lnTo>
                    <a:pt x="319" y="272"/>
                  </a:lnTo>
                  <a:lnTo>
                    <a:pt x="319" y="273"/>
                  </a:lnTo>
                  <a:lnTo>
                    <a:pt x="318" y="273"/>
                  </a:lnTo>
                  <a:lnTo>
                    <a:pt x="318" y="274"/>
                  </a:lnTo>
                  <a:lnTo>
                    <a:pt x="318" y="275"/>
                  </a:lnTo>
                  <a:lnTo>
                    <a:pt x="317" y="275"/>
                  </a:lnTo>
                  <a:lnTo>
                    <a:pt x="317" y="276"/>
                  </a:lnTo>
                  <a:lnTo>
                    <a:pt x="317" y="277"/>
                  </a:lnTo>
                  <a:lnTo>
                    <a:pt x="317" y="278"/>
                  </a:lnTo>
                  <a:lnTo>
                    <a:pt x="317" y="279"/>
                  </a:lnTo>
                  <a:lnTo>
                    <a:pt x="316" y="279"/>
                  </a:lnTo>
                  <a:lnTo>
                    <a:pt x="316" y="280"/>
                  </a:lnTo>
                  <a:lnTo>
                    <a:pt x="316" y="281"/>
                  </a:lnTo>
                  <a:lnTo>
                    <a:pt x="316" y="282"/>
                  </a:lnTo>
                  <a:lnTo>
                    <a:pt x="316" y="283"/>
                  </a:lnTo>
                  <a:lnTo>
                    <a:pt x="316" y="284"/>
                  </a:lnTo>
                  <a:lnTo>
                    <a:pt x="316" y="285"/>
                  </a:lnTo>
                  <a:lnTo>
                    <a:pt x="316" y="286"/>
                  </a:lnTo>
                  <a:lnTo>
                    <a:pt x="316" y="287"/>
                  </a:lnTo>
                  <a:lnTo>
                    <a:pt x="316" y="288"/>
                  </a:lnTo>
                  <a:lnTo>
                    <a:pt x="316" y="289"/>
                  </a:lnTo>
                  <a:lnTo>
                    <a:pt x="316" y="290"/>
                  </a:lnTo>
                  <a:lnTo>
                    <a:pt x="316" y="291"/>
                  </a:lnTo>
                  <a:lnTo>
                    <a:pt x="315" y="291"/>
                  </a:lnTo>
                  <a:lnTo>
                    <a:pt x="315" y="292"/>
                  </a:lnTo>
                  <a:lnTo>
                    <a:pt x="315" y="293"/>
                  </a:lnTo>
                  <a:lnTo>
                    <a:pt x="314" y="294"/>
                  </a:lnTo>
                  <a:lnTo>
                    <a:pt x="314" y="295"/>
                  </a:lnTo>
                  <a:lnTo>
                    <a:pt x="313" y="295"/>
                  </a:lnTo>
                  <a:lnTo>
                    <a:pt x="313" y="296"/>
                  </a:lnTo>
                  <a:lnTo>
                    <a:pt x="313" y="297"/>
                  </a:lnTo>
                  <a:lnTo>
                    <a:pt x="312" y="298"/>
                  </a:lnTo>
                  <a:lnTo>
                    <a:pt x="312" y="301"/>
                  </a:lnTo>
                  <a:lnTo>
                    <a:pt x="311" y="301"/>
                  </a:lnTo>
                  <a:lnTo>
                    <a:pt x="311" y="302"/>
                  </a:lnTo>
                  <a:lnTo>
                    <a:pt x="311" y="303"/>
                  </a:lnTo>
                  <a:lnTo>
                    <a:pt x="311" y="304"/>
                  </a:lnTo>
                  <a:lnTo>
                    <a:pt x="310" y="306"/>
                  </a:lnTo>
                  <a:lnTo>
                    <a:pt x="310" y="307"/>
                  </a:lnTo>
                  <a:lnTo>
                    <a:pt x="309" y="308"/>
                  </a:lnTo>
                  <a:lnTo>
                    <a:pt x="309" y="310"/>
                  </a:lnTo>
                  <a:lnTo>
                    <a:pt x="308" y="311"/>
                  </a:lnTo>
                  <a:lnTo>
                    <a:pt x="308" y="313"/>
                  </a:lnTo>
                  <a:lnTo>
                    <a:pt x="307" y="314"/>
                  </a:lnTo>
                  <a:lnTo>
                    <a:pt x="307" y="315"/>
                  </a:lnTo>
                  <a:lnTo>
                    <a:pt x="306" y="316"/>
                  </a:lnTo>
                  <a:lnTo>
                    <a:pt x="306" y="317"/>
                  </a:lnTo>
                  <a:lnTo>
                    <a:pt x="306" y="318"/>
                  </a:lnTo>
                  <a:lnTo>
                    <a:pt x="306" y="319"/>
                  </a:lnTo>
                  <a:lnTo>
                    <a:pt x="305" y="320"/>
                  </a:lnTo>
                  <a:lnTo>
                    <a:pt x="304" y="322"/>
                  </a:lnTo>
                  <a:lnTo>
                    <a:pt x="304" y="323"/>
                  </a:lnTo>
                  <a:lnTo>
                    <a:pt x="303" y="325"/>
                  </a:lnTo>
                  <a:lnTo>
                    <a:pt x="303" y="326"/>
                  </a:lnTo>
                  <a:lnTo>
                    <a:pt x="302" y="327"/>
                  </a:lnTo>
                  <a:lnTo>
                    <a:pt x="302" y="328"/>
                  </a:lnTo>
                  <a:lnTo>
                    <a:pt x="301" y="329"/>
                  </a:lnTo>
                  <a:lnTo>
                    <a:pt x="301" y="330"/>
                  </a:lnTo>
                  <a:lnTo>
                    <a:pt x="300" y="331"/>
                  </a:lnTo>
                  <a:lnTo>
                    <a:pt x="300" y="332"/>
                  </a:lnTo>
                  <a:lnTo>
                    <a:pt x="300" y="333"/>
                  </a:lnTo>
                  <a:lnTo>
                    <a:pt x="299" y="334"/>
                  </a:lnTo>
                  <a:lnTo>
                    <a:pt x="299" y="335"/>
                  </a:lnTo>
                  <a:lnTo>
                    <a:pt x="299" y="337"/>
                  </a:lnTo>
                  <a:lnTo>
                    <a:pt x="298" y="337"/>
                  </a:lnTo>
                  <a:lnTo>
                    <a:pt x="298" y="338"/>
                  </a:lnTo>
                  <a:lnTo>
                    <a:pt x="297" y="339"/>
                  </a:lnTo>
                  <a:lnTo>
                    <a:pt x="296" y="340"/>
                  </a:lnTo>
                  <a:lnTo>
                    <a:pt x="296" y="341"/>
                  </a:lnTo>
                  <a:lnTo>
                    <a:pt x="296" y="342"/>
                  </a:lnTo>
                  <a:lnTo>
                    <a:pt x="295" y="342"/>
                  </a:lnTo>
                  <a:lnTo>
                    <a:pt x="295" y="343"/>
                  </a:lnTo>
                  <a:lnTo>
                    <a:pt x="294" y="344"/>
                  </a:lnTo>
                  <a:lnTo>
                    <a:pt x="293" y="345"/>
                  </a:lnTo>
                  <a:lnTo>
                    <a:pt x="293" y="347"/>
                  </a:lnTo>
                  <a:lnTo>
                    <a:pt x="293" y="348"/>
                  </a:lnTo>
                  <a:lnTo>
                    <a:pt x="292" y="348"/>
                  </a:lnTo>
                  <a:lnTo>
                    <a:pt x="292" y="349"/>
                  </a:lnTo>
                  <a:lnTo>
                    <a:pt x="291" y="350"/>
                  </a:lnTo>
                  <a:lnTo>
                    <a:pt x="291" y="351"/>
                  </a:lnTo>
                  <a:lnTo>
                    <a:pt x="290" y="351"/>
                  </a:lnTo>
                  <a:lnTo>
                    <a:pt x="289" y="352"/>
                  </a:lnTo>
                  <a:lnTo>
                    <a:pt x="289" y="353"/>
                  </a:lnTo>
                  <a:lnTo>
                    <a:pt x="288" y="353"/>
                  </a:lnTo>
                  <a:lnTo>
                    <a:pt x="288" y="354"/>
                  </a:lnTo>
                  <a:lnTo>
                    <a:pt x="287" y="355"/>
                  </a:lnTo>
                  <a:lnTo>
                    <a:pt x="286" y="356"/>
                  </a:lnTo>
                  <a:lnTo>
                    <a:pt x="286" y="357"/>
                  </a:lnTo>
                  <a:lnTo>
                    <a:pt x="285" y="357"/>
                  </a:lnTo>
                  <a:lnTo>
                    <a:pt x="284" y="357"/>
                  </a:lnTo>
                  <a:lnTo>
                    <a:pt x="283" y="358"/>
                  </a:lnTo>
                  <a:lnTo>
                    <a:pt x="282" y="358"/>
                  </a:lnTo>
                  <a:lnTo>
                    <a:pt x="282" y="359"/>
                  </a:lnTo>
                  <a:lnTo>
                    <a:pt x="281" y="359"/>
                  </a:lnTo>
                  <a:lnTo>
                    <a:pt x="280" y="359"/>
                  </a:lnTo>
                  <a:lnTo>
                    <a:pt x="279" y="360"/>
                  </a:lnTo>
                  <a:lnTo>
                    <a:pt x="278" y="361"/>
                  </a:lnTo>
                  <a:lnTo>
                    <a:pt x="278" y="362"/>
                  </a:lnTo>
                  <a:lnTo>
                    <a:pt x="277" y="362"/>
                  </a:lnTo>
                  <a:lnTo>
                    <a:pt x="276" y="362"/>
                  </a:lnTo>
                  <a:lnTo>
                    <a:pt x="275" y="362"/>
                  </a:lnTo>
                  <a:lnTo>
                    <a:pt x="273" y="362"/>
                  </a:lnTo>
                  <a:lnTo>
                    <a:pt x="272" y="362"/>
                  </a:lnTo>
                  <a:lnTo>
                    <a:pt x="271" y="362"/>
                  </a:lnTo>
                  <a:lnTo>
                    <a:pt x="270" y="362"/>
                  </a:lnTo>
                  <a:lnTo>
                    <a:pt x="269" y="362"/>
                  </a:lnTo>
                  <a:lnTo>
                    <a:pt x="268" y="362"/>
                  </a:lnTo>
                  <a:lnTo>
                    <a:pt x="267" y="362"/>
                  </a:lnTo>
                  <a:lnTo>
                    <a:pt x="266" y="362"/>
                  </a:lnTo>
                  <a:lnTo>
                    <a:pt x="265" y="362"/>
                  </a:lnTo>
                  <a:lnTo>
                    <a:pt x="265" y="363"/>
                  </a:lnTo>
                  <a:lnTo>
                    <a:pt x="264" y="362"/>
                  </a:lnTo>
                  <a:lnTo>
                    <a:pt x="263" y="362"/>
                  </a:lnTo>
                  <a:lnTo>
                    <a:pt x="263" y="361"/>
                  </a:lnTo>
                  <a:lnTo>
                    <a:pt x="262" y="361"/>
                  </a:lnTo>
                  <a:lnTo>
                    <a:pt x="261" y="360"/>
                  </a:lnTo>
                  <a:lnTo>
                    <a:pt x="260" y="359"/>
                  </a:lnTo>
                  <a:lnTo>
                    <a:pt x="260" y="358"/>
                  </a:lnTo>
                  <a:lnTo>
                    <a:pt x="259" y="358"/>
                  </a:lnTo>
                  <a:lnTo>
                    <a:pt x="259" y="357"/>
                  </a:lnTo>
                  <a:lnTo>
                    <a:pt x="258" y="356"/>
                  </a:lnTo>
                  <a:lnTo>
                    <a:pt x="258" y="355"/>
                  </a:lnTo>
                  <a:lnTo>
                    <a:pt x="257" y="354"/>
                  </a:lnTo>
                  <a:lnTo>
                    <a:pt x="256" y="352"/>
                  </a:lnTo>
                  <a:lnTo>
                    <a:pt x="256" y="351"/>
                  </a:lnTo>
                  <a:lnTo>
                    <a:pt x="255" y="350"/>
                  </a:lnTo>
                  <a:lnTo>
                    <a:pt x="255" y="349"/>
                  </a:lnTo>
                  <a:lnTo>
                    <a:pt x="254" y="348"/>
                  </a:lnTo>
                  <a:lnTo>
                    <a:pt x="253" y="348"/>
                  </a:lnTo>
                  <a:lnTo>
                    <a:pt x="253" y="347"/>
                  </a:lnTo>
                  <a:lnTo>
                    <a:pt x="252" y="345"/>
                  </a:lnTo>
                  <a:lnTo>
                    <a:pt x="251" y="344"/>
                  </a:lnTo>
                  <a:lnTo>
                    <a:pt x="250" y="343"/>
                  </a:lnTo>
                  <a:lnTo>
                    <a:pt x="249" y="342"/>
                  </a:lnTo>
                  <a:lnTo>
                    <a:pt x="248" y="341"/>
                  </a:lnTo>
                  <a:lnTo>
                    <a:pt x="247" y="340"/>
                  </a:lnTo>
                  <a:lnTo>
                    <a:pt x="245" y="338"/>
                  </a:lnTo>
                  <a:lnTo>
                    <a:pt x="244" y="336"/>
                  </a:lnTo>
                  <a:lnTo>
                    <a:pt x="244" y="335"/>
                  </a:lnTo>
                  <a:lnTo>
                    <a:pt x="243" y="334"/>
                  </a:lnTo>
                  <a:lnTo>
                    <a:pt x="242" y="332"/>
                  </a:lnTo>
                  <a:lnTo>
                    <a:pt x="241" y="331"/>
                  </a:lnTo>
                  <a:lnTo>
                    <a:pt x="241" y="330"/>
                  </a:lnTo>
                  <a:lnTo>
                    <a:pt x="240" y="329"/>
                  </a:lnTo>
                  <a:lnTo>
                    <a:pt x="239" y="328"/>
                  </a:lnTo>
                  <a:lnTo>
                    <a:pt x="238" y="327"/>
                  </a:lnTo>
                  <a:lnTo>
                    <a:pt x="238" y="326"/>
                  </a:lnTo>
                  <a:close/>
                  <a:moveTo>
                    <a:pt x="172" y="237"/>
                  </a:moveTo>
                  <a:lnTo>
                    <a:pt x="172" y="236"/>
                  </a:lnTo>
                  <a:lnTo>
                    <a:pt x="173" y="236"/>
                  </a:lnTo>
                  <a:lnTo>
                    <a:pt x="174" y="236"/>
                  </a:lnTo>
                  <a:lnTo>
                    <a:pt x="175" y="236"/>
                  </a:lnTo>
                  <a:lnTo>
                    <a:pt x="176" y="236"/>
                  </a:lnTo>
                  <a:lnTo>
                    <a:pt x="178" y="236"/>
                  </a:lnTo>
                  <a:lnTo>
                    <a:pt x="179" y="236"/>
                  </a:lnTo>
                  <a:lnTo>
                    <a:pt x="180" y="236"/>
                  </a:lnTo>
                  <a:lnTo>
                    <a:pt x="181" y="236"/>
                  </a:lnTo>
                  <a:lnTo>
                    <a:pt x="182" y="236"/>
                  </a:lnTo>
                  <a:lnTo>
                    <a:pt x="183" y="237"/>
                  </a:lnTo>
                  <a:lnTo>
                    <a:pt x="184" y="237"/>
                  </a:lnTo>
                  <a:lnTo>
                    <a:pt x="185" y="237"/>
                  </a:lnTo>
                  <a:lnTo>
                    <a:pt x="186" y="237"/>
                  </a:lnTo>
                  <a:lnTo>
                    <a:pt x="187" y="238"/>
                  </a:lnTo>
                  <a:lnTo>
                    <a:pt x="188" y="238"/>
                  </a:lnTo>
                  <a:lnTo>
                    <a:pt x="189" y="238"/>
                  </a:lnTo>
                  <a:lnTo>
                    <a:pt x="190" y="238"/>
                  </a:lnTo>
                  <a:lnTo>
                    <a:pt x="191" y="238"/>
                  </a:lnTo>
                  <a:lnTo>
                    <a:pt x="192" y="239"/>
                  </a:lnTo>
                  <a:lnTo>
                    <a:pt x="192" y="238"/>
                  </a:lnTo>
                  <a:lnTo>
                    <a:pt x="194" y="238"/>
                  </a:lnTo>
                  <a:lnTo>
                    <a:pt x="197" y="238"/>
                  </a:lnTo>
                  <a:lnTo>
                    <a:pt x="200" y="238"/>
                  </a:lnTo>
                  <a:lnTo>
                    <a:pt x="204" y="238"/>
                  </a:lnTo>
                  <a:lnTo>
                    <a:pt x="208" y="238"/>
                  </a:lnTo>
                  <a:lnTo>
                    <a:pt x="212" y="238"/>
                  </a:lnTo>
                  <a:lnTo>
                    <a:pt x="216" y="238"/>
                  </a:lnTo>
                  <a:lnTo>
                    <a:pt x="221" y="237"/>
                  </a:lnTo>
                  <a:lnTo>
                    <a:pt x="225" y="237"/>
                  </a:lnTo>
                  <a:lnTo>
                    <a:pt x="230" y="237"/>
                  </a:lnTo>
                  <a:lnTo>
                    <a:pt x="234" y="237"/>
                  </a:lnTo>
                  <a:lnTo>
                    <a:pt x="237" y="237"/>
                  </a:lnTo>
                  <a:lnTo>
                    <a:pt x="239" y="237"/>
                  </a:lnTo>
                  <a:lnTo>
                    <a:pt x="241" y="237"/>
                  </a:lnTo>
                  <a:lnTo>
                    <a:pt x="242" y="237"/>
                  </a:lnTo>
                  <a:lnTo>
                    <a:pt x="242" y="236"/>
                  </a:lnTo>
                  <a:lnTo>
                    <a:pt x="243" y="236"/>
                  </a:lnTo>
                  <a:lnTo>
                    <a:pt x="243" y="235"/>
                  </a:lnTo>
                  <a:lnTo>
                    <a:pt x="244" y="235"/>
                  </a:lnTo>
                  <a:lnTo>
                    <a:pt x="244" y="234"/>
                  </a:lnTo>
                  <a:lnTo>
                    <a:pt x="245" y="234"/>
                  </a:lnTo>
                  <a:lnTo>
                    <a:pt x="246" y="233"/>
                  </a:lnTo>
                  <a:lnTo>
                    <a:pt x="247" y="233"/>
                  </a:lnTo>
                  <a:lnTo>
                    <a:pt x="247" y="232"/>
                  </a:lnTo>
                  <a:lnTo>
                    <a:pt x="248" y="232"/>
                  </a:lnTo>
                  <a:lnTo>
                    <a:pt x="249" y="232"/>
                  </a:lnTo>
                  <a:lnTo>
                    <a:pt x="250" y="232"/>
                  </a:lnTo>
                  <a:lnTo>
                    <a:pt x="251" y="232"/>
                  </a:lnTo>
                  <a:lnTo>
                    <a:pt x="252" y="232"/>
                  </a:lnTo>
                  <a:lnTo>
                    <a:pt x="253" y="232"/>
                  </a:lnTo>
                  <a:lnTo>
                    <a:pt x="254" y="232"/>
                  </a:lnTo>
                  <a:lnTo>
                    <a:pt x="255" y="232"/>
                  </a:lnTo>
                  <a:lnTo>
                    <a:pt x="256" y="233"/>
                  </a:lnTo>
                  <a:lnTo>
                    <a:pt x="257" y="233"/>
                  </a:lnTo>
                  <a:lnTo>
                    <a:pt x="257" y="234"/>
                  </a:lnTo>
                  <a:lnTo>
                    <a:pt x="258" y="234"/>
                  </a:lnTo>
                  <a:lnTo>
                    <a:pt x="259" y="235"/>
                  </a:lnTo>
                  <a:lnTo>
                    <a:pt x="260" y="236"/>
                  </a:lnTo>
                  <a:lnTo>
                    <a:pt x="261" y="237"/>
                  </a:lnTo>
                  <a:lnTo>
                    <a:pt x="263" y="238"/>
                  </a:lnTo>
                  <a:lnTo>
                    <a:pt x="265" y="239"/>
                  </a:lnTo>
                  <a:lnTo>
                    <a:pt x="268" y="241"/>
                  </a:lnTo>
                  <a:lnTo>
                    <a:pt x="270" y="242"/>
                  </a:lnTo>
                  <a:lnTo>
                    <a:pt x="272" y="243"/>
                  </a:lnTo>
                  <a:lnTo>
                    <a:pt x="275" y="244"/>
                  </a:lnTo>
                  <a:lnTo>
                    <a:pt x="276" y="245"/>
                  </a:lnTo>
                  <a:lnTo>
                    <a:pt x="277" y="246"/>
                  </a:lnTo>
                  <a:lnTo>
                    <a:pt x="278" y="247"/>
                  </a:lnTo>
                  <a:lnTo>
                    <a:pt x="279" y="247"/>
                  </a:lnTo>
                  <a:lnTo>
                    <a:pt x="279" y="248"/>
                  </a:lnTo>
                  <a:lnTo>
                    <a:pt x="280" y="249"/>
                  </a:lnTo>
                  <a:lnTo>
                    <a:pt x="280" y="250"/>
                  </a:lnTo>
                  <a:lnTo>
                    <a:pt x="280" y="251"/>
                  </a:lnTo>
                  <a:lnTo>
                    <a:pt x="280" y="252"/>
                  </a:lnTo>
                  <a:lnTo>
                    <a:pt x="279" y="252"/>
                  </a:lnTo>
                  <a:lnTo>
                    <a:pt x="279" y="253"/>
                  </a:lnTo>
                  <a:lnTo>
                    <a:pt x="279" y="254"/>
                  </a:lnTo>
                  <a:lnTo>
                    <a:pt x="278" y="256"/>
                  </a:lnTo>
                  <a:lnTo>
                    <a:pt x="277" y="257"/>
                  </a:lnTo>
                  <a:lnTo>
                    <a:pt x="277" y="258"/>
                  </a:lnTo>
                  <a:lnTo>
                    <a:pt x="276" y="258"/>
                  </a:lnTo>
                  <a:lnTo>
                    <a:pt x="276" y="259"/>
                  </a:lnTo>
                  <a:lnTo>
                    <a:pt x="275" y="259"/>
                  </a:lnTo>
                  <a:lnTo>
                    <a:pt x="273" y="260"/>
                  </a:lnTo>
                  <a:lnTo>
                    <a:pt x="272" y="261"/>
                  </a:lnTo>
                  <a:lnTo>
                    <a:pt x="271" y="261"/>
                  </a:lnTo>
                  <a:lnTo>
                    <a:pt x="270" y="262"/>
                  </a:lnTo>
                  <a:lnTo>
                    <a:pt x="270" y="263"/>
                  </a:lnTo>
                  <a:lnTo>
                    <a:pt x="269" y="263"/>
                  </a:lnTo>
                  <a:lnTo>
                    <a:pt x="268" y="263"/>
                  </a:lnTo>
                  <a:lnTo>
                    <a:pt x="268" y="264"/>
                  </a:lnTo>
                  <a:lnTo>
                    <a:pt x="267" y="264"/>
                  </a:lnTo>
                  <a:lnTo>
                    <a:pt x="266" y="265"/>
                  </a:lnTo>
                  <a:lnTo>
                    <a:pt x="266" y="266"/>
                  </a:lnTo>
                  <a:lnTo>
                    <a:pt x="265" y="266"/>
                  </a:lnTo>
                  <a:lnTo>
                    <a:pt x="264" y="267"/>
                  </a:lnTo>
                  <a:lnTo>
                    <a:pt x="263" y="268"/>
                  </a:lnTo>
                  <a:lnTo>
                    <a:pt x="263" y="269"/>
                  </a:lnTo>
                  <a:lnTo>
                    <a:pt x="262" y="270"/>
                  </a:lnTo>
                  <a:lnTo>
                    <a:pt x="262" y="271"/>
                  </a:lnTo>
                  <a:lnTo>
                    <a:pt x="262" y="272"/>
                  </a:lnTo>
                  <a:lnTo>
                    <a:pt x="261" y="272"/>
                  </a:lnTo>
                  <a:lnTo>
                    <a:pt x="261" y="273"/>
                  </a:lnTo>
                  <a:lnTo>
                    <a:pt x="260" y="274"/>
                  </a:lnTo>
                  <a:lnTo>
                    <a:pt x="259" y="275"/>
                  </a:lnTo>
                  <a:lnTo>
                    <a:pt x="259" y="276"/>
                  </a:lnTo>
                  <a:lnTo>
                    <a:pt x="258" y="276"/>
                  </a:lnTo>
                  <a:lnTo>
                    <a:pt x="258" y="277"/>
                  </a:lnTo>
                  <a:lnTo>
                    <a:pt x="257" y="277"/>
                  </a:lnTo>
                  <a:lnTo>
                    <a:pt x="257" y="278"/>
                  </a:lnTo>
                  <a:lnTo>
                    <a:pt x="257" y="279"/>
                  </a:lnTo>
                  <a:lnTo>
                    <a:pt x="256" y="280"/>
                  </a:lnTo>
                  <a:lnTo>
                    <a:pt x="256" y="281"/>
                  </a:lnTo>
                  <a:lnTo>
                    <a:pt x="256" y="282"/>
                  </a:lnTo>
                  <a:lnTo>
                    <a:pt x="255" y="282"/>
                  </a:lnTo>
                  <a:lnTo>
                    <a:pt x="254" y="283"/>
                  </a:lnTo>
                  <a:lnTo>
                    <a:pt x="253" y="283"/>
                  </a:lnTo>
                  <a:lnTo>
                    <a:pt x="253" y="284"/>
                  </a:lnTo>
                  <a:lnTo>
                    <a:pt x="253" y="285"/>
                  </a:lnTo>
                  <a:lnTo>
                    <a:pt x="253" y="286"/>
                  </a:lnTo>
                  <a:lnTo>
                    <a:pt x="253" y="287"/>
                  </a:lnTo>
                  <a:lnTo>
                    <a:pt x="254" y="288"/>
                  </a:lnTo>
                  <a:lnTo>
                    <a:pt x="255" y="288"/>
                  </a:lnTo>
                  <a:lnTo>
                    <a:pt x="255" y="289"/>
                  </a:lnTo>
                  <a:lnTo>
                    <a:pt x="256" y="290"/>
                  </a:lnTo>
                  <a:lnTo>
                    <a:pt x="256" y="291"/>
                  </a:lnTo>
                  <a:lnTo>
                    <a:pt x="256" y="292"/>
                  </a:lnTo>
                  <a:lnTo>
                    <a:pt x="255" y="292"/>
                  </a:lnTo>
                  <a:lnTo>
                    <a:pt x="255" y="293"/>
                  </a:lnTo>
                  <a:lnTo>
                    <a:pt x="255" y="294"/>
                  </a:lnTo>
                  <a:lnTo>
                    <a:pt x="254" y="295"/>
                  </a:lnTo>
                  <a:lnTo>
                    <a:pt x="254" y="296"/>
                  </a:lnTo>
                  <a:lnTo>
                    <a:pt x="254" y="297"/>
                  </a:lnTo>
                  <a:lnTo>
                    <a:pt x="253" y="298"/>
                  </a:lnTo>
                  <a:lnTo>
                    <a:pt x="253" y="299"/>
                  </a:lnTo>
                  <a:lnTo>
                    <a:pt x="253" y="301"/>
                  </a:lnTo>
                  <a:lnTo>
                    <a:pt x="252" y="301"/>
                  </a:lnTo>
                  <a:lnTo>
                    <a:pt x="251" y="301"/>
                  </a:lnTo>
                  <a:lnTo>
                    <a:pt x="250" y="301"/>
                  </a:lnTo>
                  <a:lnTo>
                    <a:pt x="249" y="301"/>
                  </a:lnTo>
                  <a:lnTo>
                    <a:pt x="247" y="301"/>
                  </a:lnTo>
                  <a:lnTo>
                    <a:pt x="246" y="301"/>
                  </a:lnTo>
                  <a:lnTo>
                    <a:pt x="244" y="301"/>
                  </a:lnTo>
                  <a:lnTo>
                    <a:pt x="242" y="302"/>
                  </a:lnTo>
                  <a:lnTo>
                    <a:pt x="240" y="302"/>
                  </a:lnTo>
                  <a:lnTo>
                    <a:pt x="238" y="302"/>
                  </a:lnTo>
                  <a:lnTo>
                    <a:pt x="236" y="302"/>
                  </a:lnTo>
                  <a:lnTo>
                    <a:pt x="234" y="302"/>
                  </a:lnTo>
                  <a:lnTo>
                    <a:pt x="232" y="302"/>
                  </a:lnTo>
                  <a:lnTo>
                    <a:pt x="230" y="302"/>
                  </a:lnTo>
                  <a:lnTo>
                    <a:pt x="229" y="302"/>
                  </a:lnTo>
                  <a:lnTo>
                    <a:pt x="225" y="301"/>
                  </a:lnTo>
                  <a:lnTo>
                    <a:pt x="222" y="301"/>
                  </a:lnTo>
                  <a:lnTo>
                    <a:pt x="220" y="299"/>
                  </a:lnTo>
                  <a:lnTo>
                    <a:pt x="218" y="299"/>
                  </a:lnTo>
                  <a:lnTo>
                    <a:pt x="217" y="298"/>
                  </a:lnTo>
                  <a:lnTo>
                    <a:pt x="215" y="298"/>
                  </a:lnTo>
                  <a:lnTo>
                    <a:pt x="214" y="298"/>
                  </a:lnTo>
                  <a:lnTo>
                    <a:pt x="213" y="298"/>
                  </a:lnTo>
                  <a:lnTo>
                    <a:pt x="212" y="298"/>
                  </a:lnTo>
                  <a:lnTo>
                    <a:pt x="211" y="298"/>
                  </a:lnTo>
                  <a:lnTo>
                    <a:pt x="210" y="298"/>
                  </a:lnTo>
                  <a:lnTo>
                    <a:pt x="209" y="298"/>
                  </a:lnTo>
                  <a:lnTo>
                    <a:pt x="208" y="298"/>
                  </a:lnTo>
                  <a:lnTo>
                    <a:pt x="207" y="298"/>
                  </a:lnTo>
                  <a:lnTo>
                    <a:pt x="206" y="298"/>
                  </a:lnTo>
                  <a:lnTo>
                    <a:pt x="206" y="299"/>
                  </a:lnTo>
                  <a:lnTo>
                    <a:pt x="205" y="299"/>
                  </a:lnTo>
                  <a:lnTo>
                    <a:pt x="205" y="301"/>
                  </a:lnTo>
                  <a:lnTo>
                    <a:pt x="204" y="301"/>
                  </a:lnTo>
                  <a:lnTo>
                    <a:pt x="203" y="302"/>
                  </a:lnTo>
                  <a:lnTo>
                    <a:pt x="202" y="302"/>
                  </a:lnTo>
                  <a:lnTo>
                    <a:pt x="201" y="302"/>
                  </a:lnTo>
                  <a:lnTo>
                    <a:pt x="200" y="302"/>
                  </a:lnTo>
                  <a:lnTo>
                    <a:pt x="199" y="301"/>
                  </a:lnTo>
                  <a:lnTo>
                    <a:pt x="198" y="301"/>
                  </a:lnTo>
                  <a:lnTo>
                    <a:pt x="197" y="301"/>
                  </a:lnTo>
                  <a:lnTo>
                    <a:pt x="196" y="301"/>
                  </a:lnTo>
                  <a:lnTo>
                    <a:pt x="196" y="299"/>
                  </a:lnTo>
                  <a:lnTo>
                    <a:pt x="195" y="299"/>
                  </a:lnTo>
                  <a:lnTo>
                    <a:pt x="195" y="298"/>
                  </a:lnTo>
                  <a:lnTo>
                    <a:pt x="194" y="297"/>
                  </a:lnTo>
                  <a:lnTo>
                    <a:pt x="193" y="296"/>
                  </a:lnTo>
                  <a:lnTo>
                    <a:pt x="193" y="295"/>
                  </a:lnTo>
                  <a:lnTo>
                    <a:pt x="192" y="295"/>
                  </a:lnTo>
                  <a:lnTo>
                    <a:pt x="192" y="294"/>
                  </a:lnTo>
                  <a:lnTo>
                    <a:pt x="191" y="294"/>
                  </a:lnTo>
                  <a:lnTo>
                    <a:pt x="191" y="293"/>
                  </a:lnTo>
                  <a:lnTo>
                    <a:pt x="190" y="292"/>
                  </a:lnTo>
                  <a:lnTo>
                    <a:pt x="189" y="290"/>
                  </a:lnTo>
                  <a:lnTo>
                    <a:pt x="189" y="289"/>
                  </a:lnTo>
                  <a:lnTo>
                    <a:pt x="189" y="287"/>
                  </a:lnTo>
                  <a:lnTo>
                    <a:pt x="189" y="284"/>
                  </a:lnTo>
                  <a:lnTo>
                    <a:pt x="189" y="281"/>
                  </a:lnTo>
                  <a:lnTo>
                    <a:pt x="188" y="278"/>
                  </a:lnTo>
                  <a:lnTo>
                    <a:pt x="188" y="275"/>
                  </a:lnTo>
                  <a:lnTo>
                    <a:pt x="188" y="271"/>
                  </a:lnTo>
                  <a:lnTo>
                    <a:pt x="187" y="268"/>
                  </a:lnTo>
                  <a:lnTo>
                    <a:pt x="187" y="265"/>
                  </a:lnTo>
                  <a:lnTo>
                    <a:pt x="186" y="262"/>
                  </a:lnTo>
                  <a:lnTo>
                    <a:pt x="186" y="259"/>
                  </a:lnTo>
                  <a:lnTo>
                    <a:pt x="186" y="256"/>
                  </a:lnTo>
                  <a:lnTo>
                    <a:pt x="186" y="254"/>
                  </a:lnTo>
                  <a:lnTo>
                    <a:pt x="186" y="252"/>
                  </a:lnTo>
                  <a:lnTo>
                    <a:pt x="185" y="251"/>
                  </a:lnTo>
                  <a:lnTo>
                    <a:pt x="185" y="250"/>
                  </a:lnTo>
                  <a:lnTo>
                    <a:pt x="184" y="249"/>
                  </a:lnTo>
                  <a:lnTo>
                    <a:pt x="184" y="248"/>
                  </a:lnTo>
                  <a:lnTo>
                    <a:pt x="183" y="248"/>
                  </a:lnTo>
                  <a:lnTo>
                    <a:pt x="183" y="247"/>
                  </a:lnTo>
                  <a:lnTo>
                    <a:pt x="182" y="246"/>
                  </a:lnTo>
                  <a:lnTo>
                    <a:pt x="181" y="245"/>
                  </a:lnTo>
                  <a:lnTo>
                    <a:pt x="180" y="245"/>
                  </a:lnTo>
                  <a:lnTo>
                    <a:pt x="179" y="244"/>
                  </a:lnTo>
                  <a:lnTo>
                    <a:pt x="178" y="243"/>
                  </a:lnTo>
                  <a:lnTo>
                    <a:pt x="176" y="242"/>
                  </a:lnTo>
                  <a:lnTo>
                    <a:pt x="175" y="241"/>
                  </a:lnTo>
                  <a:lnTo>
                    <a:pt x="174" y="240"/>
                  </a:lnTo>
                  <a:lnTo>
                    <a:pt x="173" y="239"/>
                  </a:lnTo>
                  <a:lnTo>
                    <a:pt x="172" y="239"/>
                  </a:lnTo>
                  <a:lnTo>
                    <a:pt x="172" y="238"/>
                  </a:lnTo>
                  <a:lnTo>
                    <a:pt x="172" y="237"/>
                  </a:lnTo>
                  <a:close/>
                  <a:moveTo>
                    <a:pt x="241" y="256"/>
                  </a:moveTo>
                  <a:lnTo>
                    <a:pt x="241" y="254"/>
                  </a:lnTo>
                  <a:lnTo>
                    <a:pt x="241" y="253"/>
                  </a:lnTo>
                  <a:lnTo>
                    <a:pt x="241" y="252"/>
                  </a:lnTo>
                  <a:lnTo>
                    <a:pt x="241" y="251"/>
                  </a:lnTo>
                  <a:lnTo>
                    <a:pt x="241" y="250"/>
                  </a:lnTo>
                  <a:lnTo>
                    <a:pt x="241" y="249"/>
                  </a:lnTo>
                  <a:lnTo>
                    <a:pt x="241" y="248"/>
                  </a:lnTo>
                  <a:lnTo>
                    <a:pt x="240" y="248"/>
                  </a:lnTo>
                  <a:lnTo>
                    <a:pt x="239" y="248"/>
                  </a:lnTo>
                  <a:lnTo>
                    <a:pt x="238" y="248"/>
                  </a:lnTo>
                  <a:lnTo>
                    <a:pt x="237" y="248"/>
                  </a:lnTo>
                  <a:lnTo>
                    <a:pt x="236" y="248"/>
                  </a:lnTo>
                  <a:lnTo>
                    <a:pt x="235" y="248"/>
                  </a:lnTo>
                  <a:lnTo>
                    <a:pt x="234" y="248"/>
                  </a:lnTo>
                  <a:lnTo>
                    <a:pt x="234" y="249"/>
                  </a:lnTo>
                  <a:lnTo>
                    <a:pt x="232" y="249"/>
                  </a:lnTo>
                  <a:lnTo>
                    <a:pt x="230" y="249"/>
                  </a:lnTo>
                  <a:lnTo>
                    <a:pt x="229" y="249"/>
                  </a:lnTo>
                  <a:lnTo>
                    <a:pt x="227" y="249"/>
                  </a:lnTo>
                  <a:lnTo>
                    <a:pt x="225" y="249"/>
                  </a:lnTo>
                  <a:lnTo>
                    <a:pt x="224" y="249"/>
                  </a:lnTo>
                  <a:lnTo>
                    <a:pt x="223" y="249"/>
                  </a:lnTo>
                  <a:lnTo>
                    <a:pt x="222" y="249"/>
                  </a:lnTo>
                  <a:lnTo>
                    <a:pt x="221" y="249"/>
                  </a:lnTo>
                  <a:lnTo>
                    <a:pt x="220" y="249"/>
                  </a:lnTo>
                  <a:lnTo>
                    <a:pt x="219" y="249"/>
                  </a:lnTo>
                  <a:lnTo>
                    <a:pt x="218" y="249"/>
                  </a:lnTo>
                  <a:lnTo>
                    <a:pt x="217" y="249"/>
                  </a:lnTo>
                  <a:lnTo>
                    <a:pt x="217" y="250"/>
                  </a:lnTo>
                  <a:lnTo>
                    <a:pt x="215" y="250"/>
                  </a:lnTo>
                  <a:lnTo>
                    <a:pt x="213" y="250"/>
                  </a:lnTo>
                  <a:lnTo>
                    <a:pt x="212" y="250"/>
                  </a:lnTo>
                  <a:lnTo>
                    <a:pt x="211" y="250"/>
                  </a:lnTo>
                  <a:lnTo>
                    <a:pt x="209" y="250"/>
                  </a:lnTo>
                  <a:lnTo>
                    <a:pt x="208" y="250"/>
                  </a:lnTo>
                  <a:lnTo>
                    <a:pt x="207" y="250"/>
                  </a:lnTo>
                  <a:lnTo>
                    <a:pt x="206" y="250"/>
                  </a:lnTo>
                  <a:lnTo>
                    <a:pt x="205" y="250"/>
                  </a:lnTo>
                  <a:lnTo>
                    <a:pt x="204" y="250"/>
                  </a:lnTo>
                  <a:lnTo>
                    <a:pt x="203" y="250"/>
                  </a:lnTo>
                  <a:lnTo>
                    <a:pt x="203" y="251"/>
                  </a:lnTo>
                  <a:lnTo>
                    <a:pt x="203" y="252"/>
                  </a:lnTo>
                  <a:lnTo>
                    <a:pt x="204" y="253"/>
                  </a:lnTo>
                  <a:lnTo>
                    <a:pt x="204" y="254"/>
                  </a:lnTo>
                  <a:lnTo>
                    <a:pt x="204" y="256"/>
                  </a:lnTo>
                  <a:lnTo>
                    <a:pt x="204" y="257"/>
                  </a:lnTo>
                  <a:lnTo>
                    <a:pt x="205" y="258"/>
                  </a:lnTo>
                  <a:lnTo>
                    <a:pt x="205" y="259"/>
                  </a:lnTo>
                  <a:lnTo>
                    <a:pt x="205" y="260"/>
                  </a:lnTo>
                  <a:lnTo>
                    <a:pt x="205" y="261"/>
                  </a:lnTo>
                  <a:lnTo>
                    <a:pt x="205" y="262"/>
                  </a:lnTo>
                  <a:lnTo>
                    <a:pt x="205" y="263"/>
                  </a:lnTo>
                  <a:lnTo>
                    <a:pt x="206" y="264"/>
                  </a:lnTo>
                  <a:lnTo>
                    <a:pt x="206" y="265"/>
                  </a:lnTo>
                  <a:lnTo>
                    <a:pt x="206" y="266"/>
                  </a:lnTo>
                  <a:lnTo>
                    <a:pt x="206" y="267"/>
                  </a:lnTo>
                  <a:lnTo>
                    <a:pt x="206" y="269"/>
                  </a:lnTo>
                  <a:lnTo>
                    <a:pt x="206" y="270"/>
                  </a:lnTo>
                  <a:lnTo>
                    <a:pt x="206" y="271"/>
                  </a:lnTo>
                  <a:lnTo>
                    <a:pt x="206" y="272"/>
                  </a:lnTo>
                  <a:lnTo>
                    <a:pt x="206" y="274"/>
                  </a:lnTo>
                  <a:lnTo>
                    <a:pt x="206" y="275"/>
                  </a:lnTo>
                  <a:lnTo>
                    <a:pt x="206" y="276"/>
                  </a:lnTo>
                  <a:lnTo>
                    <a:pt x="206" y="277"/>
                  </a:lnTo>
                  <a:lnTo>
                    <a:pt x="206" y="278"/>
                  </a:lnTo>
                  <a:lnTo>
                    <a:pt x="206" y="279"/>
                  </a:lnTo>
                  <a:lnTo>
                    <a:pt x="206" y="280"/>
                  </a:lnTo>
                  <a:lnTo>
                    <a:pt x="207" y="281"/>
                  </a:lnTo>
                  <a:lnTo>
                    <a:pt x="207" y="280"/>
                  </a:lnTo>
                  <a:lnTo>
                    <a:pt x="208" y="280"/>
                  </a:lnTo>
                  <a:lnTo>
                    <a:pt x="209" y="280"/>
                  </a:lnTo>
                  <a:lnTo>
                    <a:pt x="210" y="280"/>
                  </a:lnTo>
                  <a:lnTo>
                    <a:pt x="212" y="280"/>
                  </a:lnTo>
                  <a:lnTo>
                    <a:pt x="213" y="280"/>
                  </a:lnTo>
                  <a:lnTo>
                    <a:pt x="215" y="280"/>
                  </a:lnTo>
                  <a:lnTo>
                    <a:pt x="217" y="280"/>
                  </a:lnTo>
                  <a:lnTo>
                    <a:pt x="219" y="280"/>
                  </a:lnTo>
                  <a:lnTo>
                    <a:pt x="221" y="280"/>
                  </a:lnTo>
                  <a:lnTo>
                    <a:pt x="223" y="280"/>
                  </a:lnTo>
                  <a:lnTo>
                    <a:pt x="225" y="280"/>
                  </a:lnTo>
                  <a:lnTo>
                    <a:pt x="228" y="280"/>
                  </a:lnTo>
                  <a:lnTo>
                    <a:pt x="229" y="280"/>
                  </a:lnTo>
                  <a:lnTo>
                    <a:pt x="230" y="280"/>
                  </a:lnTo>
                  <a:lnTo>
                    <a:pt x="232" y="280"/>
                  </a:lnTo>
                  <a:lnTo>
                    <a:pt x="232" y="278"/>
                  </a:lnTo>
                  <a:lnTo>
                    <a:pt x="233" y="277"/>
                  </a:lnTo>
                  <a:lnTo>
                    <a:pt x="233" y="276"/>
                  </a:lnTo>
                  <a:lnTo>
                    <a:pt x="234" y="274"/>
                  </a:lnTo>
                  <a:lnTo>
                    <a:pt x="235" y="272"/>
                  </a:lnTo>
                  <a:lnTo>
                    <a:pt x="235" y="271"/>
                  </a:lnTo>
                  <a:lnTo>
                    <a:pt x="236" y="269"/>
                  </a:lnTo>
                  <a:lnTo>
                    <a:pt x="237" y="268"/>
                  </a:lnTo>
                  <a:lnTo>
                    <a:pt x="237" y="266"/>
                  </a:lnTo>
                  <a:lnTo>
                    <a:pt x="238" y="264"/>
                  </a:lnTo>
                  <a:lnTo>
                    <a:pt x="239" y="263"/>
                  </a:lnTo>
                  <a:lnTo>
                    <a:pt x="239" y="261"/>
                  </a:lnTo>
                  <a:lnTo>
                    <a:pt x="240" y="259"/>
                  </a:lnTo>
                  <a:lnTo>
                    <a:pt x="240" y="258"/>
                  </a:lnTo>
                  <a:lnTo>
                    <a:pt x="240" y="257"/>
                  </a:lnTo>
                  <a:lnTo>
                    <a:pt x="241" y="256"/>
                  </a:lnTo>
                  <a:close/>
                  <a:moveTo>
                    <a:pt x="227" y="170"/>
                  </a:moveTo>
                  <a:lnTo>
                    <a:pt x="229" y="169"/>
                  </a:lnTo>
                  <a:lnTo>
                    <a:pt x="231" y="169"/>
                  </a:lnTo>
                  <a:lnTo>
                    <a:pt x="233" y="169"/>
                  </a:lnTo>
                  <a:lnTo>
                    <a:pt x="235" y="169"/>
                  </a:lnTo>
                  <a:lnTo>
                    <a:pt x="237" y="169"/>
                  </a:lnTo>
                  <a:lnTo>
                    <a:pt x="238" y="169"/>
                  </a:lnTo>
                  <a:lnTo>
                    <a:pt x="239" y="168"/>
                  </a:lnTo>
                  <a:lnTo>
                    <a:pt x="240" y="168"/>
                  </a:lnTo>
                  <a:lnTo>
                    <a:pt x="241" y="168"/>
                  </a:lnTo>
                  <a:lnTo>
                    <a:pt x="242" y="168"/>
                  </a:lnTo>
                  <a:lnTo>
                    <a:pt x="242" y="167"/>
                  </a:lnTo>
                  <a:lnTo>
                    <a:pt x="243" y="166"/>
                  </a:lnTo>
                  <a:lnTo>
                    <a:pt x="244" y="166"/>
                  </a:lnTo>
                  <a:lnTo>
                    <a:pt x="244" y="165"/>
                  </a:lnTo>
                  <a:lnTo>
                    <a:pt x="244" y="164"/>
                  </a:lnTo>
                  <a:lnTo>
                    <a:pt x="245" y="162"/>
                  </a:lnTo>
                  <a:lnTo>
                    <a:pt x="245" y="161"/>
                  </a:lnTo>
                  <a:lnTo>
                    <a:pt x="246" y="159"/>
                  </a:lnTo>
                  <a:lnTo>
                    <a:pt x="246" y="158"/>
                  </a:lnTo>
                  <a:lnTo>
                    <a:pt x="247" y="156"/>
                  </a:lnTo>
                  <a:lnTo>
                    <a:pt x="247" y="154"/>
                  </a:lnTo>
                  <a:lnTo>
                    <a:pt x="248" y="152"/>
                  </a:lnTo>
                  <a:lnTo>
                    <a:pt x="249" y="151"/>
                  </a:lnTo>
                  <a:lnTo>
                    <a:pt x="249" y="149"/>
                  </a:lnTo>
                  <a:lnTo>
                    <a:pt x="250" y="148"/>
                  </a:lnTo>
                  <a:lnTo>
                    <a:pt x="250" y="147"/>
                  </a:lnTo>
                  <a:lnTo>
                    <a:pt x="250" y="146"/>
                  </a:lnTo>
                  <a:lnTo>
                    <a:pt x="250" y="145"/>
                  </a:lnTo>
                  <a:lnTo>
                    <a:pt x="251" y="145"/>
                  </a:lnTo>
                  <a:lnTo>
                    <a:pt x="251" y="144"/>
                  </a:lnTo>
                  <a:lnTo>
                    <a:pt x="251" y="143"/>
                  </a:lnTo>
                  <a:lnTo>
                    <a:pt x="251" y="142"/>
                  </a:lnTo>
                  <a:lnTo>
                    <a:pt x="250" y="141"/>
                  </a:lnTo>
                  <a:lnTo>
                    <a:pt x="249" y="141"/>
                  </a:lnTo>
                  <a:lnTo>
                    <a:pt x="248" y="141"/>
                  </a:lnTo>
                  <a:lnTo>
                    <a:pt x="247" y="141"/>
                  </a:lnTo>
                  <a:lnTo>
                    <a:pt x="246" y="141"/>
                  </a:lnTo>
                  <a:lnTo>
                    <a:pt x="245" y="141"/>
                  </a:lnTo>
                  <a:lnTo>
                    <a:pt x="244" y="141"/>
                  </a:lnTo>
                  <a:lnTo>
                    <a:pt x="243" y="141"/>
                  </a:lnTo>
                  <a:lnTo>
                    <a:pt x="242" y="141"/>
                  </a:lnTo>
                  <a:lnTo>
                    <a:pt x="241" y="142"/>
                  </a:lnTo>
                  <a:lnTo>
                    <a:pt x="239" y="142"/>
                  </a:lnTo>
                  <a:lnTo>
                    <a:pt x="238" y="142"/>
                  </a:lnTo>
                  <a:lnTo>
                    <a:pt x="237" y="142"/>
                  </a:lnTo>
                  <a:lnTo>
                    <a:pt x="235" y="142"/>
                  </a:lnTo>
                  <a:lnTo>
                    <a:pt x="233" y="142"/>
                  </a:lnTo>
                  <a:lnTo>
                    <a:pt x="231" y="142"/>
                  </a:lnTo>
                  <a:lnTo>
                    <a:pt x="229" y="142"/>
                  </a:lnTo>
                  <a:lnTo>
                    <a:pt x="227" y="142"/>
                  </a:lnTo>
                  <a:lnTo>
                    <a:pt x="224" y="142"/>
                  </a:lnTo>
                  <a:lnTo>
                    <a:pt x="222" y="142"/>
                  </a:lnTo>
                  <a:lnTo>
                    <a:pt x="220" y="142"/>
                  </a:lnTo>
                  <a:lnTo>
                    <a:pt x="218" y="142"/>
                  </a:lnTo>
                  <a:lnTo>
                    <a:pt x="216" y="142"/>
                  </a:lnTo>
                  <a:lnTo>
                    <a:pt x="215" y="142"/>
                  </a:lnTo>
                  <a:lnTo>
                    <a:pt x="214" y="142"/>
                  </a:lnTo>
                  <a:lnTo>
                    <a:pt x="213" y="143"/>
                  </a:lnTo>
                  <a:lnTo>
                    <a:pt x="213" y="144"/>
                  </a:lnTo>
                  <a:lnTo>
                    <a:pt x="213" y="145"/>
                  </a:lnTo>
                  <a:lnTo>
                    <a:pt x="213" y="146"/>
                  </a:lnTo>
                  <a:lnTo>
                    <a:pt x="213" y="147"/>
                  </a:lnTo>
                  <a:lnTo>
                    <a:pt x="213" y="148"/>
                  </a:lnTo>
                  <a:lnTo>
                    <a:pt x="213" y="149"/>
                  </a:lnTo>
                  <a:lnTo>
                    <a:pt x="213" y="150"/>
                  </a:lnTo>
                  <a:lnTo>
                    <a:pt x="213" y="151"/>
                  </a:lnTo>
                  <a:lnTo>
                    <a:pt x="214" y="152"/>
                  </a:lnTo>
                  <a:lnTo>
                    <a:pt x="214" y="153"/>
                  </a:lnTo>
                  <a:lnTo>
                    <a:pt x="214" y="154"/>
                  </a:lnTo>
                  <a:lnTo>
                    <a:pt x="214" y="155"/>
                  </a:lnTo>
                  <a:lnTo>
                    <a:pt x="214" y="156"/>
                  </a:lnTo>
                  <a:lnTo>
                    <a:pt x="214" y="157"/>
                  </a:lnTo>
                  <a:lnTo>
                    <a:pt x="214" y="159"/>
                  </a:lnTo>
                  <a:lnTo>
                    <a:pt x="214" y="160"/>
                  </a:lnTo>
                  <a:lnTo>
                    <a:pt x="214" y="161"/>
                  </a:lnTo>
                  <a:lnTo>
                    <a:pt x="214" y="162"/>
                  </a:lnTo>
                  <a:lnTo>
                    <a:pt x="214" y="164"/>
                  </a:lnTo>
                  <a:lnTo>
                    <a:pt x="214" y="165"/>
                  </a:lnTo>
                  <a:lnTo>
                    <a:pt x="214" y="166"/>
                  </a:lnTo>
                  <a:lnTo>
                    <a:pt x="214" y="167"/>
                  </a:lnTo>
                  <a:lnTo>
                    <a:pt x="214" y="168"/>
                  </a:lnTo>
                  <a:lnTo>
                    <a:pt x="214" y="169"/>
                  </a:lnTo>
                  <a:lnTo>
                    <a:pt x="215" y="169"/>
                  </a:lnTo>
                  <a:lnTo>
                    <a:pt x="215" y="170"/>
                  </a:lnTo>
                  <a:lnTo>
                    <a:pt x="216" y="171"/>
                  </a:lnTo>
                  <a:lnTo>
                    <a:pt x="216" y="170"/>
                  </a:lnTo>
                  <a:lnTo>
                    <a:pt x="217" y="170"/>
                  </a:lnTo>
                  <a:lnTo>
                    <a:pt x="218" y="170"/>
                  </a:lnTo>
                  <a:lnTo>
                    <a:pt x="219" y="170"/>
                  </a:lnTo>
                  <a:lnTo>
                    <a:pt x="220" y="170"/>
                  </a:lnTo>
                  <a:lnTo>
                    <a:pt x="221" y="170"/>
                  </a:lnTo>
                  <a:lnTo>
                    <a:pt x="222" y="170"/>
                  </a:lnTo>
                  <a:lnTo>
                    <a:pt x="223" y="170"/>
                  </a:lnTo>
                  <a:lnTo>
                    <a:pt x="224" y="170"/>
                  </a:lnTo>
                  <a:lnTo>
                    <a:pt x="227" y="170"/>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7" name="Freeform 230">
              <a:extLst>
                <a:ext uri="{FF2B5EF4-FFF2-40B4-BE49-F238E27FC236}">
                  <a16:creationId xmlns:a16="http://schemas.microsoft.com/office/drawing/2014/main" id="{E29A449A-2715-4FA2-8BB5-B9899BA3D82D}"/>
                </a:ext>
              </a:extLst>
            </p:cNvPr>
            <p:cNvSpPr>
              <a:spLocks/>
            </p:cNvSpPr>
            <p:nvPr/>
          </p:nvSpPr>
          <p:spPr bwMode="auto">
            <a:xfrm>
              <a:off x="5149" y="825"/>
              <a:ext cx="24" cy="24"/>
            </a:xfrm>
            <a:custGeom>
              <a:avLst/>
              <a:gdLst>
                <a:gd name="T0" fmla="*/ 24 w 403"/>
                <a:gd name="T1" fmla="*/ 24 h 406"/>
                <a:gd name="T2" fmla="*/ 24 w 403"/>
                <a:gd name="T3" fmla="*/ 0 h 406"/>
                <a:gd name="T4" fmla="*/ 0 w 403"/>
                <a:gd name="T5" fmla="*/ 0 h 406"/>
                <a:gd name="T6" fmla="*/ 0 60000 65536"/>
                <a:gd name="T7" fmla="*/ 0 60000 65536"/>
                <a:gd name="T8" fmla="*/ 0 60000 65536"/>
              </a:gdLst>
              <a:ahLst/>
              <a:cxnLst>
                <a:cxn ang="T6">
                  <a:pos x="T0" y="T1"/>
                </a:cxn>
                <a:cxn ang="T7">
                  <a:pos x="T2" y="T3"/>
                </a:cxn>
                <a:cxn ang="T8">
                  <a:pos x="T4" y="T5"/>
                </a:cxn>
              </a:cxnLst>
              <a:rect l="0" t="0" r="r" b="b"/>
              <a:pathLst>
                <a:path w="403" h="406">
                  <a:moveTo>
                    <a:pt x="403" y="406"/>
                  </a:moveTo>
                  <a:lnTo>
                    <a:pt x="403" y="0"/>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8" name="Freeform 231">
              <a:extLst>
                <a:ext uri="{FF2B5EF4-FFF2-40B4-BE49-F238E27FC236}">
                  <a16:creationId xmlns:a16="http://schemas.microsoft.com/office/drawing/2014/main" id="{F75DBD67-549A-4004-B65D-3AB8D71048AF}"/>
                </a:ext>
              </a:extLst>
            </p:cNvPr>
            <p:cNvSpPr>
              <a:spLocks/>
            </p:cNvSpPr>
            <p:nvPr/>
          </p:nvSpPr>
          <p:spPr bwMode="auto">
            <a:xfrm>
              <a:off x="5149" y="800"/>
              <a:ext cx="1" cy="25"/>
            </a:xfrm>
            <a:custGeom>
              <a:avLst/>
              <a:gdLst>
                <a:gd name="T0" fmla="*/ 0 w 1"/>
                <a:gd name="T1" fmla="*/ 25 h 414"/>
                <a:gd name="T2" fmla="*/ 0 w 1"/>
                <a:gd name="T3" fmla="*/ 22 h 414"/>
                <a:gd name="T4" fmla="*/ 0 w 1"/>
                <a:gd name="T5" fmla="*/ 19 h 414"/>
                <a:gd name="T6" fmla="*/ 0 w 1"/>
                <a:gd name="T7" fmla="*/ 17 h 414"/>
                <a:gd name="T8" fmla="*/ 0 w 1"/>
                <a:gd name="T9" fmla="*/ 14 h 414"/>
                <a:gd name="T10" fmla="*/ 0 w 1"/>
                <a:gd name="T11" fmla="*/ 12 h 414"/>
                <a:gd name="T12" fmla="*/ 0 w 1"/>
                <a:gd name="T13" fmla="*/ 10 h 414"/>
                <a:gd name="T14" fmla="*/ 0 w 1"/>
                <a:gd name="T15" fmla="*/ 8 h 414"/>
                <a:gd name="T16" fmla="*/ 0 w 1"/>
                <a:gd name="T17" fmla="*/ 6 h 414"/>
                <a:gd name="T18" fmla="*/ 0 w 1"/>
                <a:gd name="T19" fmla="*/ 5 h 414"/>
                <a:gd name="T20" fmla="*/ 0 w 1"/>
                <a:gd name="T21" fmla="*/ 4 h 414"/>
                <a:gd name="T22" fmla="*/ 0 w 1"/>
                <a:gd name="T23" fmla="*/ 3 h 414"/>
                <a:gd name="T24" fmla="*/ 0 w 1"/>
                <a:gd name="T25" fmla="*/ 2 h 414"/>
                <a:gd name="T26" fmla="*/ 0 w 1"/>
                <a:gd name="T27" fmla="*/ 1 h 414"/>
                <a:gd name="T28" fmla="*/ 0 w 1"/>
                <a:gd name="T29" fmla="*/ 0 h 414"/>
                <a:gd name="T30" fmla="*/ 0 w 1"/>
                <a:gd name="T31" fmla="*/ 0 h 414"/>
                <a:gd name="T32" fmla="*/ 0 w 1"/>
                <a:gd name="T33" fmla="*/ 0 h 4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414">
                  <a:moveTo>
                    <a:pt x="0" y="414"/>
                  </a:moveTo>
                  <a:lnTo>
                    <a:pt x="0" y="365"/>
                  </a:lnTo>
                  <a:lnTo>
                    <a:pt x="0" y="320"/>
                  </a:lnTo>
                  <a:lnTo>
                    <a:pt x="0" y="277"/>
                  </a:lnTo>
                  <a:lnTo>
                    <a:pt x="0" y="237"/>
                  </a:lnTo>
                  <a:lnTo>
                    <a:pt x="0" y="200"/>
                  </a:lnTo>
                  <a:lnTo>
                    <a:pt x="0" y="166"/>
                  </a:lnTo>
                  <a:lnTo>
                    <a:pt x="0" y="135"/>
                  </a:lnTo>
                  <a:lnTo>
                    <a:pt x="0" y="107"/>
                  </a:lnTo>
                  <a:lnTo>
                    <a:pt x="0" y="83"/>
                  </a:lnTo>
                  <a:lnTo>
                    <a:pt x="0" y="60"/>
                  </a:lnTo>
                  <a:lnTo>
                    <a:pt x="0" y="42"/>
                  </a:lnTo>
                  <a:lnTo>
                    <a:pt x="0" y="26"/>
                  </a:lnTo>
                  <a:lnTo>
                    <a:pt x="0" y="15"/>
                  </a:lnTo>
                  <a:lnTo>
                    <a:pt x="0" y="6"/>
                  </a:lnTo>
                  <a:lnTo>
                    <a:pt x="0" y="1"/>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9" name="Freeform 232">
              <a:extLst>
                <a:ext uri="{FF2B5EF4-FFF2-40B4-BE49-F238E27FC236}">
                  <a16:creationId xmlns:a16="http://schemas.microsoft.com/office/drawing/2014/main" id="{E710D87A-6B86-439E-A296-0979DA3ABE5D}"/>
                </a:ext>
              </a:extLst>
            </p:cNvPr>
            <p:cNvSpPr>
              <a:spLocks/>
            </p:cNvSpPr>
            <p:nvPr/>
          </p:nvSpPr>
          <p:spPr bwMode="auto">
            <a:xfrm>
              <a:off x="5145" y="825"/>
              <a:ext cx="9" cy="1"/>
            </a:xfrm>
            <a:custGeom>
              <a:avLst/>
              <a:gdLst>
                <a:gd name="T0" fmla="*/ 9 w 169"/>
                <a:gd name="T1" fmla="*/ 0 h 1"/>
                <a:gd name="T2" fmla="*/ 0 w 169"/>
                <a:gd name="T3" fmla="*/ 0 h 1"/>
                <a:gd name="T4" fmla="*/ 9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169" y="0"/>
                  </a:moveTo>
                  <a:lnTo>
                    <a:pt x="0" y="0"/>
                  </a:lnTo>
                  <a:lnTo>
                    <a:pt x="169"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0" name="Freeform 233">
              <a:extLst>
                <a:ext uri="{FF2B5EF4-FFF2-40B4-BE49-F238E27FC236}">
                  <a16:creationId xmlns:a16="http://schemas.microsoft.com/office/drawing/2014/main" id="{2B71905D-AADB-45F0-B90B-7F9B410FA854}"/>
                </a:ext>
              </a:extLst>
            </p:cNvPr>
            <p:cNvSpPr>
              <a:spLocks/>
            </p:cNvSpPr>
            <p:nvPr/>
          </p:nvSpPr>
          <p:spPr bwMode="auto">
            <a:xfrm>
              <a:off x="5145" y="800"/>
              <a:ext cx="9" cy="1"/>
            </a:xfrm>
            <a:custGeom>
              <a:avLst/>
              <a:gdLst>
                <a:gd name="T0" fmla="*/ 0 w 169"/>
                <a:gd name="T1" fmla="*/ 0 h 1"/>
                <a:gd name="T2" fmla="*/ 9 w 169"/>
                <a:gd name="T3" fmla="*/ 0 h 1"/>
                <a:gd name="T4" fmla="*/ 0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0" y="0"/>
                  </a:moveTo>
                  <a:lnTo>
                    <a:pt x="169"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1" name="Line 234">
              <a:extLst>
                <a:ext uri="{FF2B5EF4-FFF2-40B4-BE49-F238E27FC236}">
                  <a16:creationId xmlns:a16="http://schemas.microsoft.com/office/drawing/2014/main" id="{864110DB-D0C1-4A8F-8656-F2E4DBE6F7F8}"/>
                </a:ext>
              </a:extLst>
            </p:cNvPr>
            <p:cNvSpPr>
              <a:spLocks noChangeShapeType="1"/>
            </p:cNvSpPr>
            <p:nvPr/>
          </p:nvSpPr>
          <p:spPr bwMode="auto">
            <a:xfrm flipH="1">
              <a:off x="4505" y="800"/>
              <a:ext cx="644"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2" name="Freeform 235">
              <a:extLst>
                <a:ext uri="{FF2B5EF4-FFF2-40B4-BE49-F238E27FC236}">
                  <a16:creationId xmlns:a16="http://schemas.microsoft.com/office/drawing/2014/main" id="{60F160B6-C281-461C-86DE-C8430E9FB041}"/>
                </a:ext>
              </a:extLst>
            </p:cNvPr>
            <p:cNvSpPr>
              <a:spLocks/>
            </p:cNvSpPr>
            <p:nvPr/>
          </p:nvSpPr>
          <p:spPr bwMode="auto">
            <a:xfrm>
              <a:off x="4505" y="800"/>
              <a:ext cx="1" cy="393"/>
            </a:xfrm>
            <a:custGeom>
              <a:avLst/>
              <a:gdLst>
                <a:gd name="T0" fmla="*/ 0 w 1"/>
                <a:gd name="T1" fmla="*/ 0 h 6682"/>
                <a:gd name="T2" fmla="*/ 0 w 1"/>
                <a:gd name="T3" fmla="*/ 3 h 6682"/>
                <a:gd name="T4" fmla="*/ 0 w 1"/>
                <a:gd name="T5" fmla="*/ 10 h 6682"/>
                <a:gd name="T6" fmla="*/ 0 w 1"/>
                <a:gd name="T7" fmla="*/ 22 h 6682"/>
                <a:gd name="T8" fmla="*/ 0 w 1"/>
                <a:gd name="T9" fmla="*/ 38 h 6682"/>
                <a:gd name="T10" fmla="*/ 0 w 1"/>
                <a:gd name="T11" fmla="*/ 57 h 6682"/>
                <a:gd name="T12" fmla="*/ 0 w 1"/>
                <a:gd name="T13" fmla="*/ 80 h 6682"/>
                <a:gd name="T14" fmla="*/ 0 w 1"/>
                <a:gd name="T15" fmla="*/ 105 h 6682"/>
                <a:gd name="T16" fmla="*/ 0 w 1"/>
                <a:gd name="T17" fmla="*/ 133 h 6682"/>
                <a:gd name="T18" fmla="*/ 0 w 1"/>
                <a:gd name="T19" fmla="*/ 163 h 6682"/>
                <a:gd name="T20" fmla="*/ 0 w 1"/>
                <a:gd name="T21" fmla="*/ 194 h 6682"/>
                <a:gd name="T22" fmla="*/ 0 w 1"/>
                <a:gd name="T23" fmla="*/ 227 h 6682"/>
                <a:gd name="T24" fmla="*/ 0 w 1"/>
                <a:gd name="T25" fmla="*/ 260 h 6682"/>
                <a:gd name="T26" fmla="*/ 0 w 1"/>
                <a:gd name="T27" fmla="*/ 294 h 6682"/>
                <a:gd name="T28" fmla="*/ 0 w 1"/>
                <a:gd name="T29" fmla="*/ 327 h 6682"/>
                <a:gd name="T30" fmla="*/ 0 w 1"/>
                <a:gd name="T31" fmla="*/ 361 h 6682"/>
                <a:gd name="T32" fmla="*/ 0 w 1"/>
                <a:gd name="T33" fmla="*/ 393 h 66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6682">
                  <a:moveTo>
                    <a:pt x="0" y="0"/>
                  </a:move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53" name="Freeform 236">
              <a:extLst>
                <a:ext uri="{FF2B5EF4-FFF2-40B4-BE49-F238E27FC236}">
                  <a16:creationId xmlns:a16="http://schemas.microsoft.com/office/drawing/2014/main" id="{6776D2F9-773D-409D-9207-1B0E771BA553}"/>
                </a:ext>
              </a:extLst>
            </p:cNvPr>
            <p:cNvSpPr>
              <a:spLocks/>
            </p:cNvSpPr>
            <p:nvPr/>
          </p:nvSpPr>
          <p:spPr bwMode="auto">
            <a:xfrm>
              <a:off x="4500" y="800"/>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4" name="Freeform 237">
              <a:extLst>
                <a:ext uri="{FF2B5EF4-FFF2-40B4-BE49-F238E27FC236}">
                  <a16:creationId xmlns:a16="http://schemas.microsoft.com/office/drawing/2014/main" id="{B9A9CC5B-B2A3-4AA5-9919-AEFAE3D0471F}"/>
                </a:ext>
              </a:extLst>
            </p:cNvPr>
            <p:cNvSpPr>
              <a:spLocks/>
            </p:cNvSpPr>
            <p:nvPr/>
          </p:nvSpPr>
          <p:spPr bwMode="auto">
            <a:xfrm>
              <a:off x="4500" y="1193"/>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5" name="Freeform 238">
              <a:extLst>
                <a:ext uri="{FF2B5EF4-FFF2-40B4-BE49-F238E27FC236}">
                  <a16:creationId xmlns:a16="http://schemas.microsoft.com/office/drawing/2014/main" id="{87A9A955-CE7C-4F02-A83E-CB8B4B829343}"/>
                </a:ext>
              </a:extLst>
            </p:cNvPr>
            <p:cNvSpPr>
              <a:spLocks/>
            </p:cNvSpPr>
            <p:nvPr/>
          </p:nvSpPr>
          <p:spPr bwMode="auto">
            <a:xfrm>
              <a:off x="4505" y="1193"/>
              <a:ext cx="1" cy="511"/>
            </a:xfrm>
            <a:custGeom>
              <a:avLst/>
              <a:gdLst>
                <a:gd name="T0" fmla="*/ 0 w 1"/>
                <a:gd name="T1" fmla="*/ 0 h 8687"/>
                <a:gd name="T2" fmla="*/ 0 w 1"/>
                <a:gd name="T3" fmla="*/ 34 h 8687"/>
                <a:gd name="T4" fmla="*/ 0 w 1"/>
                <a:gd name="T5" fmla="*/ 70 h 8687"/>
                <a:gd name="T6" fmla="*/ 0 w 1"/>
                <a:gd name="T7" fmla="*/ 110 h 8687"/>
                <a:gd name="T8" fmla="*/ 0 w 1"/>
                <a:gd name="T9" fmla="*/ 151 h 8687"/>
                <a:gd name="T10" fmla="*/ 0 w 1"/>
                <a:gd name="T11" fmla="*/ 193 h 8687"/>
                <a:gd name="T12" fmla="*/ 0 w 1"/>
                <a:gd name="T13" fmla="*/ 236 h 8687"/>
                <a:gd name="T14" fmla="*/ 0 w 1"/>
                <a:gd name="T15" fmla="*/ 278 h 8687"/>
                <a:gd name="T16" fmla="*/ 0 w 1"/>
                <a:gd name="T17" fmla="*/ 319 h 8687"/>
                <a:gd name="T18" fmla="*/ 0 w 1"/>
                <a:gd name="T19" fmla="*/ 358 h 8687"/>
                <a:gd name="T20" fmla="*/ 0 w 1"/>
                <a:gd name="T21" fmla="*/ 394 h 8687"/>
                <a:gd name="T22" fmla="*/ 0 w 1"/>
                <a:gd name="T23" fmla="*/ 427 h 8687"/>
                <a:gd name="T24" fmla="*/ 0 w 1"/>
                <a:gd name="T25" fmla="*/ 455 h 8687"/>
                <a:gd name="T26" fmla="*/ 0 w 1"/>
                <a:gd name="T27" fmla="*/ 478 h 8687"/>
                <a:gd name="T28" fmla="*/ 0 w 1"/>
                <a:gd name="T29" fmla="*/ 496 h 8687"/>
                <a:gd name="T30" fmla="*/ 0 w 1"/>
                <a:gd name="T31" fmla="*/ 507 h 8687"/>
                <a:gd name="T32" fmla="*/ 0 w 1"/>
                <a:gd name="T33" fmla="*/ 511 h 86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8687">
                  <a:moveTo>
                    <a:pt x="0" y="0"/>
                  </a:moveTo>
                  <a:lnTo>
                    <a:pt x="0" y="571"/>
                  </a:lnTo>
                  <a:lnTo>
                    <a:pt x="0" y="1198"/>
                  </a:lnTo>
                  <a:lnTo>
                    <a:pt x="0" y="1868"/>
                  </a:lnTo>
                  <a:lnTo>
                    <a:pt x="0" y="2570"/>
                  </a:lnTo>
                  <a:lnTo>
                    <a:pt x="0" y="3288"/>
                  </a:lnTo>
                  <a:lnTo>
                    <a:pt x="0" y="4012"/>
                  </a:lnTo>
                  <a:lnTo>
                    <a:pt x="0" y="4727"/>
                  </a:lnTo>
                  <a:lnTo>
                    <a:pt x="0" y="5421"/>
                  </a:lnTo>
                  <a:lnTo>
                    <a:pt x="0" y="6082"/>
                  </a:lnTo>
                  <a:lnTo>
                    <a:pt x="0" y="6696"/>
                  </a:lnTo>
                  <a:lnTo>
                    <a:pt x="0" y="7251"/>
                  </a:lnTo>
                  <a:lnTo>
                    <a:pt x="0" y="7733"/>
                  </a:lnTo>
                  <a:lnTo>
                    <a:pt x="0" y="8131"/>
                  </a:lnTo>
                  <a:lnTo>
                    <a:pt x="0" y="8432"/>
                  </a:lnTo>
                  <a:lnTo>
                    <a:pt x="0" y="8621"/>
                  </a:lnTo>
                  <a:lnTo>
                    <a:pt x="0" y="8687"/>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56" name="Freeform 239">
              <a:extLst>
                <a:ext uri="{FF2B5EF4-FFF2-40B4-BE49-F238E27FC236}">
                  <a16:creationId xmlns:a16="http://schemas.microsoft.com/office/drawing/2014/main" id="{47832177-AC3D-49FF-86D6-8992D4118775}"/>
                </a:ext>
              </a:extLst>
            </p:cNvPr>
            <p:cNvSpPr>
              <a:spLocks/>
            </p:cNvSpPr>
            <p:nvPr/>
          </p:nvSpPr>
          <p:spPr bwMode="auto">
            <a:xfrm>
              <a:off x="4500" y="1193"/>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7" name="Freeform 240">
              <a:extLst>
                <a:ext uri="{FF2B5EF4-FFF2-40B4-BE49-F238E27FC236}">
                  <a16:creationId xmlns:a16="http://schemas.microsoft.com/office/drawing/2014/main" id="{03EB3A5E-FEA6-4464-BEAF-59F255C1C61D}"/>
                </a:ext>
              </a:extLst>
            </p:cNvPr>
            <p:cNvSpPr>
              <a:spLocks/>
            </p:cNvSpPr>
            <p:nvPr/>
          </p:nvSpPr>
          <p:spPr bwMode="auto">
            <a:xfrm>
              <a:off x="4500" y="1704"/>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8" name="Freeform 241">
              <a:extLst>
                <a:ext uri="{FF2B5EF4-FFF2-40B4-BE49-F238E27FC236}">
                  <a16:creationId xmlns:a16="http://schemas.microsoft.com/office/drawing/2014/main" id="{7D6CC78A-81C3-473F-9285-CF1E1FC3D107}"/>
                </a:ext>
              </a:extLst>
            </p:cNvPr>
            <p:cNvSpPr>
              <a:spLocks/>
            </p:cNvSpPr>
            <p:nvPr/>
          </p:nvSpPr>
          <p:spPr bwMode="auto">
            <a:xfrm>
              <a:off x="4505" y="849"/>
              <a:ext cx="692" cy="904"/>
            </a:xfrm>
            <a:custGeom>
              <a:avLst/>
              <a:gdLst>
                <a:gd name="T0" fmla="*/ 0 w 11768"/>
                <a:gd name="T1" fmla="*/ 856 h 15369"/>
                <a:gd name="T2" fmla="*/ 24 w 11768"/>
                <a:gd name="T3" fmla="*/ 856 h 15369"/>
                <a:gd name="T4" fmla="*/ 24 w 11768"/>
                <a:gd name="T5" fmla="*/ 880 h 15369"/>
                <a:gd name="T6" fmla="*/ 48 w 11768"/>
                <a:gd name="T7" fmla="*/ 880 h 15369"/>
                <a:gd name="T8" fmla="*/ 48 w 11768"/>
                <a:gd name="T9" fmla="*/ 904 h 15369"/>
                <a:gd name="T10" fmla="*/ 692 w 11768"/>
                <a:gd name="T11" fmla="*/ 904 h 15369"/>
                <a:gd name="T12" fmla="*/ 692 w 11768"/>
                <a:gd name="T13" fmla="*/ 0 h 15369"/>
                <a:gd name="T14" fmla="*/ 668 w 11768"/>
                <a:gd name="T15" fmla="*/ 0 h 153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768" h="15369">
                  <a:moveTo>
                    <a:pt x="0" y="14549"/>
                  </a:moveTo>
                  <a:lnTo>
                    <a:pt x="403" y="14549"/>
                  </a:lnTo>
                  <a:lnTo>
                    <a:pt x="403" y="14961"/>
                  </a:lnTo>
                  <a:lnTo>
                    <a:pt x="809" y="14961"/>
                  </a:lnTo>
                  <a:lnTo>
                    <a:pt x="809" y="15369"/>
                  </a:lnTo>
                  <a:lnTo>
                    <a:pt x="11768" y="15369"/>
                  </a:lnTo>
                  <a:lnTo>
                    <a:pt x="11768" y="0"/>
                  </a:lnTo>
                  <a:lnTo>
                    <a:pt x="11361"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pic>
        <p:nvPicPr>
          <p:cNvPr id="641" name="Picture 9">
            <a:extLst>
              <a:ext uri="{FF2B5EF4-FFF2-40B4-BE49-F238E27FC236}">
                <a16:creationId xmlns:a16="http://schemas.microsoft.com/office/drawing/2014/main" id="{23C5DF3F-6367-4736-ABBC-44D4FBE0EEF7}"/>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7004" y="2486718"/>
            <a:ext cx="613884" cy="7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2" name="Picture 9">
            <a:extLst>
              <a:ext uri="{FF2B5EF4-FFF2-40B4-BE49-F238E27FC236}">
                <a16:creationId xmlns:a16="http://schemas.microsoft.com/office/drawing/2014/main" id="{6FA97796-D527-48BE-B482-FDC8F5AF4785}"/>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3284" y="2596748"/>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3" name="Picture 9">
            <a:extLst>
              <a:ext uri="{FF2B5EF4-FFF2-40B4-BE49-F238E27FC236}">
                <a16:creationId xmlns:a16="http://schemas.microsoft.com/office/drawing/2014/main" id="{6AB9A635-5542-48C3-946E-F3D9D0C019A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7715" y="2584836"/>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4" name="テキスト ボックス 643">
            <a:extLst>
              <a:ext uri="{FF2B5EF4-FFF2-40B4-BE49-F238E27FC236}">
                <a16:creationId xmlns:a16="http://schemas.microsoft.com/office/drawing/2014/main" id="{AE8E505D-D869-4CBC-A212-376DDB223D5D}"/>
              </a:ext>
            </a:extLst>
          </p:cNvPr>
          <p:cNvSpPr txBox="1"/>
          <p:nvPr/>
        </p:nvSpPr>
        <p:spPr>
          <a:xfrm>
            <a:off x="6895985" y="2772134"/>
            <a:ext cx="973578" cy="954107"/>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規則集</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に基づく</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組織的</a:t>
            </a: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統治</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45" name="テキスト ボックス 644">
            <a:extLst>
              <a:ext uri="{FF2B5EF4-FFF2-40B4-BE49-F238E27FC236}">
                <a16:creationId xmlns:a16="http://schemas.microsoft.com/office/drawing/2014/main" id="{880BB3F6-492E-470A-B4F9-3523DCBBE14A}"/>
              </a:ext>
            </a:extLst>
          </p:cNvPr>
          <p:cNvSpPr txBox="1"/>
          <p:nvPr/>
        </p:nvSpPr>
        <p:spPr>
          <a:xfrm>
            <a:off x="8418069" y="2839801"/>
            <a:ext cx="1173595" cy="523220"/>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マニュアル</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主義</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46" name="テキスト ボックス 645">
            <a:extLst>
              <a:ext uri="{FF2B5EF4-FFF2-40B4-BE49-F238E27FC236}">
                <a16:creationId xmlns:a16="http://schemas.microsoft.com/office/drawing/2014/main" id="{809A71E0-0498-452D-91D6-CFF8F6EA57E8}"/>
              </a:ext>
            </a:extLst>
          </p:cNvPr>
          <p:cNvSpPr txBox="1"/>
          <p:nvPr/>
        </p:nvSpPr>
        <p:spPr>
          <a:xfrm>
            <a:off x="3130826" y="1893824"/>
            <a:ext cx="1261690" cy="738664"/>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知性と専門性</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に基づく</a:t>
            </a: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自律的統治</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53" name="フリーフォーム: 図形 652">
            <a:extLst>
              <a:ext uri="{FF2B5EF4-FFF2-40B4-BE49-F238E27FC236}">
                <a16:creationId xmlns:a16="http://schemas.microsoft.com/office/drawing/2014/main" id="{85F5C8D4-E6FA-42BB-8821-2393A12A91AC}"/>
              </a:ext>
            </a:extLst>
          </p:cNvPr>
          <p:cNvSpPr/>
          <p:nvPr/>
        </p:nvSpPr>
        <p:spPr>
          <a:xfrm rot="21297813">
            <a:off x="4723647" y="3419855"/>
            <a:ext cx="831965" cy="1409700"/>
          </a:xfrm>
          <a:custGeom>
            <a:avLst/>
            <a:gdLst>
              <a:gd name="connsiteX0" fmla="*/ 790575 w 831965"/>
              <a:gd name="connsiteY0" fmla="*/ 1409700 h 1409700"/>
              <a:gd name="connsiteX1" fmla="*/ 742950 w 831965"/>
              <a:gd name="connsiteY1" fmla="*/ 304800 h 1409700"/>
              <a:gd name="connsiteX2" fmla="*/ 0 w 831965"/>
              <a:gd name="connsiteY2" fmla="*/ 0 h 1409700"/>
              <a:gd name="connsiteX3" fmla="*/ 0 w 831965"/>
              <a:gd name="connsiteY3" fmla="*/ 0 h 1409700"/>
            </a:gdLst>
            <a:ahLst/>
            <a:cxnLst>
              <a:cxn ang="0">
                <a:pos x="connsiteX0" y="connsiteY0"/>
              </a:cxn>
              <a:cxn ang="0">
                <a:pos x="connsiteX1" y="connsiteY1"/>
              </a:cxn>
              <a:cxn ang="0">
                <a:pos x="connsiteX2" y="connsiteY2"/>
              </a:cxn>
              <a:cxn ang="0">
                <a:pos x="connsiteX3" y="connsiteY3"/>
              </a:cxn>
            </a:cxnLst>
            <a:rect l="l" t="t" r="r" b="b"/>
            <a:pathLst>
              <a:path w="831965" h="1409700">
                <a:moveTo>
                  <a:pt x="790575" y="1409700"/>
                </a:moveTo>
                <a:cubicBezTo>
                  <a:pt x="832643" y="974725"/>
                  <a:pt x="874712" y="539750"/>
                  <a:pt x="742950" y="304800"/>
                </a:cubicBezTo>
                <a:cubicBezTo>
                  <a:pt x="611188" y="69850"/>
                  <a:pt x="0" y="0"/>
                  <a:pt x="0" y="0"/>
                </a:cubicBezTo>
                <a:lnTo>
                  <a:pt x="0" y="0"/>
                </a:lnTo>
              </a:path>
            </a:pathLst>
          </a:custGeom>
          <a:noFill/>
          <a:ln w="28575">
            <a:solidFill>
              <a:srgbClr val="0000FF"/>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4" name="テキスト ボックス 653">
            <a:extLst>
              <a:ext uri="{FF2B5EF4-FFF2-40B4-BE49-F238E27FC236}">
                <a16:creationId xmlns:a16="http://schemas.microsoft.com/office/drawing/2014/main" id="{7940AFA2-8DCA-4BD5-A9A9-0DD0103AD85A}"/>
              </a:ext>
            </a:extLst>
          </p:cNvPr>
          <p:cNvSpPr txBox="1"/>
          <p:nvPr/>
        </p:nvSpPr>
        <p:spPr>
          <a:xfrm>
            <a:off x="4913261" y="3761528"/>
            <a:ext cx="611383" cy="1277273"/>
          </a:xfrm>
          <a:prstGeom prst="rect">
            <a:avLst/>
          </a:prstGeom>
          <a:noFill/>
        </p:spPr>
        <p:txBody>
          <a:bodyPr wrap="square" rtlCol="0">
            <a:spAutoFit/>
          </a:bodyPr>
          <a:lstStyle/>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希望と</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能力に</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より</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原理的には</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誰でも</a:t>
            </a:r>
            <a:endParaRPr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なれる</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p:txBody>
      </p:sp>
      <p:pic>
        <p:nvPicPr>
          <p:cNvPr id="655" name="図 654">
            <a:extLst>
              <a:ext uri="{FF2B5EF4-FFF2-40B4-BE49-F238E27FC236}">
                <a16:creationId xmlns:a16="http://schemas.microsoft.com/office/drawing/2014/main" id="{6C7ECCFD-5B09-4D81-821F-99819EC7D1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2843125"/>
            <a:ext cx="305902" cy="299660"/>
          </a:xfrm>
          <a:prstGeom prst="rect">
            <a:avLst/>
          </a:prstGeom>
        </p:spPr>
      </p:pic>
      <p:pic>
        <p:nvPicPr>
          <p:cNvPr id="656" name="図 655">
            <a:extLst>
              <a:ext uri="{FF2B5EF4-FFF2-40B4-BE49-F238E27FC236}">
                <a16:creationId xmlns:a16="http://schemas.microsoft.com/office/drawing/2014/main" id="{A567950D-9015-4F5D-BD7C-1794B7408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3072059"/>
            <a:ext cx="305902" cy="299660"/>
          </a:xfrm>
          <a:prstGeom prst="rect">
            <a:avLst/>
          </a:prstGeom>
        </p:spPr>
      </p:pic>
      <p:sp>
        <p:nvSpPr>
          <p:cNvPr id="657" name="テキスト ボックス 656">
            <a:extLst>
              <a:ext uri="{FF2B5EF4-FFF2-40B4-BE49-F238E27FC236}">
                <a16:creationId xmlns:a16="http://schemas.microsoft.com/office/drawing/2014/main" id="{10C0115B-4527-4AAF-994F-EC71B94AF23B}"/>
              </a:ext>
            </a:extLst>
          </p:cNvPr>
          <p:cNvSpPr txBox="1"/>
          <p:nvPr/>
        </p:nvSpPr>
        <p:spPr>
          <a:xfrm>
            <a:off x="1397905" y="117243"/>
            <a:ext cx="2482554" cy="338554"/>
          </a:xfrm>
          <a:prstGeom prst="rect">
            <a:avLst/>
          </a:prstGeom>
          <a:solidFill>
            <a:schemeClr val="accent6">
              <a:lumMod val="20000"/>
              <a:lumOff val="80000"/>
            </a:schemeClr>
          </a:solidFill>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0 </a:t>
            </a:r>
            <a:r>
              <a:rPr kumimoji="1" lang="ja-JP" altLang="en-US" sz="1600" dirty="0">
                <a:latin typeface="DN_TB_Shinbun_Gothic_Std_M" panose="02000503000000000000" pitchFamily="2" charset="-128"/>
                <a:ea typeface="DN_TB_Shinbun_Gothic_Std_M" panose="02000503000000000000" pitchFamily="2" charset="-128"/>
              </a:rPr>
              <a:t>から </a:t>
            </a:r>
            <a:r>
              <a:rPr kumimoji="1" lang="en-US" altLang="ja-JP" sz="1600" dirty="0">
                <a:latin typeface="DN_TB_Shinbun_Gothic_Std_M" panose="02000503000000000000" pitchFamily="2" charset="-128"/>
                <a:ea typeface="DN_TB_Shinbun_Gothic_Std_M" panose="02000503000000000000" pitchFamily="2" charset="-128"/>
              </a:rPr>
              <a:t>1 </a:t>
            </a:r>
            <a:r>
              <a:rPr kumimoji="1" lang="ja-JP" altLang="en-US" sz="1600" dirty="0">
                <a:latin typeface="DN_TB_Shinbun_Gothic_Std_M" panose="02000503000000000000" pitchFamily="2" charset="-128"/>
                <a:ea typeface="DN_TB_Shinbun_Gothic_Std_M" panose="02000503000000000000" pitchFamily="2" charset="-128"/>
              </a:rPr>
              <a:t>を生み出す役割</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658" name="テキスト ボックス 657">
            <a:extLst>
              <a:ext uri="{FF2B5EF4-FFF2-40B4-BE49-F238E27FC236}">
                <a16:creationId xmlns:a16="http://schemas.microsoft.com/office/drawing/2014/main" id="{EDC3B7F2-3D03-483C-A17D-6AB5BD20D113}"/>
              </a:ext>
            </a:extLst>
          </p:cNvPr>
          <p:cNvSpPr txBox="1"/>
          <p:nvPr/>
        </p:nvSpPr>
        <p:spPr>
          <a:xfrm>
            <a:off x="8112667" y="66668"/>
            <a:ext cx="2756089" cy="338554"/>
          </a:xfrm>
          <a:prstGeom prst="rect">
            <a:avLst/>
          </a:prstGeom>
          <a:solidFill>
            <a:schemeClr val="accent4">
              <a:lumMod val="20000"/>
              <a:lumOff val="80000"/>
            </a:schemeClr>
          </a:solidFill>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1 </a:t>
            </a:r>
            <a:r>
              <a:rPr kumimoji="1" lang="ja-JP" altLang="en-US" sz="1600" dirty="0">
                <a:latin typeface="DN_TB_Shinbun_Gothic_Std_M" panose="02000503000000000000" pitchFamily="2" charset="-128"/>
                <a:ea typeface="DN_TB_Shinbun_Gothic_Std_M" panose="02000503000000000000" pitchFamily="2" charset="-128"/>
              </a:rPr>
              <a:t>から </a:t>
            </a:r>
            <a:r>
              <a:rPr kumimoji="1" lang="en-US" altLang="ja-JP" sz="1600" dirty="0">
                <a:latin typeface="DN_TB_Shinbun_Gothic_Std_M" panose="02000503000000000000" pitchFamily="2" charset="-128"/>
                <a:ea typeface="DN_TB_Shinbun_Gothic_Std_M" panose="02000503000000000000" pitchFamily="2" charset="-128"/>
              </a:rPr>
              <a:t>100 </a:t>
            </a:r>
            <a:r>
              <a:rPr kumimoji="1" lang="ja-JP" altLang="en-US" sz="1600" dirty="0">
                <a:latin typeface="DN_TB_Shinbun_Gothic_Std_M" panose="02000503000000000000" pitchFamily="2" charset="-128"/>
                <a:ea typeface="DN_TB_Shinbun_Gothic_Std_M" panose="02000503000000000000" pitchFamily="2" charset="-128"/>
              </a:rPr>
              <a:t>を生み出す役割</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255" name="テキスト ボックス 254">
            <a:extLst>
              <a:ext uri="{FF2B5EF4-FFF2-40B4-BE49-F238E27FC236}">
                <a16:creationId xmlns:a16="http://schemas.microsoft.com/office/drawing/2014/main" id="{EB087571-7156-43CF-A7B0-0FCDED7AE913}"/>
              </a:ext>
            </a:extLst>
          </p:cNvPr>
          <p:cNvSpPr txBox="1"/>
          <p:nvPr/>
        </p:nvSpPr>
        <p:spPr>
          <a:xfrm>
            <a:off x="692127" y="4212484"/>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256" name="テキスト ボックス 255">
            <a:extLst>
              <a:ext uri="{FF2B5EF4-FFF2-40B4-BE49-F238E27FC236}">
                <a16:creationId xmlns:a16="http://schemas.microsoft.com/office/drawing/2014/main" id="{96D19F49-9FD7-46D3-B238-E39F2E046FE5}"/>
              </a:ext>
            </a:extLst>
          </p:cNvPr>
          <p:cNvSpPr txBox="1"/>
          <p:nvPr/>
        </p:nvSpPr>
        <p:spPr>
          <a:xfrm>
            <a:off x="2278789" y="4206575"/>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258" name="テキスト ボックス 257">
            <a:extLst>
              <a:ext uri="{FF2B5EF4-FFF2-40B4-BE49-F238E27FC236}">
                <a16:creationId xmlns:a16="http://schemas.microsoft.com/office/drawing/2014/main" id="{94943D11-00EB-4A52-A429-13104357FF25}"/>
              </a:ext>
            </a:extLst>
          </p:cNvPr>
          <p:cNvSpPr txBox="1"/>
          <p:nvPr/>
        </p:nvSpPr>
        <p:spPr>
          <a:xfrm>
            <a:off x="3880459" y="4237403"/>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pic>
        <p:nvPicPr>
          <p:cNvPr id="265" name="図 264">
            <a:extLst>
              <a:ext uri="{FF2B5EF4-FFF2-40B4-BE49-F238E27FC236}">
                <a16:creationId xmlns:a16="http://schemas.microsoft.com/office/drawing/2014/main" id="{6AB42E60-7293-446A-BE0B-1C5D4F8851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14987" y="1714562"/>
            <a:ext cx="1117601" cy="801182"/>
          </a:xfrm>
          <a:prstGeom prst="rect">
            <a:avLst/>
          </a:prstGeom>
        </p:spPr>
      </p:pic>
      <p:grpSp>
        <p:nvGrpSpPr>
          <p:cNvPr id="272" name="Group 82">
            <a:extLst>
              <a:ext uri="{FF2B5EF4-FFF2-40B4-BE49-F238E27FC236}">
                <a16:creationId xmlns:a16="http://schemas.microsoft.com/office/drawing/2014/main" id="{6E0BED00-2D33-41C3-86E6-B9E8D6C09A61}"/>
              </a:ext>
            </a:extLst>
          </p:cNvPr>
          <p:cNvGrpSpPr>
            <a:grpSpLocks noChangeAspect="1"/>
          </p:cNvGrpSpPr>
          <p:nvPr/>
        </p:nvGrpSpPr>
        <p:grpSpPr bwMode="auto">
          <a:xfrm>
            <a:off x="10309293" y="1021135"/>
            <a:ext cx="705694" cy="1435722"/>
            <a:chOff x="6422" y="1669"/>
            <a:chExt cx="928" cy="1888"/>
          </a:xfrm>
        </p:grpSpPr>
        <p:sp>
          <p:nvSpPr>
            <p:cNvPr id="273" name="AutoShape 81">
              <a:extLst>
                <a:ext uri="{FF2B5EF4-FFF2-40B4-BE49-F238E27FC236}">
                  <a16:creationId xmlns:a16="http://schemas.microsoft.com/office/drawing/2014/main" id="{B1B0EFEB-98E5-4FAF-A224-8176221E2323}"/>
                </a:ext>
              </a:extLst>
            </p:cNvPr>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74" name="Group 152">
              <a:extLst>
                <a:ext uri="{FF2B5EF4-FFF2-40B4-BE49-F238E27FC236}">
                  <a16:creationId xmlns:a16="http://schemas.microsoft.com/office/drawing/2014/main" id="{E5DB0C6D-6675-4526-996D-A7985BA40F96}"/>
                </a:ext>
              </a:extLst>
            </p:cNvPr>
            <p:cNvGrpSpPr>
              <a:grpSpLocks/>
            </p:cNvGrpSpPr>
            <p:nvPr/>
          </p:nvGrpSpPr>
          <p:grpSpPr bwMode="auto">
            <a:xfrm>
              <a:off x="6427" y="1674"/>
              <a:ext cx="918" cy="1807"/>
              <a:chOff x="6427" y="1674"/>
              <a:chExt cx="918" cy="1807"/>
            </a:xfrm>
          </p:grpSpPr>
          <p:grpSp>
            <p:nvGrpSpPr>
              <p:cNvPr id="275" name="Group 89">
                <a:extLst>
                  <a:ext uri="{FF2B5EF4-FFF2-40B4-BE49-F238E27FC236}">
                    <a16:creationId xmlns:a16="http://schemas.microsoft.com/office/drawing/2014/main" id="{32C6018C-9964-4714-BF00-32874E9755DA}"/>
                  </a:ext>
                </a:extLst>
              </p:cNvPr>
              <p:cNvGrpSpPr>
                <a:grpSpLocks/>
              </p:cNvGrpSpPr>
              <p:nvPr/>
            </p:nvGrpSpPr>
            <p:grpSpPr bwMode="auto">
              <a:xfrm>
                <a:off x="6852" y="3268"/>
                <a:ext cx="354" cy="213"/>
                <a:chOff x="6852" y="3268"/>
                <a:chExt cx="354" cy="213"/>
              </a:xfrm>
            </p:grpSpPr>
            <p:sp>
              <p:nvSpPr>
                <p:cNvPr id="338" name="Freeform 83">
                  <a:extLst>
                    <a:ext uri="{FF2B5EF4-FFF2-40B4-BE49-F238E27FC236}">
                      <a16:creationId xmlns:a16="http://schemas.microsoft.com/office/drawing/2014/main" id="{C8433CE1-D097-4CED-BCCA-F9CB2161D327}"/>
                    </a:ext>
                  </a:extLst>
                </p:cNvPr>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339" name="Group 88">
                  <a:extLst>
                    <a:ext uri="{FF2B5EF4-FFF2-40B4-BE49-F238E27FC236}">
                      <a16:creationId xmlns:a16="http://schemas.microsoft.com/office/drawing/2014/main" id="{146B7AF1-E982-43A9-9C10-B285A8BAEF7C}"/>
                    </a:ext>
                  </a:extLst>
                </p:cNvPr>
                <p:cNvGrpSpPr>
                  <a:grpSpLocks/>
                </p:cNvGrpSpPr>
                <p:nvPr/>
              </p:nvGrpSpPr>
              <p:grpSpPr bwMode="auto">
                <a:xfrm>
                  <a:off x="6861" y="3312"/>
                  <a:ext cx="316" cy="146"/>
                  <a:chOff x="6861" y="3312"/>
                  <a:chExt cx="316" cy="146"/>
                </a:xfrm>
              </p:grpSpPr>
              <p:sp>
                <p:nvSpPr>
                  <p:cNvPr id="340" name="Freeform 84">
                    <a:extLst>
                      <a:ext uri="{FF2B5EF4-FFF2-40B4-BE49-F238E27FC236}">
                        <a16:creationId xmlns:a16="http://schemas.microsoft.com/office/drawing/2014/main" id="{4BC8F0B8-D766-4FA8-BE79-9D78A198C16B}"/>
                      </a:ext>
                    </a:extLst>
                  </p:cNvPr>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 name="Freeform 85">
                    <a:extLst>
                      <a:ext uri="{FF2B5EF4-FFF2-40B4-BE49-F238E27FC236}">
                        <a16:creationId xmlns:a16="http://schemas.microsoft.com/office/drawing/2014/main" id="{629109C9-B064-4FC6-AD2A-6AC24673413A}"/>
                      </a:ext>
                    </a:extLst>
                  </p:cNvPr>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 name="Freeform 86">
                    <a:extLst>
                      <a:ext uri="{FF2B5EF4-FFF2-40B4-BE49-F238E27FC236}">
                        <a16:creationId xmlns:a16="http://schemas.microsoft.com/office/drawing/2014/main" id="{C9FD1245-CC4C-4804-818A-FDFC5C23C597}"/>
                      </a:ext>
                    </a:extLst>
                  </p:cNvPr>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3" name="Freeform 87">
                    <a:extLst>
                      <a:ext uri="{FF2B5EF4-FFF2-40B4-BE49-F238E27FC236}">
                        <a16:creationId xmlns:a16="http://schemas.microsoft.com/office/drawing/2014/main" id="{195E5450-170A-46FA-B405-69DE3664321B}"/>
                      </a:ext>
                    </a:extLst>
                  </p:cNvPr>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76" name="Group 109">
                <a:extLst>
                  <a:ext uri="{FF2B5EF4-FFF2-40B4-BE49-F238E27FC236}">
                    <a16:creationId xmlns:a16="http://schemas.microsoft.com/office/drawing/2014/main" id="{52AAF56E-5B72-4098-AE24-768C922AE4E7}"/>
                  </a:ext>
                </a:extLst>
              </p:cNvPr>
              <p:cNvGrpSpPr>
                <a:grpSpLocks/>
              </p:cNvGrpSpPr>
              <p:nvPr/>
            </p:nvGrpSpPr>
            <p:grpSpPr bwMode="auto">
              <a:xfrm>
                <a:off x="6561" y="1862"/>
                <a:ext cx="784" cy="1497"/>
                <a:chOff x="6561" y="1862"/>
                <a:chExt cx="784" cy="1497"/>
              </a:xfrm>
            </p:grpSpPr>
            <p:sp>
              <p:nvSpPr>
                <p:cNvPr id="319" name="Freeform 90">
                  <a:extLst>
                    <a:ext uri="{FF2B5EF4-FFF2-40B4-BE49-F238E27FC236}">
                      <a16:creationId xmlns:a16="http://schemas.microsoft.com/office/drawing/2014/main" id="{41B64D5A-0545-4909-8A21-5FE976778601}"/>
                    </a:ext>
                  </a:extLst>
                </p:cNvPr>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0" name="Freeform 91">
                  <a:extLst>
                    <a:ext uri="{FF2B5EF4-FFF2-40B4-BE49-F238E27FC236}">
                      <a16:creationId xmlns:a16="http://schemas.microsoft.com/office/drawing/2014/main" id="{391B82E0-CBE9-45D7-983D-BAB78588B03C}"/>
                    </a:ext>
                  </a:extLst>
                </p:cNvPr>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1" name="Freeform 92">
                  <a:extLst>
                    <a:ext uri="{FF2B5EF4-FFF2-40B4-BE49-F238E27FC236}">
                      <a16:creationId xmlns:a16="http://schemas.microsoft.com/office/drawing/2014/main" id="{434CEBD2-32D3-489F-AAB1-62714927675A}"/>
                    </a:ext>
                  </a:extLst>
                </p:cNvPr>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2" name="Freeform 93">
                  <a:extLst>
                    <a:ext uri="{FF2B5EF4-FFF2-40B4-BE49-F238E27FC236}">
                      <a16:creationId xmlns:a16="http://schemas.microsoft.com/office/drawing/2014/main" id="{3F9CF7AA-A27F-45FC-BD21-7DEC49EBE250}"/>
                    </a:ext>
                  </a:extLst>
                </p:cNvPr>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3" name="Freeform 94">
                  <a:extLst>
                    <a:ext uri="{FF2B5EF4-FFF2-40B4-BE49-F238E27FC236}">
                      <a16:creationId xmlns:a16="http://schemas.microsoft.com/office/drawing/2014/main" id="{B61B022F-4D3F-4EAE-B552-102BCA371640}"/>
                    </a:ext>
                  </a:extLst>
                </p:cNvPr>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4" name="Freeform 95">
                  <a:extLst>
                    <a:ext uri="{FF2B5EF4-FFF2-40B4-BE49-F238E27FC236}">
                      <a16:creationId xmlns:a16="http://schemas.microsoft.com/office/drawing/2014/main" id="{2CD10F8F-C146-4E72-883F-B1A61775B490}"/>
                    </a:ext>
                  </a:extLst>
                </p:cNvPr>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5" name="Freeform 96">
                  <a:extLst>
                    <a:ext uri="{FF2B5EF4-FFF2-40B4-BE49-F238E27FC236}">
                      <a16:creationId xmlns:a16="http://schemas.microsoft.com/office/drawing/2014/main" id="{54C602F5-6752-431E-A6CD-1393745BAE33}"/>
                    </a:ext>
                  </a:extLst>
                </p:cNvPr>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6" name="Freeform 97">
                  <a:extLst>
                    <a:ext uri="{FF2B5EF4-FFF2-40B4-BE49-F238E27FC236}">
                      <a16:creationId xmlns:a16="http://schemas.microsoft.com/office/drawing/2014/main" id="{21082E3C-083F-44BA-A4F4-FA30AD28035B}"/>
                    </a:ext>
                  </a:extLst>
                </p:cNvPr>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7" name="Freeform 98">
                  <a:extLst>
                    <a:ext uri="{FF2B5EF4-FFF2-40B4-BE49-F238E27FC236}">
                      <a16:creationId xmlns:a16="http://schemas.microsoft.com/office/drawing/2014/main" id="{08D4E719-217F-4669-A2B5-1C3210484C83}"/>
                    </a:ext>
                  </a:extLst>
                </p:cNvPr>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8" name="Freeform 99">
                  <a:extLst>
                    <a:ext uri="{FF2B5EF4-FFF2-40B4-BE49-F238E27FC236}">
                      <a16:creationId xmlns:a16="http://schemas.microsoft.com/office/drawing/2014/main" id="{7D6BF6E5-8102-4362-8FF6-432C2FCCE3F5}"/>
                    </a:ext>
                  </a:extLst>
                </p:cNvPr>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9" name="Freeform 100">
                  <a:extLst>
                    <a:ext uri="{FF2B5EF4-FFF2-40B4-BE49-F238E27FC236}">
                      <a16:creationId xmlns:a16="http://schemas.microsoft.com/office/drawing/2014/main" id="{36F432BC-52EE-4851-A353-FA0587C05F1F}"/>
                    </a:ext>
                  </a:extLst>
                </p:cNvPr>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0" name="Freeform 101">
                  <a:extLst>
                    <a:ext uri="{FF2B5EF4-FFF2-40B4-BE49-F238E27FC236}">
                      <a16:creationId xmlns:a16="http://schemas.microsoft.com/office/drawing/2014/main" id="{44B27323-77B7-46EA-9C8C-6056A3C2990C}"/>
                    </a:ext>
                  </a:extLst>
                </p:cNvPr>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1" name="Freeform 102">
                  <a:extLst>
                    <a:ext uri="{FF2B5EF4-FFF2-40B4-BE49-F238E27FC236}">
                      <a16:creationId xmlns:a16="http://schemas.microsoft.com/office/drawing/2014/main" id="{FD8D84EC-80D4-4333-9696-FEBCEF1C0CEF}"/>
                    </a:ext>
                  </a:extLst>
                </p:cNvPr>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2" name="Freeform 103">
                  <a:extLst>
                    <a:ext uri="{FF2B5EF4-FFF2-40B4-BE49-F238E27FC236}">
                      <a16:creationId xmlns:a16="http://schemas.microsoft.com/office/drawing/2014/main" id="{3B00ACF8-306C-45B1-8EBF-C4972955AAFB}"/>
                    </a:ext>
                  </a:extLst>
                </p:cNvPr>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3" name="Oval 104">
                  <a:extLst>
                    <a:ext uri="{FF2B5EF4-FFF2-40B4-BE49-F238E27FC236}">
                      <a16:creationId xmlns:a16="http://schemas.microsoft.com/office/drawing/2014/main" id="{30A93F40-C6AE-4F37-85FB-2FAE15C05CF9}"/>
                    </a:ext>
                  </a:extLst>
                </p:cNvPr>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4" name="Oval 105">
                  <a:extLst>
                    <a:ext uri="{FF2B5EF4-FFF2-40B4-BE49-F238E27FC236}">
                      <a16:creationId xmlns:a16="http://schemas.microsoft.com/office/drawing/2014/main" id="{8799573B-2B2D-4EC5-95F4-91B2E9EFCFAD}"/>
                    </a:ext>
                  </a:extLst>
                </p:cNvPr>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5" name="Freeform 106">
                  <a:extLst>
                    <a:ext uri="{FF2B5EF4-FFF2-40B4-BE49-F238E27FC236}">
                      <a16:creationId xmlns:a16="http://schemas.microsoft.com/office/drawing/2014/main" id="{19D3ED1E-35C1-4368-AF22-458416097746}"/>
                    </a:ext>
                  </a:extLst>
                </p:cNvPr>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6" name="Freeform 107">
                  <a:extLst>
                    <a:ext uri="{FF2B5EF4-FFF2-40B4-BE49-F238E27FC236}">
                      <a16:creationId xmlns:a16="http://schemas.microsoft.com/office/drawing/2014/main" id="{1B8A3DCE-2C2E-4FDF-B52B-1AB0002C5236}"/>
                    </a:ext>
                  </a:extLst>
                </p:cNvPr>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7" name="Freeform 108">
                  <a:extLst>
                    <a:ext uri="{FF2B5EF4-FFF2-40B4-BE49-F238E27FC236}">
                      <a16:creationId xmlns:a16="http://schemas.microsoft.com/office/drawing/2014/main" id="{43DC3C78-DB9F-45E9-80A4-55263F560715}"/>
                    </a:ext>
                  </a:extLst>
                </p:cNvPr>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77" name="Group 121">
                <a:extLst>
                  <a:ext uri="{FF2B5EF4-FFF2-40B4-BE49-F238E27FC236}">
                    <a16:creationId xmlns:a16="http://schemas.microsoft.com/office/drawing/2014/main" id="{A3422523-65AA-4785-8B35-6E9D5F8EC351}"/>
                  </a:ext>
                </a:extLst>
              </p:cNvPr>
              <p:cNvGrpSpPr>
                <a:grpSpLocks/>
              </p:cNvGrpSpPr>
              <p:nvPr/>
            </p:nvGrpSpPr>
            <p:grpSpPr bwMode="auto">
              <a:xfrm>
                <a:off x="6427" y="1938"/>
                <a:ext cx="190" cy="119"/>
                <a:chOff x="6427" y="1938"/>
                <a:chExt cx="190" cy="119"/>
              </a:xfrm>
            </p:grpSpPr>
            <p:grpSp>
              <p:nvGrpSpPr>
                <p:cNvPr id="308" name="Group 119">
                  <a:extLst>
                    <a:ext uri="{FF2B5EF4-FFF2-40B4-BE49-F238E27FC236}">
                      <a16:creationId xmlns:a16="http://schemas.microsoft.com/office/drawing/2014/main" id="{A9D7954F-CDE1-4079-A1DD-D5C81B06167A}"/>
                    </a:ext>
                  </a:extLst>
                </p:cNvPr>
                <p:cNvGrpSpPr>
                  <a:grpSpLocks/>
                </p:cNvGrpSpPr>
                <p:nvPr/>
              </p:nvGrpSpPr>
              <p:grpSpPr bwMode="auto">
                <a:xfrm>
                  <a:off x="6427" y="1938"/>
                  <a:ext cx="172" cy="105"/>
                  <a:chOff x="6427" y="1938"/>
                  <a:chExt cx="172" cy="105"/>
                </a:xfrm>
              </p:grpSpPr>
              <p:sp>
                <p:nvSpPr>
                  <p:cNvPr id="310" name="Freeform 110">
                    <a:extLst>
                      <a:ext uri="{FF2B5EF4-FFF2-40B4-BE49-F238E27FC236}">
                        <a16:creationId xmlns:a16="http://schemas.microsoft.com/office/drawing/2014/main" id="{FCD1CB27-371D-4CD1-9C85-DEE84628B764}"/>
                      </a:ext>
                    </a:extLst>
                  </p:cNvPr>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1" name="Freeform 111">
                    <a:extLst>
                      <a:ext uri="{FF2B5EF4-FFF2-40B4-BE49-F238E27FC236}">
                        <a16:creationId xmlns:a16="http://schemas.microsoft.com/office/drawing/2014/main" id="{073B9810-BB9B-48AB-AEB1-AFB09B05A3A5}"/>
                      </a:ext>
                    </a:extLst>
                  </p:cNvPr>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2" name="Freeform 112">
                    <a:extLst>
                      <a:ext uri="{FF2B5EF4-FFF2-40B4-BE49-F238E27FC236}">
                        <a16:creationId xmlns:a16="http://schemas.microsoft.com/office/drawing/2014/main" id="{C287AFB6-01E9-427B-9B9E-4E43BD774BD7}"/>
                      </a:ext>
                    </a:extLst>
                  </p:cNvPr>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3" name="Freeform 113">
                    <a:extLst>
                      <a:ext uri="{FF2B5EF4-FFF2-40B4-BE49-F238E27FC236}">
                        <a16:creationId xmlns:a16="http://schemas.microsoft.com/office/drawing/2014/main" id="{746DC606-CB7E-434F-A4AC-CDBFF143E668}"/>
                      </a:ext>
                    </a:extLst>
                  </p:cNvPr>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4" name="Freeform 114">
                    <a:extLst>
                      <a:ext uri="{FF2B5EF4-FFF2-40B4-BE49-F238E27FC236}">
                        <a16:creationId xmlns:a16="http://schemas.microsoft.com/office/drawing/2014/main" id="{283F6762-F9E9-4D74-82AE-29E16FB68531}"/>
                      </a:ext>
                    </a:extLst>
                  </p:cNvPr>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5" name="Freeform 115">
                    <a:extLst>
                      <a:ext uri="{FF2B5EF4-FFF2-40B4-BE49-F238E27FC236}">
                        <a16:creationId xmlns:a16="http://schemas.microsoft.com/office/drawing/2014/main" id="{10AE4F68-87E1-40F3-B608-BFE8F3BB9382}"/>
                      </a:ext>
                    </a:extLst>
                  </p:cNvPr>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6" name="Freeform 116">
                    <a:extLst>
                      <a:ext uri="{FF2B5EF4-FFF2-40B4-BE49-F238E27FC236}">
                        <a16:creationId xmlns:a16="http://schemas.microsoft.com/office/drawing/2014/main" id="{947C956F-ACF1-45A6-98EA-E3E47248CBB2}"/>
                      </a:ext>
                    </a:extLst>
                  </p:cNvPr>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7" name="Freeform 117">
                    <a:extLst>
                      <a:ext uri="{FF2B5EF4-FFF2-40B4-BE49-F238E27FC236}">
                        <a16:creationId xmlns:a16="http://schemas.microsoft.com/office/drawing/2014/main" id="{586F89E3-0D89-4ED1-A2C7-D1849EEFA5E1}"/>
                      </a:ext>
                    </a:extLst>
                  </p:cNvPr>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8" name="Freeform 118">
                    <a:extLst>
                      <a:ext uri="{FF2B5EF4-FFF2-40B4-BE49-F238E27FC236}">
                        <a16:creationId xmlns:a16="http://schemas.microsoft.com/office/drawing/2014/main" id="{9877A05E-ACBE-47B3-B2CB-67970ACBB1D3}"/>
                      </a:ext>
                    </a:extLst>
                  </p:cNvPr>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9" name="Freeform 120">
                  <a:extLst>
                    <a:ext uri="{FF2B5EF4-FFF2-40B4-BE49-F238E27FC236}">
                      <a16:creationId xmlns:a16="http://schemas.microsoft.com/office/drawing/2014/main" id="{31676221-F696-4652-AD2A-B22EE9829C7C}"/>
                    </a:ext>
                  </a:extLst>
                </p:cNvPr>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78" name="Group 141">
                <a:extLst>
                  <a:ext uri="{FF2B5EF4-FFF2-40B4-BE49-F238E27FC236}">
                    <a16:creationId xmlns:a16="http://schemas.microsoft.com/office/drawing/2014/main" id="{1B3FCD93-8F1F-4683-9969-6DF8316093A5}"/>
                  </a:ext>
                </a:extLst>
              </p:cNvPr>
              <p:cNvGrpSpPr>
                <a:grpSpLocks/>
              </p:cNvGrpSpPr>
              <p:nvPr/>
            </p:nvGrpSpPr>
            <p:grpSpPr bwMode="auto">
              <a:xfrm>
                <a:off x="6949" y="1674"/>
                <a:ext cx="193" cy="267"/>
                <a:chOff x="6949" y="1674"/>
                <a:chExt cx="193" cy="267"/>
              </a:xfrm>
            </p:grpSpPr>
            <p:sp>
              <p:nvSpPr>
                <p:cNvPr id="289" name="Freeform 122">
                  <a:extLst>
                    <a:ext uri="{FF2B5EF4-FFF2-40B4-BE49-F238E27FC236}">
                      <a16:creationId xmlns:a16="http://schemas.microsoft.com/office/drawing/2014/main" id="{7B228B88-CF98-45A8-B8AB-D0CE0877BA45}"/>
                    </a:ext>
                  </a:extLst>
                </p:cNvPr>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0" name="Freeform 123">
                  <a:extLst>
                    <a:ext uri="{FF2B5EF4-FFF2-40B4-BE49-F238E27FC236}">
                      <a16:creationId xmlns:a16="http://schemas.microsoft.com/office/drawing/2014/main" id="{6D18DB97-87AE-4EEB-9BCF-1A0D42E8785B}"/>
                    </a:ext>
                  </a:extLst>
                </p:cNvPr>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1" name="Freeform 124">
                  <a:extLst>
                    <a:ext uri="{FF2B5EF4-FFF2-40B4-BE49-F238E27FC236}">
                      <a16:creationId xmlns:a16="http://schemas.microsoft.com/office/drawing/2014/main" id="{BCF314E0-31A9-419E-8DCC-B0F890687717}"/>
                    </a:ext>
                  </a:extLst>
                </p:cNvPr>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Freeform 125">
                  <a:extLst>
                    <a:ext uri="{FF2B5EF4-FFF2-40B4-BE49-F238E27FC236}">
                      <a16:creationId xmlns:a16="http://schemas.microsoft.com/office/drawing/2014/main" id="{84757280-676B-40C2-A8D9-9A1F5002D2A9}"/>
                    </a:ext>
                  </a:extLst>
                </p:cNvPr>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Freeform 126">
                  <a:extLst>
                    <a:ext uri="{FF2B5EF4-FFF2-40B4-BE49-F238E27FC236}">
                      <a16:creationId xmlns:a16="http://schemas.microsoft.com/office/drawing/2014/main" id="{54935849-9875-409A-BF70-AFA0675BBACA}"/>
                    </a:ext>
                  </a:extLst>
                </p:cNvPr>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4" name="Freeform 127">
                  <a:extLst>
                    <a:ext uri="{FF2B5EF4-FFF2-40B4-BE49-F238E27FC236}">
                      <a16:creationId xmlns:a16="http://schemas.microsoft.com/office/drawing/2014/main" id="{A2EB4574-BD9F-4A49-B9DD-BF39D19EFB88}"/>
                    </a:ext>
                  </a:extLst>
                </p:cNvPr>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5" name="Freeform 128">
                  <a:extLst>
                    <a:ext uri="{FF2B5EF4-FFF2-40B4-BE49-F238E27FC236}">
                      <a16:creationId xmlns:a16="http://schemas.microsoft.com/office/drawing/2014/main" id="{6275C081-4098-4FFF-AA7F-BD3C28F73D84}"/>
                    </a:ext>
                  </a:extLst>
                </p:cNvPr>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6" name="Freeform 129">
                  <a:extLst>
                    <a:ext uri="{FF2B5EF4-FFF2-40B4-BE49-F238E27FC236}">
                      <a16:creationId xmlns:a16="http://schemas.microsoft.com/office/drawing/2014/main" id="{2BE4D58B-B2F5-4BBC-BC88-D0FBF50B73EE}"/>
                    </a:ext>
                  </a:extLst>
                </p:cNvPr>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7" name="Freeform 130">
                  <a:extLst>
                    <a:ext uri="{FF2B5EF4-FFF2-40B4-BE49-F238E27FC236}">
                      <a16:creationId xmlns:a16="http://schemas.microsoft.com/office/drawing/2014/main" id="{465A338D-8BC8-4355-8E1D-E7F4EB94DAF5}"/>
                    </a:ext>
                  </a:extLst>
                </p:cNvPr>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Freeform 131">
                  <a:extLst>
                    <a:ext uri="{FF2B5EF4-FFF2-40B4-BE49-F238E27FC236}">
                      <a16:creationId xmlns:a16="http://schemas.microsoft.com/office/drawing/2014/main" id="{FB2350F9-9C1C-448D-9E2F-4FDD6E8EC0D0}"/>
                    </a:ext>
                  </a:extLst>
                </p:cNvPr>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Freeform 132">
                  <a:extLst>
                    <a:ext uri="{FF2B5EF4-FFF2-40B4-BE49-F238E27FC236}">
                      <a16:creationId xmlns:a16="http://schemas.microsoft.com/office/drawing/2014/main" id="{82DF9ACE-5FCC-44C0-8F7E-444888059D13}"/>
                    </a:ext>
                  </a:extLst>
                </p:cNvPr>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0" name="Freeform 133">
                  <a:extLst>
                    <a:ext uri="{FF2B5EF4-FFF2-40B4-BE49-F238E27FC236}">
                      <a16:creationId xmlns:a16="http://schemas.microsoft.com/office/drawing/2014/main" id="{5A50D59D-7A04-43B7-A0BE-4B5235DA3DCE}"/>
                    </a:ext>
                  </a:extLst>
                </p:cNvPr>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1" name="Freeform 134">
                  <a:extLst>
                    <a:ext uri="{FF2B5EF4-FFF2-40B4-BE49-F238E27FC236}">
                      <a16:creationId xmlns:a16="http://schemas.microsoft.com/office/drawing/2014/main" id="{FD0DC9FC-2792-432E-AFCB-42696AD5A908}"/>
                    </a:ext>
                  </a:extLst>
                </p:cNvPr>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2" name="Freeform 135">
                  <a:extLst>
                    <a:ext uri="{FF2B5EF4-FFF2-40B4-BE49-F238E27FC236}">
                      <a16:creationId xmlns:a16="http://schemas.microsoft.com/office/drawing/2014/main" id="{9A1D3F38-066E-41BD-BF48-9E4B26A604A8}"/>
                    </a:ext>
                  </a:extLst>
                </p:cNvPr>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Freeform 136">
                  <a:extLst>
                    <a:ext uri="{FF2B5EF4-FFF2-40B4-BE49-F238E27FC236}">
                      <a16:creationId xmlns:a16="http://schemas.microsoft.com/office/drawing/2014/main" id="{7C4948A5-3BE8-4748-9DBD-02B6507503B1}"/>
                    </a:ext>
                  </a:extLst>
                </p:cNvPr>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Freeform 137">
                  <a:extLst>
                    <a:ext uri="{FF2B5EF4-FFF2-40B4-BE49-F238E27FC236}">
                      <a16:creationId xmlns:a16="http://schemas.microsoft.com/office/drawing/2014/main" id="{1F113244-C347-49F8-9390-3AAD8750C0AA}"/>
                    </a:ext>
                  </a:extLst>
                </p:cNvPr>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5" name="Freeform 138">
                  <a:extLst>
                    <a:ext uri="{FF2B5EF4-FFF2-40B4-BE49-F238E27FC236}">
                      <a16:creationId xmlns:a16="http://schemas.microsoft.com/office/drawing/2014/main" id="{7FD6CD0D-44EF-489B-ADC6-E0CD7301B1A3}"/>
                    </a:ext>
                  </a:extLst>
                </p:cNvPr>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6" name="Freeform 139">
                  <a:extLst>
                    <a:ext uri="{FF2B5EF4-FFF2-40B4-BE49-F238E27FC236}">
                      <a16:creationId xmlns:a16="http://schemas.microsoft.com/office/drawing/2014/main" id="{12C2A189-DA07-4657-A8B9-68993A94322D}"/>
                    </a:ext>
                  </a:extLst>
                </p:cNvPr>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7" name="Freeform 140">
                  <a:extLst>
                    <a:ext uri="{FF2B5EF4-FFF2-40B4-BE49-F238E27FC236}">
                      <a16:creationId xmlns:a16="http://schemas.microsoft.com/office/drawing/2014/main" id="{E613DCFE-5ABD-45A2-9E14-5842D2ECDDC2}"/>
                    </a:ext>
                  </a:extLst>
                </p:cNvPr>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79" name="Group 151">
                <a:extLst>
                  <a:ext uri="{FF2B5EF4-FFF2-40B4-BE49-F238E27FC236}">
                    <a16:creationId xmlns:a16="http://schemas.microsoft.com/office/drawing/2014/main" id="{49F02A1D-CF51-426A-885C-4B1E3506FACE}"/>
                  </a:ext>
                </a:extLst>
              </p:cNvPr>
              <p:cNvGrpSpPr>
                <a:grpSpLocks/>
              </p:cNvGrpSpPr>
              <p:nvPr/>
            </p:nvGrpSpPr>
            <p:grpSpPr bwMode="auto">
              <a:xfrm>
                <a:off x="7183" y="2468"/>
                <a:ext cx="107" cy="181"/>
                <a:chOff x="7183" y="2468"/>
                <a:chExt cx="107" cy="181"/>
              </a:xfrm>
            </p:grpSpPr>
            <p:grpSp>
              <p:nvGrpSpPr>
                <p:cNvPr id="280" name="Group 149">
                  <a:extLst>
                    <a:ext uri="{FF2B5EF4-FFF2-40B4-BE49-F238E27FC236}">
                      <a16:creationId xmlns:a16="http://schemas.microsoft.com/office/drawing/2014/main" id="{97308794-F32D-4626-92E3-7E8B6CF265A9}"/>
                    </a:ext>
                  </a:extLst>
                </p:cNvPr>
                <p:cNvGrpSpPr>
                  <a:grpSpLocks/>
                </p:cNvGrpSpPr>
                <p:nvPr/>
              </p:nvGrpSpPr>
              <p:grpSpPr bwMode="auto">
                <a:xfrm>
                  <a:off x="7183" y="2484"/>
                  <a:ext cx="96" cy="165"/>
                  <a:chOff x="7183" y="2484"/>
                  <a:chExt cx="96" cy="165"/>
                </a:xfrm>
              </p:grpSpPr>
              <p:sp>
                <p:nvSpPr>
                  <p:cNvPr id="282" name="Freeform 142">
                    <a:extLst>
                      <a:ext uri="{FF2B5EF4-FFF2-40B4-BE49-F238E27FC236}">
                        <a16:creationId xmlns:a16="http://schemas.microsoft.com/office/drawing/2014/main" id="{E8F0BFF0-B3BE-4C1B-A8F7-69EF8559A9B3}"/>
                      </a:ext>
                    </a:extLst>
                  </p:cNvPr>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3" name="Freeform 143">
                    <a:extLst>
                      <a:ext uri="{FF2B5EF4-FFF2-40B4-BE49-F238E27FC236}">
                        <a16:creationId xmlns:a16="http://schemas.microsoft.com/office/drawing/2014/main" id="{2E617318-32AC-4C1C-9FA6-7D4790D6FE00}"/>
                      </a:ext>
                    </a:extLst>
                  </p:cNvPr>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4" name="Freeform 144">
                    <a:extLst>
                      <a:ext uri="{FF2B5EF4-FFF2-40B4-BE49-F238E27FC236}">
                        <a16:creationId xmlns:a16="http://schemas.microsoft.com/office/drawing/2014/main" id="{B55E1332-4C22-4912-B0B3-6D69967EDB8A}"/>
                      </a:ext>
                    </a:extLst>
                  </p:cNvPr>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5" name="Freeform 145">
                    <a:extLst>
                      <a:ext uri="{FF2B5EF4-FFF2-40B4-BE49-F238E27FC236}">
                        <a16:creationId xmlns:a16="http://schemas.microsoft.com/office/drawing/2014/main" id="{9A72663A-7C7B-42E1-ADF2-1756A8DD2439}"/>
                      </a:ext>
                    </a:extLst>
                  </p:cNvPr>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6" name="Freeform 146">
                    <a:extLst>
                      <a:ext uri="{FF2B5EF4-FFF2-40B4-BE49-F238E27FC236}">
                        <a16:creationId xmlns:a16="http://schemas.microsoft.com/office/drawing/2014/main" id="{CB5E697E-F098-4B1C-A4BE-19D84A592A20}"/>
                      </a:ext>
                    </a:extLst>
                  </p:cNvPr>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7" name="Freeform 147">
                    <a:extLst>
                      <a:ext uri="{FF2B5EF4-FFF2-40B4-BE49-F238E27FC236}">
                        <a16:creationId xmlns:a16="http://schemas.microsoft.com/office/drawing/2014/main" id="{98F313E7-2807-4702-8EB5-527F2B371A51}"/>
                      </a:ext>
                    </a:extLst>
                  </p:cNvPr>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8" name="Freeform 148">
                    <a:extLst>
                      <a:ext uri="{FF2B5EF4-FFF2-40B4-BE49-F238E27FC236}">
                        <a16:creationId xmlns:a16="http://schemas.microsoft.com/office/drawing/2014/main" id="{0477E74E-6854-4FA5-96E6-D026929CBB20}"/>
                      </a:ext>
                    </a:extLst>
                  </p:cNvPr>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81" name="Freeform 150">
                  <a:extLst>
                    <a:ext uri="{FF2B5EF4-FFF2-40B4-BE49-F238E27FC236}">
                      <a16:creationId xmlns:a16="http://schemas.microsoft.com/office/drawing/2014/main" id="{4C5843DB-5761-4748-9276-44CAA0FCC327}"/>
                    </a:ext>
                  </a:extLst>
                </p:cNvPr>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344" name="スライド番号プレースホルダー 3">
            <a:extLst>
              <a:ext uri="{FF2B5EF4-FFF2-40B4-BE49-F238E27FC236}">
                <a16:creationId xmlns:a16="http://schemas.microsoft.com/office/drawing/2014/main" id="{CDAB908A-B46B-4615-A79B-259F2BD8906A}"/>
              </a:ext>
            </a:extLst>
          </p:cNvPr>
          <p:cNvSpPr>
            <a:spLocks noGrp="1"/>
          </p:cNvSpPr>
          <p:nvPr>
            <p:ph type="sldNum" sz="quarter" idx="12"/>
          </p:nvPr>
        </p:nvSpPr>
        <p:spPr>
          <a:xfrm>
            <a:off x="8610600" y="6356350"/>
            <a:ext cx="3425890" cy="365125"/>
          </a:xfrm>
        </p:spPr>
        <p:txBody>
          <a:bodyPr/>
          <a:lstStyle/>
          <a:p>
            <a:fld id="{63DCA85F-F225-44A4-AEA8-9083CAE61796}" type="slidenum">
              <a:rPr kumimoji="1" lang="ja-JP" altLang="en-US" smtClean="0"/>
              <a:t>86</a:t>
            </a:fld>
            <a:endParaRPr kumimoji="1" lang="ja-JP" altLang="en-US" dirty="0"/>
          </a:p>
        </p:txBody>
      </p:sp>
      <p:sp>
        <p:nvSpPr>
          <p:cNvPr id="348" name="テキスト ボックス 347">
            <a:extLst>
              <a:ext uri="{FF2B5EF4-FFF2-40B4-BE49-F238E27FC236}">
                <a16:creationId xmlns:a16="http://schemas.microsoft.com/office/drawing/2014/main" id="{3B440B28-F70C-4CF0-A8EF-D9ABD867A1D6}"/>
              </a:ext>
            </a:extLst>
          </p:cNvPr>
          <p:cNvSpPr txBox="1"/>
          <p:nvPr/>
        </p:nvSpPr>
        <p:spPr>
          <a:xfrm>
            <a:off x="5426062" y="322858"/>
            <a:ext cx="4088478" cy="400110"/>
          </a:xfrm>
          <a:prstGeom prst="rect">
            <a:avLst/>
          </a:prstGeom>
          <a:noFill/>
        </p:spPr>
        <p:txBody>
          <a:bodyPr wrap="square" rtlCol="0">
            <a:spAutoFit/>
          </a:bodyPr>
          <a:lstStyle/>
          <a:p>
            <a:r>
              <a:rPr kumimoji="1" lang="ja-JP" altLang="en-US" sz="2000" dirty="0">
                <a:latin typeface="DN_TB_Shinbun_Gothic_Std_M" panose="02000503000000000000" pitchFamily="2" charset="-128"/>
                <a:ea typeface="DN_TB_Shinbun_Gothic_Std_M" panose="02000503000000000000" pitchFamily="2" charset="-128"/>
              </a:rPr>
              <a:t>組織 </a:t>
            </a:r>
            <a:r>
              <a:rPr kumimoji="1" lang="en-US" altLang="ja-JP" sz="2000" dirty="0">
                <a:latin typeface="DN_TB_Shinbun_Gothic_Std_M" panose="02000503000000000000" pitchFamily="2" charset="-128"/>
                <a:ea typeface="DN_TB_Shinbun_Gothic_Std_M" panose="02000503000000000000" pitchFamily="2" charset="-128"/>
              </a:rPr>
              <a:t>(</a:t>
            </a:r>
            <a:r>
              <a:rPr kumimoji="1" lang="ja-JP" altLang="en-US" sz="2000" dirty="0">
                <a:latin typeface="DN_TB_Shinbun_Gothic_Std_M" panose="02000503000000000000" pitchFamily="2" charset="-128"/>
                <a:ea typeface="DN_TB_Shinbun_Gothic_Std_M" panose="02000503000000000000" pitchFamily="2" charset="-128"/>
              </a:rPr>
              <a:t>企業・行政庁・独法 </a:t>
            </a:r>
            <a:r>
              <a:rPr kumimoji="1" lang="en-US" altLang="ja-JP" sz="2000" dirty="0" err="1">
                <a:latin typeface="DN_TB_Shinbun_Gothic_Std_M" panose="02000503000000000000" pitchFamily="2" charset="-128"/>
                <a:ea typeface="DN_TB_Shinbun_Gothic_Std_M" panose="02000503000000000000" pitchFamily="2" charset="-128"/>
              </a:rPr>
              <a:t>etc</a:t>
            </a:r>
            <a:r>
              <a:rPr kumimoji="1" lang="en-US" altLang="ja-JP" sz="2000" dirty="0">
                <a:latin typeface="DN_TB_Shinbun_Gothic_Std_M" panose="02000503000000000000" pitchFamily="2" charset="-128"/>
                <a:ea typeface="DN_TB_Shinbun_Gothic_Std_M" panose="02000503000000000000" pitchFamily="2" charset="-128"/>
              </a:rPr>
              <a:t>)</a:t>
            </a:r>
            <a:endParaRPr kumimoji="1" lang="ja-JP" altLang="en-US" sz="2000" dirty="0">
              <a:latin typeface="DN_TB_Shinbun_Gothic_Std_M" panose="02000503000000000000" pitchFamily="2" charset="-128"/>
              <a:ea typeface="DN_TB_Shinbun_Gothic_Std_M" panose="02000503000000000000" pitchFamily="2" charset="-128"/>
            </a:endParaRPr>
          </a:p>
        </p:txBody>
      </p:sp>
      <p:sp>
        <p:nvSpPr>
          <p:cNvPr id="354" name="テキスト ボックス 353">
            <a:extLst>
              <a:ext uri="{FF2B5EF4-FFF2-40B4-BE49-F238E27FC236}">
                <a16:creationId xmlns:a16="http://schemas.microsoft.com/office/drawing/2014/main" id="{E92F569E-14D8-47CE-A598-2E8F20B1F343}"/>
              </a:ext>
            </a:extLst>
          </p:cNvPr>
          <p:cNvSpPr txBox="1"/>
          <p:nvPr/>
        </p:nvSpPr>
        <p:spPr>
          <a:xfrm>
            <a:off x="983874" y="4772320"/>
            <a:ext cx="3578460" cy="1477328"/>
          </a:xfrm>
          <a:prstGeom prst="rect">
            <a:avLst/>
          </a:prstGeom>
          <a:solidFill>
            <a:schemeClr val="accent6">
              <a:lumMod val="20000"/>
              <a:lumOff val="80000"/>
            </a:schemeClr>
          </a:solidFill>
        </p:spPr>
        <p:txBody>
          <a:bodyPr wrap="square" rtlCol="0">
            <a:spAutoFit/>
          </a:bodyPr>
          <a:lstStyle/>
          <a:p>
            <a:r>
              <a:rPr kumimoji="1" lang="en-US" altLang="ja-JP" dirty="0">
                <a:latin typeface="DN_TB_Shinbun_Gothic_Std_M" panose="02000503000000000000" pitchFamily="2" charset="-128"/>
                <a:ea typeface="DN_TB_Shinbun_Gothic_Std_M" panose="02000503000000000000" pitchFamily="2" charset="-128"/>
              </a:rPr>
              <a:t>[</a:t>
            </a:r>
            <a:r>
              <a:rPr kumimoji="1" lang="ja-JP" altLang="en-US" dirty="0">
                <a:latin typeface="DN_TB_Shinbun_Gothic_Std_M" panose="02000503000000000000" pitchFamily="2" charset="-128"/>
                <a:ea typeface="DN_TB_Shinbun_Gothic_Std_M" panose="02000503000000000000" pitchFamily="2" charset="-128"/>
              </a:rPr>
              <a:t>行動規範</a:t>
            </a:r>
            <a:r>
              <a:rPr kumimoji="1" lang="en-US" altLang="ja-JP" dirty="0">
                <a:latin typeface="DN_TB_Shinbun_Gothic_Std_M" panose="02000503000000000000" pitchFamily="2" charset="-128"/>
                <a:ea typeface="DN_TB_Shinbun_Gothic_Std_M" panose="02000503000000000000" pitchFamily="2" charset="-128"/>
              </a:rPr>
              <a:t>(A)]</a:t>
            </a:r>
            <a:r>
              <a:rPr kumimoji="1" lang="en-US" altLang="ja-JP" dirty="0">
                <a:latin typeface="DN_TB_Shinbun_Mincho_Std_L" panose="02000503000000000000" pitchFamily="2" charset="-128"/>
                <a:ea typeface="DN_TB_Shinbun_Mincho_Std_L" panose="02000503000000000000" pitchFamily="2" charset="-128"/>
              </a:rPr>
              <a:t> </a:t>
            </a:r>
            <a:r>
              <a:rPr kumimoji="1" lang="ja-JP" altLang="en-US" b="1" dirty="0">
                <a:latin typeface="DN_TB_Shinbun_Mincho_Std_L" panose="02000503000000000000" pitchFamily="2" charset="-128"/>
                <a:ea typeface="DN_TB_Shinbun_Mincho_Std_L" panose="02000503000000000000" pitchFamily="2" charset="-128"/>
              </a:rPr>
              <a:t>大学的・研究者的</a:t>
            </a:r>
          </a:p>
          <a:p>
            <a:r>
              <a:rPr kumimoji="1" lang="ja-JP" altLang="en-US" b="1" dirty="0">
                <a:latin typeface="DN_TB_Shinbun_Mincho_Std_L" panose="02000503000000000000" pitchFamily="2" charset="-128"/>
                <a:ea typeface="DN_TB_Shinbun_Mincho_Std_L" panose="02000503000000000000" pitchFamily="2" charset="-128"/>
              </a:rPr>
              <a:t>試行錯誤主義・同僚主義・独立</a:t>
            </a:r>
          </a:p>
          <a:p>
            <a:r>
              <a:rPr kumimoji="1" lang="ja-JP" altLang="en-US" b="1" dirty="0">
                <a:latin typeface="DN_TB_Shinbun_Mincho_Std_L" panose="02000503000000000000" pitchFamily="2" charset="-128"/>
                <a:ea typeface="DN_TB_Shinbun_Mincho_Std_L" panose="02000503000000000000" pitchFamily="2" charset="-128"/>
              </a:rPr>
              <a:t>組織的指揮命令体系に属さない</a:t>
            </a:r>
          </a:p>
          <a:p>
            <a:r>
              <a:rPr kumimoji="1" lang="ja-JP" altLang="en-US" b="1" dirty="0">
                <a:latin typeface="DN_TB_Shinbun_Mincho_Std_L" panose="02000503000000000000" pitchFamily="2" charset="-128"/>
                <a:ea typeface="DN_TB_Shinbun_Mincho_Std_L" panose="02000503000000000000" pitchFamily="2" charset="-128"/>
              </a:rPr>
              <a:t>原則的自由／例外的規制</a:t>
            </a:r>
          </a:p>
          <a:p>
            <a:r>
              <a:rPr kumimoji="1" lang="ja-JP" altLang="en-US" b="1" dirty="0">
                <a:latin typeface="DN_TB_Shinbun_Mincho_Std_L" panose="02000503000000000000" pitchFamily="2" charset="-128"/>
                <a:ea typeface="DN_TB_Shinbun_Mincho_Std_L" panose="02000503000000000000" pitchFamily="2" charset="-128"/>
              </a:rPr>
              <a:t>専門家としての意思決定</a:t>
            </a:r>
            <a:endParaRPr kumimoji="1" lang="en-US" altLang="ja-JP" b="1" dirty="0">
              <a:latin typeface="DN_TB_Shinbun_Mincho_Std_L" panose="02000503000000000000" pitchFamily="2" charset="-128"/>
              <a:ea typeface="DN_TB_Shinbun_Mincho_Std_L" panose="02000503000000000000" pitchFamily="2" charset="-128"/>
            </a:endParaRPr>
          </a:p>
        </p:txBody>
      </p:sp>
      <p:sp>
        <p:nvSpPr>
          <p:cNvPr id="355" name="テキスト ボックス 354">
            <a:extLst>
              <a:ext uri="{FF2B5EF4-FFF2-40B4-BE49-F238E27FC236}">
                <a16:creationId xmlns:a16="http://schemas.microsoft.com/office/drawing/2014/main" id="{39ED4F13-050A-4B9B-B327-74FDCBBD5AE3}"/>
              </a:ext>
            </a:extLst>
          </p:cNvPr>
          <p:cNvSpPr txBox="1"/>
          <p:nvPr/>
        </p:nvSpPr>
        <p:spPr>
          <a:xfrm>
            <a:off x="7780483" y="5758232"/>
            <a:ext cx="4012885" cy="738664"/>
          </a:xfrm>
          <a:prstGeom prst="rect">
            <a:avLst/>
          </a:prstGeom>
          <a:solidFill>
            <a:schemeClr val="accent4">
              <a:lumMod val="20000"/>
              <a:lumOff val="80000"/>
            </a:schemeClr>
          </a:solidFill>
        </p:spPr>
        <p:txBody>
          <a:bodyPr wrap="square" rtlCol="0">
            <a:spAutoFit/>
          </a:bodyPr>
          <a:lstStyle/>
          <a:p>
            <a:pPr algn="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行動規範</a:t>
            </a:r>
            <a:r>
              <a:rPr lang="en-US" altLang="ja-JP" sz="1400" dirty="0">
                <a:latin typeface="DN_TB_Shinbun_Gothic_Std_M" panose="02000503000000000000" pitchFamily="2" charset="-128"/>
                <a:ea typeface="DN_TB_Shinbun_Gothic_Std_M" panose="02000503000000000000" pitchFamily="2" charset="-128"/>
              </a:rPr>
              <a:t>(B)</a:t>
            </a:r>
            <a:r>
              <a:rPr kumimoji="1" lang="en-US" altLang="ja-JP" sz="1400" dirty="0">
                <a:latin typeface="DN_TB_Shinbun_Gothic_Std_M" panose="02000503000000000000" pitchFamily="2" charset="-128"/>
                <a:ea typeface="DN_TB_Shinbun_Gothic_Std_M" panose="02000503000000000000" pitchFamily="2" charset="-128"/>
              </a:rPr>
              <a:t>] </a:t>
            </a:r>
            <a:r>
              <a:rPr kumimoji="1" lang="ja-JP" altLang="en-US" sz="1400" b="1" dirty="0">
                <a:latin typeface="DN_TB_Shinbun_Mincho_Std_L" panose="02000503000000000000" pitchFamily="2" charset="-128"/>
                <a:ea typeface="DN_TB_Shinbun_Mincho_Std_L" panose="02000503000000000000" pitchFamily="2" charset="-128"/>
              </a:rPr>
              <a:t>企業的・従業員的・計画主義</a:t>
            </a:r>
            <a:endParaRPr kumimoji="1" lang="en-US" altLang="ja-JP" sz="1400" b="1" dirty="0">
              <a:latin typeface="DN_TB_Shinbun_Mincho_Std_L" panose="02000503000000000000" pitchFamily="2" charset="-128"/>
              <a:ea typeface="DN_TB_Shinbun_Mincho_Std_L" panose="02000503000000000000" pitchFamily="2" charset="-128"/>
            </a:endParaRPr>
          </a:p>
          <a:p>
            <a:pPr algn="r"/>
            <a:r>
              <a:rPr kumimoji="1" lang="ja-JP" altLang="en-US" sz="1400" b="1" dirty="0">
                <a:latin typeface="DN_TB_Shinbun_Mincho_Std_L" panose="02000503000000000000" pitchFamily="2" charset="-128"/>
                <a:ea typeface="DN_TB_Shinbun_Mincho_Std_L" panose="02000503000000000000" pitchFamily="2" charset="-128"/>
              </a:rPr>
              <a:t>官僚主義・従属・組織的指揮命令体系に服する</a:t>
            </a:r>
            <a:endParaRPr kumimoji="1" lang="en-US" altLang="ja-JP" sz="1400" b="1" dirty="0">
              <a:latin typeface="DN_TB_Shinbun_Mincho_Std_L" panose="02000503000000000000" pitchFamily="2" charset="-128"/>
              <a:ea typeface="DN_TB_Shinbun_Mincho_Std_L" panose="02000503000000000000" pitchFamily="2" charset="-128"/>
            </a:endParaRPr>
          </a:p>
          <a:p>
            <a:pPr algn="r"/>
            <a:r>
              <a:rPr kumimoji="1" lang="ja-JP" altLang="en-US" sz="1400" b="1" dirty="0">
                <a:latin typeface="DN_TB_Shinbun_Mincho_Std_L" panose="02000503000000000000" pitchFamily="2" charset="-128"/>
                <a:ea typeface="DN_TB_Shinbun_Mincho_Std_L" panose="02000503000000000000" pitchFamily="2" charset="-128"/>
              </a:rPr>
              <a:t>原則的規制／例外的自由・組織的な意思決定</a:t>
            </a:r>
            <a:endParaRPr kumimoji="1" lang="en-US" altLang="ja-JP" sz="1400" b="1" dirty="0">
              <a:latin typeface="DN_TB_Shinbun_Mincho_Std_L" panose="02000503000000000000" pitchFamily="2" charset="-128"/>
              <a:ea typeface="DN_TB_Shinbun_Mincho_Std_L" panose="02000503000000000000" pitchFamily="2" charset="-128"/>
            </a:endParaRPr>
          </a:p>
        </p:txBody>
      </p:sp>
      <p:sp>
        <p:nvSpPr>
          <p:cNvPr id="2" name="四角形: 角を丸くする 1">
            <a:extLst>
              <a:ext uri="{FF2B5EF4-FFF2-40B4-BE49-F238E27FC236}">
                <a16:creationId xmlns:a16="http://schemas.microsoft.com/office/drawing/2014/main" id="{21FD0355-DBBA-49BB-9AC4-BB97EBA75C5F}"/>
              </a:ext>
            </a:extLst>
          </p:cNvPr>
          <p:cNvSpPr/>
          <p:nvPr/>
        </p:nvSpPr>
        <p:spPr>
          <a:xfrm>
            <a:off x="70957" y="522913"/>
            <a:ext cx="5209126" cy="6034664"/>
          </a:xfrm>
          <a:prstGeom prst="roundRect">
            <a:avLst/>
          </a:prstGeom>
          <a:no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右 2">
            <a:extLst>
              <a:ext uri="{FF2B5EF4-FFF2-40B4-BE49-F238E27FC236}">
                <a16:creationId xmlns:a16="http://schemas.microsoft.com/office/drawing/2014/main" id="{C2081813-1B35-43E0-B13A-C7487F6CEE60}"/>
              </a:ext>
            </a:extLst>
          </p:cNvPr>
          <p:cNvSpPr/>
          <p:nvPr/>
        </p:nvSpPr>
        <p:spPr>
          <a:xfrm rot="12614725">
            <a:off x="5046792" y="6147774"/>
            <a:ext cx="437961" cy="31116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6C421D4-4F40-4F75-954A-E6D4021C980B}"/>
              </a:ext>
            </a:extLst>
          </p:cNvPr>
          <p:cNvSpPr txBox="1"/>
          <p:nvPr/>
        </p:nvSpPr>
        <p:spPr>
          <a:xfrm>
            <a:off x="5451681" y="6256416"/>
            <a:ext cx="3568895" cy="584775"/>
          </a:xfrm>
          <a:prstGeom prst="rect">
            <a:avLst/>
          </a:prstGeom>
          <a:noFill/>
        </p:spPr>
        <p:txBody>
          <a:bodyPr wrap="square" rtlCol="0">
            <a:spAutoFit/>
          </a:bodyPr>
          <a:lstStyle/>
          <a:p>
            <a:r>
              <a:rPr kumimoji="1" lang="ja-JP" altLang="en-US" sz="3200" b="1" dirty="0">
                <a:solidFill>
                  <a:schemeClr val="accent2">
                    <a:lumMod val="75000"/>
                  </a:schemeClr>
                </a:solidFill>
              </a:rPr>
              <a:t>コレの復活</a:t>
            </a:r>
          </a:p>
        </p:txBody>
      </p:sp>
    </p:spTree>
    <p:extLst>
      <p:ext uri="{BB962C8B-B14F-4D97-AF65-F5344CB8AC3E}">
        <p14:creationId xmlns:p14="http://schemas.microsoft.com/office/powerpoint/2010/main" val="28687776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B2A9E-4202-4E14-9C95-993F618E6742}"/>
              </a:ext>
            </a:extLst>
          </p:cNvPr>
          <p:cNvSpPr>
            <a:spLocks noGrp="1"/>
          </p:cNvSpPr>
          <p:nvPr>
            <p:ph type="title"/>
          </p:nvPr>
        </p:nvSpPr>
        <p:spPr/>
        <p:txBody>
          <a:bodyPr/>
          <a:lstStyle/>
          <a:p>
            <a:r>
              <a:rPr kumimoji="1" lang="en-US" altLang="ja-JP" dirty="0"/>
              <a:t>(</a:t>
            </a:r>
            <a:r>
              <a:rPr kumimoji="1" lang="ja-JP" altLang="en-US" dirty="0"/>
              <a:t>ウ</a:t>
            </a:r>
            <a:r>
              <a:rPr kumimoji="1" lang="en-US" altLang="ja-JP" dirty="0"/>
              <a:t>) </a:t>
            </a:r>
            <a:r>
              <a:rPr kumimoji="1" lang="ja-JP" altLang="en-US" dirty="0"/>
              <a:t>安価かつ必須な</a:t>
            </a:r>
            <a:br>
              <a:rPr kumimoji="1" lang="en-US" altLang="ja-JP" dirty="0"/>
            </a:br>
            <a:r>
              <a:rPr kumimoji="1" lang="ja-JP" altLang="en-US" dirty="0"/>
              <a:t>共通的資源の入手の即時性。</a:t>
            </a:r>
          </a:p>
        </p:txBody>
      </p:sp>
      <p:sp>
        <p:nvSpPr>
          <p:cNvPr id="3" name="コンテンツ プレースホルダー 2">
            <a:extLst>
              <a:ext uri="{FF2B5EF4-FFF2-40B4-BE49-F238E27FC236}">
                <a16:creationId xmlns:a16="http://schemas.microsoft.com/office/drawing/2014/main" id="{65081C77-9F8E-4F0D-AAB9-ACA170EC065F}"/>
              </a:ext>
            </a:extLst>
          </p:cNvPr>
          <p:cNvSpPr>
            <a:spLocks noGrp="1"/>
          </p:cNvSpPr>
          <p:nvPr>
            <p:ph idx="1"/>
          </p:nvPr>
        </p:nvSpPr>
        <p:spPr>
          <a:xfrm>
            <a:off x="838200" y="1743283"/>
            <a:ext cx="10515600" cy="4096703"/>
          </a:xfrm>
        </p:spPr>
        <p:txBody>
          <a:bodyPr>
            <a:normAutofit fontScale="92500" lnSpcReduction="10000"/>
          </a:bodyPr>
          <a:lstStyle/>
          <a:p>
            <a:r>
              <a:rPr kumimoji="1" lang="en-US" altLang="ja-JP" dirty="0"/>
              <a:t>AI </a:t>
            </a:r>
            <a:r>
              <a:rPr kumimoji="1" lang="ja-JP" altLang="en-US" dirty="0"/>
              <a:t>やクラウドの技術形成には、安価かつ必須の共通的資源を多量に必要とする。</a:t>
            </a:r>
            <a:endParaRPr kumimoji="1" lang="en-US" altLang="ja-JP" dirty="0"/>
          </a:p>
          <a:p>
            <a:pPr lvl="1"/>
            <a:r>
              <a:rPr kumimoji="1" lang="ja-JP" altLang="en-US" dirty="0"/>
              <a:t>たとえば、石油化学製品の研究開発であれば、ポリエチレン等の実験材料、試薬、検査機器、実験炉などの実験器具が必要であるが、それと同様。</a:t>
            </a:r>
            <a:endParaRPr kumimoji="1" lang="en-US" altLang="ja-JP" dirty="0"/>
          </a:p>
          <a:p>
            <a:r>
              <a:rPr lang="ja-JP" altLang="en-US" dirty="0"/>
              <a:t>これらの安価かつ必須の資源の入手可能性には、</a:t>
            </a:r>
            <a:r>
              <a:rPr lang="ja-JP" altLang="en-US" b="1" u="sng" dirty="0"/>
              <a:t>即時性を要する</a:t>
            </a:r>
            <a:r>
              <a:rPr lang="ja-JP" altLang="en-US" dirty="0"/>
              <a:t>。</a:t>
            </a:r>
          </a:p>
          <a:p>
            <a:r>
              <a:rPr lang="ja-JP" altLang="en-US" dirty="0"/>
              <a:t>必要性の認識から、できるだけ短時間で、手元で利用可能となる必要がある。</a:t>
            </a:r>
          </a:p>
          <a:p>
            <a:pPr lvl="1"/>
            <a:r>
              <a:rPr lang="ja-JP" altLang="en-US" dirty="0"/>
              <a:t>発意から実装まで時間が経過すると、発意内容の記憶の精度が飛散劣化するとともに、意欲が低下するという不利益が大きいため。</a:t>
            </a:r>
          </a:p>
          <a:p>
            <a:r>
              <a:rPr lang="ja-JP" altLang="en-US" dirty="0"/>
              <a:t>👉 ある程度余剰でもよいので必要な安価物品を揃えておくことにより、それにより結果的に使われない品のコストよりも、即時性が失われることにより逸失する研究上の生成価値が上回る。</a:t>
            </a:r>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DD511DCF-83E3-464B-9DCC-6953836C87C6}"/>
              </a:ext>
            </a:extLst>
          </p:cNvPr>
          <p:cNvSpPr>
            <a:spLocks noGrp="1"/>
          </p:cNvSpPr>
          <p:nvPr>
            <p:ph type="sldNum" sz="quarter" idx="12"/>
          </p:nvPr>
        </p:nvSpPr>
        <p:spPr/>
        <p:txBody>
          <a:bodyPr/>
          <a:lstStyle/>
          <a:p>
            <a:fld id="{63DCA85F-F225-44A4-AEA8-9083CAE61796}" type="slidenum">
              <a:rPr kumimoji="1" lang="ja-JP" altLang="en-US" smtClean="0"/>
              <a:t>87</a:t>
            </a:fld>
            <a:endParaRPr kumimoji="1" lang="ja-JP" altLang="en-US" dirty="0"/>
          </a:p>
        </p:txBody>
      </p:sp>
      <p:sp>
        <p:nvSpPr>
          <p:cNvPr id="5" name="テキスト ボックス 4">
            <a:extLst>
              <a:ext uri="{FF2B5EF4-FFF2-40B4-BE49-F238E27FC236}">
                <a16:creationId xmlns:a16="http://schemas.microsoft.com/office/drawing/2014/main" id="{08EB4D6B-8107-430A-BEF6-C0BDD947312A}"/>
              </a:ext>
            </a:extLst>
          </p:cNvPr>
          <p:cNvSpPr txBox="1"/>
          <p:nvPr/>
        </p:nvSpPr>
        <p:spPr>
          <a:xfrm>
            <a:off x="5741670" y="5378321"/>
            <a:ext cx="5875020" cy="923330"/>
          </a:xfrm>
          <a:prstGeom prst="rect">
            <a:avLst/>
          </a:prstGeom>
          <a:solidFill>
            <a:srgbClr val="FFFFCC"/>
          </a:solidFill>
        </p:spPr>
        <p:txBody>
          <a:bodyPr wrap="square" rtlCol="0">
            <a:spAutoFit/>
          </a:bodyPr>
          <a:lstStyle/>
          <a:p>
            <a:r>
              <a:rPr kumimoji="1" lang="ja-JP" altLang="en-US" b="1" dirty="0"/>
              <a:t>当事者 </a:t>
            </a:r>
            <a:r>
              <a:rPr kumimoji="1" lang="en-US" altLang="ja-JP" b="1" dirty="0"/>
              <a:t>(</a:t>
            </a:r>
            <a:r>
              <a:rPr kumimoji="1" lang="ja-JP" altLang="en-US" b="1" dirty="0"/>
              <a:t>現在の若手優秀人材</a:t>
            </a:r>
            <a:r>
              <a:rPr kumimoji="1" lang="en-US" altLang="ja-JP" b="1" dirty="0"/>
              <a:t>) </a:t>
            </a:r>
            <a:r>
              <a:rPr kumimoji="1" lang="ja-JP" altLang="en-US" b="1" dirty="0"/>
              <a:t>の感覚</a:t>
            </a:r>
            <a:r>
              <a:rPr kumimoji="1" lang="en-US" altLang="ja-JP" b="1" dirty="0"/>
              <a:t>:</a:t>
            </a:r>
          </a:p>
          <a:p>
            <a:r>
              <a:rPr kumimoji="1" lang="ja-JP" altLang="en-US" b="1" dirty="0"/>
              <a:t>「即時性」 </a:t>
            </a:r>
            <a:r>
              <a:rPr kumimoji="1" lang="en-US" altLang="ja-JP" b="1" dirty="0"/>
              <a:t>=</a:t>
            </a:r>
            <a:r>
              <a:rPr kumimoji="1" lang="ja-JP" altLang="en-US" b="1" dirty="0"/>
              <a:t> 「即刻」を意味する。</a:t>
            </a:r>
            <a:r>
              <a:rPr kumimoji="1" lang="ja-JP" altLang="en-US" dirty="0"/>
              <a:t>当日中か、せいぜい、翌日。</a:t>
            </a:r>
          </a:p>
          <a:p>
            <a:r>
              <a:rPr kumimoji="1" lang="ja-JP" altLang="en-US" dirty="0"/>
              <a:t>数日 ～ 数週間待て、というのでは、手遅れである。</a:t>
            </a:r>
          </a:p>
        </p:txBody>
      </p:sp>
      <p:sp>
        <p:nvSpPr>
          <p:cNvPr id="6" name="テキスト ボックス 5">
            <a:extLst>
              <a:ext uri="{FF2B5EF4-FFF2-40B4-BE49-F238E27FC236}">
                <a16:creationId xmlns:a16="http://schemas.microsoft.com/office/drawing/2014/main" id="{3FC74714-1A67-4F2F-8809-5CAEE6561459}"/>
              </a:ext>
            </a:extLst>
          </p:cNvPr>
          <p:cNvSpPr txBox="1"/>
          <p:nvPr/>
        </p:nvSpPr>
        <p:spPr>
          <a:xfrm>
            <a:off x="838200" y="5655320"/>
            <a:ext cx="4488180" cy="646331"/>
          </a:xfrm>
          <a:prstGeom prst="rect">
            <a:avLst/>
          </a:prstGeom>
          <a:solidFill>
            <a:schemeClr val="accent4">
              <a:lumMod val="20000"/>
              <a:lumOff val="80000"/>
            </a:schemeClr>
          </a:solidFill>
        </p:spPr>
        <p:txBody>
          <a:bodyPr wrap="square" rtlCol="0">
            <a:spAutoFit/>
          </a:bodyPr>
          <a:lstStyle/>
          <a:p>
            <a:r>
              <a:rPr kumimoji="1" lang="ja-JP" altLang="en-US" b="1" dirty="0"/>
              <a:t>われわれ </a:t>
            </a:r>
            <a:r>
              <a:rPr kumimoji="1" lang="en-US" altLang="ja-JP" b="1" dirty="0"/>
              <a:t>(</a:t>
            </a:r>
            <a:r>
              <a:rPr kumimoji="1" lang="ja-JP" altLang="en-US" b="1" dirty="0"/>
              <a:t>旧体制</a:t>
            </a:r>
            <a:r>
              <a:rPr kumimoji="1" lang="en-US" altLang="ja-JP" b="1" dirty="0"/>
              <a:t>) </a:t>
            </a:r>
            <a:r>
              <a:rPr kumimoji="1" lang="ja-JP" altLang="en-US" b="1" dirty="0"/>
              <a:t>の感覚</a:t>
            </a:r>
            <a:r>
              <a:rPr kumimoji="1" lang="en-US" altLang="ja-JP" b="1" dirty="0"/>
              <a:t>:</a:t>
            </a:r>
          </a:p>
          <a:p>
            <a:r>
              <a:rPr kumimoji="1" lang="ja-JP" altLang="en-US" b="1" dirty="0"/>
              <a:t>「即時性」 </a:t>
            </a:r>
            <a:r>
              <a:rPr kumimoji="1" lang="en-US" altLang="ja-JP" b="1" dirty="0"/>
              <a:t>=</a:t>
            </a:r>
            <a:r>
              <a:rPr kumimoji="1" lang="ja-JP" altLang="en-US" b="1" dirty="0"/>
              <a:t> </a:t>
            </a:r>
            <a:r>
              <a:rPr kumimoji="1" lang="en-US" altLang="ja-JP" b="1" dirty="0"/>
              <a:t>1 </a:t>
            </a:r>
            <a:r>
              <a:rPr kumimoji="1" lang="ja-JP" altLang="en-US" b="1" dirty="0"/>
              <a:t>～ </a:t>
            </a:r>
            <a:r>
              <a:rPr kumimoji="1" lang="en-US" altLang="ja-JP" b="1" dirty="0"/>
              <a:t>2 </a:t>
            </a:r>
            <a:r>
              <a:rPr kumimoji="1" lang="ja-JP" altLang="en-US" b="1" dirty="0"/>
              <a:t>週間以内に届けばよい？</a:t>
            </a:r>
            <a:endParaRPr kumimoji="1" lang="ja-JP" altLang="en-US" dirty="0"/>
          </a:p>
        </p:txBody>
      </p:sp>
      <p:sp>
        <p:nvSpPr>
          <p:cNvPr id="8" name="テキスト ボックス 7">
            <a:extLst>
              <a:ext uri="{FF2B5EF4-FFF2-40B4-BE49-F238E27FC236}">
                <a16:creationId xmlns:a16="http://schemas.microsoft.com/office/drawing/2014/main" id="{355832C2-94F8-406F-B816-679CAB771A2C}"/>
              </a:ext>
            </a:extLst>
          </p:cNvPr>
          <p:cNvSpPr txBox="1"/>
          <p:nvPr/>
        </p:nvSpPr>
        <p:spPr>
          <a:xfrm>
            <a:off x="5873115" y="6287382"/>
            <a:ext cx="5612130" cy="461665"/>
          </a:xfrm>
          <a:prstGeom prst="rect">
            <a:avLst/>
          </a:prstGeom>
          <a:solidFill>
            <a:schemeClr val="accent1">
              <a:lumMod val="20000"/>
              <a:lumOff val="80000"/>
            </a:schemeClr>
          </a:solidFill>
          <a:ln>
            <a:solidFill>
              <a:srgbClr val="0000FF"/>
            </a:solidFill>
          </a:ln>
        </p:spPr>
        <p:txBody>
          <a:bodyPr wrap="square" rtlCol="0">
            <a:spAutoFit/>
          </a:bodyPr>
          <a:lstStyle/>
          <a:p>
            <a:r>
              <a:rPr kumimoji="1" lang="ja-JP" altLang="en-US" sz="1200" b="1" dirty="0"/>
              <a:t>→ 安価・汎用で一様な部材や </a:t>
            </a:r>
            <a:r>
              <a:rPr kumimoji="1" lang="en-US" altLang="ja-JP" sz="1200" b="1" dirty="0"/>
              <a:t>NW </a:t>
            </a:r>
            <a:r>
              <a:rPr kumimoji="1" lang="ja-JP" altLang="en-US" sz="1200" b="1" dirty="0"/>
              <a:t>資源ばかりであるので、事前準備・在庫維持が肝要。</a:t>
            </a:r>
            <a:endParaRPr kumimoji="1" lang="en-US" altLang="ja-JP" sz="1200" b="1" dirty="0"/>
          </a:p>
          <a:p>
            <a:r>
              <a:rPr lang="ja-JP" altLang="en-US" sz="1200" b="1" dirty="0"/>
              <a:t>     無駄は、最小限にすることが可能。</a:t>
            </a:r>
            <a:endParaRPr kumimoji="1" lang="ja-JP" altLang="en-US" sz="1200" b="1" dirty="0"/>
          </a:p>
        </p:txBody>
      </p:sp>
      <p:sp>
        <p:nvSpPr>
          <p:cNvPr id="9" name="矢印: 右 8">
            <a:extLst>
              <a:ext uri="{FF2B5EF4-FFF2-40B4-BE49-F238E27FC236}">
                <a16:creationId xmlns:a16="http://schemas.microsoft.com/office/drawing/2014/main" id="{BF180FCA-21C1-402F-9683-52BAB983F9D3}"/>
              </a:ext>
            </a:extLst>
          </p:cNvPr>
          <p:cNvSpPr/>
          <p:nvPr/>
        </p:nvSpPr>
        <p:spPr>
          <a:xfrm>
            <a:off x="5326380" y="5815608"/>
            <a:ext cx="457200" cy="3581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9EE9409-78A7-4680-8D34-ACC9C7B20C4A}"/>
              </a:ext>
            </a:extLst>
          </p:cNvPr>
          <p:cNvSpPr txBox="1"/>
          <p:nvPr/>
        </p:nvSpPr>
        <p:spPr>
          <a:xfrm>
            <a:off x="3855020" y="6287382"/>
            <a:ext cx="1466850" cy="382588"/>
          </a:xfrm>
          <a:prstGeom prst="rect">
            <a:avLst/>
          </a:prstGeom>
          <a:noFill/>
        </p:spPr>
        <p:txBody>
          <a:bodyPr wrap="square" rtlCol="0">
            <a:spAutoFit/>
          </a:bodyPr>
          <a:lstStyle/>
          <a:p>
            <a:r>
              <a:rPr kumimoji="1" lang="en-US" altLang="ja-JP" dirty="0">
                <a:solidFill>
                  <a:srgbClr val="FF0000"/>
                </a:solidFill>
              </a:rPr>
              <a:t> × </a:t>
            </a:r>
            <a:r>
              <a:rPr kumimoji="1" lang="ja-JP" altLang="en-US" dirty="0">
                <a:solidFill>
                  <a:srgbClr val="FF0000"/>
                </a:solidFill>
              </a:rPr>
              <a:t>・・・ </a:t>
            </a:r>
            <a:r>
              <a:rPr kumimoji="1" lang="en-US" altLang="ja-JP" dirty="0">
                <a:solidFill>
                  <a:srgbClr val="FF0000"/>
                </a:solidFill>
              </a:rPr>
              <a:t>NO!!</a:t>
            </a:r>
            <a:endParaRPr kumimoji="1" lang="ja-JP" altLang="en-US" dirty="0">
              <a:solidFill>
                <a:srgbClr val="FF0000"/>
              </a:solidFill>
            </a:endParaRPr>
          </a:p>
        </p:txBody>
      </p:sp>
      <p:sp>
        <p:nvSpPr>
          <p:cNvPr id="11" name="テキスト ボックス 10">
            <a:extLst>
              <a:ext uri="{FF2B5EF4-FFF2-40B4-BE49-F238E27FC236}">
                <a16:creationId xmlns:a16="http://schemas.microsoft.com/office/drawing/2014/main" id="{E0A2C941-98ED-42B2-BA3E-3FCA06E05AA9}"/>
              </a:ext>
            </a:extLst>
          </p:cNvPr>
          <p:cNvSpPr txBox="1"/>
          <p:nvPr/>
        </p:nvSpPr>
        <p:spPr>
          <a:xfrm>
            <a:off x="9653840" y="5378321"/>
            <a:ext cx="1962850" cy="400110"/>
          </a:xfrm>
          <a:prstGeom prst="rect">
            <a:avLst/>
          </a:prstGeom>
          <a:noFill/>
        </p:spPr>
        <p:txBody>
          <a:bodyPr wrap="square" rtlCol="0">
            <a:spAutoFit/>
          </a:bodyPr>
          <a:lstStyle/>
          <a:p>
            <a:r>
              <a:rPr kumimoji="1" lang="en-US" altLang="ja-JP" sz="2000" b="1" dirty="0">
                <a:solidFill>
                  <a:srgbClr val="00B050"/>
                </a:solidFill>
              </a:rPr>
              <a:t> </a:t>
            </a:r>
            <a:r>
              <a:rPr kumimoji="1" lang="ja-JP" altLang="en-US" sz="2000" b="1" dirty="0">
                <a:solidFill>
                  <a:srgbClr val="00B050"/>
                </a:solidFill>
              </a:rPr>
              <a:t>✔ ・・・ </a:t>
            </a:r>
            <a:r>
              <a:rPr kumimoji="1" lang="en-US" altLang="ja-JP" sz="2000" b="1" dirty="0">
                <a:solidFill>
                  <a:srgbClr val="00B050"/>
                </a:solidFill>
              </a:rPr>
              <a:t>YES!!</a:t>
            </a:r>
            <a:endParaRPr kumimoji="1" lang="ja-JP" altLang="en-US" sz="2000" b="1" dirty="0">
              <a:solidFill>
                <a:srgbClr val="00B050"/>
              </a:solidFill>
            </a:endParaRPr>
          </a:p>
        </p:txBody>
      </p:sp>
      <p:pic>
        <p:nvPicPr>
          <p:cNvPr id="14" name="図 13">
            <a:extLst>
              <a:ext uri="{FF2B5EF4-FFF2-40B4-BE49-F238E27FC236}">
                <a16:creationId xmlns:a16="http://schemas.microsoft.com/office/drawing/2014/main" id="{2D74D4A6-3F6B-4ECC-AC63-F24E0DC6593F}"/>
              </a:ext>
            </a:extLst>
          </p:cNvPr>
          <p:cNvPicPr>
            <a:picLocks noChangeAspect="1"/>
          </p:cNvPicPr>
          <p:nvPr/>
        </p:nvPicPr>
        <p:blipFill>
          <a:blip r:embed="rId2"/>
          <a:stretch>
            <a:fillRect/>
          </a:stretch>
        </p:blipFill>
        <p:spPr>
          <a:xfrm>
            <a:off x="8550072" y="136525"/>
            <a:ext cx="3208972" cy="1596809"/>
          </a:xfrm>
          <a:prstGeom prst="rect">
            <a:avLst/>
          </a:prstGeom>
          <a:ln>
            <a:noFill/>
          </a:ln>
          <a:effectLst>
            <a:softEdge rad="112500"/>
          </a:effectLst>
        </p:spPr>
      </p:pic>
    </p:spTree>
    <p:extLst>
      <p:ext uri="{BB962C8B-B14F-4D97-AF65-F5344CB8AC3E}">
        <p14:creationId xmlns:p14="http://schemas.microsoft.com/office/powerpoint/2010/main" val="38631316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2AE2730-FC19-48F4-96D9-6D6923666386}"/>
              </a:ext>
            </a:extLst>
          </p:cNvPr>
          <p:cNvSpPr>
            <a:spLocks noGrp="1"/>
          </p:cNvSpPr>
          <p:nvPr>
            <p:ph type="sldNum" sz="quarter" idx="12"/>
          </p:nvPr>
        </p:nvSpPr>
        <p:spPr/>
        <p:txBody>
          <a:bodyPr/>
          <a:lstStyle/>
          <a:p>
            <a:fld id="{63DCA85F-F225-44A4-AEA8-9083CAE61796}" type="slidenum">
              <a:rPr kumimoji="1" lang="ja-JP" altLang="en-US" smtClean="0"/>
              <a:t>88</a:t>
            </a:fld>
            <a:endParaRPr kumimoji="1" lang="ja-JP" altLang="en-US" dirty="0"/>
          </a:p>
        </p:txBody>
      </p:sp>
      <p:sp>
        <p:nvSpPr>
          <p:cNvPr id="5" name="テキスト ボックス 4">
            <a:extLst>
              <a:ext uri="{FF2B5EF4-FFF2-40B4-BE49-F238E27FC236}">
                <a16:creationId xmlns:a16="http://schemas.microsoft.com/office/drawing/2014/main" id="{30E36A03-8588-4BA8-9DC9-36150EA28C27}"/>
              </a:ext>
            </a:extLst>
          </p:cNvPr>
          <p:cNvSpPr txBox="1"/>
          <p:nvPr/>
        </p:nvSpPr>
        <p:spPr>
          <a:xfrm>
            <a:off x="487680" y="107786"/>
            <a:ext cx="9509760" cy="5847755"/>
          </a:xfrm>
          <a:prstGeom prst="rect">
            <a:avLst/>
          </a:prstGeom>
          <a:noFill/>
        </p:spPr>
        <p:txBody>
          <a:bodyPr wrap="square" rtlCol="0">
            <a:spAutoFit/>
          </a:bodyPr>
          <a:lstStyle/>
          <a:p>
            <a:r>
              <a:rPr kumimoji="1" lang="ja-JP" altLang="en-US" sz="2200" dirty="0"/>
              <a:t> </a:t>
            </a:r>
            <a:r>
              <a:rPr kumimoji="1" lang="en-US" altLang="ja-JP" sz="2200" dirty="0"/>
              <a:t>AI </a:t>
            </a:r>
            <a:r>
              <a:rPr kumimoji="1" lang="ja-JP" altLang="en-US" sz="2200" dirty="0"/>
              <a:t>やクラウドの技術研究の共通的必要資源は、簡単・安価なものばかり。</a:t>
            </a:r>
            <a:endParaRPr lang="ja-JP" altLang="en-US" sz="2200" dirty="0"/>
          </a:p>
          <a:p>
            <a:r>
              <a:rPr kumimoji="1" lang="ja-JP" altLang="en-US" sz="2200" b="1" dirty="0"/>
              <a:t>具体的には</a:t>
            </a:r>
            <a:r>
              <a:rPr kumimoji="1" lang="en-US" altLang="ja-JP" sz="2200" b="1" dirty="0"/>
              <a:t>:</a:t>
            </a:r>
            <a:endParaRPr kumimoji="1" lang="ja-JP" altLang="en-US" sz="2200" b="1" dirty="0"/>
          </a:p>
          <a:p>
            <a:r>
              <a:rPr kumimoji="1" lang="ja-JP" altLang="en-US" sz="2200" dirty="0">
                <a:highlight>
                  <a:srgbClr val="99FFCC"/>
                </a:highlight>
              </a:rPr>
              <a:t>   </a:t>
            </a:r>
            <a:r>
              <a:rPr kumimoji="1" lang="en-US" altLang="ja-JP" sz="2200" dirty="0">
                <a:highlight>
                  <a:srgbClr val="99FFCC"/>
                </a:highlight>
              </a:rPr>
              <a:t>(a) </a:t>
            </a:r>
            <a:r>
              <a:rPr kumimoji="1" lang="ja-JP" altLang="en-US" sz="2200" dirty="0">
                <a:highlight>
                  <a:srgbClr val="99FFCC"/>
                </a:highlight>
              </a:rPr>
              <a:t>結構安価な部品群 </a:t>
            </a:r>
            <a:r>
              <a:rPr kumimoji="1" lang="en-US" altLang="ja-JP" sz="2200" dirty="0">
                <a:highlight>
                  <a:srgbClr val="99FFCC"/>
                </a:highlight>
              </a:rPr>
              <a:t>(</a:t>
            </a:r>
            <a:r>
              <a:rPr kumimoji="1" lang="ja-JP" altLang="en-US" sz="2200" dirty="0">
                <a:highlight>
                  <a:srgbClr val="99FFCC"/>
                </a:highlight>
              </a:rPr>
              <a:t>メモリ、</a:t>
            </a:r>
            <a:r>
              <a:rPr kumimoji="1" lang="en-US" altLang="ja-JP" sz="2200" dirty="0">
                <a:highlight>
                  <a:srgbClr val="99FFCC"/>
                </a:highlight>
              </a:rPr>
              <a:t>CPU</a:t>
            </a:r>
            <a:r>
              <a:rPr kumimoji="1" lang="ja-JP" altLang="en-US" sz="2200" dirty="0">
                <a:highlight>
                  <a:srgbClr val="99FFCC"/>
                </a:highlight>
              </a:rPr>
              <a:t>、</a:t>
            </a:r>
            <a:r>
              <a:rPr kumimoji="1" lang="en-US" altLang="ja-JP" sz="2200" dirty="0">
                <a:highlight>
                  <a:srgbClr val="99FFCC"/>
                </a:highlight>
              </a:rPr>
              <a:t>SSD</a:t>
            </a:r>
            <a:r>
              <a:rPr kumimoji="1" lang="ja-JP" altLang="en-US" sz="2200" dirty="0">
                <a:highlight>
                  <a:srgbClr val="99FFCC"/>
                </a:highlight>
              </a:rPr>
              <a:t>、ハードディスク、小型ストレージ</a:t>
            </a:r>
          </a:p>
          <a:p>
            <a:r>
              <a:rPr kumimoji="1" lang="ja-JP" altLang="en-US" sz="2200" dirty="0">
                <a:highlight>
                  <a:srgbClr val="99FFCC"/>
                </a:highlight>
              </a:rPr>
              <a:t>       装置、</a:t>
            </a:r>
            <a:r>
              <a:rPr kumimoji="1" lang="en-US" altLang="ja-JP" sz="2200" dirty="0">
                <a:highlight>
                  <a:srgbClr val="99FFCC"/>
                </a:highlight>
              </a:rPr>
              <a:t>10 </a:t>
            </a:r>
            <a:r>
              <a:rPr kumimoji="1" lang="ja-JP" altLang="en-US" sz="2200" dirty="0">
                <a:highlight>
                  <a:srgbClr val="99FFCC"/>
                </a:highlight>
              </a:rPr>
              <a:t>ギガ ～ </a:t>
            </a:r>
            <a:r>
              <a:rPr kumimoji="1" lang="en-US" altLang="ja-JP" sz="2200" dirty="0">
                <a:highlight>
                  <a:srgbClr val="99FFCC"/>
                </a:highlight>
              </a:rPr>
              <a:t>40 </a:t>
            </a:r>
            <a:r>
              <a:rPr kumimoji="1" lang="ja-JP" altLang="en-US" sz="2200" dirty="0">
                <a:highlight>
                  <a:srgbClr val="99FFCC"/>
                </a:highlight>
              </a:rPr>
              <a:t>ギガビットのネッﾄワークカード、安価スイッチ、</a:t>
            </a:r>
          </a:p>
          <a:p>
            <a:r>
              <a:rPr kumimoji="1" lang="ja-JP" altLang="en-US" sz="2200" dirty="0">
                <a:highlight>
                  <a:srgbClr val="99FFCC"/>
                </a:highlight>
              </a:rPr>
              <a:t>       光ファイバ部品</a:t>
            </a:r>
            <a:r>
              <a:rPr kumimoji="1" lang="en-US" altLang="ja-JP" sz="2200" dirty="0">
                <a:highlight>
                  <a:srgbClr val="99FFCC"/>
                </a:highlight>
              </a:rPr>
              <a:t>)</a:t>
            </a:r>
          </a:p>
          <a:p>
            <a:r>
              <a:rPr kumimoji="1" lang="en-US" altLang="ja-JP" sz="2200" dirty="0">
                <a:highlight>
                  <a:srgbClr val="FFFFCC"/>
                </a:highlight>
              </a:rPr>
              <a:t>   (b) </a:t>
            </a:r>
            <a:r>
              <a:rPr kumimoji="1" lang="ja-JP" altLang="en-US" sz="2200" dirty="0">
                <a:highlight>
                  <a:srgbClr val="FFFFCC"/>
                </a:highlight>
              </a:rPr>
              <a:t>ネットワーク資源 </a:t>
            </a:r>
            <a:r>
              <a:rPr kumimoji="1" lang="en-US" altLang="ja-JP" sz="2200" dirty="0">
                <a:highlight>
                  <a:srgbClr val="FFFFCC"/>
                </a:highlight>
              </a:rPr>
              <a:t>(</a:t>
            </a:r>
            <a:r>
              <a:rPr kumimoji="1" lang="ja-JP" altLang="en-US" sz="2200" dirty="0">
                <a:highlight>
                  <a:srgbClr val="FFFFCC"/>
                </a:highlight>
              </a:rPr>
              <a:t>インターネットアクセス、</a:t>
            </a:r>
            <a:r>
              <a:rPr kumimoji="1" lang="en-US" altLang="ja-JP" sz="2200" dirty="0">
                <a:highlight>
                  <a:srgbClr val="FFFFCC"/>
                </a:highlight>
              </a:rPr>
              <a:t>AI </a:t>
            </a:r>
            <a:r>
              <a:rPr kumimoji="1" lang="ja-JP" altLang="en-US" sz="2200" dirty="0">
                <a:highlight>
                  <a:srgbClr val="FFFFCC"/>
                </a:highlight>
              </a:rPr>
              <a:t>クロールに適した</a:t>
            </a:r>
          </a:p>
          <a:p>
            <a:r>
              <a:rPr kumimoji="1" lang="ja-JP" altLang="en-US" sz="2200" dirty="0">
                <a:highlight>
                  <a:srgbClr val="FFFFCC"/>
                </a:highlight>
              </a:rPr>
              <a:t>       分散したグローバル </a:t>
            </a:r>
            <a:r>
              <a:rPr kumimoji="1" lang="en-US" altLang="ja-JP" sz="2200" dirty="0">
                <a:highlight>
                  <a:srgbClr val="FFFFCC"/>
                </a:highlight>
              </a:rPr>
              <a:t>IPv4 </a:t>
            </a:r>
            <a:r>
              <a:rPr kumimoji="1" lang="ja-JP" altLang="en-US" sz="2200" dirty="0">
                <a:highlight>
                  <a:srgbClr val="FFFFCC"/>
                </a:highlight>
              </a:rPr>
              <a:t>アドレス、複数の研究拠点間で連携するため</a:t>
            </a:r>
          </a:p>
          <a:p>
            <a:r>
              <a:rPr kumimoji="1" lang="ja-JP" altLang="en-US" sz="2200" dirty="0">
                <a:highlight>
                  <a:srgbClr val="FFFFCC"/>
                </a:highlight>
              </a:rPr>
              <a:t>       のプライベート広帯域低遅延ネットワーク</a:t>
            </a:r>
            <a:r>
              <a:rPr kumimoji="1" lang="en-US" altLang="ja-JP" sz="2200" dirty="0">
                <a:highlight>
                  <a:srgbClr val="FFFFCC"/>
                </a:highlight>
              </a:rPr>
              <a:t>)</a:t>
            </a:r>
          </a:p>
          <a:p>
            <a:r>
              <a:rPr kumimoji="1" lang="en-US" altLang="ja-JP" sz="2200" dirty="0">
                <a:highlight>
                  <a:srgbClr val="99FFCC"/>
                </a:highlight>
              </a:rPr>
              <a:t>   (c) </a:t>
            </a:r>
            <a:r>
              <a:rPr kumimoji="1" lang="ja-JP" altLang="en-US" sz="2200" dirty="0">
                <a:highlight>
                  <a:srgbClr val="99FFCC"/>
                </a:highlight>
              </a:rPr>
              <a:t>大量の安価なケーブル </a:t>
            </a:r>
            <a:r>
              <a:rPr kumimoji="1" lang="en-US" altLang="ja-JP" sz="2200" dirty="0">
                <a:highlight>
                  <a:srgbClr val="99FFCC"/>
                </a:highlight>
              </a:rPr>
              <a:t>(LAN </a:t>
            </a:r>
            <a:r>
              <a:rPr kumimoji="1" lang="ja-JP" altLang="en-US" sz="2200" dirty="0">
                <a:highlight>
                  <a:srgbClr val="99FFCC"/>
                </a:highlight>
              </a:rPr>
              <a:t>ケーブル、光ファイバ、電源タップ</a:t>
            </a:r>
            <a:r>
              <a:rPr kumimoji="1" lang="en-US" altLang="ja-JP" sz="2200" dirty="0">
                <a:highlight>
                  <a:srgbClr val="99FFCC"/>
                </a:highlight>
              </a:rPr>
              <a:t>)</a:t>
            </a:r>
          </a:p>
          <a:p>
            <a:r>
              <a:rPr kumimoji="1" lang="en-US" altLang="ja-JP" sz="2200" dirty="0">
                <a:highlight>
                  <a:srgbClr val="FFCCFF"/>
                </a:highlight>
              </a:rPr>
              <a:t>   (d) </a:t>
            </a:r>
            <a:r>
              <a:rPr kumimoji="1" lang="ja-JP" altLang="en-US" sz="2200" dirty="0">
                <a:highlight>
                  <a:srgbClr val="FFCCFF"/>
                </a:highlight>
              </a:rPr>
              <a:t>故障してもよいサーバーまたはデスクトップ型 </a:t>
            </a:r>
            <a:r>
              <a:rPr kumimoji="1" lang="en-US" altLang="ja-JP" sz="2200" dirty="0">
                <a:highlight>
                  <a:srgbClr val="FFCCFF"/>
                </a:highlight>
              </a:rPr>
              <a:t>PC </a:t>
            </a:r>
            <a:r>
              <a:rPr kumimoji="1" lang="ja-JP" altLang="en-US" sz="2200" dirty="0">
                <a:highlight>
                  <a:srgbClr val="FFCCFF"/>
                </a:highlight>
              </a:rPr>
              <a:t>等</a:t>
            </a:r>
          </a:p>
          <a:p>
            <a:r>
              <a:rPr kumimoji="1" lang="ja-JP" altLang="en-US" sz="2200" dirty="0">
                <a:highlight>
                  <a:srgbClr val="66FFFF"/>
                </a:highlight>
              </a:rPr>
              <a:t>   </a:t>
            </a:r>
            <a:r>
              <a:rPr kumimoji="1" lang="en-US" altLang="ja-JP" sz="2200" dirty="0">
                <a:highlight>
                  <a:srgbClr val="66FFFF"/>
                </a:highlight>
              </a:rPr>
              <a:t>(e) </a:t>
            </a:r>
            <a:r>
              <a:rPr kumimoji="1" lang="ja-JP" altLang="en-US" sz="2200" dirty="0">
                <a:highlight>
                  <a:srgbClr val="66FFFF"/>
                </a:highlight>
              </a:rPr>
              <a:t>安価で大容量の </a:t>
            </a:r>
            <a:r>
              <a:rPr kumimoji="1" lang="en-US" altLang="ja-JP" sz="2200" dirty="0">
                <a:highlight>
                  <a:srgbClr val="66FFFF"/>
                </a:highlight>
              </a:rPr>
              <a:t>GPU/CPU </a:t>
            </a:r>
            <a:r>
              <a:rPr kumimoji="1" lang="ja-JP" altLang="en-US" sz="2200" dirty="0">
                <a:highlight>
                  <a:srgbClr val="66FFFF"/>
                </a:highlight>
              </a:rPr>
              <a:t>用一体型共有 </a:t>
            </a:r>
            <a:r>
              <a:rPr kumimoji="1" lang="en-US" altLang="ja-JP" sz="2200" dirty="0">
                <a:highlight>
                  <a:srgbClr val="66FFFF"/>
                </a:highlight>
              </a:rPr>
              <a:t>RAM </a:t>
            </a:r>
            <a:r>
              <a:rPr kumimoji="1" lang="ja-JP" altLang="en-US" sz="2200" dirty="0">
                <a:highlight>
                  <a:srgbClr val="66FFFF"/>
                </a:highlight>
              </a:rPr>
              <a:t>を積んだ </a:t>
            </a:r>
            <a:r>
              <a:rPr kumimoji="1" lang="en-US" altLang="ja-JP" sz="2200" dirty="0">
                <a:highlight>
                  <a:srgbClr val="66FFFF"/>
                </a:highlight>
              </a:rPr>
              <a:t>AI </a:t>
            </a:r>
            <a:r>
              <a:rPr kumimoji="1" lang="ja-JP" altLang="en-US" sz="2200" dirty="0">
                <a:highlight>
                  <a:srgbClr val="66FFFF"/>
                </a:highlight>
              </a:rPr>
              <a:t>用 </a:t>
            </a:r>
            <a:r>
              <a:rPr kumimoji="1" lang="en-US" altLang="ja-JP" sz="2200" dirty="0">
                <a:highlight>
                  <a:srgbClr val="66FFFF"/>
                </a:highlight>
              </a:rPr>
              <a:t>PC</a:t>
            </a:r>
          </a:p>
          <a:p>
            <a:r>
              <a:rPr kumimoji="1" lang="en-US" altLang="ja-JP" sz="2200" dirty="0">
                <a:highlight>
                  <a:srgbClr val="FFFFCC"/>
                </a:highlight>
              </a:rPr>
              <a:t>   (f) </a:t>
            </a:r>
            <a:r>
              <a:rPr kumimoji="1" lang="ja-JP" altLang="en-US" sz="2200" dirty="0">
                <a:highlight>
                  <a:srgbClr val="FFFFCC"/>
                </a:highlight>
              </a:rPr>
              <a:t>ゲーミング用クラスの </a:t>
            </a:r>
            <a:r>
              <a:rPr kumimoji="1" lang="en-US" altLang="ja-JP" sz="2200" dirty="0">
                <a:highlight>
                  <a:srgbClr val="FFFFCC"/>
                </a:highlight>
              </a:rPr>
              <a:t>GPU (NVIDIA </a:t>
            </a:r>
            <a:r>
              <a:rPr kumimoji="1" lang="ja-JP" altLang="en-US" sz="2200" dirty="0">
                <a:highlight>
                  <a:srgbClr val="FFFFCC"/>
                </a:highlight>
              </a:rPr>
              <a:t>の </a:t>
            </a:r>
            <a:r>
              <a:rPr kumimoji="1" lang="en-US" altLang="ja-JP" sz="2200" dirty="0">
                <a:highlight>
                  <a:srgbClr val="FFFFCC"/>
                </a:highlight>
              </a:rPr>
              <a:t>GeForce</a:t>
            </a:r>
            <a:r>
              <a:rPr kumimoji="1" lang="ja-JP" altLang="en-US" sz="2200" dirty="0">
                <a:highlight>
                  <a:srgbClr val="FFFFCC"/>
                </a:highlight>
              </a:rPr>
              <a:t> </a:t>
            </a:r>
            <a:r>
              <a:rPr kumimoji="1" lang="en-US" altLang="ja-JP" sz="2200" dirty="0">
                <a:highlight>
                  <a:srgbClr val="FFFFCC"/>
                </a:highlight>
              </a:rPr>
              <a:t>RTX 5090 32GB </a:t>
            </a:r>
            <a:r>
              <a:rPr kumimoji="1" lang="ja-JP" altLang="en-US" sz="2200" dirty="0">
                <a:highlight>
                  <a:srgbClr val="FFFFCC"/>
                </a:highlight>
              </a:rPr>
              <a:t>等</a:t>
            </a:r>
            <a:r>
              <a:rPr kumimoji="1" lang="en-US" altLang="ja-JP" sz="2200" dirty="0">
                <a:highlight>
                  <a:srgbClr val="FFFFCC"/>
                </a:highlight>
              </a:rPr>
              <a:t>)</a:t>
            </a:r>
          </a:p>
          <a:p>
            <a:r>
              <a:rPr kumimoji="1" lang="en-US" altLang="ja-JP" sz="2200" dirty="0">
                <a:highlight>
                  <a:srgbClr val="99FFCC"/>
                </a:highlight>
              </a:rPr>
              <a:t>   (g) </a:t>
            </a:r>
            <a:r>
              <a:rPr kumimoji="1" lang="ja-JP" altLang="en-US" sz="2200" dirty="0">
                <a:highlight>
                  <a:srgbClr val="99FFCC"/>
                </a:highlight>
              </a:rPr>
              <a:t>これらを仮設しておくための、ある程度頑丈な金属の棚板</a:t>
            </a:r>
          </a:p>
          <a:p>
            <a:r>
              <a:rPr kumimoji="1" lang="ja-JP" altLang="en-US" sz="2200" dirty="0">
                <a:highlight>
                  <a:srgbClr val="FFCCFF"/>
                </a:highlight>
              </a:rPr>
              <a:t>   </a:t>
            </a:r>
            <a:r>
              <a:rPr kumimoji="1" lang="en-US" altLang="ja-JP" sz="2200" dirty="0">
                <a:highlight>
                  <a:srgbClr val="FFCCFF"/>
                </a:highlight>
              </a:rPr>
              <a:t>(h) (g) </a:t>
            </a:r>
            <a:r>
              <a:rPr kumimoji="1" lang="ja-JP" altLang="en-US" sz="2200" dirty="0">
                <a:highlight>
                  <a:srgbClr val="FFCCFF"/>
                </a:highlight>
              </a:rPr>
              <a:t>に、小型の家庭用コンセント </a:t>
            </a:r>
            <a:r>
              <a:rPr kumimoji="1" lang="en-US" altLang="ja-JP" sz="2200" dirty="0">
                <a:highlight>
                  <a:srgbClr val="FFCCFF"/>
                </a:highlight>
              </a:rPr>
              <a:t>(AC100V 15A) </a:t>
            </a:r>
            <a:r>
              <a:rPr kumimoji="1" lang="ja-JP" altLang="en-US" sz="2200" dirty="0">
                <a:highlight>
                  <a:srgbClr val="FFCCFF"/>
                </a:highlight>
              </a:rPr>
              <a:t>が複数系統来ており、</a:t>
            </a:r>
          </a:p>
          <a:p>
            <a:r>
              <a:rPr kumimoji="1" lang="ja-JP" altLang="en-US" sz="2200" dirty="0">
                <a:highlight>
                  <a:srgbClr val="FFCCFF"/>
                </a:highlight>
              </a:rPr>
              <a:t>       ブレーカが落ちてもすぐブレーカを上げることができる状態</a:t>
            </a:r>
          </a:p>
          <a:p>
            <a:r>
              <a:rPr kumimoji="1" lang="ja-JP" altLang="en-US" sz="2200" dirty="0">
                <a:highlight>
                  <a:srgbClr val="99FFCC"/>
                </a:highlight>
              </a:rPr>
              <a:t>   </a:t>
            </a:r>
            <a:r>
              <a:rPr kumimoji="1" lang="en-US" altLang="ja-JP" sz="2200" dirty="0">
                <a:highlight>
                  <a:srgbClr val="99FFCC"/>
                </a:highlight>
              </a:rPr>
              <a:t>(</a:t>
            </a:r>
            <a:r>
              <a:rPr kumimoji="1" lang="en-US" altLang="ja-JP" sz="2200" dirty="0" err="1">
                <a:highlight>
                  <a:srgbClr val="99FFCC"/>
                </a:highlight>
              </a:rPr>
              <a:t>i</a:t>
            </a:r>
            <a:r>
              <a:rPr kumimoji="1" lang="en-US" altLang="ja-JP" sz="2200" dirty="0">
                <a:highlight>
                  <a:srgbClr val="99FFCC"/>
                </a:highlight>
              </a:rPr>
              <a:t>) </a:t>
            </a:r>
            <a:r>
              <a:rPr kumimoji="1" lang="ja-JP" altLang="en-US" sz="2200" dirty="0">
                <a:highlight>
                  <a:srgbClr val="99FFCC"/>
                </a:highlight>
              </a:rPr>
              <a:t>おまけ</a:t>
            </a:r>
            <a:r>
              <a:rPr lang="en-US" altLang="ja-JP" sz="2200" dirty="0">
                <a:highlight>
                  <a:srgbClr val="99FFCC"/>
                </a:highlight>
              </a:rPr>
              <a:t>: </a:t>
            </a:r>
            <a:r>
              <a:rPr lang="ja-JP" altLang="en-US" sz="2200" dirty="0">
                <a:highlight>
                  <a:srgbClr val="99FFCC"/>
                </a:highlight>
              </a:rPr>
              <a:t>商用</a:t>
            </a:r>
            <a:r>
              <a:rPr kumimoji="1" lang="ja-JP" altLang="en-US" sz="2200" dirty="0">
                <a:highlight>
                  <a:srgbClr val="99FFCC"/>
                </a:highlight>
              </a:rPr>
              <a:t>クラウドサービス資源 </a:t>
            </a:r>
            <a:r>
              <a:rPr kumimoji="1" lang="en-US" altLang="ja-JP" sz="2200" dirty="0">
                <a:highlight>
                  <a:srgbClr val="99FFCC"/>
                </a:highlight>
              </a:rPr>
              <a:t>(AI </a:t>
            </a:r>
            <a:r>
              <a:rPr kumimoji="1" lang="ja-JP" altLang="en-US" sz="2200" dirty="0">
                <a:highlight>
                  <a:srgbClr val="99FFCC"/>
                </a:highlight>
              </a:rPr>
              <a:t>と本質的部分に無関係な</a:t>
            </a:r>
            <a:endParaRPr kumimoji="1" lang="en-US" altLang="ja-JP" sz="2200" dirty="0">
              <a:highlight>
                <a:srgbClr val="99FFCC"/>
              </a:highlight>
            </a:endParaRPr>
          </a:p>
          <a:p>
            <a:r>
              <a:rPr lang="en-US" altLang="ja-JP" sz="2200" dirty="0">
                <a:highlight>
                  <a:srgbClr val="99FFCC"/>
                </a:highlight>
              </a:rPr>
              <a:t>      </a:t>
            </a:r>
            <a:r>
              <a:rPr kumimoji="1" lang="ja-JP" altLang="en-US" sz="2200" dirty="0">
                <a:highlight>
                  <a:srgbClr val="99FFCC"/>
                </a:highlight>
              </a:rPr>
              <a:t>周辺のユーティリティ的なサーバーを立ち上げる速度の迅速化</a:t>
            </a:r>
            <a:r>
              <a:rPr kumimoji="1" lang="en-US" altLang="ja-JP" sz="2200" dirty="0">
                <a:highlight>
                  <a:srgbClr val="99FFCC"/>
                </a:highlight>
              </a:rPr>
              <a:t>)</a:t>
            </a:r>
          </a:p>
        </p:txBody>
      </p:sp>
      <p:sp>
        <p:nvSpPr>
          <p:cNvPr id="6" name="テキスト ボックス 5">
            <a:extLst>
              <a:ext uri="{FF2B5EF4-FFF2-40B4-BE49-F238E27FC236}">
                <a16:creationId xmlns:a16="http://schemas.microsoft.com/office/drawing/2014/main" id="{2490BCE7-D8A2-49D7-993D-EB1F71BAC8E8}"/>
              </a:ext>
            </a:extLst>
          </p:cNvPr>
          <p:cNvSpPr txBox="1"/>
          <p:nvPr/>
        </p:nvSpPr>
        <p:spPr>
          <a:xfrm>
            <a:off x="1550670" y="6002407"/>
            <a:ext cx="6332220" cy="707886"/>
          </a:xfrm>
          <a:prstGeom prst="rect">
            <a:avLst/>
          </a:prstGeom>
          <a:solidFill>
            <a:schemeClr val="accent4">
              <a:lumMod val="20000"/>
              <a:lumOff val="80000"/>
            </a:schemeClr>
          </a:solidFill>
        </p:spPr>
        <p:txBody>
          <a:bodyPr wrap="square" rtlCol="0">
            <a:spAutoFit/>
          </a:bodyPr>
          <a:lstStyle/>
          <a:p>
            <a:r>
              <a:rPr kumimoji="1" lang="ja-JP" altLang="en-US" sz="2000" dirty="0"/>
              <a:t>👉 </a:t>
            </a:r>
            <a:r>
              <a:rPr kumimoji="1" lang="ja-JP" altLang="en-US" sz="2000" b="1" dirty="0"/>
              <a:t>これらは、日々呼吸する酸素のように、即時入手が必要。</a:t>
            </a:r>
            <a:endParaRPr kumimoji="1" lang="en-US" altLang="ja-JP" sz="2000" b="1" dirty="0"/>
          </a:p>
          <a:p>
            <a:r>
              <a:rPr lang="en-US" altLang="ja-JP" sz="2000" dirty="0"/>
              <a:t>       </a:t>
            </a:r>
            <a:r>
              <a:rPr kumimoji="1" lang="ja-JP" altLang="en-US" sz="2000" dirty="0"/>
              <a:t>そして、不要になったら、簡単な後処理でリサイクル可能。</a:t>
            </a:r>
          </a:p>
        </p:txBody>
      </p:sp>
      <p:sp>
        <p:nvSpPr>
          <p:cNvPr id="7" name="テキスト ボックス 6">
            <a:extLst>
              <a:ext uri="{FF2B5EF4-FFF2-40B4-BE49-F238E27FC236}">
                <a16:creationId xmlns:a16="http://schemas.microsoft.com/office/drawing/2014/main" id="{2963BA0A-5BCC-481E-BF45-1DB1BEDA4185}"/>
              </a:ext>
            </a:extLst>
          </p:cNvPr>
          <p:cNvSpPr txBox="1"/>
          <p:nvPr/>
        </p:nvSpPr>
        <p:spPr>
          <a:xfrm>
            <a:off x="8111905" y="5293821"/>
            <a:ext cx="3988655" cy="1354217"/>
          </a:xfrm>
          <a:prstGeom prst="rect">
            <a:avLst/>
          </a:prstGeom>
          <a:solidFill>
            <a:schemeClr val="accent6">
              <a:lumMod val="20000"/>
              <a:lumOff val="80000"/>
            </a:schemeClr>
          </a:solidFill>
        </p:spPr>
        <p:txBody>
          <a:bodyPr wrap="square" rtlCol="0">
            <a:spAutoFit/>
          </a:bodyPr>
          <a:lstStyle/>
          <a:p>
            <a:r>
              <a:rPr kumimoji="1" lang="ja-JP" altLang="en-US" sz="1600" dirty="0"/>
              <a:t>👉 </a:t>
            </a:r>
            <a:r>
              <a:rPr lang="en-US" altLang="ja-JP" sz="1600" b="1" dirty="0"/>
              <a:t>AI </a:t>
            </a:r>
            <a:r>
              <a:rPr kumimoji="1" lang="ja-JP" altLang="en-US" sz="1600" b="1" dirty="0"/>
              <a:t>研究においては、これらの部材を改造したり、故障寸前まで酷使したりすることも必要</a:t>
            </a:r>
            <a:r>
              <a:rPr kumimoji="1" lang="ja-JP" altLang="en-US" sz="1600" dirty="0"/>
              <a:t>。</a:t>
            </a:r>
          </a:p>
          <a:p>
            <a:r>
              <a:rPr kumimoji="1" lang="ja-JP" altLang="en-US" sz="1600" dirty="0"/>
              <a:t>そのため、</a:t>
            </a:r>
            <a:r>
              <a:rPr kumimoji="1" lang="ja-JP" altLang="en-US" b="1" u="sng" dirty="0"/>
              <a:t>安価な中古再製品が適合 </a:t>
            </a:r>
            <a:r>
              <a:rPr kumimoji="1" lang="en-US" altLang="ja-JP" sz="1600" dirty="0"/>
              <a:t>(</a:t>
            </a:r>
            <a:r>
              <a:rPr kumimoji="1" lang="ja-JP" altLang="en-US" sz="1600" dirty="0"/>
              <a:t>業者経由で正規調達可能</a:t>
            </a:r>
            <a:r>
              <a:rPr kumimoji="1" lang="en-US" altLang="ja-JP" sz="1600" dirty="0"/>
              <a:t>)</a:t>
            </a:r>
            <a:r>
              <a:rPr kumimoji="1" lang="ja-JP" altLang="en-US" sz="1600" dirty="0"/>
              <a:t>。</a:t>
            </a:r>
          </a:p>
          <a:p>
            <a:r>
              <a:rPr kumimoji="1" lang="ja-JP" altLang="en-US" sz="1600" b="1" dirty="0"/>
              <a:t>新品と比較して安価、</a:t>
            </a:r>
            <a:r>
              <a:rPr kumimoji="1" lang="en-US" altLang="ja-JP" sz="1600" b="1" dirty="0"/>
              <a:t>5 </a:t>
            </a:r>
            <a:r>
              <a:rPr kumimoji="1" lang="ja-JP" altLang="en-US" sz="1600" b="1" dirty="0"/>
              <a:t>倍の量が買える。</a:t>
            </a:r>
          </a:p>
        </p:txBody>
      </p:sp>
      <p:pic>
        <p:nvPicPr>
          <p:cNvPr id="3" name="図 2">
            <a:extLst>
              <a:ext uri="{FF2B5EF4-FFF2-40B4-BE49-F238E27FC236}">
                <a16:creationId xmlns:a16="http://schemas.microsoft.com/office/drawing/2014/main" id="{94295C72-4FA1-4BFA-9B6B-FBA24E1F7DB3}"/>
              </a:ext>
            </a:extLst>
          </p:cNvPr>
          <p:cNvPicPr>
            <a:picLocks noChangeAspect="1"/>
          </p:cNvPicPr>
          <p:nvPr/>
        </p:nvPicPr>
        <p:blipFill>
          <a:blip r:embed="rId2"/>
          <a:stretch>
            <a:fillRect/>
          </a:stretch>
        </p:blipFill>
        <p:spPr>
          <a:xfrm>
            <a:off x="9175725" y="3309778"/>
            <a:ext cx="2528595" cy="1897445"/>
          </a:xfrm>
          <a:prstGeom prst="rect">
            <a:avLst/>
          </a:prstGeom>
          <a:ln>
            <a:noFill/>
          </a:ln>
          <a:effectLst>
            <a:outerShdw blurRad="292100" dist="139700" dir="2700000" algn="tl" rotWithShape="0">
              <a:srgbClr val="333333">
                <a:alpha val="65000"/>
              </a:srgbClr>
            </a:outerShdw>
          </a:effectLst>
        </p:spPr>
      </p:pic>
      <p:pic>
        <p:nvPicPr>
          <p:cNvPr id="9" name="図 8">
            <a:extLst>
              <a:ext uri="{FF2B5EF4-FFF2-40B4-BE49-F238E27FC236}">
                <a16:creationId xmlns:a16="http://schemas.microsoft.com/office/drawing/2014/main" id="{A6FC5124-2842-4C7C-91FD-5045E4FC716C}"/>
              </a:ext>
            </a:extLst>
          </p:cNvPr>
          <p:cNvPicPr>
            <a:picLocks noChangeAspect="1"/>
          </p:cNvPicPr>
          <p:nvPr/>
        </p:nvPicPr>
        <p:blipFill>
          <a:blip r:embed="rId3"/>
          <a:stretch>
            <a:fillRect/>
          </a:stretch>
        </p:blipFill>
        <p:spPr>
          <a:xfrm>
            <a:off x="9289194" y="209962"/>
            <a:ext cx="2299241" cy="1708239"/>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B05831B3-B6E5-4EA0-8625-893B8C8CD5A7}"/>
              </a:ext>
            </a:extLst>
          </p:cNvPr>
          <p:cNvPicPr>
            <a:picLocks noChangeAspect="1"/>
          </p:cNvPicPr>
          <p:nvPr/>
        </p:nvPicPr>
        <p:blipFill>
          <a:blip r:embed="rId4"/>
          <a:stretch>
            <a:fillRect/>
          </a:stretch>
        </p:blipFill>
        <p:spPr>
          <a:xfrm>
            <a:off x="8784487" y="1704893"/>
            <a:ext cx="2425905" cy="1818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50237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B2A9E-4202-4E14-9C95-993F618E6742}"/>
              </a:ext>
            </a:extLst>
          </p:cNvPr>
          <p:cNvSpPr>
            <a:spLocks noGrp="1"/>
          </p:cNvSpPr>
          <p:nvPr>
            <p:ph type="title"/>
          </p:nvPr>
        </p:nvSpPr>
        <p:spPr/>
        <p:txBody>
          <a:bodyPr/>
          <a:lstStyle/>
          <a:p>
            <a:r>
              <a:rPr kumimoji="1" lang="en-US" altLang="ja-JP" dirty="0"/>
              <a:t>(</a:t>
            </a:r>
            <a:r>
              <a:rPr kumimoji="1" lang="ja-JP" altLang="en-US" dirty="0"/>
              <a:t>エ</a:t>
            </a:r>
            <a:r>
              <a:rPr kumimoji="1" lang="en-US" altLang="ja-JP" dirty="0"/>
              <a:t>)</a:t>
            </a:r>
            <a:r>
              <a:rPr kumimoji="1" lang="ja-JP" altLang="en-US" dirty="0"/>
              <a:t>内発的動機を自然的に生じさせる仕組み </a:t>
            </a:r>
            <a:r>
              <a:rPr kumimoji="1" lang="en-US" altLang="ja-JP" dirty="0"/>
              <a:t>(</a:t>
            </a:r>
            <a:r>
              <a:rPr kumimoji="1" lang="ja-JP" altLang="en-US" dirty="0"/>
              <a:t>外発的要求によらないこと</a:t>
            </a:r>
            <a:r>
              <a:rPr kumimoji="1" lang="en-US" altLang="ja-JP" dirty="0"/>
              <a:t>)</a:t>
            </a:r>
            <a:r>
              <a:rPr kumimoji="1" lang="ja-JP" altLang="en-US" dirty="0"/>
              <a:t>。</a:t>
            </a:r>
          </a:p>
        </p:txBody>
      </p:sp>
      <p:sp>
        <p:nvSpPr>
          <p:cNvPr id="3" name="コンテンツ プレースホルダー 2">
            <a:extLst>
              <a:ext uri="{FF2B5EF4-FFF2-40B4-BE49-F238E27FC236}">
                <a16:creationId xmlns:a16="http://schemas.microsoft.com/office/drawing/2014/main" id="{65081C77-9F8E-4F0D-AAB9-ACA170EC065F}"/>
              </a:ext>
            </a:extLst>
          </p:cNvPr>
          <p:cNvSpPr>
            <a:spLocks noGrp="1"/>
          </p:cNvSpPr>
          <p:nvPr>
            <p:ph idx="1"/>
          </p:nvPr>
        </p:nvSpPr>
        <p:spPr>
          <a:xfrm>
            <a:off x="838200" y="2030838"/>
            <a:ext cx="10515600" cy="2863951"/>
          </a:xfrm>
        </p:spPr>
        <p:txBody>
          <a:bodyPr>
            <a:normAutofit fontScale="92500" lnSpcReduction="10000"/>
          </a:bodyPr>
          <a:lstStyle/>
          <a:p>
            <a:r>
              <a:rPr kumimoji="1" lang="en-US" altLang="ja-JP" dirty="0"/>
              <a:t>AI </a:t>
            </a:r>
            <a:r>
              <a:rPr kumimoji="1" lang="ja-JP" altLang="en-US" dirty="0"/>
              <a:t>やクラウド等の高度複雑な技術形成には、職員・社員・学生・院生・研究者・社会人個人などの各人の内発的動機が極めて重要。</a:t>
            </a:r>
            <a:endParaRPr kumimoji="1" lang="en-US" altLang="ja-JP" dirty="0"/>
          </a:p>
          <a:p>
            <a:pPr lvl="1"/>
            <a:r>
              <a:rPr kumimoji="1" lang="ja-JP" altLang="en-US" dirty="0"/>
              <a:t>👉各学生等の動機はさまざまなものがある。これにつき体制側が関与することは困難、逆効果。</a:t>
            </a:r>
            <a:endParaRPr kumimoji="1" lang="en-US" altLang="ja-JP" dirty="0"/>
          </a:p>
          <a:p>
            <a:r>
              <a:rPr kumimoji="1" lang="ja-JP" altLang="en-US" dirty="0"/>
              <a:t>外発的要求では、競争力のある技術水準を形成するにまで至らない。</a:t>
            </a:r>
            <a:endParaRPr kumimoji="1" lang="en-US" altLang="ja-JP" dirty="0"/>
          </a:p>
          <a:p>
            <a:r>
              <a:rPr lang="ja-JP" altLang="en-US" dirty="0"/>
              <a:t>👉 方法論</a:t>
            </a:r>
            <a:r>
              <a:rPr lang="en-US" altLang="ja-JP" dirty="0"/>
              <a:t>: </a:t>
            </a:r>
            <a:r>
              <a:rPr lang="ja-JP" altLang="en-US" dirty="0"/>
              <a:t>各人の個人が各自の嗜好・興味に合わせた</a:t>
            </a:r>
            <a:r>
              <a:rPr lang="en-US" altLang="ja-JP" dirty="0"/>
              <a:t>AI</a:t>
            </a:r>
            <a:r>
              <a:rPr lang="ja-JP" altLang="en-US" dirty="0"/>
              <a:t>やクラウドに一定の関連があると言い張れる研究を各自が行なう状況が自然に形成されるまで、ある程度の時間をかけて放任すること。</a:t>
            </a:r>
            <a:endParaRPr lang="en-US" altLang="ja-JP" dirty="0"/>
          </a:p>
          <a:p>
            <a:endParaRPr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D511DCF-83E3-464B-9DCC-6953836C87C6}"/>
              </a:ext>
            </a:extLst>
          </p:cNvPr>
          <p:cNvSpPr>
            <a:spLocks noGrp="1"/>
          </p:cNvSpPr>
          <p:nvPr>
            <p:ph type="sldNum" sz="quarter" idx="12"/>
          </p:nvPr>
        </p:nvSpPr>
        <p:spPr/>
        <p:txBody>
          <a:bodyPr/>
          <a:lstStyle/>
          <a:p>
            <a:fld id="{63DCA85F-F225-44A4-AEA8-9083CAE61796}" type="slidenum">
              <a:rPr kumimoji="1" lang="ja-JP" altLang="en-US" smtClean="0"/>
              <a:t>89</a:t>
            </a:fld>
            <a:endParaRPr kumimoji="1" lang="ja-JP" altLang="en-US" dirty="0"/>
          </a:p>
        </p:txBody>
      </p:sp>
      <p:sp>
        <p:nvSpPr>
          <p:cNvPr id="6" name="テキスト ボックス 5">
            <a:extLst>
              <a:ext uri="{FF2B5EF4-FFF2-40B4-BE49-F238E27FC236}">
                <a16:creationId xmlns:a16="http://schemas.microsoft.com/office/drawing/2014/main" id="{DB84661F-5574-4222-9548-1625F61563C0}"/>
              </a:ext>
            </a:extLst>
          </p:cNvPr>
          <p:cNvSpPr txBox="1"/>
          <p:nvPr/>
        </p:nvSpPr>
        <p:spPr>
          <a:xfrm>
            <a:off x="1470660" y="5234940"/>
            <a:ext cx="10142220" cy="1015663"/>
          </a:xfrm>
          <a:prstGeom prst="rect">
            <a:avLst/>
          </a:prstGeom>
          <a:solidFill>
            <a:schemeClr val="accent4">
              <a:lumMod val="20000"/>
              <a:lumOff val="80000"/>
            </a:schemeClr>
          </a:solidFill>
        </p:spPr>
        <p:txBody>
          <a:bodyPr wrap="square" rtlCol="0">
            <a:spAutoFit/>
          </a:bodyPr>
          <a:lstStyle/>
          <a:p>
            <a:r>
              <a:rPr kumimoji="1" lang="ja-JP" altLang="en-US" sz="2000" dirty="0"/>
              <a:t>近年のさまざまな人文社会学的研究によると、内発的動機は能率促進効果、外発的要求</a:t>
            </a:r>
            <a:r>
              <a:rPr kumimoji="1" lang="en-US" altLang="ja-JP" sz="2000" dirty="0"/>
              <a:t>(</a:t>
            </a:r>
            <a:r>
              <a:rPr kumimoji="1" lang="ja-JP" altLang="en-US" sz="2000" dirty="0"/>
              <a:t>例</a:t>
            </a:r>
            <a:r>
              <a:rPr kumimoji="1" lang="en-US" altLang="ja-JP" sz="2000" dirty="0"/>
              <a:t>:</a:t>
            </a:r>
            <a:r>
              <a:rPr kumimoji="1" lang="ja-JP" altLang="en-US" sz="2000" dirty="0"/>
              <a:t>多くの予算を付ける、期待をする、一定期間内に明確な社会的成果を要求する</a:t>
            </a:r>
            <a:r>
              <a:rPr kumimoji="1" lang="en-US" altLang="ja-JP" sz="2000" dirty="0"/>
              <a:t>)</a:t>
            </a:r>
            <a:r>
              <a:rPr kumimoji="1" lang="ja-JP" altLang="en-US" sz="2000" dirty="0"/>
              <a:t>は能率を低め阻害効果がある可能性が高いことが判明しつつある。</a:t>
            </a:r>
          </a:p>
        </p:txBody>
      </p:sp>
      <p:pic>
        <p:nvPicPr>
          <p:cNvPr id="7" name="図 6">
            <a:extLst>
              <a:ext uri="{FF2B5EF4-FFF2-40B4-BE49-F238E27FC236}">
                <a16:creationId xmlns:a16="http://schemas.microsoft.com/office/drawing/2014/main" id="{CC83F610-0C52-4A77-A76D-F4C0644B98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5140" y="365125"/>
            <a:ext cx="1231825" cy="1379772"/>
          </a:xfrm>
          <a:prstGeom prst="rect">
            <a:avLst/>
          </a:prstGeom>
        </p:spPr>
      </p:pic>
    </p:spTree>
    <p:extLst>
      <p:ext uri="{BB962C8B-B14F-4D97-AF65-F5344CB8AC3E}">
        <p14:creationId xmlns:p14="http://schemas.microsoft.com/office/powerpoint/2010/main" val="371014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7C18B7E4-DDA1-4631-8D38-1265F1E056EB}" type="slidenum">
              <a:rPr lang="ja-JP" altLang="en-US" smtClean="0"/>
              <a:pPr/>
              <a:t>9</a:t>
            </a:fld>
            <a:endParaRPr lang="ja-JP" altLang="en-US" dirty="0"/>
          </a:p>
        </p:txBody>
      </p:sp>
      <p:pic>
        <p:nvPicPr>
          <p:cNvPr id="6" name="図 5"/>
          <p:cNvPicPr>
            <a:picLocks noChangeAspect="1"/>
          </p:cNvPicPr>
          <p:nvPr/>
        </p:nvPicPr>
        <p:blipFill>
          <a:blip r:embed="rId2"/>
          <a:stretch>
            <a:fillRect/>
          </a:stretch>
        </p:blipFill>
        <p:spPr>
          <a:xfrm>
            <a:off x="738170" y="378229"/>
            <a:ext cx="7746306" cy="6343246"/>
          </a:xfrm>
          <a:prstGeom prst="rect">
            <a:avLst/>
          </a:prstGeom>
          <a:ln w="28575">
            <a:solidFill>
              <a:schemeClr val="tx1"/>
            </a:solidFill>
          </a:ln>
        </p:spPr>
      </p:pic>
      <p:sp>
        <p:nvSpPr>
          <p:cNvPr id="9" name="正方形/長方形 8"/>
          <p:cNvSpPr/>
          <p:nvPr/>
        </p:nvSpPr>
        <p:spPr>
          <a:xfrm>
            <a:off x="954485" y="1276021"/>
            <a:ext cx="7048702" cy="546156"/>
          </a:xfrm>
          <a:prstGeom prst="rect">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正方形/長方形 10"/>
          <p:cNvSpPr/>
          <p:nvPr/>
        </p:nvSpPr>
        <p:spPr>
          <a:xfrm>
            <a:off x="1096375" y="6265807"/>
            <a:ext cx="4415861" cy="380618"/>
          </a:xfrm>
          <a:prstGeom prst="rect">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爆発 2 13"/>
          <p:cNvSpPr/>
          <p:nvPr/>
        </p:nvSpPr>
        <p:spPr>
          <a:xfrm>
            <a:off x="8700791" y="715005"/>
            <a:ext cx="3601681" cy="2534654"/>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9535655" y="1477063"/>
            <a:ext cx="2034460" cy="954107"/>
          </a:xfrm>
          <a:prstGeom prst="rect">
            <a:avLst/>
          </a:prstGeom>
          <a:noFill/>
        </p:spPr>
        <p:txBody>
          <a:bodyPr wrap="square" rtlCol="0">
            <a:spAutoFit/>
          </a:bodyPr>
          <a:lstStyle/>
          <a:p>
            <a:r>
              <a:rPr kumimoji="1" lang="en-US" altLang="ja-JP" sz="2800" b="1" dirty="0">
                <a:solidFill>
                  <a:schemeClr val="bg1"/>
                </a:solidFill>
              </a:rPr>
              <a:t>VPN </a:t>
            </a:r>
            <a:r>
              <a:rPr kumimoji="1" lang="ja-JP" altLang="en-US" sz="2800" b="1" dirty="0">
                <a:solidFill>
                  <a:schemeClr val="bg1"/>
                </a:solidFill>
              </a:rPr>
              <a:t>性能が強力すぎる</a:t>
            </a:r>
          </a:p>
        </p:txBody>
      </p:sp>
      <p:sp>
        <p:nvSpPr>
          <p:cNvPr id="16" name="爆発 2 15"/>
          <p:cNvSpPr/>
          <p:nvPr/>
        </p:nvSpPr>
        <p:spPr>
          <a:xfrm>
            <a:off x="8841389" y="4107454"/>
            <a:ext cx="3607501" cy="2910800"/>
          </a:xfrm>
          <a:prstGeom prst="irregularSeal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9676253" y="4869512"/>
            <a:ext cx="2034460" cy="1569660"/>
          </a:xfrm>
          <a:prstGeom prst="rect">
            <a:avLst/>
          </a:prstGeom>
          <a:noFill/>
        </p:spPr>
        <p:txBody>
          <a:bodyPr wrap="square" rtlCol="0">
            <a:spAutoFit/>
          </a:bodyPr>
          <a:lstStyle/>
          <a:p>
            <a:r>
              <a:rPr kumimoji="1" lang="ja-JP" altLang="en-US" sz="2400" b="1" dirty="0">
                <a:solidFill>
                  <a:schemeClr val="bg1"/>
                </a:solidFill>
              </a:rPr>
              <a:t>自治体システムの一方向 </a:t>
            </a:r>
            <a:r>
              <a:rPr kumimoji="1" lang="en-US" altLang="ja-JP" sz="2400" b="1" dirty="0">
                <a:solidFill>
                  <a:schemeClr val="bg1"/>
                </a:solidFill>
              </a:rPr>
              <a:t>FW </a:t>
            </a:r>
            <a:r>
              <a:rPr kumimoji="1" lang="ja-JP" altLang="en-US" sz="2400" b="1" dirty="0">
                <a:solidFill>
                  <a:schemeClr val="bg1"/>
                </a:solidFill>
              </a:rPr>
              <a:t>を貫通した</a:t>
            </a:r>
            <a:endParaRPr kumimoji="1" lang="en-US" altLang="ja-JP" sz="2400" b="1" dirty="0">
              <a:solidFill>
                <a:schemeClr val="bg1"/>
              </a:solidFill>
            </a:endParaRPr>
          </a:p>
          <a:p>
            <a:r>
              <a:rPr kumimoji="1" lang="ja-JP" altLang="en-US" sz="2400" b="1" dirty="0">
                <a:solidFill>
                  <a:schemeClr val="bg1"/>
                </a:solidFill>
              </a:rPr>
              <a:t>ぞ</a:t>
            </a:r>
          </a:p>
        </p:txBody>
      </p:sp>
      <p:sp>
        <p:nvSpPr>
          <p:cNvPr id="18" name="Rectangle 2"/>
          <p:cNvSpPr txBox="1">
            <a:spLocks noChangeArrowheads="1"/>
          </p:cNvSpPr>
          <p:nvPr/>
        </p:nvSpPr>
        <p:spPr>
          <a:xfrm>
            <a:off x="2715777" y="257068"/>
            <a:ext cx="586873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u="sng" dirty="0">
                <a:solidFill>
                  <a:srgbClr val="FF0000"/>
                </a:solidFill>
              </a:rPr>
              <a:t>政府が配布停止を要請 </a:t>
            </a:r>
            <a:r>
              <a:rPr lang="en-US" altLang="ja-JP" sz="2800" u="sng" dirty="0">
                <a:solidFill>
                  <a:srgbClr val="FF0000"/>
                </a:solidFill>
              </a:rPr>
              <a:t>(2003/12/24)</a:t>
            </a:r>
            <a:endParaRPr lang="ja-JP" altLang="ja-JP" sz="2800" u="sng" dirty="0">
              <a:solidFill>
                <a:srgbClr val="FF0000"/>
              </a:solidFill>
            </a:endParaRPr>
          </a:p>
        </p:txBody>
      </p:sp>
      <p:sp>
        <p:nvSpPr>
          <p:cNvPr id="19" name="爆発 2 18"/>
          <p:cNvSpPr/>
          <p:nvPr/>
        </p:nvSpPr>
        <p:spPr>
          <a:xfrm>
            <a:off x="8811054" y="2431170"/>
            <a:ext cx="3601681" cy="2534654"/>
          </a:xfrm>
          <a:prstGeom prst="irregularSeal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9645918" y="3193228"/>
            <a:ext cx="2034460" cy="1384995"/>
          </a:xfrm>
          <a:prstGeom prst="rect">
            <a:avLst/>
          </a:prstGeom>
          <a:noFill/>
        </p:spPr>
        <p:txBody>
          <a:bodyPr wrap="square" rtlCol="0">
            <a:spAutoFit/>
          </a:bodyPr>
          <a:lstStyle/>
          <a:p>
            <a:r>
              <a:rPr kumimoji="1" lang="ja-JP" altLang="en-US" sz="2800" b="1" dirty="0">
                <a:solidFill>
                  <a:schemeClr val="bg1"/>
                </a:solidFill>
              </a:rPr>
              <a:t>簡単すぎて危ないじゃ</a:t>
            </a:r>
          </a:p>
          <a:p>
            <a:r>
              <a:rPr kumimoji="1" lang="ja-JP" altLang="en-US" sz="2800" b="1" dirty="0">
                <a:solidFill>
                  <a:schemeClr val="bg1"/>
                </a:solidFill>
              </a:rPr>
              <a:t>ないか</a:t>
            </a:r>
          </a:p>
        </p:txBody>
      </p:sp>
      <p:pic>
        <p:nvPicPr>
          <p:cNvPr id="22" name="図 21"/>
          <p:cNvPicPr>
            <a:picLocks noChangeAspect="1"/>
          </p:cNvPicPr>
          <p:nvPr/>
        </p:nvPicPr>
        <p:blipFill>
          <a:blip r:embed="rId3"/>
          <a:stretch>
            <a:fillRect/>
          </a:stretch>
        </p:blipFill>
        <p:spPr>
          <a:xfrm>
            <a:off x="4589002" y="2949614"/>
            <a:ext cx="3895474" cy="2315680"/>
          </a:xfrm>
          <a:prstGeom prst="rect">
            <a:avLst/>
          </a:prstGeom>
          <a:ln>
            <a:noFill/>
          </a:ln>
          <a:effectLst>
            <a:softEdge rad="112500"/>
          </a:effectLst>
        </p:spPr>
      </p:pic>
      <p:sp>
        <p:nvSpPr>
          <p:cNvPr id="23" name="テキスト ボックス 22"/>
          <p:cNvSpPr txBox="1"/>
          <p:nvPr/>
        </p:nvSpPr>
        <p:spPr>
          <a:xfrm>
            <a:off x="4843959" y="4303973"/>
            <a:ext cx="1182254" cy="646331"/>
          </a:xfrm>
          <a:prstGeom prst="rect">
            <a:avLst/>
          </a:prstGeom>
          <a:noFill/>
        </p:spPr>
        <p:txBody>
          <a:bodyPr wrap="square" rtlCol="0">
            <a:spAutoFit/>
          </a:bodyPr>
          <a:lstStyle/>
          <a:p>
            <a:r>
              <a:rPr kumimoji="1" lang="ja-JP" altLang="en-US" b="1" dirty="0"/>
              <a:t>政府</a:t>
            </a:r>
            <a:endParaRPr kumimoji="1" lang="en-US" altLang="ja-JP" b="1" dirty="0"/>
          </a:p>
          <a:p>
            <a:r>
              <a:rPr kumimoji="1" lang="ja-JP" altLang="en-US" b="1" dirty="0"/>
              <a:t>さん</a:t>
            </a:r>
          </a:p>
        </p:txBody>
      </p:sp>
      <p:pic>
        <p:nvPicPr>
          <p:cNvPr id="21" name="図 20"/>
          <p:cNvPicPr>
            <a:picLocks noChangeAspect="1"/>
          </p:cNvPicPr>
          <p:nvPr/>
        </p:nvPicPr>
        <p:blipFill>
          <a:blip r:embed="rId4"/>
          <a:stretch>
            <a:fillRect/>
          </a:stretch>
        </p:blipFill>
        <p:spPr>
          <a:xfrm flipH="1">
            <a:off x="8633638" y="95645"/>
            <a:ext cx="981185" cy="619360"/>
          </a:xfrm>
          <a:prstGeom prst="rect">
            <a:avLst/>
          </a:prstGeom>
        </p:spPr>
      </p:pic>
      <p:sp>
        <p:nvSpPr>
          <p:cNvPr id="24" name="角丸四角形吹き出し 23"/>
          <p:cNvSpPr/>
          <p:nvPr/>
        </p:nvSpPr>
        <p:spPr>
          <a:xfrm>
            <a:off x="9808932" y="411786"/>
            <a:ext cx="1487906" cy="405399"/>
          </a:xfrm>
          <a:prstGeom prst="wedgeRoundRectCallout">
            <a:avLst>
              <a:gd name="adj1" fmla="val -64254"/>
              <a:gd name="adj2" fmla="val -44608"/>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t>苦情の例！</a:t>
            </a:r>
          </a:p>
        </p:txBody>
      </p:sp>
    </p:spTree>
    <p:extLst>
      <p:ext uri="{BB962C8B-B14F-4D97-AF65-F5344CB8AC3E}">
        <p14:creationId xmlns:p14="http://schemas.microsoft.com/office/powerpoint/2010/main" val="34195677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B18F222-6C83-43D7-975C-48D011D00D0E}"/>
              </a:ext>
            </a:extLst>
          </p:cNvPr>
          <p:cNvSpPr>
            <a:spLocks noGrp="1"/>
          </p:cNvSpPr>
          <p:nvPr>
            <p:ph idx="1"/>
          </p:nvPr>
        </p:nvSpPr>
        <p:spPr>
          <a:xfrm>
            <a:off x="838200" y="2187574"/>
            <a:ext cx="10515600" cy="4351338"/>
          </a:xfrm>
        </p:spPr>
        <p:txBody>
          <a:bodyPr>
            <a:normAutofit fontScale="85000" lnSpcReduction="10000"/>
          </a:bodyPr>
          <a:lstStyle/>
          <a:p>
            <a:pPr>
              <a:lnSpc>
                <a:spcPct val="110000"/>
              </a:lnSpc>
            </a:pPr>
            <a:r>
              <a:rPr kumimoji="1" lang="ja-JP" altLang="en-US" sz="2400" b="1" dirty="0">
                <a:highlight>
                  <a:srgbClr val="FFFFCC"/>
                </a:highlight>
              </a:rPr>
              <a:t>★</a:t>
            </a:r>
            <a:r>
              <a:rPr kumimoji="1" lang="en-US" altLang="ja-JP" sz="2400" b="1" dirty="0">
                <a:highlight>
                  <a:srgbClr val="FFFFCC"/>
                </a:highlight>
              </a:rPr>
              <a:t>1.</a:t>
            </a:r>
            <a:r>
              <a:rPr kumimoji="1" lang="ja-JP" altLang="en-US" sz="2400" b="1" dirty="0">
                <a:highlight>
                  <a:srgbClr val="FFFFCC"/>
                </a:highlight>
              </a:rPr>
              <a:t> 外的報酬の「統制的」運用は内発的動機を損なう傾向 </a:t>
            </a:r>
            <a:r>
              <a:rPr kumimoji="1" lang="en-US" altLang="ja-JP" sz="2400" b="1" dirty="0">
                <a:highlight>
                  <a:srgbClr val="FFFFCC"/>
                </a:highlight>
              </a:rPr>
              <a:t>(128 </a:t>
            </a:r>
            <a:r>
              <a:rPr kumimoji="1" lang="ja-JP" altLang="en-US" sz="2400" b="1" dirty="0">
                <a:highlight>
                  <a:srgbClr val="FFFFCC"/>
                </a:highlight>
              </a:rPr>
              <a:t>研究のメタ分析</a:t>
            </a:r>
            <a:r>
              <a:rPr kumimoji="1" lang="en-US" altLang="ja-JP" sz="2400" b="1" dirty="0">
                <a:highlight>
                  <a:srgbClr val="FFFFCC"/>
                </a:highlight>
              </a:rPr>
              <a:t>)</a:t>
            </a:r>
            <a:br>
              <a:rPr kumimoji="1" lang="en-US" altLang="ja-JP" sz="2400" dirty="0"/>
            </a:br>
            <a:r>
              <a:rPr kumimoji="1" lang="ja-JP" altLang="en-US" sz="2400" dirty="0"/>
              <a:t>実験 </a:t>
            </a:r>
            <a:r>
              <a:rPr kumimoji="1" lang="en-US" altLang="ja-JP" sz="2400" dirty="0"/>
              <a:t>128 </a:t>
            </a:r>
            <a:r>
              <a:rPr kumimoji="1" lang="ja-JP" altLang="en-US" sz="2400" dirty="0"/>
              <a:t>件のメタ分析</a:t>
            </a:r>
            <a:r>
              <a:rPr kumimoji="1" lang="en-US" altLang="ja-JP" sz="2400" dirty="0"/>
              <a:t>:</a:t>
            </a:r>
            <a:r>
              <a:rPr kumimoji="1" lang="ja-JP" altLang="en-US" sz="2400" dirty="0"/>
              <a:t>エンゲージメントや完了など行為に対する有形・期待報酬は、平均して内発的動機を低下させる </a:t>
            </a:r>
            <a:r>
              <a:rPr kumimoji="1" lang="en-US" altLang="ja-JP" sz="2400" dirty="0"/>
              <a:t>(</a:t>
            </a:r>
            <a:r>
              <a:rPr kumimoji="1" lang="ja-JP" altLang="en-US" sz="2400" dirty="0"/>
              <a:t>条件により程度は異なる</a:t>
            </a:r>
            <a:r>
              <a:rPr kumimoji="1" lang="en-US" altLang="ja-JP" sz="2400" dirty="0"/>
              <a:t>)</a:t>
            </a:r>
            <a:r>
              <a:rPr kumimoji="1" lang="ja-JP" altLang="en-US" sz="2400" dirty="0"/>
              <a:t>。</a:t>
            </a:r>
            <a:br>
              <a:rPr kumimoji="1" lang="en-US" altLang="ja-JP" sz="2400" dirty="0"/>
            </a:br>
            <a:r>
              <a:rPr kumimoji="1" lang="en-US" altLang="ja-JP" sz="2400" dirty="0"/>
              <a:t>https://selfdeterminationtheory.org/wp-content/uploads/2014/04/1999_DeciKoestnerRyan_Meta.pdf</a:t>
            </a:r>
          </a:p>
          <a:p>
            <a:pPr>
              <a:lnSpc>
                <a:spcPct val="110000"/>
              </a:lnSpc>
            </a:pPr>
            <a:r>
              <a:rPr kumimoji="1" lang="en-US" altLang="ja-JP" sz="2400" b="1" dirty="0">
                <a:highlight>
                  <a:srgbClr val="66FFFF"/>
                </a:highlight>
              </a:rPr>
              <a:t>★2. </a:t>
            </a:r>
            <a:r>
              <a:rPr kumimoji="1" lang="en-US" altLang="ja-JP" sz="2400" dirty="0"/>
              <a:t>Tan, C.-S., Chin, X.-Y., </a:t>
            </a:r>
            <a:r>
              <a:rPr kumimoji="1" lang="en-US" altLang="ja-JP" sz="2400" dirty="0" err="1"/>
              <a:t>Chng</a:t>
            </a:r>
            <a:r>
              <a:rPr kumimoji="1" lang="en-US" altLang="ja-JP" sz="2400" dirty="0"/>
              <a:t>, S. T.-C., Lee, J., &amp; </a:t>
            </a:r>
            <a:r>
              <a:rPr kumimoji="1" lang="en-US" altLang="ja-JP" sz="2400" dirty="0" err="1"/>
              <a:t>Ooi</a:t>
            </a:r>
            <a:r>
              <a:rPr kumimoji="1" lang="en-US" altLang="ja-JP" sz="2400" dirty="0"/>
              <a:t>, C.-S. (2022). "Perceived social support increases creativity: Experimental evidence.", International Journal of Environmental Research and Public Health, 19 (18), Article 11841. https://doi.org/10.3390/ijerph191811841</a:t>
            </a:r>
            <a:br>
              <a:rPr kumimoji="1" lang="en-US" altLang="ja-JP" sz="2400" dirty="0"/>
            </a:br>
            <a:r>
              <a:rPr kumimoji="1" lang="en-US" altLang="ja-JP" sz="2400" dirty="0"/>
              <a:t>https://pmc.ncbi.nlm.nih.gov/articles/PMC9517368/</a:t>
            </a:r>
            <a:br>
              <a:rPr kumimoji="1" lang="en-US" altLang="ja-JP" sz="2400" dirty="0"/>
            </a:br>
            <a:r>
              <a:rPr kumimoji="1" lang="ja-JP" altLang="en-US" sz="2400" b="1" dirty="0">
                <a:highlight>
                  <a:srgbClr val="66FFFF"/>
                </a:highlight>
              </a:rPr>
              <a:t>「社会的支援の認識が創造性を高める</a:t>
            </a:r>
            <a:r>
              <a:rPr kumimoji="1" lang="en-US" altLang="ja-JP" sz="2400" b="1" dirty="0">
                <a:highlight>
                  <a:srgbClr val="66FFFF"/>
                </a:highlight>
              </a:rPr>
              <a:t>:</a:t>
            </a:r>
            <a:r>
              <a:rPr kumimoji="1" lang="ja-JP" altLang="en-US" sz="2400" b="1" dirty="0">
                <a:highlight>
                  <a:srgbClr val="66FFFF"/>
                </a:highlight>
              </a:rPr>
              <a:t>実験的証拠」</a:t>
            </a:r>
            <a:br>
              <a:rPr kumimoji="1" lang="en-US" altLang="ja-JP" sz="2400" dirty="0"/>
            </a:br>
            <a:r>
              <a:rPr kumimoji="1" lang="ja-JP" altLang="en-US" sz="2400" dirty="0"/>
              <a:t>多変量共分散分析の結果、創造的自己効力感の影響を統計的にコントロールした後、実験群の参加者は統制群の参加者よりも知覚された社会的支援とすべての創造性指標において高いスコアを報告。操作が効果的であり、誘発された知覚された社会的支援が創造性の向上につながることを実証。</a:t>
            </a:r>
          </a:p>
        </p:txBody>
      </p:sp>
      <p:sp>
        <p:nvSpPr>
          <p:cNvPr id="4" name="スライド番号プレースホルダー 3">
            <a:extLst>
              <a:ext uri="{FF2B5EF4-FFF2-40B4-BE49-F238E27FC236}">
                <a16:creationId xmlns:a16="http://schemas.microsoft.com/office/drawing/2014/main" id="{F313FD07-3BD4-439C-84A0-D93E65ECB12A}"/>
              </a:ext>
            </a:extLst>
          </p:cNvPr>
          <p:cNvSpPr>
            <a:spLocks noGrp="1"/>
          </p:cNvSpPr>
          <p:nvPr>
            <p:ph type="sldNum" sz="quarter" idx="12"/>
          </p:nvPr>
        </p:nvSpPr>
        <p:spPr/>
        <p:txBody>
          <a:bodyPr/>
          <a:lstStyle/>
          <a:p>
            <a:fld id="{63DCA85F-F225-44A4-AEA8-9083CAE61796}" type="slidenum">
              <a:rPr kumimoji="1" lang="ja-JP" altLang="en-US" smtClean="0"/>
              <a:t>90</a:t>
            </a:fld>
            <a:endParaRPr kumimoji="1" lang="ja-JP" altLang="en-US" dirty="0"/>
          </a:p>
        </p:txBody>
      </p:sp>
      <p:sp>
        <p:nvSpPr>
          <p:cNvPr id="5" name="テキスト ボックス 4">
            <a:extLst>
              <a:ext uri="{FF2B5EF4-FFF2-40B4-BE49-F238E27FC236}">
                <a16:creationId xmlns:a16="http://schemas.microsoft.com/office/drawing/2014/main" id="{4C2A1CAC-CD8C-48C3-9BF2-53FC46254337}"/>
              </a:ext>
            </a:extLst>
          </p:cNvPr>
          <p:cNvSpPr txBox="1"/>
          <p:nvPr/>
        </p:nvSpPr>
        <p:spPr>
          <a:xfrm>
            <a:off x="480060" y="173205"/>
            <a:ext cx="10873740" cy="1938992"/>
          </a:xfrm>
          <a:prstGeom prst="rect">
            <a:avLst/>
          </a:prstGeom>
          <a:solidFill>
            <a:schemeClr val="accent4">
              <a:lumMod val="20000"/>
              <a:lumOff val="80000"/>
            </a:schemeClr>
          </a:solidFill>
        </p:spPr>
        <p:txBody>
          <a:bodyPr wrap="square" rtlCol="0">
            <a:spAutoFit/>
          </a:bodyPr>
          <a:lstStyle/>
          <a:p>
            <a:r>
              <a:rPr kumimoji="1" lang="ja-JP" altLang="en-US" sz="2400" dirty="0"/>
              <a:t>近年のさまざまな人文社会学的研究によると、内発的動機は能率促進効果、外発的要求</a:t>
            </a:r>
            <a:r>
              <a:rPr kumimoji="1" lang="en-US" altLang="ja-JP" sz="2400" dirty="0"/>
              <a:t>(</a:t>
            </a:r>
            <a:r>
              <a:rPr kumimoji="1" lang="ja-JP" altLang="en-US" sz="2400" dirty="0"/>
              <a:t>例</a:t>
            </a:r>
            <a:r>
              <a:rPr kumimoji="1" lang="en-US" altLang="ja-JP" sz="2400" dirty="0"/>
              <a:t>:</a:t>
            </a:r>
            <a:r>
              <a:rPr kumimoji="1" lang="ja-JP" altLang="en-US" sz="2400" dirty="0"/>
              <a:t>多くの予算を付ける、過度な期待をする、一定期間内に明確な社会的成果を要求する</a:t>
            </a:r>
            <a:r>
              <a:rPr kumimoji="1" lang="en-US" altLang="ja-JP" sz="2400" dirty="0"/>
              <a:t>)</a:t>
            </a:r>
            <a:r>
              <a:rPr kumimoji="1" lang="ja-JP" altLang="en-US" sz="2400" dirty="0"/>
              <a:t>は能率を低め阻害効果がある可能性が高いことが判明しつつある。</a:t>
            </a:r>
            <a:endParaRPr kumimoji="1" lang="en-US" altLang="ja-JP" sz="2400" dirty="0"/>
          </a:p>
          <a:p>
            <a:r>
              <a:rPr kumimoji="1" lang="ja-JP" altLang="en-US" sz="2400" dirty="0"/>
              <a:t>学生等には、抽象的な社会的期待・支援を認識させつつ、具体的期待・要求をせず、各自の内発的意思に基づく自由な技術研究を認容・奨励することが効果的。</a:t>
            </a:r>
          </a:p>
        </p:txBody>
      </p:sp>
      <p:pic>
        <p:nvPicPr>
          <p:cNvPr id="6" name="図 5">
            <a:extLst>
              <a:ext uri="{FF2B5EF4-FFF2-40B4-BE49-F238E27FC236}">
                <a16:creationId xmlns:a16="http://schemas.microsoft.com/office/drawing/2014/main" id="{BDB3C42D-3A94-4789-A8E0-1404394835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0657" y="2708891"/>
            <a:ext cx="1454527" cy="1214774"/>
          </a:xfrm>
          <a:prstGeom prst="rect">
            <a:avLst/>
          </a:prstGeom>
        </p:spPr>
      </p:pic>
    </p:spTree>
    <p:extLst>
      <p:ext uri="{BB962C8B-B14F-4D97-AF65-F5344CB8AC3E}">
        <p14:creationId xmlns:p14="http://schemas.microsoft.com/office/powerpoint/2010/main" val="5498542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B18F222-6C83-43D7-975C-48D011D00D0E}"/>
              </a:ext>
            </a:extLst>
          </p:cNvPr>
          <p:cNvSpPr>
            <a:spLocks noGrp="1"/>
          </p:cNvSpPr>
          <p:nvPr>
            <p:ph idx="1"/>
          </p:nvPr>
        </p:nvSpPr>
        <p:spPr>
          <a:xfrm>
            <a:off x="708660" y="442594"/>
            <a:ext cx="10515600" cy="6110606"/>
          </a:xfrm>
        </p:spPr>
        <p:txBody>
          <a:bodyPr>
            <a:normAutofit fontScale="85000" lnSpcReduction="20000"/>
          </a:bodyPr>
          <a:lstStyle/>
          <a:p>
            <a:pPr>
              <a:lnSpc>
                <a:spcPct val="110000"/>
              </a:lnSpc>
            </a:pPr>
            <a:r>
              <a:rPr kumimoji="1" lang="ja-JP" altLang="en-US" sz="2400" dirty="0">
                <a:highlight>
                  <a:srgbClr val="66FFFF"/>
                </a:highlight>
              </a:rPr>
              <a:t>★</a:t>
            </a:r>
            <a:r>
              <a:rPr kumimoji="1" lang="en-US" altLang="ja-JP" sz="2400" dirty="0">
                <a:highlight>
                  <a:srgbClr val="66FFFF"/>
                </a:highlight>
              </a:rPr>
              <a:t>3.</a:t>
            </a:r>
            <a:r>
              <a:rPr kumimoji="1" lang="ja-JP" altLang="en-US" sz="2400" dirty="0">
                <a:highlight>
                  <a:srgbClr val="66FFFF"/>
                </a:highlight>
              </a:rPr>
              <a:t> </a:t>
            </a:r>
            <a:r>
              <a:rPr kumimoji="1" lang="en-US" altLang="ja-JP" sz="2400" dirty="0"/>
              <a:t>Liu, C., Wu, M., &amp; Gao, X. (2024). "Three-way interaction effect of hindrance research stressors, inclusive mentoring style, and academic resilience on research creativity among doctoral students from China.", Scientific Reports, 14, Article 18761. https://doi.org/10.1038/s41598-024-69808-3</a:t>
            </a:r>
            <a:br>
              <a:rPr kumimoji="1" lang="en-US" altLang="ja-JP" sz="2400" dirty="0"/>
            </a:br>
            <a:r>
              <a:rPr kumimoji="1" lang="en-US" altLang="ja-JP" sz="2400" dirty="0"/>
              <a:t>https://www.nature.com/articles/s41598-024-69808-3</a:t>
            </a:r>
            <a:br>
              <a:rPr kumimoji="1" lang="en-US" altLang="ja-JP" sz="2400" dirty="0"/>
            </a:br>
            <a:r>
              <a:rPr kumimoji="1" lang="ja-JP" altLang="en-US" sz="2400" dirty="0"/>
              <a:t>「中国の博士課程学生における研究創造性に対する、研究を妨げるストレス要因、包括的なメンタリングスタイル、学術的回復力の三者間相互作用効果。」</a:t>
            </a:r>
            <a:br>
              <a:rPr kumimoji="1" lang="en-US" altLang="ja-JP" sz="2400" dirty="0"/>
            </a:br>
            <a:r>
              <a:rPr kumimoji="1" lang="ja-JP" altLang="en-US" sz="2400" dirty="0"/>
              <a:t>博士課程の学生が、</a:t>
            </a:r>
            <a:r>
              <a:rPr kumimoji="1" lang="ja-JP" altLang="en-US" sz="2400" b="1" u="sng" dirty="0">
                <a:highlight>
                  <a:srgbClr val="66FFFF"/>
                </a:highlight>
              </a:rPr>
              <a:t>研究リソースへのアクセスの制限</a:t>
            </a:r>
            <a:r>
              <a:rPr kumimoji="1" lang="ja-JP" altLang="en-US" sz="2400" b="1" dirty="0">
                <a:highlight>
                  <a:srgbClr val="66FFFF"/>
                </a:highlight>
              </a:rPr>
              <a:t>、指導者との緊張した関係、役割の葛藤などの研究を妨げるストレス要因に直面した場合、これらのストレス要因を制御できないことで、研究自己効力感が著しく損なわれる。</a:t>
            </a:r>
            <a:br>
              <a:rPr kumimoji="1" lang="en-US" altLang="ja-JP" sz="2400" b="1" dirty="0">
                <a:highlight>
                  <a:srgbClr val="66FFFF"/>
                </a:highlight>
              </a:rPr>
            </a:br>
            <a:endParaRPr kumimoji="1" lang="en-US" altLang="ja-JP" sz="2400" b="1" dirty="0">
              <a:highlight>
                <a:srgbClr val="66FFFF"/>
              </a:highlight>
            </a:endParaRPr>
          </a:p>
          <a:p>
            <a:pPr>
              <a:lnSpc>
                <a:spcPct val="110000"/>
              </a:lnSpc>
            </a:pPr>
            <a:r>
              <a:rPr kumimoji="1" lang="ja-JP" altLang="en-US" sz="2400" dirty="0">
                <a:highlight>
                  <a:srgbClr val="FFFF00"/>
                </a:highlight>
              </a:rPr>
              <a:t>★</a:t>
            </a:r>
            <a:r>
              <a:rPr kumimoji="1" lang="en-US" altLang="ja-JP" sz="2400" dirty="0">
                <a:highlight>
                  <a:srgbClr val="FFFF00"/>
                </a:highlight>
              </a:rPr>
              <a:t>4. </a:t>
            </a:r>
            <a:r>
              <a:rPr kumimoji="1" lang="en-US" altLang="ja-JP" sz="2400" dirty="0"/>
              <a:t>Peng, M. Y.-P., Xu, C., Zheng, R., &amp; He, Y. (2023). "The impact of perceived organizational support on employees' knowledge transfer and innovative behavior: Comparisons between Taiwan and mainland China.", Humanities and Social Sciences Communications, 10, Article 741. https://doi.org/10.1057/s41599-023-02242-4</a:t>
            </a:r>
            <a:br>
              <a:rPr kumimoji="1" lang="en-US" altLang="ja-JP" sz="2400" dirty="0"/>
            </a:br>
            <a:r>
              <a:rPr kumimoji="1" lang="ja-JP" altLang="en-US" sz="2400" dirty="0"/>
              <a:t>「組織からのサポートの認識が従業員の知識移転と革新的行動に与える影響</a:t>
            </a:r>
            <a:r>
              <a:rPr kumimoji="1" lang="en-US" altLang="ja-JP" sz="2400" dirty="0"/>
              <a:t>:</a:t>
            </a:r>
            <a:r>
              <a:rPr kumimoji="1" lang="ja-JP" altLang="en-US" sz="2400" dirty="0"/>
              <a:t>台湾と中国本土の比較。」</a:t>
            </a:r>
            <a:br>
              <a:rPr kumimoji="1" lang="en-US" altLang="ja-JP" sz="2400" dirty="0"/>
            </a:br>
            <a:r>
              <a:rPr kumimoji="1" lang="ja-JP" altLang="en-US" sz="2400" dirty="0"/>
              <a:t>組織からの支援が充実しているほど従業員の仕事に対する態度が良好になり、必要なリソースを柔軟かつ迅速に入手して問題解決に当たることができる。</a:t>
            </a:r>
            <a:r>
              <a:rPr kumimoji="1" lang="ja-JP" altLang="en-US" sz="2400" b="1" u="sng" dirty="0">
                <a:highlight>
                  <a:srgbClr val="FFFF00"/>
                </a:highlight>
              </a:rPr>
              <a:t>組織的支援のレベルが高い職場では、従業員は必要な設備・情報へのアクセスが容易なため、自主性や裁量が発揮されやすく、結果として革新的な行動や創造的成果が促進される傾向がある。</a:t>
            </a:r>
          </a:p>
        </p:txBody>
      </p:sp>
      <p:sp>
        <p:nvSpPr>
          <p:cNvPr id="4" name="スライド番号プレースホルダー 3">
            <a:extLst>
              <a:ext uri="{FF2B5EF4-FFF2-40B4-BE49-F238E27FC236}">
                <a16:creationId xmlns:a16="http://schemas.microsoft.com/office/drawing/2014/main" id="{F313FD07-3BD4-439C-84A0-D93E65ECB12A}"/>
              </a:ext>
            </a:extLst>
          </p:cNvPr>
          <p:cNvSpPr>
            <a:spLocks noGrp="1"/>
          </p:cNvSpPr>
          <p:nvPr>
            <p:ph type="sldNum" sz="quarter" idx="12"/>
          </p:nvPr>
        </p:nvSpPr>
        <p:spPr/>
        <p:txBody>
          <a:bodyPr/>
          <a:lstStyle/>
          <a:p>
            <a:fld id="{63DCA85F-F225-44A4-AEA8-9083CAE61796}" type="slidenum">
              <a:rPr kumimoji="1" lang="ja-JP" altLang="en-US" smtClean="0"/>
              <a:t>91</a:t>
            </a:fld>
            <a:endParaRPr kumimoji="1" lang="ja-JP" altLang="en-US" dirty="0"/>
          </a:p>
        </p:txBody>
      </p:sp>
    </p:spTree>
    <p:extLst>
      <p:ext uri="{BB962C8B-B14F-4D97-AF65-F5344CB8AC3E}">
        <p14:creationId xmlns:p14="http://schemas.microsoft.com/office/powerpoint/2010/main" val="3891716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B18F222-6C83-43D7-975C-48D011D00D0E}"/>
              </a:ext>
            </a:extLst>
          </p:cNvPr>
          <p:cNvSpPr>
            <a:spLocks noGrp="1"/>
          </p:cNvSpPr>
          <p:nvPr>
            <p:ph idx="1"/>
          </p:nvPr>
        </p:nvSpPr>
        <p:spPr>
          <a:xfrm>
            <a:off x="708660" y="442594"/>
            <a:ext cx="10515600" cy="6110606"/>
          </a:xfrm>
        </p:spPr>
        <p:txBody>
          <a:bodyPr>
            <a:normAutofit fontScale="92500" lnSpcReduction="20000"/>
          </a:bodyPr>
          <a:lstStyle/>
          <a:p>
            <a:pPr>
              <a:lnSpc>
                <a:spcPct val="110000"/>
              </a:lnSpc>
            </a:pPr>
            <a:r>
              <a:rPr kumimoji="1" lang="ja-JP" altLang="en-US" sz="2400" dirty="0">
                <a:highlight>
                  <a:srgbClr val="FFFF00"/>
                </a:highlight>
              </a:rPr>
              <a:t>★</a:t>
            </a:r>
            <a:r>
              <a:rPr kumimoji="1" lang="en-US" altLang="ja-JP" sz="2400" dirty="0">
                <a:highlight>
                  <a:srgbClr val="FFFF00"/>
                </a:highlight>
              </a:rPr>
              <a:t>5. </a:t>
            </a:r>
            <a:r>
              <a:rPr kumimoji="1" lang="en-US" altLang="ja-JP" sz="2400" dirty="0" err="1"/>
              <a:t>Stenmark</a:t>
            </a:r>
            <a:r>
              <a:rPr kumimoji="1" lang="en-US" altLang="ja-JP" sz="2400" dirty="0"/>
              <a:t>, D. (2000, February). "The role of intrinsic motivation when managing creative work". In Proceedings of the 2000 IEEE International Conference on Management of Innovation and Technology (ICMIT 2000) (Vol. 1, pp. 310-315). IEEE.</a:t>
            </a:r>
            <a:br>
              <a:rPr kumimoji="1" lang="en-US" altLang="ja-JP" sz="2400" dirty="0"/>
            </a:br>
            <a:r>
              <a:rPr kumimoji="1" lang="ja-JP" altLang="en-US" sz="2400" dirty="0"/>
              <a:t>「創造的な仕事を管理する際の内発的動機の役割」</a:t>
            </a:r>
            <a:br>
              <a:rPr kumimoji="1" lang="en-US" altLang="ja-JP" sz="2400" dirty="0"/>
            </a:br>
            <a:r>
              <a:rPr kumimoji="1" lang="en-US" altLang="ja-JP" sz="2400" dirty="0"/>
              <a:t>https://doi.org/10.1109/ICMIT.2000.917356</a:t>
            </a:r>
            <a:br>
              <a:rPr kumimoji="1" lang="en-US" altLang="ja-JP" sz="2400" dirty="0"/>
            </a:br>
            <a:r>
              <a:rPr kumimoji="1" lang="ja-JP" altLang="en-US" sz="2400" b="1" dirty="0">
                <a:highlight>
                  <a:srgbClr val="FFFF00"/>
                </a:highlight>
              </a:rPr>
              <a:t>統制型環境が創造性を阻害。</a:t>
            </a:r>
            <a:r>
              <a:rPr kumimoji="1" lang="ja-JP" altLang="en-US" sz="2400" dirty="0"/>
              <a:t>企業が協調・生産性・統制といった目標を重視するあまり、意図せず日常的に創造性を減少させてしまう。</a:t>
            </a:r>
            <a:r>
              <a:rPr kumimoji="1" lang="ja-JP" altLang="en-US" sz="2400" b="1" dirty="0">
                <a:highlight>
                  <a:srgbClr val="FFFF00"/>
                </a:highlight>
              </a:rPr>
              <a:t>外部からの報酬や厳格なルールに縛られるような外発的動機づけの強い環境下では、人々の課題遂行における創造性が有意に低下することが示されている。</a:t>
            </a:r>
            <a:r>
              <a:rPr kumimoji="1" lang="ja-JP" altLang="en-US" sz="2400" dirty="0"/>
              <a:t>外部から科せられる細かな手続き・評価といった圧力は創造的な探索行動を制限する拘束となりうる。</a:t>
            </a:r>
            <a:endParaRPr kumimoji="1" lang="en-US" altLang="ja-JP" sz="2400" dirty="0"/>
          </a:p>
          <a:p>
            <a:pPr>
              <a:lnSpc>
                <a:spcPct val="110000"/>
              </a:lnSpc>
            </a:pPr>
            <a:r>
              <a:rPr kumimoji="1" lang="ja-JP" altLang="en-US" sz="2400" b="1" dirty="0">
                <a:highlight>
                  <a:srgbClr val="99FFCC"/>
                </a:highlight>
              </a:rPr>
              <a:t>★</a:t>
            </a:r>
            <a:r>
              <a:rPr kumimoji="1" lang="en-US" altLang="ja-JP" sz="2400" b="1" dirty="0">
                <a:highlight>
                  <a:srgbClr val="99FFCC"/>
                </a:highlight>
              </a:rPr>
              <a:t>6.</a:t>
            </a:r>
            <a:r>
              <a:rPr kumimoji="1" lang="ja-JP" altLang="en-US" sz="2400" b="1" dirty="0">
                <a:highlight>
                  <a:srgbClr val="99FFCC"/>
                </a:highlight>
              </a:rPr>
              <a:t> セネカ </a:t>
            </a:r>
            <a:r>
              <a:rPr kumimoji="1" lang="en-US" altLang="ja-JP" sz="2400" b="1" dirty="0">
                <a:highlight>
                  <a:srgbClr val="99FFCC"/>
                </a:highlight>
              </a:rPr>
              <a:t>(</a:t>
            </a:r>
            <a:r>
              <a:rPr kumimoji="1" lang="ja-JP" altLang="en-US" sz="2400" b="1" dirty="0">
                <a:highlight>
                  <a:srgbClr val="99FFCC"/>
                </a:highlight>
              </a:rPr>
              <a:t>古代ローマ哲学者</a:t>
            </a:r>
            <a:r>
              <a:rPr kumimoji="1" lang="en-US" altLang="ja-JP" sz="2400" b="1" dirty="0">
                <a:highlight>
                  <a:srgbClr val="99FFCC"/>
                </a:highlight>
              </a:rPr>
              <a:t>) </a:t>
            </a:r>
            <a:br>
              <a:rPr kumimoji="1" lang="en-US" altLang="ja-JP" sz="2400" dirty="0"/>
            </a:br>
            <a:r>
              <a:rPr kumimoji="1" lang="en-US" altLang="ja-JP" sz="2400" dirty="0"/>
              <a:t>『</a:t>
            </a:r>
            <a:r>
              <a:rPr kumimoji="1" lang="ja-JP" altLang="en-US" sz="2400" dirty="0"/>
              <a:t>恩恵について </a:t>
            </a:r>
            <a:r>
              <a:rPr kumimoji="1" lang="en-US" altLang="ja-JP" sz="2400" dirty="0"/>
              <a:t>(De </a:t>
            </a:r>
            <a:r>
              <a:rPr kumimoji="1" lang="en-US" altLang="ja-JP" sz="2400" dirty="0" err="1"/>
              <a:t>Beneficiis</a:t>
            </a:r>
            <a:r>
              <a:rPr kumimoji="1" lang="en-US" altLang="ja-JP" sz="2400" dirty="0"/>
              <a:t>) 』</a:t>
            </a:r>
            <a:br>
              <a:rPr kumimoji="1" lang="en-US" altLang="ja-JP" sz="2400" dirty="0"/>
            </a:br>
            <a:r>
              <a:rPr kumimoji="1" lang="ja-JP" altLang="en-US" sz="2400" b="1" dirty="0">
                <a:highlight>
                  <a:srgbClr val="99FFCC"/>
                </a:highlight>
              </a:rPr>
              <a:t>「豪華な宮殿に浪費される富よりも、適切な時機に与えられた千デナリ </a:t>
            </a:r>
            <a:r>
              <a:rPr kumimoji="1" lang="en-US" altLang="ja-JP" sz="2400" b="1" dirty="0">
                <a:highlight>
                  <a:srgbClr val="99FFCC"/>
                </a:highlight>
              </a:rPr>
              <a:t>(</a:t>
            </a:r>
            <a:r>
              <a:rPr kumimoji="1" lang="ja-JP" altLang="en-US" sz="2400" b="1" dirty="0">
                <a:highlight>
                  <a:srgbClr val="99FFCC"/>
                </a:highlight>
              </a:rPr>
              <a:t>銀貨</a:t>
            </a:r>
            <a:r>
              <a:rPr kumimoji="1" lang="en-US" altLang="ja-JP" sz="2400" b="1" dirty="0">
                <a:highlight>
                  <a:srgbClr val="99FFCC"/>
                </a:highlight>
              </a:rPr>
              <a:t>) </a:t>
            </a:r>
            <a:r>
              <a:rPr kumimoji="1" lang="ja-JP" altLang="en-US" sz="2400" b="1" dirty="0">
                <a:highlight>
                  <a:srgbClr val="99FFCC"/>
                </a:highlight>
              </a:rPr>
              <a:t>の方がはるかに大きな成果をもたらす」。</a:t>
            </a:r>
            <a:br>
              <a:rPr kumimoji="1" lang="en-US" altLang="ja-JP" sz="2400" dirty="0"/>
            </a:br>
            <a:r>
              <a:rPr kumimoji="1" lang="ja-JP" altLang="en-US" sz="2400" dirty="0"/>
              <a:t>タイミング良く迅速に与えられた安価な援助のほうが、高価な設備投資よりも、価値が極めて高くなるという意味。</a:t>
            </a:r>
            <a:r>
              <a:rPr kumimoji="1" lang="en-US" altLang="ja-JP" sz="2400" dirty="0"/>
              <a:t>https://monadnock.net/seneca/81.html#:~:text=The%20wise%20man%20will%20compare,the%20gift%20is%20small%2C%20but</a:t>
            </a:r>
          </a:p>
          <a:p>
            <a:pPr>
              <a:lnSpc>
                <a:spcPct val="110000"/>
              </a:lnSpc>
            </a:pPr>
            <a:endParaRPr kumimoji="1" lang="ja-JP" altLang="en-US" sz="2400" b="1" u="sng" dirty="0"/>
          </a:p>
        </p:txBody>
      </p:sp>
      <p:sp>
        <p:nvSpPr>
          <p:cNvPr id="4" name="スライド番号プレースホルダー 3">
            <a:extLst>
              <a:ext uri="{FF2B5EF4-FFF2-40B4-BE49-F238E27FC236}">
                <a16:creationId xmlns:a16="http://schemas.microsoft.com/office/drawing/2014/main" id="{F313FD07-3BD4-439C-84A0-D93E65ECB12A}"/>
              </a:ext>
            </a:extLst>
          </p:cNvPr>
          <p:cNvSpPr>
            <a:spLocks noGrp="1"/>
          </p:cNvSpPr>
          <p:nvPr>
            <p:ph type="sldNum" sz="quarter" idx="12"/>
          </p:nvPr>
        </p:nvSpPr>
        <p:spPr/>
        <p:txBody>
          <a:bodyPr/>
          <a:lstStyle/>
          <a:p>
            <a:fld id="{63DCA85F-F225-44A4-AEA8-9083CAE61796}" type="slidenum">
              <a:rPr kumimoji="1" lang="ja-JP" altLang="en-US" smtClean="0"/>
              <a:t>92</a:t>
            </a:fld>
            <a:endParaRPr kumimoji="1" lang="ja-JP" altLang="en-US" dirty="0"/>
          </a:p>
        </p:txBody>
      </p:sp>
    </p:spTree>
    <p:extLst>
      <p:ext uri="{BB962C8B-B14F-4D97-AF65-F5344CB8AC3E}">
        <p14:creationId xmlns:p14="http://schemas.microsoft.com/office/powerpoint/2010/main" val="296730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4F84C8-06F5-D04A-BB11-34B3DC9BC291}"/>
              </a:ext>
            </a:extLst>
          </p:cNvPr>
          <p:cNvSpPr>
            <a:spLocks noGrp="1"/>
          </p:cNvSpPr>
          <p:nvPr>
            <p:ph type="title"/>
          </p:nvPr>
        </p:nvSpPr>
        <p:spPr>
          <a:xfrm>
            <a:off x="892908" y="2467463"/>
            <a:ext cx="9806940" cy="1325563"/>
          </a:xfrm>
        </p:spPr>
        <p:txBody>
          <a:bodyPr>
            <a:normAutofit/>
          </a:bodyPr>
          <a:lstStyle/>
          <a:p>
            <a:pPr algn="ctr"/>
            <a:r>
              <a:rPr kumimoji="1" lang="ja-JP" altLang="en-US" sz="6600" dirty="0"/>
              <a:t>裏技</a:t>
            </a:r>
          </a:p>
        </p:txBody>
      </p:sp>
      <p:sp>
        <p:nvSpPr>
          <p:cNvPr id="4" name="スライド番号プレースホルダー 3">
            <a:extLst>
              <a:ext uri="{FF2B5EF4-FFF2-40B4-BE49-F238E27FC236}">
                <a16:creationId xmlns:a16="http://schemas.microsoft.com/office/drawing/2014/main" id="{25228FAC-38F0-D8DB-0994-E53C8724941A}"/>
              </a:ext>
            </a:extLst>
          </p:cNvPr>
          <p:cNvSpPr>
            <a:spLocks noGrp="1"/>
          </p:cNvSpPr>
          <p:nvPr>
            <p:ph type="sldNum" sz="quarter" idx="12"/>
          </p:nvPr>
        </p:nvSpPr>
        <p:spPr/>
        <p:txBody>
          <a:bodyPr/>
          <a:lstStyle/>
          <a:p>
            <a:fld id="{63DCA85F-F225-44A4-AEA8-9083CAE61796}" type="slidenum">
              <a:rPr kumimoji="1" lang="ja-JP" altLang="en-US" smtClean="0"/>
              <a:t>93</a:t>
            </a:fld>
            <a:endParaRPr kumimoji="1" lang="ja-JP" altLang="en-US" dirty="0"/>
          </a:p>
        </p:txBody>
      </p:sp>
      <p:sp>
        <p:nvSpPr>
          <p:cNvPr id="3" name="テキスト ボックス 2">
            <a:extLst>
              <a:ext uri="{FF2B5EF4-FFF2-40B4-BE49-F238E27FC236}">
                <a16:creationId xmlns:a16="http://schemas.microsoft.com/office/drawing/2014/main" id="{3317377B-0AF9-5B30-47B2-4D927C210EFC}"/>
              </a:ext>
            </a:extLst>
          </p:cNvPr>
          <p:cNvSpPr txBox="1"/>
          <p:nvPr/>
        </p:nvSpPr>
        <p:spPr>
          <a:xfrm>
            <a:off x="6158523" y="4660533"/>
            <a:ext cx="4259385" cy="646331"/>
          </a:xfrm>
          <a:prstGeom prst="rect">
            <a:avLst/>
          </a:prstGeom>
          <a:noFill/>
        </p:spPr>
        <p:txBody>
          <a:bodyPr wrap="square" rtlCol="0">
            <a:spAutoFit/>
          </a:bodyPr>
          <a:lstStyle/>
          <a:p>
            <a:r>
              <a:rPr kumimoji="1" lang="ja-JP" altLang="en-US" dirty="0">
                <a:highlight>
                  <a:srgbClr val="FFFF00"/>
                </a:highlight>
              </a:rPr>
              <a:t>時間がないので講演では説明できない</a:t>
            </a:r>
          </a:p>
          <a:p>
            <a:r>
              <a:rPr kumimoji="1" lang="ja-JP" altLang="en-US" dirty="0">
                <a:highlight>
                  <a:srgbClr val="FFFF00"/>
                </a:highlight>
              </a:rPr>
              <a:t>と思いますが、参考になれば幸いです。</a:t>
            </a:r>
          </a:p>
        </p:txBody>
      </p:sp>
    </p:spTree>
    <p:extLst>
      <p:ext uri="{BB962C8B-B14F-4D97-AF65-F5344CB8AC3E}">
        <p14:creationId xmlns:p14="http://schemas.microsoft.com/office/powerpoint/2010/main" val="24643621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3930" y="-30228"/>
            <a:ext cx="10552387" cy="1132599"/>
          </a:xfrm>
        </p:spPr>
        <p:txBody>
          <a:bodyPr>
            <a:normAutofit fontScale="90000"/>
          </a:bodyPr>
          <a:lstStyle/>
          <a:p>
            <a:r>
              <a:rPr kumimoji="1" lang="ja-JP" altLang="en-US" sz="4000" dirty="0"/>
              <a:t>通常の</a:t>
            </a:r>
            <a:r>
              <a:rPr kumimoji="1" lang="en-US" altLang="ja-JP" sz="4000" b="1" u="sng" dirty="0">
                <a:solidFill>
                  <a:schemeClr val="accent5">
                    <a:lumMod val="75000"/>
                  </a:schemeClr>
                </a:solidFill>
              </a:rPr>
              <a:t>10 </a:t>
            </a:r>
            <a:r>
              <a:rPr kumimoji="1" lang="ja-JP" altLang="en-US" sz="4000" b="1" u="sng" dirty="0">
                <a:solidFill>
                  <a:schemeClr val="accent5">
                    <a:lumMod val="75000"/>
                  </a:schemeClr>
                </a:solidFill>
              </a:rPr>
              <a:t>倍の生産性</a:t>
            </a:r>
            <a:r>
              <a:rPr kumimoji="1" lang="ja-JP" altLang="en-US" sz="4000" dirty="0"/>
              <a:t>を継続的に簡単に実現する裏技</a:t>
            </a:r>
          </a:p>
        </p:txBody>
      </p:sp>
      <p:sp>
        <p:nvSpPr>
          <p:cNvPr id="3" name="コンテンツ プレースホルダー 2"/>
          <p:cNvSpPr>
            <a:spLocks noGrp="1"/>
          </p:cNvSpPr>
          <p:nvPr>
            <p:ph idx="1"/>
          </p:nvPr>
        </p:nvSpPr>
        <p:spPr>
          <a:xfrm>
            <a:off x="693850" y="1011182"/>
            <a:ext cx="9810036" cy="5793752"/>
          </a:xfrm>
        </p:spPr>
        <p:txBody>
          <a:bodyPr>
            <a:normAutofit lnSpcReduction="10000"/>
          </a:bodyPr>
          <a:lstStyle/>
          <a:p>
            <a:pPr marL="514350" indent="-514350">
              <a:buFont typeface="+mj-lt"/>
              <a:buAutoNum type="arabicPeriod"/>
            </a:pPr>
            <a:r>
              <a:rPr kumimoji="1" lang="ja-JP" altLang="en-US" sz="2400" b="1" u="sng" dirty="0">
                <a:solidFill>
                  <a:schemeClr val="accent6">
                    <a:lumMod val="75000"/>
                  </a:schemeClr>
                </a:solidFill>
              </a:rPr>
              <a:t>開発用端末のキーボード、マウス、モニタ、机</a:t>
            </a:r>
            <a:r>
              <a:rPr kumimoji="1" lang="ja-JP" altLang="en-US" sz="2400" dirty="0"/>
              <a:t>  </a:t>
            </a:r>
            <a:r>
              <a:rPr kumimoji="1" lang="ja-JP" altLang="en-US" sz="2400" dirty="0">
                <a:solidFill>
                  <a:schemeClr val="accent6">
                    <a:lumMod val="75000"/>
                  </a:schemeClr>
                </a:solidFill>
              </a:rPr>
              <a:t>⇒ 次のスライドで解説</a:t>
            </a:r>
          </a:p>
          <a:p>
            <a:pPr marL="514350" indent="-514350">
              <a:buFont typeface="+mj-lt"/>
              <a:buAutoNum type="arabicPeriod"/>
            </a:pPr>
            <a:r>
              <a:rPr lang="ja-JP" altLang="en-US" sz="2400" dirty="0"/>
              <a:t>室・機材の環境 </a:t>
            </a:r>
            <a:r>
              <a:rPr lang="en-US" altLang="ja-JP" sz="2400" dirty="0"/>
              <a:t>(</a:t>
            </a:r>
            <a:r>
              <a:rPr lang="ja-JP" altLang="en-US" sz="2400" dirty="0"/>
              <a:t>静寂性、室温、回線</a:t>
            </a:r>
            <a:r>
              <a:rPr lang="en-US" altLang="ja-JP" sz="2400" dirty="0"/>
              <a:t>)</a:t>
            </a:r>
          </a:p>
          <a:p>
            <a:pPr marL="514350" indent="-514350">
              <a:buFont typeface="+mj-lt"/>
              <a:buAutoNum type="arabicPeriod"/>
            </a:pPr>
            <a:r>
              <a:rPr lang="ja-JP" altLang="en-US" sz="2400" dirty="0"/>
              <a:t>開発時の服装 </a:t>
            </a:r>
            <a:r>
              <a:rPr lang="en-US" altLang="ja-JP" sz="2400" dirty="0"/>
              <a:t>(</a:t>
            </a:r>
            <a:r>
              <a:rPr lang="ja-JP" altLang="en-US" sz="2400" dirty="0"/>
              <a:t>プログラミング中のくつ下、ネクタイなどの排除</a:t>
            </a:r>
            <a:r>
              <a:rPr lang="en-US" altLang="ja-JP" sz="2400" dirty="0"/>
              <a:t>)</a:t>
            </a:r>
            <a:r>
              <a:rPr lang="ja-JP" altLang="en-US" sz="2400" dirty="0"/>
              <a:t>、手指や入力デバイスの常時の清潔</a:t>
            </a:r>
            <a:endParaRPr lang="en-US" altLang="ja-JP" sz="2400" dirty="0"/>
          </a:p>
          <a:p>
            <a:pPr marL="514350" indent="-514350">
              <a:buFont typeface="+mj-lt"/>
              <a:buAutoNum type="arabicPeriod"/>
            </a:pPr>
            <a:r>
              <a:rPr kumimoji="1" lang="ja-JP" altLang="en-US" sz="2400" dirty="0"/>
              <a:t>開発用端末本体 </a:t>
            </a:r>
            <a:r>
              <a:rPr kumimoji="1" lang="en-US" altLang="ja-JP" sz="2400" dirty="0"/>
              <a:t>(CPU, SSD, RAM)</a:t>
            </a:r>
            <a:r>
              <a:rPr kumimoji="1" lang="ja-JP" altLang="en-US" sz="2400" dirty="0" err="1"/>
              <a:t>、</a:t>
            </a:r>
            <a:r>
              <a:rPr kumimoji="1" lang="en-US" altLang="ja-JP" sz="2400" dirty="0"/>
              <a:t>OS</a:t>
            </a:r>
            <a:r>
              <a:rPr kumimoji="1" lang="ja-JP" altLang="en-US" sz="2400" dirty="0"/>
              <a:t> 環境、</a:t>
            </a:r>
            <a:r>
              <a:rPr kumimoji="1" lang="en-US" altLang="ja-JP" sz="2400" dirty="0"/>
              <a:t>VM</a:t>
            </a:r>
            <a:r>
              <a:rPr kumimoji="1" lang="ja-JP" altLang="en-US" sz="2400" dirty="0"/>
              <a:t>、アプリ、言語ツール、</a:t>
            </a:r>
            <a:r>
              <a:rPr kumimoji="1" lang="en-US" altLang="ja-JP" sz="2400" dirty="0"/>
              <a:t>IDE</a:t>
            </a:r>
            <a:r>
              <a:rPr kumimoji="1" lang="ja-JP" altLang="en-US" sz="2400" dirty="0"/>
              <a:t>、周辺機器</a:t>
            </a:r>
          </a:p>
          <a:p>
            <a:pPr marL="514350" indent="-514350">
              <a:buFont typeface="+mj-lt"/>
              <a:buAutoNum type="arabicPeriod"/>
            </a:pPr>
            <a:r>
              <a:rPr kumimoji="1" lang="en-US" altLang="ja-JP" sz="2400" dirty="0"/>
              <a:t>PC </a:t>
            </a:r>
            <a:r>
              <a:rPr kumimoji="1" lang="ja-JP" altLang="en-US" sz="2400" dirty="0"/>
              <a:t>環境における超高速レスポンスの実現 </a:t>
            </a:r>
            <a:r>
              <a:rPr kumimoji="1" lang="en-US" altLang="ja-JP" sz="2400" dirty="0"/>
              <a:t>(</a:t>
            </a:r>
            <a:r>
              <a:rPr kumimoji="1" lang="ja-JP" altLang="en-US" sz="2400" dirty="0"/>
              <a:t>遅延要因の徹底した除去</a:t>
            </a:r>
            <a:r>
              <a:rPr kumimoji="1" lang="en-US" altLang="ja-JP" sz="2400" dirty="0"/>
              <a:t>)</a:t>
            </a:r>
          </a:p>
          <a:p>
            <a:pPr marL="514350" indent="-514350">
              <a:buFont typeface="+mj-lt"/>
              <a:buAutoNum type="arabicPeriod"/>
            </a:pPr>
            <a:r>
              <a:rPr kumimoji="1" lang="ja-JP" altLang="en-US" sz="2400" dirty="0"/>
              <a:t>快適なテキストエディタ、コーディングツール、</a:t>
            </a:r>
            <a:r>
              <a:rPr kumimoji="1" lang="en-US" altLang="ja-JP" sz="2400" dirty="0"/>
              <a:t>AI </a:t>
            </a:r>
            <a:r>
              <a:rPr kumimoji="1" lang="ja-JP" altLang="en-US" sz="2400" dirty="0"/>
              <a:t>ツール</a:t>
            </a:r>
          </a:p>
          <a:p>
            <a:pPr marL="514350" indent="-514350">
              <a:buFont typeface="+mj-lt"/>
              <a:buAutoNum type="arabicPeriod"/>
            </a:pPr>
            <a:r>
              <a:rPr kumimoji="1" lang="ja-JP" altLang="en-US" sz="2400" dirty="0"/>
              <a:t>開発・実験用ネットワーク環境 </a:t>
            </a:r>
            <a:r>
              <a:rPr kumimoji="1" lang="en-US" altLang="ja-JP" sz="2400" dirty="0"/>
              <a:t>(</a:t>
            </a:r>
            <a:r>
              <a:rPr kumimoji="1" lang="ja-JP" altLang="en-US" sz="2400" dirty="0"/>
              <a:t>アンチウイルスソフト、端末管理システム、大学のファイアウォール等の阻害要因の排除</a:t>
            </a:r>
            <a:r>
              <a:rPr kumimoji="1" lang="en-US" altLang="ja-JP" sz="2400" dirty="0"/>
              <a:t>)</a:t>
            </a:r>
          </a:p>
          <a:p>
            <a:pPr marL="514350" indent="-514350">
              <a:buFont typeface="+mj-lt"/>
              <a:buAutoNum type="arabicPeriod"/>
            </a:pPr>
            <a:r>
              <a:rPr kumimoji="1" lang="ja-JP" altLang="en-US" sz="2400" dirty="0"/>
              <a:t>自分専用の快適・高速ソフトウェア環境の構築 </a:t>
            </a:r>
            <a:r>
              <a:rPr kumimoji="1" lang="en-US" altLang="ja-JP" sz="2400" dirty="0"/>
              <a:t>(</a:t>
            </a:r>
            <a:r>
              <a:rPr kumimoji="1" lang="ja-JP" altLang="en-US" sz="2400" dirty="0"/>
              <a:t>イメージを作っておいて複製可能に</a:t>
            </a:r>
            <a:r>
              <a:rPr kumimoji="1" lang="en-US" altLang="ja-JP" sz="2400" dirty="0"/>
              <a:t>)</a:t>
            </a:r>
            <a:endParaRPr kumimoji="1" lang="ja-JP" altLang="en-US" sz="2400" dirty="0"/>
          </a:p>
          <a:p>
            <a:pPr marL="514350" indent="-514350">
              <a:buFont typeface="+mj-lt"/>
              <a:buAutoNum type="arabicPeriod"/>
            </a:pPr>
            <a:r>
              <a:rPr kumimoji="1" lang="ja-JP" altLang="en-US" sz="2400" dirty="0"/>
              <a:t>通知・割り込みの適切な管理 </a:t>
            </a:r>
            <a:r>
              <a:rPr kumimoji="1" lang="en-US" altLang="ja-JP" sz="2400" dirty="0"/>
              <a:t>(</a:t>
            </a:r>
            <a:r>
              <a:rPr kumimoji="1" lang="ja-JP" altLang="en-US" sz="2400" dirty="0"/>
              <a:t>メール、</a:t>
            </a:r>
            <a:r>
              <a:rPr kumimoji="1" lang="en-US" altLang="ja-JP" sz="2400" dirty="0"/>
              <a:t>Slack </a:t>
            </a:r>
            <a:r>
              <a:rPr kumimoji="1" lang="ja-JP" altLang="en-US" sz="2400" dirty="0"/>
              <a:t>等を統合して読める仕組み</a:t>
            </a:r>
            <a:r>
              <a:rPr kumimoji="1" lang="en-US" altLang="ja-JP" sz="2400" dirty="0"/>
              <a:t>)</a:t>
            </a:r>
          </a:p>
          <a:p>
            <a:pPr marL="514350" indent="-514350">
              <a:buFont typeface="+mj-lt"/>
              <a:buAutoNum type="arabicPeriod"/>
            </a:pPr>
            <a:r>
              <a:rPr kumimoji="1" lang="ja-JP" altLang="en-US" sz="2400" dirty="0"/>
              <a:t>その他  最初にまとめて時間を投資して、快適性の最大化を追求</a:t>
            </a:r>
            <a:br>
              <a:rPr kumimoji="1" lang="ja-JP" altLang="en-US" sz="2400" dirty="0"/>
            </a:br>
            <a:r>
              <a:rPr kumimoji="1" lang="en-US" altLang="ja-JP" sz="2400" dirty="0"/>
              <a:t>(</a:t>
            </a:r>
            <a:r>
              <a:rPr kumimoji="1" lang="ja-JP" altLang="en-US" sz="2400" dirty="0"/>
              <a:t>環境構築・操作を楽にするための独自ツールの作成等</a:t>
            </a:r>
            <a:r>
              <a:rPr kumimoji="1" lang="en-US" altLang="ja-JP" sz="2400" dirty="0"/>
              <a:t>)</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94</a:t>
            </a:fld>
            <a:endParaRPr kumimoji="1" lang="ja-JP" altLang="en-US" dirty="0"/>
          </a:p>
        </p:txBody>
      </p:sp>
      <p:pic>
        <p:nvPicPr>
          <p:cNvPr id="5" name="図 4"/>
          <p:cNvPicPr>
            <a:picLocks noChangeAspect="1"/>
          </p:cNvPicPr>
          <p:nvPr/>
        </p:nvPicPr>
        <p:blipFill>
          <a:blip r:embed="rId2"/>
          <a:stretch>
            <a:fillRect/>
          </a:stretch>
        </p:blipFill>
        <p:spPr>
          <a:xfrm>
            <a:off x="9861209" y="813571"/>
            <a:ext cx="1131298" cy="874617"/>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7355" y="536071"/>
            <a:ext cx="1138136" cy="943583"/>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1165" y="1479654"/>
            <a:ext cx="1177047" cy="1721796"/>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3545" y="3218219"/>
            <a:ext cx="1859825" cy="1638943"/>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6316" y="5085936"/>
            <a:ext cx="1067744" cy="1544350"/>
          </a:xfrm>
          <a:prstGeom prst="rect">
            <a:avLst/>
          </a:prstGeom>
        </p:spPr>
      </p:pic>
    </p:spTree>
    <p:extLst>
      <p:ext uri="{BB962C8B-B14F-4D97-AF65-F5344CB8AC3E}">
        <p14:creationId xmlns:p14="http://schemas.microsoft.com/office/powerpoint/2010/main" val="20975636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828" y="239001"/>
            <a:ext cx="9806940" cy="675399"/>
          </a:xfrm>
        </p:spPr>
        <p:txBody>
          <a:bodyPr>
            <a:normAutofit/>
          </a:bodyPr>
          <a:lstStyle/>
          <a:p>
            <a:r>
              <a:rPr lang="en-US" altLang="ja-JP" sz="4000" b="1" u="sng" dirty="0">
                <a:solidFill>
                  <a:schemeClr val="accent6">
                    <a:lumMod val="75000"/>
                  </a:schemeClr>
                </a:solidFill>
              </a:rPr>
              <a:t>1. </a:t>
            </a:r>
            <a:r>
              <a:rPr lang="ja-JP" altLang="en-US" sz="4000" b="1" u="sng" dirty="0">
                <a:solidFill>
                  <a:schemeClr val="accent6">
                    <a:lumMod val="75000"/>
                  </a:schemeClr>
                </a:solidFill>
              </a:rPr>
              <a:t>開発用端末のキーボード、マウス、モニタ、机</a:t>
            </a:r>
            <a:endParaRPr kumimoji="1" lang="ja-JP" altLang="en-US" sz="4000" b="1" u="sng" dirty="0">
              <a:solidFill>
                <a:schemeClr val="accent6">
                  <a:lumMod val="75000"/>
                </a:schemeClr>
              </a:solidFill>
            </a:endParaRP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95</a:t>
            </a:fld>
            <a:endParaRPr kumimoji="1" lang="ja-JP" altLang="en-US" dirty="0"/>
          </a:p>
        </p:txBody>
      </p:sp>
      <p:pic>
        <p:nvPicPr>
          <p:cNvPr id="6" name="図 5"/>
          <p:cNvPicPr>
            <a:picLocks noChangeAspect="1"/>
          </p:cNvPicPr>
          <p:nvPr/>
        </p:nvPicPr>
        <p:blipFill>
          <a:blip r:embed="rId2"/>
          <a:stretch>
            <a:fillRect/>
          </a:stretch>
        </p:blipFill>
        <p:spPr>
          <a:xfrm>
            <a:off x="559954" y="1145956"/>
            <a:ext cx="5027078" cy="2716196"/>
          </a:xfrm>
          <a:prstGeom prst="rect">
            <a:avLst/>
          </a:prstGeom>
        </p:spPr>
      </p:pic>
      <p:pic>
        <p:nvPicPr>
          <p:cNvPr id="7" name="図 6"/>
          <p:cNvPicPr>
            <a:picLocks noChangeAspect="1"/>
          </p:cNvPicPr>
          <p:nvPr/>
        </p:nvPicPr>
        <p:blipFill>
          <a:blip r:embed="rId3"/>
          <a:stretch>
            <a:fillRect/>
          </a:stretch>
        </p:blipFill>
        <p:spPr>
          <a:xfrm>
            <a:off x="6013699" y="1136493"/>
            <a:ext cx="5329590" cy="2725659"/>
          </a:xfrm>
          <a:prstGeom prst="rect">
            <a:avLst/>
          </a:prstGeom>
        </p:spPr>
      </p:pic>
      <p:pic>
        <p:nvPicPr>
          <p:cNvPr id="8" name="図 7"/>
          <p:cNvPicPr>
            <a:picLocks noChangeAspect="1"/>
          </p:cNvPicPr>
          <p:nvPr/>
        </p:nvPicPr>
        <p:blipFill>
          <a:blip r:embed="rId4"/>
          <a:stretch>
            <a:fillRect/>
          </a:stretch>
        </p:blipFill>
        <p:spPr>
          <a:xfrm>
            <a:off x="660080" y="3966867"/>
            <a:ext cx="4926951" cy="2683663"/>
          </a:xfrm>
          <a:prstGeom prst="rect">
            <a:avLst/>
          </a:prstGeom>
        </p:spPr>
      </p:pic>
      <p:pic>
        <p:nvPicPr>
          <p:cNvPr id="10" name="図 9"/>
          <p:cNvPicPr>
            <a:picLocks noChangeAspect="1"/>
          </p:cNvPicPr>
          <p:nvPr/>
        </p:nvPicPr>
        <p:blipFill>
          <a:blip r:embed="rId5"/>
          <a:stretch>
            <a:fillRect/>
          </a:stretch>
        </p:blipFill>
        <p:spPr>
          <a:xfrm>
            <a:off x="5945804" y="4016928"/>
            <a:ext cx="5329591" cy="2633602"/>
          </a:xfrm>
          <a:prstGeom prst="rect">
            <a:avLst/>
          </a:prstGeom>
        </p:spPr>
      </p:pic>
      <p:sp>
        <p:nvSpPr>
          <p:cNvPr id="12" name="テキスト ボックス 11"/>
          <p:cNvSpPr txBox="1"/>
          <p:nvPr/>
        </p:nvSpPr>
        <p:spPr>
          <a:xfrm>
            <a:off x="764628" y="3360512"/>
            <a:ext cx="1371600" cy="369332"/>
          </a:xfrm>
          <a:prstGeom prst="rect">
            <a:avLst/>
          </a:prstGeom>
          <a:solidFill>
            <a:schemeClr val="bg1"/>
          </a:solidFill>
          <a:ln w="38100">
            <a:solidFill>
              <a:schemeClr val="tx1"/>
            </a:solidFill>
          </a:ln>
        </p:spPr>
        <p:txBody>
          <a:bodyPr wrap="square" rtlCol="0">
            <a:spAutoFit/>
          </a:bodyPr>
          <a:lstStyle/>
          <a:p>
            <a:pPr algn="dist"/>
            <a:r>
              <a:rPr kumimoji="1" lang="ja-JP" altLang="en-US" dirty="0"/>
              <a:t>作業場所 </a:t>
            </a:r>
            <a:r>
              <a:rPr kumimoji="1" lang="en-US" altLang="ja-JP" dirty="0"/>
              <a:t>1</a:t>
            </a:r>
            <a:endParaRPr kumimoji="1" lang="ja-JP" altLang="en-US" dirty="0"/>
          </a:p>
        </p:txBody>
      </p:sp>
      <p:sp>
        <p:nvSpPr>
          <p:cNvPr id="13" name="テキスト ボックス 12"/>
          <p:cNvSpPr txBox="1"/>
          <p:nvPr/>
        </p:nvSpPr>
        <p:spPr>
          <a:xfrm>
            <a:off x="6235262" y="3385542"/>
            <a:ext cx="1371600" cy="369332"/>
          </a:xfrm>
          <a:prstGeom prst="rect">
            <a:avLst/>
          </a:prstGeom>
          <a:solidFill>
            <a:schemeClr val="bg1"/>
          </a:solidFill>
          <a:ln w="38100">
            <a:solidFill>
              <a:schemeClr val="tx1"/>
            </a:solidFill>
          </a:ln>
        </p:spPr>
        <p:txBody>
          <a:bodyPr wrap="square" rtlCol="0">
            <a:spAutoFit/>
          </a:bodyPr>
          <a:lstStyle/>
          <a:p>
            <a:pPr algn="dist"/>
            <a:r>
              <a:rPr kumimoji="1" lang="ja-JP" altLang="en-US" dirty="0"/>
              <a:t>作業場所 </a:t>
            </a:r>
            <a:r>
              <a:rPr kumimoji="1" lang="en-US" altLang="ja-JP" dirty="0"/>
              <a:t>2</a:t>
            </a:r>
            <a:endParaRPr kumimoji="1" lang="ja-JP" altLang="en-US" dirty="0"/>
          </a:p>
        </p:txBody>
      </p:sp>
      <p:sp>
        <p:nvSpPr>
          <p:cNvPr id="14" name="テキスト ボックス 13"/>
          <p:cNvSpPr txBox="1"/>
          <p:nvPr/>
        </p:nvSpPr>
        <p:spPr>
          <a:xfrm>
            <a:off x="764628" y="6171684"/>
            <a:ext cx="1371600" cy="369332"/>
          </a:xfrm>
          <a:prstGeom prst="rect">
            <a:avLst/>
          </a:prstGeom>
          <a:solidFill>
            <a:schemeClr val="bg1"/>
          </a:solidFill>
          <a:ln w="38100">
            <a:solidFill>
              <a:schemeClr val="tx1"/>
            </a:solidFill>
          </a:ln>
        </p:spPr>
        <p:txBody>
          <a:bodyPr wrap="square" rtlCol="0">
            <a:spAutoFit/>
          </a:bodyPr>
          <a:lstStyle/>
          <a:p>
            <a:pPr algn="dist"/>
            <a:r>
              <a:rPr kumimoji="1" lang="ja-JP" altLang="en-US" dirty="0"/>
              <a:t>作業場所 </a:t>
            </a:r>
            <a:r>
              <a:rPr kumimoji="1" lang="en-US" altLang="ja-JP" dirty="0"/>
              <a:t>3</a:t>
            </a:r>
            <a:endParaRPr kumimoji="1" lang="ja-JP" altLang="en-US" dirty="0"/>
          </a:p>
        </p:txBody>
      </p:sp>
      <p:sp>
        <p:nvSpPr>
          <p:cNvPr id="15" name="テキスト ボックス 14"/>
          <p:cNvSpPr txBox="1"/>
          <p:nvPr/>
        </p:nvSpPr>
        <p:spPr>
          <a:xfrm>
            <a:off x="6172200" y="6171684"/>
            <a:ext cx="1371600" cy="369332"/>
          </a:xfrm>
          <a:prstGeom prst="rect">
            <a:avLst/>
          </a:prstGeom>
          <a:solidFill>
            <a:schemeClr val="bg1"/>
          </a:solidFill>
          <a:ln w="38100">
            <a:solidFill>
              <a:schemeClr val="tx1"/>
            </a:solidFill>
          </a:ln>
        </p:spPr>
        <p:txBody>
          <a:bodyPr wrap="square" rtlCol="0">
            <a:spAutoFit/>
          </a:bodyPr>
          <a:lstStyle/>
          <a:p>
            <a:pPr algn="dist"/>
            <a:r>
              <a:rPr kumimoji="1" lang="ja-JP" altLang="en-US" dirty="0"/>
              <a:t>作業場所 </a:t>
            </a:r>
            <a:r>
              <a:rPr kumimoji="1" lang="en-US" altLang="ja-JP" dirty="0"/>
              <a:t>4</a:t>
            </a:r>
            <a:endParaRPr kumimoji="1" lang="ja-JP" altLang="en-US" dirty="0"/>
          </a:p>
        </p:txBody>
      </p:sp>
    </p:spTree>
    <p:extLst>
      <p:ext uri="{BB962C8B-B14F-4D97-AF65-F5344CB8AC3E}">
        <p14:creationId xmlns:p14="http://schemas.microsoft.com/office/powerpoint/2010/main" val="38521233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96</a:t>
            </a:fld>
            <a:endParaRPr kumimoji="1" lang="ja-JP" altLang="en-US" dirty="0"/>
          </a:p>
        </p:txBody>
      </p:sp>
      <p:pic>
        <p:nvPicPr>
          <p:cNvPr id="5" name="図 4"/>
          <p:cNvPicPr>
            <a:picLocks noChangeAspect="1"/>
          </p:cNvPicPr>
          <p:nvPr/>
        </p:nvPicPr>
        <p:blipFill>
          <a:blip r:embed="rId2"/>
          <a:stretch>
            <a:fillRect/>
          </a:stretch>
        </p:blipFill>
        <p:spPr>
          <a:xfrm>
            <a:off x="1150884" y="272120"/>
            <a:ext cx="5838278" cy="4378708"/>
          </a:xfrm>
          <a:prstGeom prst="rect">
            <a:avLst/>
          </a:prstGeom>
        </p:spPr>
      </p:pic>
      <p:sp>
        <p:nvSpPr>
          <p:cNvPr id="7" name="テキスト ボックス 6"/>
          <p:cNvSpPr txBox="1"/>
          <p:nvPr/>
        </p:nvSpPr>
        <p:spPr>
          <a:xfrm>
            <a:off x="7168495" y="4650828"/>
            <a:ext cx="3803432" cy="1569660"/>
          </a:xfrm>
          <a:prstGeom prst="rect">
            <a:avLst/>
          </a:prstGeom>
          <a:solidFill>
            <a:schemeClr val="bg1"/>
          </a:solidFill>
          <a:ln w="38100">
            <a:solidFill>
              <a:schemeClr val="tx1"/>
            </a:solidFill>
          </a:ln>
        </p:spPr>
        <p:txBody>
          <a:bodyPr wrap="square" rtlCol="0">
            <a:spAutoFit/>
          </a:bodyPr>
          <a:lstStyle/>
          <a:p>
            <a:r>
              <a:rPr kumimoji="1" lang="ja-JP" altLang="en-US" sz="2400" dirty="0"/>
              <a:t>角張った角</a:t>
            </a:r>
          </a:p>
          <a:p>
            <a:r>
              <a:rPr kumimoji="1" lang="ja-JP" altLang="en-US" sz="2400" dirty="0"/>
              <a:t>→ 腕に刺激がくる。</a:t>
            </a:r>
            <a:endParaRPr kumimoji="1" lang="en-US" altLang="ja-JP" sz="2400" dirty="0"/>
          </a:p>
          <a:p>
            <a:r>
              <a:rPr kumimoji="1" lang="ja-JP" altLang="en-US" sz="2400" dirty="0"/>
              <a:t>丸すぎる角</a:t>
            </a:r>
          </a:p>
          <a:p>
            <a:r>
              <a:rPr kumimoji="1" lang="ja-JP" altLang="en-US" sz="2400" dirty="0"/>
              <a:t>→ 中途半端で違和感がある。</a:t>
            </a:r>
          </a:p>
        </p:txBody>
      </p:sp>
      <p:sp>
        <p:nvSpPr>
          <p:cNvPr id="8" name="テキスト ボックス 7"/>
          <p:cNvSpPr txBox="1"/>
          <p:nvPr/>
        </p:nvSpPr>
        <p:spPr>
          <a:xfrm>
            <a:off x="2857499" y="4433562"/>
            <a:ext cx="3803432" cy="2308324"/>
          </a:xfrm>
          <a:prstGeom prst="rect">
            <a:avLst/>
          </a:prstGeom>
          <a:solidFill>
            <a:schemeClr val="bg1"/>
          </a:solidFill>
          <a:ln w="38100">
            <a:solidFill>
              <a:schemeClr val="tx1"/>
            </a:solidFill>
          </a:ln>
        </p:spPr>
        <p:txBody>
          <a:bodyPr wrap="square" rtlCol="0">
            <a:spAutoFit/>
          </a:bodyPr>
          <a:lstStyle/>
          <a:p>
            <a:r>
              <a:rPr kumimoji="1" lang="ja-JP" altLang="en-US" sz="2400" dirty="0"/>
              <a:t>金属</a:t>
            </a:r>
          </a:p>
          <a:p>
            <a:r>
              <a:rPr kumimoji="1" lang="ja-JP" altLang="en-US" sz="2400" dirty="0"/>
              <a:t>→ 冷たいので意識をしてしまう</a:t>
            </a:r>
          </a:p>
          <a:p>
            <a:r>
              <a:rPr kumimoji="1" lang="ja-JP" altLang="en-US" sz="2400" dirty="0"/>
              <a:t>プラスチック</a:t>
            </a:r>
          </a:p>
          <a:p>
            <a:r>
              <a:rPr kumimoji="1" lang="ja-JP" altLang="en-US" sz="2400" dirty="0"/>
              <a:t>→ 違和感がある</a:t>
            </a:r>
          </a:p>
          <a:p>
            <a:r>
              <a:rPr kumimoji="1" lang="ja-JP" altLang="en-US" sz="2400" dirty="0"/>
              <a:t>木材</a:t>
            </a:r>
          </a:p>
          <a:p>
            <a:r>
              <a:rPr kumimoji="1" lang="ja-JP" altLang="en-US" sz="2400" dirty="0"/>
              <a:t>→ 良い物は高価</a:t>
            </a:r>
          </a:p>
        </p:txBody>
      </p:sp>
      <p:sp>
        <p:nvSpPr>
          <p:cNvPr id="9" name="テキスト ボックス 8"/>
          <p:cNvSpPr txBox="1"/>
          <p:nvPr/>
        </p:nvSpPr>
        <p:spPr>
          <a:xfrm>
            <a:off x="256188" y="539041"/>
            <a:ext cx="2857501" cy="2308324"/>
          </a:xfrm>
          <a:prstGeom prst="rect">
            <a:avLst/>
          </a:prstGeom>
          <a:solidFill>
            <a:schemeClr val="bg1"/>
          </a:solidFill>
          <a:ln w="38100">
            <a:solidFill>
              <a:schemeClr val="tx1"/>
            </a:solidFill>
          </a:ln>
        </p:spPr>
        <p:txBody>
          <a:bodyPr wrap="square" rtlCol="0">
            <a:spAutoFit/>
          </a:bodyPr>
          <a:lstStyle/>
          <a:p>
            <a:r>
              <a:rPr kumimoji="1" lang="ja-JP" altLang="en-US" dirty="0"/>
              <a:t>机の高さは、個人の最適値との間のわずか数 </a:t>
            </a:r>
            <a:r>
              <a:rPr kumimoji="1" lang="en-US" altLang="ja-JP" dirty="0"/>
              <a:t>cm </a:t>
            </a:r>
            <a:r>
              <a:rPr kumimoji="1" lang="ja-JP" altLang="en-US" dirty="0"/>
              <a:t>のズレで、作業効率に </a:t>
            </a:r>
            <a:r>
              <a:rPr kumimoji="1" lang="en-US" altLang="ja-JP" dirty="0"/>
              <a:t>20% </a:t>
            </a:r>
            <a:r>
              <a:rPr kumimoji="1" lang="ja-JP" altLang="en-US" dirty="0"/>
              <a:t>くらい影響する。色々な机を試す。良くなければ躊躇無く交換する。</a:t>
            </a:r>
            <a:r>
              <a:rPr kumimoji="1" lang="en-US" altLang="ja-JP" dirty="0"/>
              <a:t>(</a:t>
            </a:r>
            <a:r>
              <a:rPr kumimoji="1" lang="ja-JP" altLang="en-US" dirty="0"/>
              <a:t>試行錯誤にかかる机の代金は、得られる生産性と比べると、問題にならない程安い。</a:t>
            </a:r>
            <a:r>
              <a:rPr kumimoji="1" lang="en-US" altLang="ja-JP" dirty="0"/>
              <a:t>)</a:t>
            </a:r>
            <a:endParaRPr kumimoji="1" lang="ja-JP" altLang="en-US" dirty="0"/>
          </a:p>
        </p:txBody>
      </p:sp>
      <p:sp>
        <p:nvSpPr>
          <p:cNvPr id="10" name="テキスト ボックス 9"/>
          <p:cNvSpPr txBox="1"/>
          <p:nvPr/>
        </p:nvSpPr>
        <p:spPr>
          <a:xfrm>
            <a:off x="195097" y="4832211"/>
            <a:ext cx="2483069" cy="830997"/>
          </a:xfrm>
          <a:prstGeom prst="rect">
            <a:avLst/>
          </a:prstGeom>
          <a:solidFill>
            <a:schemeClr val="bg1"/>
          </a:solidFill>
          <a:ln w="38100">
            <a:solidFill>
              <a:schemeClr val="tx1"/>
            </a:solidFill>
          </a:ln>
        </p:spPr>
        <p:txBody>
          <a:bodyPr wrap="square" rtlCol="0">
            <a:spAutoFit/>
          </a:bodyPr>
          <a:lstStyle/>
          <a:p>
            <a:r>
              <a:rPr kumimoji="1" lang="ja-JP" altLang="en-US" sz="2400" dirty="0"/>
              <a:t>ぐらつき、きしみ音</a:t>
            </a:r>
          </a:p>
          <a:p>
            <a:r>
              <a:rPr kumimoji="1" lang="ja-JP" altLang="en-US" sz="2400" dirty="0"/>
              <a:t>が絶対にないこと。</a:t>
            </a:r>
          </a:p>
        </p:txBody>
      </p:sp>
      <p:pic>
        <p:nvPicPr>
          <p:cNvPr id="11" name="図 10"/>
          <p:cNvPicPr>
            <a:picLocks noChangeAspect="1"/>
          </p:cNvPicPr>
          <p:nvPr/>
        </p:nvPicPr>
        <p:blipFill>
          <a:blip r:embed="rId3"/>
          <a:stretch>
            <a:fillRect/>
          </a:stretch>
        </p:blipFill>
        <p:spPr>
          <a:xfrm>
            <a:off x="7352956" y="272120"/>
            <a:ext cx="3057321" cy="4123176"/>
          </a:xfrm>
          <a:prstGeom prst="rect">
            <a:avLst/>
          </a:prstGeom>
        </p:spPr>
      </p:pic>
      <p:sp>
        <p:nvSpPr>
          <p:cNvPr id="6" name="テキスト ボックス 5"/>
          <p:cNvSpPr txBox="1"/>
          <p:nvPr/>
        </p:nvSpPr>
        <p:spPr>
          <a:xfrm>
            <a:off x="4964480" y="1811589"/>
            <a:ext cx="2823685" cy="1200329"/>
          </a:xfrm>
          <a:prstGeom prst="rect">
            <a:avLst/>
          </a:prstGeom>
          <a:solidFill>
            <a:schemeClr val="bg1"/>
          </a:solidFill>
          <a:ln w="38100">
            <a:solidFill>
              <a:schemeClr val="tx1"/>
            </a:solidFill>
          </a:ln>
        </p:spPr>
        <p:txBody>
          <a:bodyPr wrap="square" rtlCol="0">
            <a:spAutoFit/>
          </a:bodyPr>
          <a:lstStyle/>
          <a:p>
            <a:pPr marL="285750" indent="-285750">
              <a:buFont typeface="Arial" panose="020B0604020202020204" pitchFamily="34" charset="0"/>
              <a:buChar char="•"/>
            </a:pPr>
            <a:r>
              <a:rPr kumimoji="1" lang="ja-JP" altLang="en-US" sz="2400" dirty="0"/>
              <a:t>机の角</a:t>
            </a:r>
            <a:endParaRPr kumimoji="1" lang="en-US" altLang="ja-JP" sz="2400" dirty="0"/>
          </a:p>
          <a:p>
            <a:pPr marL="285750" indent="-285750">
              <a:buFont typeface="Arial" panose="020B0604020202020204" pitchFamily="34" charset="0"/>
              <a:buChar char="•"/>
            </a:pPr>
            <a:r>
              <a:rPr kumimoji="1" lang="ja-JP" altLang="en-US" sz="2400" dirty="0"/>
              <a:t>机の温度</a:t>
            </a:r>
          </a:p>
          <a:p>
            <a:r>
              <a:rPr kumimoji="1" lang="ja-JP" altLang="en-US" sz="2400" dirty="0"/>
              <a:t>が大変重要！！</a:t>
            </a:r>
          </a:p>
        </p:txBody>
      </p:sp>
    </p:spTree>
    <p:extLst>
      <p:ext uri="{BB962C8B-B14F-4D97-AF65-F5344CB8AC3E}">
        <p14:creationId xmlns:p14="http://schemas.microsoft.com/office/powerpoint/2010/main" val="3623274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97</a:t>
            </a:fld>
            <a:endParaRPr kumimoji="1" lang="ja-JP" altLang="en-US" dirty="0"/>
          </a:p>
        </p:txBody>
      </p:sp>
      <p:pic>
        <p:nvPicPr>
          <p:cNvPr id="5" name="図 4"/>
          <p:cNvPicPr>
            <a:picLocks noChangeAspect="1"/>
          </p:cNvPicPr>
          <p:nvPr/>
        </p:nvPicPr>
        <p:blipFill>
          <a:blip r:embed="rId2"/>
          <a:stretch>
            <a:fillRect/>
          </a:stretch>
        </p:blipFill>
        <p:spPr>
          <a:xfrm>
            <a:off x="444061" y="283780"/>
            <a:ext cx="5791199" cy="4343400"/>
          </a:xfrm>
          <a:prstGeom prst="rect">
            <a:avLst/>
          </a:prstGeom>
        </p:spPr>
      </p:pic>
      <p:pic>
        <p:nvPicPr>
          <p:cNvPr id="6" name="図 5"/>
          <p:cNvPicPr>
            <a:picLocks noChangeAspect="1"/>
          </p:cNvPicPr>
          <p:nvPr/>
        </p:nvPicPr>
        <p:blipFill>
          <a:blip r:embed="rId3"/>
          <a:stretch>
            <a:fillRect/>
          </a:stretch>
        </p:blipFill>
        <p:spPr>
          <a:xfrm>
            <a:off x="4558860" y="1757853"/>
            <a:ext cx="6705601" cy="5029201"/>
          </a:xfrm>
          <a:prstGeom prst="rect">
            <a:avLst/>
          </a:prstGeom>
        </p:spPr>
      </p:pic>
      <p:sp>
        <p:nvSpPr>
          <p:cNvPr id="8" name="テキスト ボックス 7"/>
          <p:cNvSpPr txBox="1"/>
          <p:nvPr/>
        </p:nvSpPr>
        <p:spPr>
          <a:xfrm>
            <a:off x="756742" y="4725134"/>
            <a:ext cx="3697015" cy="1631216"/>
          </a:xfrm>
          <a:prstGeom prst="rect">
            <a:avLst/>
          </a:prstGeom>
          <a:solidFill>
            <a:schemeClr val="bg1"/>
          </a:solidFill>
          <a:ln w="38100">
            <a:solidFill>
              <a:schemeClr val="tx1"/>
            </a:solidFill>
          </a:ln>
        </p:spPr>
        <p:txBody>
          <a:bodyPr wrap="square" rtlCol="0">
            <a:spAutoFit/>
          </a:bodyPr>
          <a:lstStyle/>
          <a:p>
            <a:r>
              <a:rPr kumimoji="1" lang="ja-JP" altLang="en-US" sz="2000" dirty="0"/>
              <a:t>机の隅からキーボード、マウスパッド、モニタまでの最適距離は個人によって異なる。バイナリサーチを行ない最適値を計測してメモする。その値は、一生使える数値である。</a:t>
            </a:r>
          </a:p>
        </p:txBody>
      </p:sp>
    </p:spTree>
    <p:extLst>
      <p:ext uri="{BB962C8B-B14F-4D97-AF65-F5344CB8AC3E}">
        <p14:creationId xmlns:p14="http://schemas.microsoft.com/office/powerpoint/2010/main" val="1214107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98</a:t>
            </a:fld>
            <a:endParaRPr kumimoji="1" lang="ja-JP" altLang="en-US" dirty="0"/>
          </a:p>
        </p:txBody>
      </p:sp>
      <p:pic>
        <p:nvPicPr>
          <p:cNvPr id="5" name="図 4"/>
          <p:cNvPicPr>
            <a:picLocks noChangeAspect="1"/>
          </p:cNvPicPr>
          <p:nvPr/>
        </p:nvPicPr>
        <p:blipFill>
          <a:blip r:embed="rId2"/>
          <a:stretch>
            <a:fillRect/>
          </a:stretch>
        </p:blipFill>
        <p:spPr>
          <a:xfrm>
            <a:off x="1379482" y="325327"/>
            <a:ext cx="8284780" cy="6213585"/>
          </a:xfrm>
          <a:prstGeom prst="rect">
            <a:avLst/>
          </a:prstGeom>
        </p:spPr>
      </p:pic>
      <p:sp>
        <p:nvSpPr>
          <p:cNvPr id="6" name="テキスト ボックス 5"/>
          <p:cNvSpPr txBox="1"/>
          <p:nvPr/>
        </p:nvSpPr>
        <p:spPr>
          <a:xfrm>
            <a:off x="9199179" y="2556009"/>
            <a:ext cx="2727435" cy="2308324"/>
          </a:xfrm>
          <a:prstGeom prst="rect">
            <a:avLst/>
          </a:prstGeom>
          <a:solidFill>
            <a:schemeClr val="bg1"/>
          </a:solidFill>
          <a:ln w="38100">
            <a:solidFill>
              <a:schemeClr val="tx1"/>
            </a:solidFill>
          </a:ln>
        </p:spPr>
        <p:txBody>
          <a:bodyPr wrap="square" rtlCol="0">
            <a:spAutoFit/>
          </a:bodyPr>
          <a:lstStyle/>
          <a:p>
            <a:pPr marL="342900" indent="-342900">
              <a:buFont typeface="Arial" panose="020B0604020202020204" pitchFamily="34" charset="0"/>
              <a:buChar char="•"/>
            </a:pPr>
            <a:r>
              <a:rPr kumimoji="1" lang="ja-JP" altLang="en-US" sz="2400" dirty="0"/>
              <a:t>チャタリングを起こさない</a:t>
            </a:r>
            <a:endParaRPr kumimoji="1" lang="en-US" altLang="ja-JP" sz="2400" dirty="0"/>
          </a:p>
          <a:p>
            <a:pPr marL="342900" indent="-342900">
              <a:buFont typeface="Arial" panose="020B0604020202020204" pitchFamily="34" charset="0"/>
              <a:buChar char="•"/>
            </a:pPr>
            <a:r>
              <a:rPr kumimoji="1" lang="ja-JP" altLang="en-US" sz="2400" dirty="0"/>
              <a:t>経年劣化しにくい</a:t>
            </a:r>
            <a:endParaRPr lang="ja-JP" altLang="en-US" sz="2400" dirty="0"/>
          </a:p>
          <a:p>
            <a:r>
              <a:rPr kumimoji="1" lang="ja-JP" altLang="en-US" sz="2400" dirty="0"/>
              <a:t>高性能マウス</a:t>
            </a:r>
            <a:endParaRPr kumimoji="1" lang="en-US" altLang="ja-JP" sz="2400" dirty="0"/>
          </a:p>
          <a:p>
            <a:r>
              <a:rPr lang="en-US" altLang="ja-JP" sz="2400" dirty="0"/>
              <a:t>(</a:t>
            </a:r>
            <a:r>
              <a:rPr lang="ja-JP" altLang="en-US" sz="2400" dirty="0"/>
              <a:t>高価だが見合う</a:t>
            </a:r>
            <a:endParaRPr lang="en-US" altLang="ja-JP" sz="2400" dirty="0"/>
          </a:p>
          <a:p>
            <a:r>
              <a:rPr lang="ja-JP" altLang="en-US" sz="2400" dirty="0"/>
              <a:t>価値がある</a:t>
            </a:r>
            <a:r>
              <a:rPr lang="en-US" altLang="ja-JP" sz="2400" dirty="0"/>
              <a:t>)</a:t>
            </a:r>
            <a:endParaRPr kumimoji="1" lang="ja-JP" altLang="en-US" sz="2400" dirty="0"/>
          </a:p>
        </p:txBody>
      </p:sp>
      <p:sp>
        <p:nvSpPr>
          <p:cNvPr id="7" name="テキスト ボックス 6"/>
          <p:cNvSpPr txBox="1"/>
          <p:nvPr/>
        </p:nvSpPr>
        <p:spPr>
          <a:xfrm>
            <a:off x="4158154" y="5173642"/>
            <a:ext cx="2727435" cy="1200329"/>
          </a:xfrm>
          <a:prstGeom prst="rect">
            <a:avLst/>
          </a:prstGeom>
          <a:solidFill>
            <a:schemeClr val="bg1"/>
          </a:solidFill>
          <a:ln w="38100">
            <a:solidFill>
              <a:schemeClr val="tx1"/>
            </a:solidFill>
          </a:ln>
        </p:spPr>
        <p:txBody>
          <a:bodyPr wrap="square" rtlCol="0">
            <a:spAutoFit/>
          </a:bodyPr>
          <a:lstStyle/>
          <a:p>
            <a:r>
              <a:rPr kumimoji="1" lang="ja-JP" altLang="en-US" sz="2400" dirty="0"/>
              <a:t>手首に負担をかけず長期間作業できるシリコン部材</a:t>
            </a:r>
          </a:p>
        </p:txBody>
      </p:sp>
      <p:sp>
        <p:nvSpPr>
          <p:cNvPr id="8" name="テキスト ボックス 7"/>
          <p:cNvSpPr txBox="1"/>
          <p:nvPr/>
        </p:nvSpPr>
        <p:spPr>
          <a:xfrm>
            <a:off x="489738" y="671992"/>
            <a:ext cx="3636885" cy="1384995"/>
          </a:xfrm>
          <a:prstGeom prst="rect">
            <a:avLst/>
          </a:prstGeom>
          <a:solidFill>
            <a:schemeClr val="bg1"/>
          </a:solidFill>
          <a:ln w="38100">
            <a:solidFill>
              <a:schemeClr val="tx1"/>
            </a:solidFill>
          </a:ln>
        </p:spPr>
        <p:txBody>
          <a:bodyPr wrap="square" rtlCol="0">
            <a:spAutoFit/>
          </a:bodyPr>
          <a:lstStyle/>
          <a:p>
            <a:r>
              <a:rPr kumimoji="1" lang="ja-JP" altLang="en-US" dirty="0"/>
              <a:t>自分にあったキーボード</a:t>
            </a:r>
            <a:endParaRPr kumimoji="1" lang="en-US" altLang="ja-JP" dirty="0"/>
          </a:p>
          <a:p>
            <a:r>
              <a:rPr lang="en-US" altLang="ja-JP" dirty="0"/>
              <a:t>(</a:t>
            </a:r>
            <a:r>
              <a:rPr lang="ja-JP" altLang="en-US" dirty="0"/>
              <a:t>実は </a:t>
            </a:r>
            <a:r>
              <a:rPr lang="en-US" altLang="ja-JP" dirty="0"/>
              <a:t>US </a:t>
            </a:r>
            <a:r>
              <a:rPr lang="ja-JP" altLang="en-US" dirty="0"/>
              <a:t>英語キーボードがおすすめ</a:t>
            </a:r>
            <a:r>
              <a:rPr lang="en-US" altLang="ja-JP" dirty="0"/>
              <a:t>)</a:t>
            </a:r>
          </a:p>
          <a:p>
            <a:r>
              <a:rPr kumimoji="1" lang="ja-JP" altLang="en-US" sz="1600" dirty="0"/>
              <a:t>色々な気になる種類を輸入して全部試すこと。気に入ったものがあれば廃版になる前に</a:t>
            </a:r>
            <a:r>
              <a:rPr kumimoji="1" lang="ja-JP" altLang="en-US" sz="1600" b="1" u="sng" dirty="0"/>
              <a:t>何十枚も買っておく</a:t>
            </a:r>
            <a:r>
              <a:rPr kumimoji="1" lang="ja-JP" altLang="en-US" sz="1600" dirty="0"/>
              <a:t>。</a:t>
            </a:r>
            <a:endParaRPr kumimoji="1" lang="en-US" altLang="ja-JP" sz="1600" dirty="0"/>
          </a:p>
        </p:txBody>
      </p:sp>
      <p:pic>
        <p:nvPicPr>
          <p:cNvPr id="9" name="図 8"/>
          <p:cNvPicPr>
            <a:picLocks noChangeAspect="1"/>
          </p:cNvPicPr>
          <p:nvPr/>
        </p:nvPicPr>
        <p:blipFill>
          <a:blip r:embed="rId3"/>
          <a:stretch>
            <a:fillRect/>
          </a:stretch>
        </p:blipFill>
        <p:spPr>
          <a:xfrm>
            <a:off x="203838" y="3756677"/>
            <a:ext cx="3236686" cy="1339656"/>
          </a:xfrm>
          <a:prstGeom prst="rect">
            <a:avLst/>
          </a:prstGeom>
          <a:ln w="28575">
            <a:solidFill>
              <a:schemeClr val="tx1"/>
            </a:solidFill>
          </a:ln>
        </p:spPr>
      </p:pic>
      <p:sp>
        <p:nvSpPr>
          <p:cNvPr id="10" name="テキスト ボックス 9"/>
          <p:cNvSpPr txBox="1"/>
          <p:nvPr/>
        </p:nvSpPr>
        <p:spPr>
          <a:xfrm>
            <a:off x="203838" y="5173642"/>
            <a:ext cx="3871548" cy="1261884"/>
          </a:xfrm>
          <a:prstGeom prst="rect">
            <a:avLst/>
          </a:prstGeom>
          <a:solidFill>
            <a:schemeClr val="bg1"/>
          </a:solidFill>
          <a:ln w="38100">
            <a:solidFill>
              <a:schemeClr val="tx1"/>
            </a:solidFill>
          </a:ln>
        </p:spPr>
        <p:txBody>
          <a:bodyPr wrap="square" rtlCol="0">
            <a:spAutoFit/>
          </a:bodyPr>
          <a:lstStyle/>
          <a:p>
            <a:r>
              <a:rPr kumimoji="1" lang="ja-JP" altLang="en-US" sz="2400" b="1" dirty="0"/>
              <a:t>「</a:t>
            </a:r>
            <a:r>
              <a:rPr kumimoji="1" lang="en-US" altLang="ja-JP" sz="2400" b="1" dirty="0"/>
              <a:t>US </a:t>
            </a:r>
            <a:r>
              <a:rPr kumimoji="1" lang="ja-JP" altLang="en-US" sz="2400" b="1" dirty="0"/>
              <a:t>英語キーボード」</a:t>
            </a:r>
            <a:r>
              <a:rPr kumimoji="1" lang="en-US" altLang="ja-JP" sz="2400" b="1" dirty="0"/>
              <a:t>+</a:t>
            </a:r>
          </a:p>
          <a:p>
            <a:r>
              <a:rPr kumimoji="1" lang="ja-JP" altLang="en-US" sz="2400" b="1" dirty="0"/>
              <a:t>「</a:t>
            </a:r>
            <a:r>
              <a:rPr kumimoji="1" lang="ja-JP" altLang="en-US" sz="2400" b="1" dirty="0" err="1"/>
              <a:t>かな</a:t>
            </a:r>
            <a:r>
              <a:rPr kumimoji="1" lang="ja-JP" altLang="en-US" sz="2400" b="1" dirty="0"/>
              <a:t>入力」 </a:t>
            </a:r>
            <a:r>
              <a:rPr kumimoji="1" lang="ja-JP" altLang="en-US" sz="2400" dirty="0"/>
              <a:t>が最強であることが判明済み</a:t>
            </a:r>
            <a:r>
              <a:rPr kumimoji="1" lang="ja-JP" altLang="en-US" sz="2800" dirty="0"/>
              <a:t> </a:t>
            </a:r>
            <a:r>
              <a:rPr kumimoji="1" lang="en-US" altLang="ja-JP" sz="1400" dirty="0"/>
              <a:t>(</a:t>
            </a:r>
            <a:r>
              <a:rPr kumimoji="1" lang="ja-JP" altLang="en-US" sz="1400" dirty="0"/>
              <a:t>ただし、最初が難儀</a:t>
            </a:r>
            <a:r>
              <a:rPr kumimoji="1" lang="en-US" altLang="ja-JP" sz="1400" dirty="0"/>
              <a:t>…)</a:t>
            </a:r>
            <a:endParaRPr kumimoji="1" lang="ja-JP" altLang="en-US" sz="2400" dirty="0"/>
          </a:p>
        </p:txBody>
      </p:sp>
      <p:sp>
        <p:nvSpPr>
          <p:cNvPr id="11" name="テキスト ボックス 10"/>
          <p:cNvSpPr txBox="1"/>
          <p:nvPr/>
        </p:nvSpPr>
        <p:spPr>
          <a:xfrm>
            <a:off x="4869913" y="1349426"/>
            <a:ext cx="3636884" cy="1323439"/>
          </a:xfrm>
          <a:prstGeom prst="rect">
            <a:avLst/>
          </a:prstGeom>
          <a:solidFill>
            <a:schemeClr val="bg1"/>
          </a:solidFill>
          <a:ln w="38100">
            <a:solidFill>
              <a:schemeClr val="tx1"/>
            </a:solidFill>
          </a:ln>
        </p:spPr>
        <p:txBody>
          <a:bodyPr wrap="square" rtlCol="0">
            <a:spAutoFit/>
          </a:bodyPr>
          <a:lstStyle/>
          <a:p>
            <a:r>
              <a:rPr kumimoji="1" lang="ja-JP" altLang="en-US" sz="1600" dirty="0"/>
              <a:t>キーボード、マウスは絶対にワイヤードであること</a:t>
            </a:r>
            <a:endParaRPr kumimoji="1" lang="en-US" altLang="ja-JP" sz="1600" dirty="0"/>
          </a:p>
          <a:p>
            <a:r>
              <a:rPr lang="en-US" altLang="ja-JP" sz="1600" dirty="0"/>
              <a:t>(</a:t>
            </a:r>
            <a:r>
              <a:rPr lang="ja-JP" altLang="en-US" sz="1600" dirty="0"/>
              <a:t>昔は </a:t>
            </a:r>
            <a:r>
              <a:rPr lang="en-US" altLang="ja-JP" sz="1600" dirty="0"/>
              <a:t>PS2 </a:t>
            </a:r>
            <a:r>
              <a:rPr lang="ja-JP" altLang="en-US" sz="1600" dirty="0"/>
              <a:t>が最強だったが、ほとんどなくなってしまったので、やむを得ず </a:t>
            </a:r>
            <a:r>
              <a:rPr lang="en-US" altLang="ja-JP" sz="1600" dirty="0"/>
              <a:t>USB </a:t>
            </a:r>
            <a:r>
              <a:rPr lang="ja-JP" altLang="en-US" sz="1600" dirty="0"/>
              <a:t>を使う</a:t>
            </a:r>
            <a:r>
              <a:rPr lang="en-US" altLang="ja-JP" sz="1600" dirty="0"/>
              <a:t>)</a:t>
            </a:r>
          </a:p>
          <a:p>
            <a:r>
              <a:rPr kumimoji="1" lang="ja-JP" altLang="en-US" sz="1600" dirty="0"/>
              <a:t>無線キーボードは遅延が大きいので注意</a:t>
            </a:r>
          </a:p>
        </p:txBody>
      </p:sp>
      <p:sp>
        <p:nvSpPr>
          <p:cNvPr id="12" name="テキスト ボックス 11"/>
          <p:cNvSpPr txBox="1"/>
          <p:nvPr/>
        </p:nvSpPr>
        <p:spPr>
          <a:xfrm>
            <a:off x="9163050" y="5380600"/>
            <a:ext cx="2727435" cy="707886"/>
          </a:xfrm>
          <a:prstGeom prst="rect">
            <a:avLst/>
          </a:prstGeom>
          <a:solidFill>
            <a:schemeClr val="bg1"/>
          </a:solidFill>
          <a:ln w="38100">
            <a:solidFill>
              <a:schemeClr val="tx1"/>
            </a:solidFill>
          </a:ln>
        </p:spPr>
        <p:txBody>
          <a:bodyPr wrap="square" rtlCol="0">
            <a:spAutoFit/>
          </a:bodyPr>
          <a:lstStyle/>
          <a:p>
            <a:r>
              <a:rPr kumimoji="1" lang="ja-JP" altLang="en-US" sz="2000" dirty="0"/>
              <a:t>マウスパッドは極めて重要 </a:t>
            </a:r>
            <a:r>
              <a:rPr kumimoji="1" lang="en-US" altLang="ja-JP" sz="2000" dirty="0"/>
              <a:t>(</a:t>
            </a:r>
            <a:r>
              <a:rPr kumimoji="1" lang="ja-JP" altLang="en-US" sz="2000" dirty="0"/>
              <a:t>マウスと同じくらい</a:t>
            </a:r>
            <a:r>
              <a:rPr kumimoji="1" lang="en-US" altLang="ja-JP" sz="2000" dirty="0"/>
              <a:t>)</a:t>
            </a:r>
            <a:endParaRPr kumimoji="1" lang="ja-JP" altLang="en-US" sz="2000" dirty="0"/>
          </a:p>
        </p:txBody>
      </p:sp>
      <p:sp>
        <p:nvSpPr>
          <p:cNvPr id="13" name="テキスト ボックス 12"/>
          <p:cNvSpPr txBox="1"/>
          <p:nvPr/>
        </p:nvSpPr>
        <p:spPr>
          <a:xfrm>
            <a:off x="9250088" y="1657203"/>
            <a:ext cx="2941912" cy="707886"/>
          </a:xfrm>
          <a:prstGeom prst="rect">
            <a:avLst/>
          </a:prstGeom>
          <a:solidFill>
            <a:schemeClr val="bg1"/>
          </a:solidFill>
          <a:ln w="38100">
            <a:solidFill>
              <a:schemeClr val="tx1"/>
            </a:solidFill>
          </a:ln>
        </p:spPr>
        <p:txBody>
          <a:bodyPr wrap="square" rtlCol="0">
            <a:spAutoFit/>
          </a:bodyPr>
          <a:lstStyle/>
          <a:p>
            <a:r>
              <a:rPr kumimoji="1" lang="ja-JP" altLang="en-US" sz="2000" dirty="0"/>
              <a:t>ホイールの快適性と</a:t>
            </a:r>
          </a:p>
          <a:p>
            <a:r>
              <a:rPr kumimoji="1" lang="ja-JP" altLang="en-US" sz="2000" dirty="0"/>
              <a:t>「戻る」ボタンが極めて重要</a:t>
            </a:r>
          </a:p>
        </p:txBody>
      </p:sp>
    </p:spTree>
    <p:extLst>
      <p:ext uri="{BB962C8B-B14F-4D97-AF65-F5344CB8AC3E}">
        <p14:creationId xmlns:p14="http://schemas.microsoft.com/office/powerpoint/2010/main" val="31826650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40955E-3A35-4492-BEF0-87C71903254E}"/>
              </a:ext>
            </a:extLst>
          </p:cNvPr>
          <p:cNvSpPr>
            <a:spLocks noGrp="1"/>
          </p:cNvSpPr>
          <p:nvPr>
            <p:ph type="title"/>
          </p:nvPr>
        </p:nvSpPr>
        <p:spPr>
          <a:xfrm>
            <a:off x="714213" y="136525"/>
            <a:ext cx="9806940" cy="591895"/>
          </a:xfrm>
        </p:spPr>
        <p:txBody>
          <a:bodyPr>
            <a:normAutofit fontScale="90000"/>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B1D904A2-8F5C-4D98-89A5-86998FD3E230}"/>
              </a:ext>
            </a:extLst>
          </p:cNvPr>
          <p:cNvSpPr>
            <a:spLocks noGrp="1"/>
          </p:cNvSpPr>
          <p:nvPr>
            <p:ph idx="1"/>
          </p:nvPr>
        </p:nvSpPr>
        <p:spPr>
          <a:xfrm>
            <a:off x="226423" y="565688"/>
            <a:ext cx="11412804" cy="6155787"/>
          </a:xfrm>
        </p:spPr>
        <p:txBody>
          <a:bodyPr>
            <a:normAutofit/>
          </a:bodyPr>
          <a:lstStyle/>
          <a:p>
            <a:pPr marL="514350" indent="-514350">
              <a:lnSpc>
                <a:spcPct val="100000"/>
              </a:lnSpc>
              <a:buFont typeface="+mj-lt"/>
              <a:buAutoNum type="arabicPeriod"/>
            </a:pPr>
            <a:r>
              <a:rPr kumimoji="1" lang="en-US" altLang="ja-JP" sz="2000" dirty="0"/>
              <a:t>2040 </a:t>
            </a:r>
            <a:r>
              <a:rPr kumimoji="1" lang="ja-JP" altLang="en-US" sz="2000" dirty="0"/>
              <a:t>年頃に日本の </a:t>
            </a:r>
            <a:r>
              <a:rPr lang="en-US" altLang="ja-JP" sz="2000" dirty="0"/>
              <a:t>GDP </a:t>
            </a:r>
            <a:r>
              <a:rPr lang="ja-JP" altLang="en-US" sz="2000" dirty="0"/>
              <a:t>を数百兆円引き上げる必要性。</a:t>
            </a:r>
            <a:endParaRPr kumimoji="1" lang="en-US" altLang="ja-JP" sz="2000" dirty="0"/>
          </a:p>
          <a:p>
            <a:pPr marL="514350" indent="-514350">
              <a:lnSpc>
                <a:spcPct val="100000"/>
              </a:lnSpc>
              <a:buFont typeface="+mj-lt"/>
              <a:buAutoNum type="arabicPeriod"/>
            </a:pPr>
            <a:r>
              <a:rPr lang="ja-JP" altLang="en-US" sz="2000" dirty="0"/>
              <a:t>ソフトウェア技術研究は、</a:t>
            </a:r>
            <a:r>
              <a:rPr lang="en-US" altLang="ja-JP" sz="2000" dirty="0"/>
              <a:t>1 </a:t>
            </a:r>
            <a:r>
              <a:rPr lang="ja-JP" altLang="en-US" sz="2000" dirty="0"/>
              <a:t>人当たり数億円 ～ 数百億円の</a:t>
            </a:r>
            <a:r>
              <a:rPr kumimoji="1" lang="ja-JP" altLang="en-US" sz="2000" dirty="0"/>
              <a:t>年間社会的便益 </a:t>
            </a:r>
            <a:r>
              <a:rPr kumimoji="1" lang="en-US" altLang="ja-JP" sz="2000" dirty="0"/>
              <a:t>(ASV) </a:t>
            </a:r>
            <a:r>
              <a:rPr kumimoji="1" lang="ja-JP" altLang="en-US" sz="2000" dirty="0"/>
              <a:t>を実現可能。</a:t>
            </a:r>
            <a:br>
              <a:rPr kumimoji="1" lang="en-US" altLang="ja-JP" sz="2000" dirty="0"/>
            </a:br>
            <a:r>
              <a:rPr kumimoji="1" lang="ja-JP" altLang="en-US" sz="2000" dirty="0"/>
              <a:t>行政主体でもこれを実現可能。数名で、</a:t>
            </a:r>
            <a:r>
              <a:rPr kumimoji="1" lang="en-US" altLang="ja-JP" sz="2000" dirty="0"/>
              <a:t>IPA </a:t>
            </a:r>
            <a:r>
              <a:rPr kumimoji="1" lang="ja-JP" altLang="en-US" sz="2000" dirty="0"/>
              <a:t>「</a:t>
            </a:r>
            <a:r>
              <a:rPr kumimoji="1" lang="en-US" altLang="ja-JP" sz="2000" dirty="0"/>
              <a:t>SoftEther VPN</a:t>
            </a:r>
            <a:r>
              <a:rPr kumimoji="1" lang="ja-JP" altLang="en-US" sz="2000" dirty="0"/>
              <a:t>」や「シン・テレワークシステム」レベル </a:t>
            </a:r>
            <a:r>
              <a:rPr kumimoji="1" lang="en-US" altLang="ja-JP" sz="2000" dirty="0"/>
              <a:t>(</a:t>
            </a:r>
            <a:r>
              <a:rPr kumimoji="1" lang="ja-JP" altLang="en-US" sz="2000" dirty="0"/>
              <a:t>数十億～数百億円</a:t>
            </a:r>
            <a:r>
              <a:rPr kumimoji="1" lang="en-US" altLang="ja-JP" sz="2000" dirty="0"/>
              <a:t>/</a:t>
            </a:r>
            <a:r>
              <a:rPr kumimoji="1" lang="ja-JP" altLang="en-US" sz="2000" dirty="0"/>
              <a:t>年 の </a:t>
            </a:r>
            <a:r>
              <a:rPr kumimoji="1" lang="en-US" altLang="ja-JP" sz="2000" dirty="0"/>
              <a:t>ASV) </a:t>
            </a:r>
            <a:r>
              <a:rPr kumimoji="1" lang="ja-JP" altLang="en-US" sz="2000" dirty="0"/>
              <a:t>のデジタル技術を作ることは可能。</a:t>
            </a:r>
            <a:br>
              <a:rPr kumimoji="1" lang="en-US" altLang="ja-JP" sz="2000" dirty="0"/>
            </a:br>
            <a:r>
              <a:rPr kumimoji="1" lang="ja-JP" altLang="en-US" sz="2000" dirty="0"/>
              <a:t>これを数千人 ～ 数万人が行なえば、</a:t>
            </a:r>
            <a:r>
              <a:rPr kumimoji="1" lang="en-US" altLang="ja-JP" sz="2000" dirty="0"/>
              <a:t>GDP </a:t>
            </a:r>
            <a:r>
              <a:rPr kumimoji="1" lang="ja-JP" altLang="en-US" sz="2000" dirty="0"/>
              <a:t>が百兆円レベルで引き上がる。</a:t>
            </a:r>
            <a:endParaRPr kumimoji="1" lang="en-US" altLang="ja-JP" sz="2000" dirty="0"/>
          </a:p>
          <a:p>
            <a:pPr marL="514350" indent="-514350">
              <a:lnSpc>
                <a:spcPct val="100000"/>
              </a:lnSpc>
              <a:buFont typeface="+mj-lt"/>
              <a:buAutoNum type="arabicPeriod"/>
            </a:pPr>
            <a:r>
              <a:rPr kumimoji="1" lang="ja-JP" altLang="en-US" sz="2000" dirty="0"/>
              <a:t>そのためには、デジタル技術研究に係る各組織内の「ガレージ」環境が極めて重要。</a:t>
            </a:r>
            <a:endParaRPr kumimoji="1" lang="en-US" altLang="ja-JP" sz="2000" dirty="0"/>
          </a:p>
          <a:p>
            <a:pPr lvl="1">
              <a:lnSpc>
                <a:spcPct val="100000"/>
              </a:lnSpc>
            </a:pPr>
            <a:r>
              <a:rPr kumimoji="1" lang="ja-JP" altLang="en-US" sz="1800" dirty="0"/>
              <a:t>ガレージ効果により、米国は </a:t>
            </a:r>
            <a:r>
              <a:rPr kumimoji="1" lang="en-US" altLang="ja-JP" sz="1800" dirty="0"/>
              <a:t>200 </a:t>
            </a:r>
            <a:r>
              <a:rPr kumimoji="1" lang="ja-JP" altLang="en-US" sz="1800" dirty="0"/>
              <a:t>兆円 </a:t>
            </a:r>
            <a:r>
              <a:rPr kumimoji="1" lang="en-US" altLang="ja-JP" sz="1800" dirty="0"/>
              <a:t>/ </a:t>
            </a:r>
            <a:r>
              <a:rPr kumimoji="1" lang="ja-JP" altLang="en-US" sz="1800" dirty="0"/>
              <a:t>年、中国は </a:t>
            </a:r>
            <a:r>
              <a:rPr kumimoji="1" lang="en-US" altLang="ja-JP" sz="1800" dirty="0"/>
              <a:t>100 </a:t>
            </a:r>
            <a:r>
              <a:rPr kumimoji="1" lang="ja-JP" altLang="en-US" sz="1800" dirty="0"/>
              <a:t>兆円 </a:t>
            </a:r>
            <a:r>
              <a:rPr kumimoji="1" lang="en-US" altLang="ja-JP" sz="1800" dirty="0"/>
              <a:t>/</a:t>
            </a:r>
            <a:r>
              <a:rPr kumimoji="1" lang="ja-JP" altLang="en-US" sz="1800" dirty="0"/>
              <a:t> 年の売上をすでに実現</a:t>
            </a:r>
            <a:r>
              <a:rPr lang="ja-JP" altLang="en-US" sz="1800" dirty="0"/>
              <a:t> </a:t>
            </a:r>
            <a:r>
              <a:rPr lang="en-US" altLang="ja-JP" sz="1800" dirty="0"/>
              <a:t>(</a:t>
            </a:r>
            <a:r>
              <a:rPr kumimoji="1" lang="ja-JP" altLang="en-US" sz="1800" dirty="0"/>
              <a:t>日本はわずか </a:t>
            </a:r>
            <a:r>
              <a:rPr kumimoji="1" lang="en-US" altLang="ja-JP" sz="1800" dirty="0"/>
              <a:t>10 </a:t>
            </a:r>
            <a:r>
              <a:rPr kumimoji="1" lang="ja-JP" altLang="en-US" sz="1800" dirty="0"/>
              <a:t>兆円 </a:t>
            </a:r>
            <a:r>
              <a:rPr kumimoji="1" lang="en-US" altLang="ja-JP" sz="1800" dirty="0"/>
              <a:t>/ </a:t>
            </a:r>
            <a:r>
              <a:rPr kumimoji="1" lang="ja-JP" altLang="en-US" sz="1800" dirty="0"/>
              <a:t>年</a:t>
            </a:r>
            <a:r>
              <a:rPr kumimoji="1" lang="en-US" altLang="ja-JP" sz="1800" dirty="0"/>
              <a:t>)</a:t>
            </a:r>
            <a:r>
              <a:rPr kumimoji="1" lang="ja-JP" altLang="en-US" sz="1800" dirty="0"/>
              <a:t>。</a:t>
            </a:r>
            <a:endParaRPr kumimoji="1" lang="en-US" altLang="ja-JP" sz="1800" dirty="0"/>
          </a:p>
          <a:p>
            <a:pPr marL="514350" indent="-514350">
              <a:lnSpc>
                <a:spcPct val="100000"/>
              </a:lnSpc>
              <a:buFont typeface="+mj-lt"/>
              <a:buAutoNum type="arabicPeriod"/>
            </a:pPr>
            <a:r>
              <a:rPr kumimoji="1" lang="ja-JP" altLang="en-US" sz="2000" dirty="0"/>
              <a:t>米国大学・企業・若手技術者の </a:t>
            </a:r>
            <a:r>
              <a:rPr kumimoji="1" lang="en-US" altLang="ja-JP" sz="2000" dirty="0"/>
              <a:t>AI </a:t>
            </a:r>
            <a:r>
              <a:rPr kumimoji="1" lang="ja-JP" altLang="en-US" sz="2000" dirty="0"/>
              <a:t>傾倒により、デジタル基盤領域の人材不足が発生。</a:t>
            </a:r>
            <a:br>
              <a:rPr kumimoji="1" lang="en-US" altLang="ja-JP" sz="2000" dirty="0"/>
            </a:br>
            <a:r>
              <a:rPr kumimoji="1" lang="ja-JP" altLang="en-US" sz="2000" dirty="0"/>
              <a:t>これに着目した中国のデジタル基盤人材育成の躍進。</a:t>
            </a:r>
            <a:endParaRPr kumimoji="1" lang="en-US" altLang="ja-JP" sz="2000" dirty="0"/>
          </a:p>
          <a:p>
            <a:pPr lvl="1">
              <a:lnSpc>
                <a:spcPct val="100000"/>
              </a:lnSpc>
            </a:pPr>
            <a:r>
              <a:rPr kumimoji="1" lang="en-US" altLang="ja-JP" sz="1800" dirty="0"/>
              <a:t>2030 </a:t>
            </a:r>
            <a:r>
              <a:rPr kumimoji="1" lang="ja-JP" altLang="en-US" sz="1800" dirty="0"/>
              <a:t>年以降、このままだと中国がトップに。全世界が、中国製クラウド、中国製システムソフトウェア等を利用せざるを得ない状態が到来する可能性が高い。</a:t>
            </a:r>
            <a:endParaRPr kumimoji="1" lang="en-US" altLang="ja-JP" sz="1800" dirty="0"/>
          </a:p>
          <a:p>
            <a:pPr lvl="1">
              <a:lnSpc>
                <a:spcPct val="100000"/>
              </a:lnSpc>
            </a:pPr>
            <a:r>
              <a:rPr kumimoji="1" lang="ja-JP" altLang="en-US" sz="2000" dirty="0"/>
              <a:t>→ 世界各国のデジタル主権維持・安全保障・社会維持のためには、日本におけるデジタル人材育成・技術形成・産業化が必要。</a:t>
            </a:r>
            <a:endParaRPr lang="en-US" altLang="ja-JP" sz="2000" dirty="0"/>
          </a:p>
          <a:p>
            <a:pPr marL="514350" indent="-514350">
              <a:lnSpc>
                <a:spcPct val="100000"/>
              </a:lnSpc>
              <a:buFont typeface="+mj-lt"/>
              <a:buAutoNum type="arabicPeriod"/>
            </a:pPr>
            <a:r>
              <a:rPr kumimoji="1" lang="ja-JP" altLang="en-US" sz="2000" dirty="0"/>
              <a:t>地方の重要性</a:t>
            </a:r>
            <a:r>
              <a:rPr kumimoji="1" lang="en-US" altLang="ja-JP" sz="2000" dirty="0"/>
              <a:t>: </a:t>
            </a:r>
            <a:r>
              <a:rPr kumimoji="1" lang="ja-JP" altLang="en-US" sz="2000" dirty="0"/>
              <a:t>米国の例をみると、デジタル人材・技術・産業は、地方の大学等から創生されている </a:t>
            </a:r>
            <a:r>
              <a:rPr kumimoji="1" lang="en-US" altLang="ja-JP" sz="2000" dirty="0"/>
              <a:t>(</a:t>
            </a:r>
            <a:r>
              <a:rPr kumimoji="1" lang="ja-JP" altLang="en-US" sz="2000" dirty="0"/>
              <a:t>カリフォルニア、ワシントン等</a:t>
            </a:r>
            <a:r>
              <a:rPr kumimoji="1" lang="en-US" altLang="ja-JP" sz="2000" dirty="0"/>
              <a:t>)</a:t>
            </a:r>
            <a:r>
              <a:rPr kumimoji="1" lang="ja-JP" altLang="en-US" sz="2000" dirty="0"/>
              <a:t>。首都周辺 </a:t>
            </a:r>
            <a:r>
              <a:rPr kumimoji="1" lang="en-US" altLang="ja-JP" sz="2000" dirty="0"/>
              <a:t>(</a:t>
            </a:r>
            <a:r>
              <a:rPr kumimoji="1" lang="ja-JP" altLang="en-US" sz="2000" dirty="0"/>
              <a:t>ワシントン </a:t>
            </a:r>
            <a:r>
              <a:rPr kumimoji="1" lang="en-US" altLang="ja-JP" sz="2000" dirty="0"/>
              <a:t>DC) </a:t>
            </a:r>
            <a:r>
              <a:rPr kumimoji="1" lang="ja-JP" altLang="en-US" sz="2000" dirty="0"/>
              <a:t>等からはほとんど生じていない。</a:t>
            </a:r>
            <a:endParaRPr kumimoji="1" lang="en-US" altLang="ja-JP" sz="2000" dirty="0"/>
          </a:p>
          <a:p>
            <a:pPr marL="457200" lvl="1" indent="0">
              <a:lnSpc>
                <a:spcPct val="100000"/>
              </a:lnSpc>
              <a:buNone/>
            </a:pPr>
            <a:r>
              <a:rPr kumimoji="1" lang="ja-JP" altLang="en-US" sz="2000" dirty="0"/>
              <a:t>地方に「ガレージ」の文化を広げ、人材育成地域の人材育成・産業形成・技術形成を推進することが効果的。</a:t>
            </a:r>
            <a:endParaRPr kumimoji="1" lang="en-US" altLang="ja-JP" sz="2000" dirty="0"/>
          </a:p>
          <a:p>
            <a:pPr>
              <a:lnSpc>
                <a:spcPct val="100000"/>
              </a:lnSpc>
            </a:pPr>
            <a:endParaRPr kumimoji="1" lang="en-US" altLang="ja-JP" dirty="0"/>
          </a:p>
          <a:p>
            <a:pPr marL="514350" indent="-514350">
              <a:lnSpc>
                <a:spcPct val="100000"/>
              </a:lnSpc>
              <a:buFont typeface="+mj-lt"/>
              <a:buAutoNum type="arabicPeriod"/>
            </a:pPr>
            <a:endParaRPr kumimoji="1" lang="ja-JP" altLang="en-US" sz="2000" dirty="0"/>
          </a:p>
        </p:txBody>
      </p:sp>
      <p:sp>
        <p:nvSpPr>
          <p:cNvPr id="4" name="スライド番号プレースホルダー 3">
            <a:extLst>
              <a:ext uri="{FF2B5EF4-FFF2-40B4-BE49-F238E27FC236}">
                <a16:creationId xmlns:a16="http://schemas.microsoft.com/office/drawing/2014/main" id="{739B061B-619C-4F35-901F-B7BA2B6F65EF}"/>
              </a:ext>
            </a:extLst>
          </p:cNvPr>
          <p:cNvSpPr>
            <a:spLocks noGrp="1"/>
          </p:cNvSpPr>
          <p:nvPr>
            <p:ph type="sldNum" sz="quarter" idx="12"/>
          </p:nvPr>
        </p:nvSpPr>
        <p:spPr/>
        <p:txBody>
          <a:bodyPr/>
          <a:lstStyle/>
          <a:p>
            <a:fld id="{63DCA85F-F225-44A4-AEA8-9083CAE61796}" type="slidenum">
              <a:rPr kumimoji="1" lang="ja-JP" altLang="en-US" smtClean="0"/>
              <a:t>99</a:t>
            </a:fld>
            <a:endParaRPr kumimoji="1" lang="ja-JP" altLang="en-US" dirty="0"/>
          </a:p>
        </p:txBody>
      </p:sp>
    </p:spTree>
    <p:extLst>
      <p:ext uri="{BB962C8B-B14F-4D97-AF65-F5344CB8AC3E}">
        <p14:creationId xmlns:p14="http://schemas.microsoft.com/office/powerpoint/2010/main" val="72908987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ELAB">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11106</TotalTime>
  <Words>29936</Words>
  <Application>Microsoft Office PowerPoint</Application>
  <PresentationFormat>ワイド画面</PresentationFormat>
  <Paragraphs>1680</Paragraphs>
  <Slides>100</Slides>
  <Notes>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100</vt:i4>
      </vt:variant>
    </vt:vector>
  </HeadingPairs>
  <TitlesOfParts>
    <vt:vector size="110" baseType="lpstr">
      <vt:lpstr>DN_TB_Shinbun_Mincho_Std_L</vt:lpstr>
      <vt:lpstr>ＭＳ 明朝</vt:lpstr>
      <vt:lpstr>游ゴシック</vt:lpstr>
      <vt:lpstr>Segoe Condensed</vt:lpstr>
      <vt:lpstr>Arial</vt:lpstr>
      <vt:lpstr>DN_TB_Shinbun_Gothic_Std_M</vt:lpstr>
      <vt:lpstr>SimHei</vt:lpstr>
      <vt:lpstr>Consolas</vt:lpstr>
      <vt:lpstr>Calibri</vt:lpstr>
      <vt:lpstr>Office テーマ</vt:lpstr>
      <vt:lpstr>PowerPoint プレゼンテーション</vt:lpstr>
      <vt:lpstr>日本の国難の解決</vt:lpstr>
      <vt:lpstr>国富に直結する年間社会的便益額 (Annual Social Value: ASV) の高いデジタル技術を作れる人材を増やし、日本で年間数百兆円の GDP 増を目指す手法 ① 1 人あたり 100 億円程度の年間社会的便益 (ASV) を生み出す技術形成法 × ②数万人による実施 = ③数百兆円 / 年 の GDP 増加</vt:lpstr>
      <vt:lpstr>PowerPoint プレゼンテーション</vt:lpstr>
      <vt:lpstr>PowerPoint プレゼンテーション</vt:lpstr>
      <vt:lpstr>PowerPoint プレゼンテーション</vt:lpstr>
      <vt:lpstr>SoftEther VPN の開発成功の秘訣: 2003 年 IPA の予算で自宅データセンタ、2004 年 ～ 筑波大学内で「キャンパス内ガレージ」を作って実現。</vt:lpstr>
      <vt:lpstr>この SoftEther は、日本政府が配布停止を要請した 唯一のサイバーセキュリティソフトウェア (2003/12/24)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 われわれのソフトウェア技術研究の成果の 2025 年時点での 年間社会的便益額 Annual Social Value (ASV) のまとめ:</vt:lpstr>
      <vt:lpstr>日本が解決しなければならない課題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現在、米中デジタル基盤産業で起きていること</vt:lpstr>
      <vt:lpstr>PowerPoint プレゼンテーション</vt:lpstr>
      <vt:lpstr>PowerPoint プレゼンテーション</vt:lpstr>
      <vt:lpstr>PowerPoint プレゼンテーション</vt:lpstr>
      <vt:lpstr>PowerPoint プレゼンテーション</vt:lpstr>
      <vt:lpstr>2016 年以降、米国の異変に気付いた中国が、(a) デジタル基盤技術の国内人材育成に注力する強力な各種政策を開始 (1/3)</vt:lpstr>
      <vt:lpstr>2016 年以降、米国の異変に気付いた中国が、(a) デジタル基盤技術の国内人材育成に注力する強力な各種政策を開始 (2/3)</vt:lpstr>
      <vt:lpstr>2016 年以降、米国の異変に気付いた中国が、(a) デジタル基盤技術の国内人材育成に注力する強力な各種政策を開始 (3/3)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日本が解決しなければならない課題</vt:lpstr>
      <vt:lpstr>日本における問題解決方法 - (a), (b) のデジタル技術・人材・産業の形成</vt:lpstr>
      <vt:lpstr>1. 各組織内における、「キャンパス内ガレージ」の形成促進 </vt:lpstr>
      <vt:lpstr>米国は「キャンパス内ガレージ」を用いて膨大なデジタル国富を獲得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2.各ガレージ・人材間を結ぶ、人材育成・技術形成の 結合構造体の形成</vt:lpstr>
      <vt:lpstr>「NREN」 (National Research and Education Network) とは (1/3)</vt:lpstr>
      <vt:lpstr>「NREN」 (National Research and Education Network) とは (2/3)</vt:lpstr>
      <vt:lpstr>「NREN」の概念の起源: ARPANET (現在の「インターネット」の元) (1966 年 2 月) 国防総省の行政職員 ロバート・テイラーさん、ラリー・ロバーツさん他複数名で 開始された小規模な実験網・機器・プロトコル自作プロジェクト</vt:lpstr>
      <vt:lpstr>PowerPoint プレゼンテーション</vt:lpstr>
      <vt:lpstr>中国の「NREN」である CERNET の発展 (1/2) (China Education and Research Network: 中国教育研究ネットワーク)</vt:lpstr>
      <vt:lpstr>中国の「NREN」である CERNET の発展 (2/2) (China Education and Research Network: 中国教育研究ネットワーク)</vt:lpstr>
      <vt:lpstr>日本における NREN の実現方法 (1/2)</vt:lpstr>
      <vt:lpstr>日本における NREN の実現方法 (2/2)</vt:lpstr>
      <vt:lpstr>PowerPoint プレゼンテーション</vt:lpstr>
      <vt:lpstr>われわれに必要なもの (要するに遊び場): 超正統派コンピューティング環境</vt:lpstr>
      <vt:lpstr>(ア) 基礎・基盤部分の自律的コンピュータ環境の自由度確保 (人材育成)。</vt:lpstr>
      <vt:lpstr>(イ)技術試行の独立性・多様性、小規模チーム × 多数への分散投資。</vt:lpstr>
      <vt:lpstr>PowerPoint プレゼンテーション</vt:lpstr>
      <vt:lpstr>(ウ) 安価かつ必須な 共通的資源の入手の即時性。</vt:lpstr>
      <vt:lpstr>PowerPoint プレゼンテーション</vt:lpstr>
      <vt:lpstr>(エ)内発的動機を自然的に生じさせる仕組み (外発的要求によらないこと)。</vt:lpstr>
      <vt:lpstr>PowerPoint プレゼンテーション</vt:lpstr>
      <vt:lpstr>PowerPoint プレゼンテーション</vt:lpstr>
      <vt:lpstr>PowerPoint プレゼンテーション</vt:lpstr>
      <vt:lpstr>裏技</vt:lpstr>
      <vt:lpstr>通常の10 倍の生産性を継続的に簡単に実現する裏技</vt:lpstr>
      <vt:lpstr>1. 開発用端末のキーボード、マウス、モニタ、机</vt:lpstr>
      <vt:lpstr>PowerPoint プレゼンテーション</vt:lpstr>
      <vt:lpstr>PowerPoint プレゼンテーション</vt:lpstr>
      <vt:lpstr>PowerPoint プレゼンテーション</vt:lpstr>
      <vt:lpstr>まとめ</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世界に普及可能な日本発のサイバー技術の生産手段の確立</dc:title>
  <dc:creator>Windows ユーザー</dc:creator>
  <cp:lastModifiedBy>A</cp:lastModifiedBy>
  <cp:revision>3556</cp:revision>
  <dcterms:created xsi:type="dcterms:W3CDTF">2017-10-22T02:50:05Z</dcterms:created>
  <dcterms:modified xsi:type="dcterms:W3CDTF">2026-03-09T11:26:10Z</dcterms:modified>
</cp:coreProperties>
</file>